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2" r:id="rId1"/>
    <p:sldMasterId id="2147483661" r:id="rId2"/>
    <p:sldMasterId id="2147483674" r:id="rId3"/>
  </p:sldMasterIdLst>
  <p:notesMasterIdLst>
    <p:notesMasterId r:id="rId13"/>
  </p:notesMasterIdLst>
  <p:sldIdLst>
    <p:sldId id="270" r:id="rId4"/>
    <p:sldId id="271" r:id="rId5"/>
    <p:sldId id="272" r:id="rId6"/>
    <p:sldId id="269" r:id="rId7"/>
    <p:sldId id="265" r:id="rId8"/>
    <p:sldId id="267" r:id="rId9"/>
    <p:sldId id="266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9E6"/>
    <a:srgbClr val="E5E0D7"/>
    <a:srgbClr val="E7E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6" autoAdjust="0"/>
    <p:restoredTop sz="93482" autoAdjust="0"/>
  </p:normalViewPr>
  <p:slideViewPr>
    <p:cSldViewPr>
      <p:cViewPr varScale="1">
        <p:scale>
          <a:sx n="105" d="100"/>
          <a:sy n="105" d="100"/>
        </p:scale>
        <p:origin x="16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508587-A8BD-204A-B522-091C251DF3DE}" type="datetimeFigureOut">
              <a:rPr lang="en-GB"/>
              <a:pPr>
                <a:defRPr/>
              </a:pPr>
              <a:t>10/10/2019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84004E5-5CFF-394D-8C6A-0E6381285A90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b="1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FBBF3F4D-A6E1-2748-B338-40121DC9B5B5}" type="slidenum">
              <a:rPr lang="en-GB" altLang="x-none"/>
              <a:pPr/>
              <a:t>1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>
              <a:solidFill>
                <a:srgbClr val="7030A0"/>
              </a:solidFill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131D20A1-080D-D241-A676-2C983D76F149}" type="slidenum">
              <a:rPr lang="en-GB" altLang="x-none"/>
              <a:pPr/>
              <a:t>2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1062D93E-3075-B846-9A1B-113E7DE86971}" type="slidenum">
              <a:rPr lang="en-GB" altLang="x-none"/>
              <a:pPr/>
              <a:t>3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FA8B0CB3-F2D5-7645-8A78-11DBEE69335F}" type="slidenum">
              <a:rPr lang="en-GB" altLang="x-none"/>
              <a:pPr/>
              <a:t>4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4C5F5751-015F-3244-8EF4-BDAA5615CD08}" type="slidenum">
              <a:rPr lang="en-GB" altLang="x-none"/>
              <a:pPr/>
              <a:t>6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9B032104-322E-4A46-897C-63A24856BFE7}" type="slidenum">
              <a:rPr lang="en-GB" altLang="x-none"/>
              <a:pPr/>
              <a:t>7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8CE81AA0-E250-5B48-A8F0-746460D911FB}" type="slidenum">
              <a:rPr lang="en-GB" altLang="x-none"/>
              <a:pPr/>
              <a:t>8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6DBF746-0C1C-CA47-9EF9-C2E9CCA99A15}" type="slidenum">
              <a:rPr lang="en-GB" altLang="x-none"/>
              <a:pPr/>
              <a:t>9</a:t>
            </a:fld>
            <a:endParaRPr lang="en-GB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3A51F5-3744-D24E-9D2C-25A35FB9F6AB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8B43B483-8BBE-524D-A37B-D7AA1FF92328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5189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9D78CE-F048-C84A-A734-3E2C06AA8BB0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0DBF338-EB16-444B-9796-45324F30A638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50242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E929FE-5D2E-CF4F-AC9F-0797F1BA516A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CE0F556-E077-9C4E-9B9E-0158EDFB2334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1196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DDAE9-453E-A74B-926B-CB7C413F9976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8863E-8983-3A45-A783-B9EB5FB231C4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53957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engage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16"/>
          <p:cNvSpPr/>
          <p:nvPr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6397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0032A155-CB28-BE48-BCC8-334945CEB8B2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fr-FR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668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97CD-8F84-C143-8A5E-8F371155DF9F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03E43-45F1-FC48-B787-8DE31D867BD7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97940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C3B77-15D8-EF41-B729-2BB1B57C15EB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83292-7B46-2748-A293-172C2803D120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170541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9E2B-87FA-6544-8296-6E36E46F80AF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F2730-7DB9-5643-B745-DD36094AACDE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9067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E0104-FA62-7E41-8589-5D27188809F3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4051B-7518-C84E-AF8D-5763527A0068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686956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932FD-1590-8C4A-9090-05E0F53CE245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450C1-B072-EF44-9951-9A800FC2D2EA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806868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98CF-6DE4-794E-920D-7FF279A75E3C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0E481-1B58-3F4C-8BB8-54933D33C1A4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1988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78471C-D0C5-8149-8C8E-05B9B9B4A0D8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06678BC-FB0C-2445-865F-B7EE319E470D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378316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453188"/>
            <a:ext cx="105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6453188"/>
            <a:ext cx="939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2"/>
          <p:cNvSpPr txBox="1"/>
          <p:nvPr/>
        </p:nvSpPr>
        <p:spPr>
          <a:xfrm>
            <a:off x="1476375" y="6381750"/>
            <a:ext cx="6262688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>
                <a:latin typeface="Century Gothic" pitchFamily="34" charset="0"/>
                <a:ea typeface="+mn-ea"/>
                <a:cs typeface="+mn-cs"/>
              </a:rPr>
              <a:t> Pour plus d'informations, visitez EngagingScience.eu</a:t>
            </a:r>
          </a:p>
        </p:txBody>
      </p:sp>
    </p:spTree>
    <p:extLst>
      <p:ext uri="{BB962C8B-B14F-4D97-AF65-F5344CB8AC3E}">
        <p14:creationId xmlns:p14="http://schemas.microsoft.com/office/powerpoint/2010/main" val="1380812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28675" cy="6877050"/>
          </a:xfrm>
          <a:prstGeom prst="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14" descr="engage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5888"/>
            <a:ext cx="15128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16"/>
          <p:cNvSpPr/>
          <p:nvPr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E4EAEECC-7923-6241-A2C6-25D05BE44ACB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fr-FR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8423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43F9C-672B-254A-A3D7-F7484F1F0F7A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9270D-753B-DB4A-A1DA-33EBED8A7B4D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56855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0FE0-71CC-6146-90B0-804F0D7BE426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A8B11-3FFB-9B46-9B1C-D050FD9F14BF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527484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F22D5-2194-F94B-A333-D54676F06200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1B7D8-272F-9442-8ABB-68D8A4F42497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626353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E6006-A438-5B4B-ABEF-C52900EFA3D5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FA823-BB1F-CA41-803D-7E4D83332663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6583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53F3A05-C256-FC42-A231-7387EAC18656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803F1B85-D9DF-7C4D-892B-B200601C831F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45477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9B7DB3-F125-AF48-B09F-BC007ADAEC97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027FD72-9F6B-B744-A207-D34CFCB15791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5498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839258-5E99-EF49-BD06-D0B116218F17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D274F47-2505-B940-8E99-D9F8B7A942F8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19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C9F265-5F6E-A14E-9FA9-AC1A3FFB0CD4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5DF690C-81F4-4B4D-8BB7-C265EC0D00A7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54990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7FAC7F-CE4A-E742-BFF6-C005E5A97DEE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E3E92DB-ED65-4F45-B4C3-0CDB8A8C01D5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9518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CE869D-4822-A54C-BC05-343784F2F1DF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B7A4A4E2-A655-F441-8317-DE7B90891E14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48017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945CD8-3F1E-474F-A860-6C7C11EA039A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F4F0586-1C21-6341-8F8E-2278C56966B2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3431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6" Type="http://schemas.openxmlformats.org/officeDocument/2006/relationships/image" Target="../media/image2.png"/><Relationship Id="rId17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engage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6397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7840262E-6A0E-6E40-B5CB-51C1A36AED12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6397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E17F1E8B-6B89-4742-89BA-0F929B62FE60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x-none"/>
              <a:t>Click to edit Master title style</a:t>
            </a:r>
            <a:endParaRPr lang="en-GB" altLang="x-none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x-none"/>
              <a:t>Click to edit Master text styles</a:t>
            </a:r>
          </a:p>
          <a:p>
            <a:pPr lvl="1"/>
            <a:r>
              <a:rPr lang="fr-CH" altLang="x-none"/>
              <a:t>Second level</a:t>
            </a:r>
          </a:p>
          <a:p>
            <a:pPr lvl="2"/>
            <a:r>
              <a:rPr lang="fr-CH" altLang="x-none"/>
              <a:t>Third level</a:t>
            </a:r>
          </a:p>
          <a:p>
            <a:pPr lvl="3"/>
            <a:r>
              <a:rPr lang="fr-CH" altLang="x-none"/>
              <a:t>Fourth level</a:t>
            </a:r>
          </a:p>
          <a:p>
            <a:pPr lvl="4"/>
            <a:r>
              <a:rPr lang="fr-CH" altLang="x-none"/>
              <a:t>Fifth level</a:t>
            </a:r>
            <a:endParaRPr lang="en-GB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888801-31F3-4E4F-98F6-7C9844592756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37DD6C7-E02C-904F-AE55-2ECD896EE40D}" type="slidenum">
              <a:rPr lang="en-GB" altLang="x-none"/>
              <a:pPr/>
              <a:t>‹#›</a:t>
            </a:fld>
            <a:endParaRPr lang="en-GB" altLang="x-none"/>
          </a:p>
        </p:txBody>
      </p:sp>
      <p:pic>
        <p:nvPicPr>
          <p:cNvPr id="3079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453188"/>
            <a:ext cx="105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6453188"/>
            <a:ext cx="939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476375" y="6381750"/>
            <a:ext cx="62626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LilyUPC" panose="020B0604020202020204" pitchFamily="34" charset="-34"/>
              </a:rPr>
              <a:t> For more, visit E</a:t>
            </a:r>
            <a:r>
              <a:rPr lang="en-GB" sz="2400" dirty="0"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ngagingScience.eu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25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26" r:id="rId9"/>
    <p:sldLayoutId id="2147483727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.png"/><Relationship Id="rId5" Type="http://schemas.openxmlformats.org/officeDocument/2006/relationships/image" Target="../media/image23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emf"/><Relationship Id="rId16" Type="http://schemas.openxmlformats.org/officeDocument/2006/relationships/image" Target="../media/image35.emf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9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4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5"/>
          <p:cNvGrpSpPr>
            <a:grpSpLocks/>
          </p:cNvGrpSpPr>
          <p:nvPr/>
        </p:nvGrpSpPr>
        <p:grpSpPr bwMode="auto">
          <a:xfrm>
            <a:off x="0" y="3500438"/>
            <a:ext cx="9144000" cy="1066800"/>
            <a:chOff x="0" y="3298305"/>
            <a:chExt cx="9144000" cy="1066801"/>
          </a:xfrm>
        </p:grpSpPr>
        <p:sp>
          <p:nvSpPr>
            <p:cNvPr id="6" name="Rectangle 5"/>
            <p:cNvSpPr/>
            <p:nvPr/>
          </p:nvSpPr>
          <p:spPr>
            <a:xfrm>
              <a:off x="0" y="3298305"/>
              <a:ext cx="9144000" cy="1066801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440" name="TextBox 6"/>
            <p:cNvSpPr txBox="1">
              <a:spLocks noChangeArrowheads="1"/>
            </p:cNvSpPr>
            <p:nvPr/>
          </p:nvSpPr>
          <p:spPr bwMode="auto">
            <a:xfrm>
              <a:off x="0" y="3359016"/>
              <a:ext cx="914400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5200">
                  <a:solidFill>
                    <a:schemeClr val="bg1"/>
                  </a:solidFill>
                  <a:latin typeface="Century Gothic" charset="0"/>
                </a:rPr>
                <a:t>Attaque de virus géants</a:t>
              </a:r>
            </a:p>
          </p:txBody>
        </p:sp>
      </p:grpSp>
      <p:pic>
        <p:nvPicPr>
          <p:cNvPr id="18435" name="Picture 7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96875"/>
            <a:ext cx="513715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84338" y="2514600"/>
            <a:ext cx="6316662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Aider les nouvelles générations à s’impliquer dans les enjeux des sciences</a:t>
            </a:r>
            <a:endParaRPr lang="en-GB" sz="13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Ebrima" panose="02000000000000000000" pitchFamily="2" charset="0"/>
              <a:cs typeface="Mangal" panose="02040503050203030202" pitchFamily="18" charset="0"/>
            </a:endParaRPr>
          </a:p>
        </p:txBody>
      </p:sp>
      <p:pic>
        <p:nvPicPr>
          <p:cNvPr id="12" name="Picture 11" descr="viru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2724">
            <a:off x="2936875" y="4405313"/>
            <a:ext cx="3065463" cy="2066925"/>
          </a:xfrm>
          <a:prstGeom prst="rect">
            <a:avLst/>
          </a:prstGeom>
          <a:noFill/>
          <a:ln>
            <a:noFill/>
          </a:ln>
          <a:effectLst>
            <a:outerShdw blurRad="63500" sx="106000" sy="106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16"/>
          <p:cNvSpPr txBox="1">
            <a:spLocks noChangeArrowheads="1"/>
          </p:cNvSpPr>
          <p:nvPr/>
        </p:nvSpPr>
        <p:spPr bwMode="auto">
          <a:xfrm>
            <a:off x="1917700" y="6413500"/>
            <a:ext cx="5562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 sz="2000"/>
              <a:t>Pour plus d’information, visiter EngagingScience.eu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nowled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22638"/>
            <a:ext cx="608013" cy="4667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itiz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730750"/>
            <a:ext cx="492125" cy="4508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24075" y="2205038"/>
            <a:ext cx="611981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3600" b="1">
                <a:latin typeface="Century Gothic" charset="0"/>
              </a:rPr>
              <a:t>Objectifs</a:t>
            </a:r>
          </a:p>
          <a:p>
            <a:endParaRPr lang="en-GB" altLang="x-none" sz="2400">
              <a:latin typeface="Century Gothic" charset="0"/>
            </a:endParaRPr>
          </a:p>
          <a:p>
            <a:r>
              <a:rPr lang="en-US" altLang="x-none" sz="2400">
                <a:latin typeface="Century Gothic" charset="0"/>
              </a:rPr>
              <a:t>Utiliser ses connaissances sur les micro-organismes pour vérifier un rapport journalistique</a:t>
            </a:r>
            <a:r>
              <a:rPr lang="en-GB" altLang="x-none" sz="2400">
                <a:latin typeface="Century Gothic" charset="0"/>
              </a:rPr>
              <a:t>.</a:t>
            </a:r>
          </a:p>
          <a:p>
            <a:endParaRPr lang="en-GB" altLang="x-none" sz="2400">
              <a:latin typeface="Century Gothic" charset="0"/>
            </a:endParaRPr>
          </a:p>
          <a:p>
            <a:r>
              <a:rPr lang="en-US" altLang="x-none" sz="2400">
                <a:latin typeface="Century Gothic" charset="0"/>
              </a:rPr>
              <a:t>Evaluer à quel point un rapport scientifique dans les média est </a:t>
            </a:r>
            <a:r>
              <a:rPr lang="fr-CH" altLang="x-none" sz="2400">
                <a:latin typeface="Century Gothic" charset="0"/>
              </a:rPr>
              <a:t>fiable.</a:t>
            </a:r>
            <a:endParaRPr lang="en-GB" altLang="x-none" sz="2400">
              <a:latin typeface="Century Gothic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7" descr="newspap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6838"/>
            <a:ext cx="8569325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619250" y="2205038"/>
            <a:ext cx="4105275" cy="2643187"/>
          </a:xfrm>
          <a:prstGeom prst="rect">
            <a:avLst/>
          </a:prstGeom>
          <a:solidFill>
            <a:srgbClr val="EEE9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ts val="5000"/>
              </a:lnSpc>
            </a:pPr>
            <a:r>
              <a:rPr lang="fr-CH" altLang="x-none" sz="4800" b="1"/>
              <a:t>U</a:t>
            </a:r>
            <a:r>
              <a:rPr lang="en-GB" altLang="x-none" sz="4800" b="1"/>
              <a:t>n virus informatique</a:t>
            </a:r>
          </a:p>
          <a:p>
            <a:pPr>
              <a:lnSpc>
                <a:spcPts val="5000"/>
              </a:lnSpc>
            </a:pPr>
            <a:r>
              <a:rPr lang="en-GB" altLang="x-none" sz="3600" b="1"/>
              <a:t>se répand chez l’homme!</a:t>
            </a:r>
          </a:p>
        </p:txBody>
      </p:sp>
      <p:pic>
        <p:nvPicPr>
          <p:cNvPr id="27" name="Picture 26" descr="discu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4954588"/>
            <a:ext cx="904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20"/>
          <p:cNvGrpSpPr>
            <a:grpSpLocks/>
          </p:cNvGrpSpPr>
          <p:nvPr/>
        </p:nvGrpSpPr>
        <p:grpSpPr bwMode="auto">
          <a:xfrm>
            <a:off x="-468313" y="6445250"/>
            <a:ext cx="2297113" cy="320675"/>
            <a:chOff x="-76200" y="6453334"/>
            <a:chExt cx="2297360" cy="288034"/>
          </a:xfrm>
        </p:grpSpPr>
        <p:sp>
          <p:nvSpPr>
            <p:cNvPr id="22" name="Freeform 21"/>
            <p:cNvSpPr/>
            <p:nvPr/>
          </p:nvSpPr>
          <p:spPr>
            <a:xfrm rot="16200000">
              <a:off x="928463" y="5448671"/>
              <a:ext cx="288034" cy="2297360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187587" y="6453334"/>
              <a:ext cx="215923" cy="288034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-247650" y="6432550"/>
            <a:ext cx="2076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100" dirty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POINT DE DEPART</a:t>
            </a:r>
            <a:endParaRPr lang="en-GB" sz="1600" b="1" kern="10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pic>
        <p:nvPicPr>
          <p:cNvPr id="31" name="Picture 30" descr="modern lapt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90738"/>
            <a:ext cx="3738562" cy="2490787"/>
          </a:xfrm>
          <a:prstGeom prst="rect">
            <a:avLst/>
          </a:prstGeom>
          <a:noFill/>
          <a:ln>
            <a:noFill/>
          </a:ln>
          <a:effectLst>
            <a:outerShdw blurRad="63500" dist="1016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sick woma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4071938" cy="3095625"/>
          </a:xfrm>
          <a:prstGeom prst="rect">
            <a:avLst/>
          </a:prstGeom>
          <a:noFill/>
          <a:ln>
            <a:noFill/>
          </a:ln>
          <a:effectLst>
            <a:outerShdw blurRad="63500" dist="76201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5589588"/>
            <a:ext cx="9291638" cy="719137"/>
            <a:chOff x="112294" y="5589240"/>
            <a:chExt cx="9179949" cy="720080"/>
          </a:xfrm>
        </p:grpSpPr>
        <p:sp>
          <p:nvSpPr>
            <p:cNvPr id="15" name="Rounded Rectangle 14"/>
            <p:cNvSpPr/>
            <p:nvPr/>
          </p:nvSpPr>
          <p:spPr>
            <a:xfrm>
              <a:off x="112294" y="5589240"/>
              <a:ext cx="9033868" cy="72008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1016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495" name="TextBox 16"/>
            <p:cNvSpPr txBox="1">
              <a:spLocks noChangeArrowheads="1"/>
            </p:cNvSpPr>
            <p:nvPr/>
          </p:nvSpPr>
          <p:spPr bwMode="auto">
            <a:xfrm>
              <a:off x="175029" y="5664200"/>
              <a:ext cx="91172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2800">
                  <a:solidFill>
                    <a:schemeClr val="bg1"/>
                  </a:solidFill>
                  <a:latin typeface="Century Gothic" charset="0"/>
                </a:rPr>
                <a:t>Est-ce que ça pourrait être vrai ? </a:t>
              </a:r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84850" y="5664200"/>
            <a:ext cx="3370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2800">
                <a:solidFill>
                  <a:schemeClr val="bg1"/>
                </a:solidFill>
                <a:latin typeface="Century Gothic" charset="0"/>
              </a:rPr>
              <a:t>Comment savoir ?</a:t>
            </a:r>
            <a:endParaRPr lang="en-GB" altLang="x-none" sz="2800"/>
          </a:p>
        </p:txBody>
      </p:sp>
      <p:sp>
        <p:nvSpPr>
          <p:cNvPr id="20491" name="TextBox 15"/>
          <p:cNvSpPr txBox="1">
            <a:spLocks noChangeArrowheads="1"/>
          </p:cNvSpPr>
          <p:nvPr/>
        </p:nvSpPr>
        <p:spPr bwMode="auto">
          <a:xfrm>
            <a:off x="2362200" y="1211263"/>
            <a:ext cx="4876800" cy="769937"/>
          </a:xfrm>
          <a:prstGeom prst="rect">
            <a:avLst/>
          </a:prstGeom>
          <a:solidFill>
            <a:srgbClr val="E5E0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 sz="4400">
                <a:latin typeface="Capitals" charset="0"/>
                <a:ea typeface="Capitals" charset="0"/>
                <a:cs typeface="Capitals" charset="0"/>
              </a:rPr>
              <a:t>LE JOURNAL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55713" y="4800600"/>
            <a:ext cx="7100887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fr-CH" altLang="x-none" sz="2800" b="1">
                <a:latin typeface="Century Gothic" charset="0"/>
              </a:rPr>
              <a:t>M</a:t>
            </a:r>
            <a:r>
              <a:rPr lang="en-GB" altLang="x-none" sz="2800" b="1">
                <a:latin typeface="Century Gothic" charset="0"/>
              </a:rPr>
              <a:t>ets en évidence</a:t>
            </a:r>
            <a:r>
              <a:rPr lang="en-GB" altLang="x-none" sz="2800">
                <a:latin typeface="Century Gothic" charset="0"/>
              </a:rPr>
              <a:t> les parties de l’histoire qui t’ont servi à créer ton opinion.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9200" y="3770313"/>
            <a:ext cx="774065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2800" b="1">
                <a:latin typeface="Century Gothic" charset="0"/>
              </a:rPr>
              <a:t>Lis </a:t>
            </a:r>
            <a:r>
              <a:rPr lang="en-GB" altLang="x-none" sz="2800">
                <a:latin typeface="Century Gothic" charset="0"/>
              </a:rPr>
              <a:t>l’article de journal sur les virus. Déterminer à quel point cela te concerne.</a:t>
            </a:r>
          </a:p>
        </p:txBody>
      </p:sp>
      <p:grpSp>
        <p:nvGrpSpPr>
          <p:cNvPr id="21508" name="Group 20"/>
          <p:cNvGrpSpPr>
            <a:grpSpLocks/>
          </p:cNvGrpSpPr>
          <p:nvPr/>
        </p:nvGrpSpPr>
        <p:grpSpPr bwMode="auto">
          <a:xfrm>
            <a:off x="-252413" y="6445250"/>
            <a:ext cx="2690813" cy="320675"/>
            <a:chOff x="-252536" y="6453334"/>
            <a:chExt cx="1656184" cy="288034"/>
          </a:xfrm>
        </p:grpSpPr>
        <p:sp>
          <p:nvSpPr>
            <p:cNvPr id="11" name="Freeform 10"/>
            <p:cNvSpPr/>
            <p:nvPr/>
          </p:nvSpPr>
          <p:spPr>
            <a:xfrm rot="16200000">
              <a:off x="395386" y="5805412"/>
              <a:ext cx="288034" cy="1583879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187709" y="6453334"/>
              <a:ext cx="215939" cy="288034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176213" y="6432550"/>
            <a:ext cx="24622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100" dirty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TACHE PRINCIPALE</a:t>
            </a:r>
            <a:endParaRPr lang="en-GB" sz="1600" b="1" kern="10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pic>
        <p:nvPicPr>
          <p:cNvPr id="18" name="Picture 17" descr="read re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21150"/>
            <a:ext cx="446088" cy="50323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wr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29225"/>
            <a:ext cx="346075" cy="50323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68313" y="3573463"/>
            <a:ext cx="8181975" cy="2603500"/>
          </a:xfrm>
          <a:prstGeom prst="rect">
            <a:avLst/>
          </a:prstGeom>
          <a:noFill/>
          <a:ln w="6350">
            <a:solidFill>
              <a:srgbClr val="990099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pic>
        <p:nvPicPr>
          <p:cNvPr id="25" name="Picture 24" descr="newspaper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945">
            <a:off x="1892300" y="-207963"/>
            <a:ext cx="5370513" cy="453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995738" y="762000"/>
            <a:ext cx="4176712" cy="708025"/>
            <a:chOff x="2631770" y="502815"/>
            <a:chExt cx="4176464" cy="707886"/>
          </a:xfrm>
        </p:grpSpPr>
        <p:sp>
          <p:nvSpPr>
            <p:cNvPr id="22552" name="TextBox 8"/>
            <p:cNvSpPr txBox="1">
              <a:spLocks noChangeArrowheads="1"/>
            </p:cNvSpPr>
            <p:nvPr/>
          </p:nvSpPr>
          <p:spPr bwMode="auto">
            <a:xfrm>
              <a:off x="3830134" y="502815"/>
              <a:ext cx="291581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2000" b="1">
                  <a:solidFill>
                    <a:srgbClr val="FF0000"/>
                  </a:solidFill>
                  <a:latin typeface="Century Gothic" charset="0"/>
                </a:rPr>
                <a:t>Gravement </a:t>
              </a:r>
              <a:r>
                <a:rPr lang="en-GB" altLang="x-none" sz="2000">
                  <a:latin typeface="Century Gothic" charset="0"/>
                </a:rPr>
                <a:t>préoccupé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631770" y="1199591"/>
              <a:ext cx="41764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995738" y="2214563"/>
            <a:ext cx="4176712" cy="461962"/>
            <a:chOff x="2631770" y="2070109"/>
            <a:chExt cx="4176464" cy="461665"/>
          </a:xfrm>
        </p:grpSpPr>
        <p:sp>
          <p:nvSpPr>
            <p:cNvPr id="22550" name="TextBox 7"/>
            <p:cNvSpPr txBox="1">
              <a:spLocks noChangeArrowheads="1"/>
            </p:cNvSpPr>
            <p:nvPr/>
          </p:nvSpPr>
          <p:spPr bwMode="auto">
            <a:xfrm>
              <a:off x="3459354" y="2070109"/>
              <a:ext cx="33478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2000" b="1">
                  <a:solidFill>
                    <a:srgbClr val="FF0000"/>
                  </a:solidFill>
                  <a:latin typeface="Century Gothic" charset="0"/>
                </a:rPr>
                <a:t>Très </a:t>
              </a:r>
              <a:r>
                <a:rPr lang="en-GB" altLang="x-none" sz="2000">
                  <a:latin typeface="Century Gothic" charset="0"/>
                </a:rPr>
                <a:t>préoccupé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631770" y="2531774"/>
              <a:ext cx="41764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3995738" y="3409950"/>
            <a:ext cx="4176712" cy="481013"/>
            <a:chOff x="2631770" y="3342585"/>
            <a:chExt cx="4176464" cy="480775"/>
          </a:xfrm>
        </p:grpSpPr>
        <p:sp>
          <p:nvSpPr>
            <p:cNvPr id="22548" name="TextBox 6"/>
            <p:cNvSpPr txBox="1">
              <a:spLocks noChangeArrowheads="1"/>
            </p:cNvSpPr>
            <p:nvPr/>
          </p:nvSpPr>
          <p:spPr bwMode="auto">
            <a:xfrm>
              <a:off x="2903034" y="3342585"/>
              <a:ext cx="38519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2000" b="1">
                  <a:solidFill>
                    <a:srgbClr val="FF0000"/>
                  </a:solidFill>
                  <a:latin typeface="Century Gothic" charset="0"/>
                </a:rPr>
                <a:t>Assez </a:t>
              </a:r>
              <a:r>
                <a:rPr lang="en-GB" altLang="x-none" sz="2000">
                  <a:latin typeface="Century Gothic" charset="0"/>
                </a:rPr>
                <a:t>préoccupé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631770" y="3823360"/>
              <a:ext cx="41764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3995738" y="4759325"/>
            <a:ext cx="4176712" cy="461963"/>
            <a:chOff x="2631770" y="4615448"/>
            <a:chExt cx="4176464" cy="461665"/>
          </a:xfrm>
        </p:grpSpPr>
        <p:sp>
          <p:nvSpPr>
            <p:cNvPr id="22546" name="TextBox 5"/>
            <p:cNvSpPr txBox="1">
              <a:spLocks noChangeArrowheads="1"/>
            </p:cNvSpPr>
            <p:nvPr/>
          </p:nvSpPr>
          <p:spPr bwMode="auto">
            <a:xfrm>
              <a:off x="3531362" y="4615448"/>
              <a:ext cx="32758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2000" b="1">
                  <a:solidFill>
                    <a:srgbClr val="FF0000"/>
                  </a:solidFill>
                  <a:latin typeface="Century Gothic" charset="0"/>
                </a:rPr>
                <a:t>Un peu </a:t>
              </a:r>
              <a:r>
                <a:rPr lang="en-GB" altLang="x-none" sz="2000">
                  <a:latin typeface="Century Gothic" charset="0"/>
                </a:rPr>
                <a:t>préoccupé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631770" y="5077113"/>
              <a:ext cx="41764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3995738" y="6056313"/>
            <a:ext cx="4176712" cy="460375"/>
            <a:chOff x="2631770" y="5911592"/>
            <a:chExt cx="4176464" cy="461665"/>
          </a:xfrm>
        </p:grpSpPr>
        <p:sp>
          <p:nvSpPr>
            <p:cNvPr id="22544" name="TextBox 4"/>
            <p:cNvSpPr txBox="1">
              <a:spLocks noChangeArrowheads="1"/>
            </p:cNvSpPr>
            <p:nvPr/>
          </p:nvSpPr>
          <p:spPr bwMode="auto">
            <a:xfrm>
              <a:off x="3243330" y="5911592"/>
              <a:ext cx="3563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2000" b="1">
                  <a:solidFill>
                    <a:srgbClr val="FF0000"/>
                  </a:solidFill>
                  <a:latin typeface="Century Gothic" charset="0"/>
                </a:rPr>
                <a:t>Pas </a:t>
              </a:r>
              <a:r>
                <a:rPr lang="en-GB" altLang="x-none" sz="2000">
                  <a:latin typeface="Century Gothic" charset="0"/>
                </a:rPr>
                <a:t>du tout préoccupé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631770" y="6373257"/>
              <a:ext cx="41764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5" name="Group 35"/>
          <p:cNvGrpSpPr>
            <a:grpSpLocks/>
          </p:cNvGrpSpPr>
          <p:nvPr/>
        </p:nvGrpSpPr>
        <p:grpSpPr bwMode="auto">
          <a:xfrm>
            <a:off x="250825" y="765175"/>
            <a:ext cx="4826000" cy="5903913"/>
            <a:chOff x="-828600" y="836712"/>
            <a:chExt cx="3600400" cy="5726320"/>
          </a:xfrm>
        </p:grpSpPr>
        <p:sp>
          <p:nvSpPr>
            <p:cNvPr id="22" name="Rounded Rectangle 21"/>
            <p:cNvSpPr>
              <a:spLocks noChangeArrowheads="1"/>
            </p:cNvSpPr>
            <p:nvPr/>
          </p:nvSpPr>
          <p:spPr bwMode="auto">
            <a:xfrm>
              <a:off x="-828600" y="836712"/>
              <a:ext cx="3600400" cy="57263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-828600" y="836712"/>
              <a:ext cx="3600400" cy="57263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200">
                    <a:alpha val="0"/>
                  </a:srgbClr>
                </a:gs>
                <a:gs pos="45000">
                  <a:srgbClr val="FF7A00">
                    <a:alpha val="45000"/>
                  </a:srgbClr>
                </a:gs>
                <a:gs pos="70000">
                  <a:srgbClr val="FF0300">
                    <a:alpha val="70000"/>
                  </a:srgbClr>
                </a:gs>
                <a:gs pos="100000">
                  <a:srgbClr val="4D0808"/>
                </a:gs>
              </a:gsLst>
              <a:lin ang="16200000"/>
            </a:gradFill>
            <a:ln>
              <a:noFill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923925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800" b="1">
                <a:solidFill>
                  <a:schemeClr val="bg1"/>
                </a:solidFill>
                <a:latin typeface="Century Gothic" charset="0"/>
              </a:rPr>
              <a:t>Niveau de préoccupation</a:t>
            </a:r>
          </a:p>
        </p:txBody>
      </p:sp>
      <p:pic>
        <p:nvPicPr>
          <p:cNvPr id="37" name="Picture 36" descr="very concer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93938"/>
            <a:ext cx="717550" cy="719137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not concer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6094413"/>
            <a:ext cx="719138" cy="719137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extremely concern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1023938"/>
            <a:ext cx="749300" cy="749300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mild concer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4802188"/>
            <a:ext cx="749300" cy="749300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reasonably concern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509963"/>
            <a:ext cx="749300" cy="749300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 rot="-549203">
            <a:off x="250825" y="1655763"/>
            <a:ext cx="288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GB" altLang="x-none" sz="240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76250" y="836613"/>
            <a:ext cx="4824413" cy="2087562"/>
            <a:chOff x="476820" y="836712"/>
            <a:chExt cx="4824536" cy="2088232"/>
          </a:xfrm>
        </p:grpSpPr>
        <p:sp>
          <p:nvSpPr>
            <p:cNvPr id="10" name="Rounded Rectangle 9"/>
            <p:cNvSpPr/>
            <p:nvPr/>
          </p:nvSpPr>
          <p:spPr>
            <a:xfrm>
              <a:off x="476820" y="836712"/>
              <a:ext cx="4824536" cy="208823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572" name="Rectangle 10"/>
            <p:cNvSpPr>
              <a:spLocks noChangeArrowheads="1"/>
            </p:cNvSpPr>
            <p:nvPr/>
          </p:nvSpPr>
          <p:spPr bwMode="auto">
            <a:xfrm>
              <a:off x="609600" y="914400"/>
              <a:ext cx="1955452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GB" altLang="x-none" sz="2400">
                  <a:solidFill>
                    <a:schemeClr val="bg1"/>
                  </a:solidFill>
                  <a:latin typeface="Century Gothic" charset="0"/>
                </a:rPr>
                <a:t>Comment apprenons-nous ce que nous croyons ?</a:t>
              </a:r>
            </a:p>
          </p:txBody>
        </p:sp>
      </p:grpSp>
      <p:pic>
        <p:nvPicPr>
          <p:cNvPr id="26" name="Picture 25" descr="girls rea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r="7190"/>
          <a:stretch>
            <a:fillRect/>
          </a:stretch>
        </p:blipFill>
        <p:spPr bwMode="auto">
          <a:xfrm>
            <a:off x="0" y="2538413"/>
            <a:ext cx="5651500" cy="434657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51500" y="868363"/>
            <a:ext cx="3324225" cy="5153025"/>
          </a:xfrm>
          <a:prstGeom prst="rect">
            <a:avLst/>
          </a:prstGeom>
          <a:noFill/>
          <a:ln w="6350">
            <a:solidFill>
              <a:srgbClr val="990099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00788" y="1147763"/>
            <a:ext cx="2698750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GB" altLang="x-none" sz="2400">
                <a:latin typeface="Century Gothic" charset="0"/>
              </a:rPr>
              <a:t>Lis l’article de journal.</a:t>
            </a:r>
          </a:p>
          <a:p>
            <a:pPr>
              <a:spcBef>
                <a:spcPts val="600"/>
              </a:spcBef>
            </a:pPr>
            <a:endParaRPr lang="en-GB" altLang="x-none" sz="2400">
              <a:latin typeface="Century Gothic" charset="0"/>
            </a:endParaRPr>
          </a:p>
          <a:p>
            <a:pPr>
              <a:spcBef>
                <a:spcPts val="1800"/>
              </a:spcBef>
            </a:pPr>
            <a:r>
              <a:rPr lang="en-GB" altLang="x-none" sz="2400">
                <a:latin typeface="Century Gothic" charset="0"/>
              </a:rPr>
              <a:t>Remplis la liste de fiabilité. </a:t>
            </a:r>
          </a:p>
          <a:p>
            <a:pPr>
              <a:spcBef>
                <a:spcPts val="1800"/>
              </a:spcBef>
            </a:pPr>
            <a:r>
              <a:rPr lang="en-GB" altLang="x-none" sz="2400">
                <a:latin typeface="Century Gothic" charset="0"/>
              </a:rPr>
              <a:t>Ecris quel est, à ton avis, le degré de fiabilité du texte, et explique pourquoi.</a:t>
            </a:r>
          </a:p>
        </p:txBody>
      </p:sp>
      <p:pic>
        <p:nvPicPr>
          <p:cNvPr id="20" name="Picture 19" descr="read resear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44625"/>
            <a:ext cx="446087" cy="50323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wr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95575"/>
            <a:ext cx="346075" cy="5048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wr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40250"/>
            <a:ext cx="346075" cy="5048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2" name="Group 20"/>
          <p:cNvGrpSpPr>
            <a:grpSpLocks/>
          </p:cNvGrpSpPr>
          <p:nvPr/>
        </p:nvGrpSpPr>
        <p:grpSpPr bwMode="auto">
          <a:xfrm>
            <a:off x="-252413" y="6445250"/>
            <a:ext cx="2157413" cy="320675"/>
            <a:chOff x="-252536" y="6453334"/>
            <a:chExt cx="1656184" cy="288034"/>
          </a:xfrm>
        </p:grpSpPr>
        <p:sp>
          <p:nvSpPr>
            <p:cNvPr id="28" name="Freeform 27"/>
            <p:cNvSpPr/>
            <p:nvPr/>
          </p:nvSpPr>
          <p:spPr>
            <a:xfrm rot="16200000">
              <a:off x="395588" y="5805210"/>
              <a:ext cx="288034" cy="1584282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187942" y="6453334"/>
              <a:ext cx="215706" cy="288034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-176213" y="6432550"/>
            <a:ext cx="2005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100" dirty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ALLER PLUS LOIN</a:t>
            </a:r>
            <a:endParaRPr lang="en-GB" sz="1600" b="1" kern="10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546350" y="1093788"/>
            <a:ext cx="2665413" cy="1943100"/>
            <a:chOff x="2546252" y="1093302"/>
            <a:chExt cx="2665288" cy="1943030"/>
          </a:xfrm>
        </p:grpSpPr>
        <p:sp>
          <p:nvSpPr>
            <p:cNvPr id="23565" name="Rectangle 23"/>
            <p:cNvSpPr>
              <a:spLocks noChangeArrowheads="1"/>
            </p:cNvSpPr>
            <p:nvPr/>
          </p:nvSpPr>
          <p:spPr bwMode="auto">
            <a:xfrm>
              <a:off x="2590800" y="1097340"/>
              <a:ext cx="2620740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GB" altLang="x-none" sz="2400">
                  <a:solidFill>
                    <a:schemeClr val="bg1"/>
                  </a:solidFill>
                  <a:latin typeface="Century Gothic" charset="0"/>
                </a:rPr>
                <a:t>Comment savoir si un rapport dans les média est fiable ?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2546252" y="1093302"/>
              <a:ext cx="0" cy="15842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girls sitt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/>
          <a:stretch>
            <a:fillRect/>
          </a:stretch>
        </p:blipFill>
        <p:spPr bwMode="auto">
          <a:xfrm>
            <a:off x="1619250" y="1557338"/>
            <a:ext cx="5184775" cy="42481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0"/>
          <p:cNvGrpSpPr>
            <a:grpSpLocks/>
          </p:cNvGrpSpPr>
          <p:nvPr/>
        </p:nvGrpSpPr>
        <p:grpSpPr bwMode="auto">
          <a:xfrm>
            <a:off x="-180975" y="6445250"/>
            <a:ext cx="2314575" cy="320675"/>
            <a:chOff x="35496" y="6453334"/>
            <a:chExt cx="2314128" cy="288034"/>
          </a:xfrm>
        </p:grpSpPr>
        <p:sp>
          <p:nvSpPr>
            <p:cNvPr id="15" name="Freeform 14"/>
            <p:cNvSpPr/>
            <p:nvPr/>
          </p:nvSpPr>
          <p:spPr>
            <a:xfrm rot="16200000">
              <a:off x="1048543" y="5440287"/>
              <a:ext cx="288034" cy="2314128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187798" y="6453334"/>
              <a:ext cx="215858" cy="288034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-392113" y="6432550"/>
            <a:ext cx="2525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100" dirty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CLASSE ENTIERE</a:t>
            </a:r>
            <a:endParaRPr lang="en-GB" sz="1600" b="1" kern="10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411413" y="5661025"/>
            <a:ext cx="3935412" cy="792163"/>
            <a:chOff x="5063896" y="5149910"/>
            <a:chExt cx="3935164" cy="792088"/>
          </a:xfrm>
        </p:grpSpPr>
        <p:sp>
          <p:nvSpPr>
            <p:cNvPr id="20" name="Rounded Rectangle 19"/>
            <p:cNvSpPr/>
            <p:nvPr/>
          </p:nvSpPr>
          <p:spPr>
            <a:xfrm>
              <a:off x="5063896" y="5149910"/>
              <a:ext cx="3816424" cy="79208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598" name="Rectangle 20"/>
            <p:cNvSpPr>
              <a:spLocks noChangeArrowheads="1"/>
            </p:cNvSpPr>
            <p:nvPr/>
          </p:nvSpPr>
          <p:spPr bwMode="auto">
            <a:xfrm>
              <a:off x="5154036" y="5213012"/>
              <a:ext cx="38450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3600" b="1">
                  <a:solidFill>
                    <a:schemeClr val="bg1"/>
                  </a:solidFill>
                  <a:latin typeface="Century Gothic" charset="0"/>
                </a:rPr>
                <a:t>Es-tu d’accord ?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700338" y="260350"/>
            <a:ext cx="3275012" cy="1655763"/>
            <a:chOff x="2699792" y="260648"/>
            <a:chExt cx="3275856" cy="1656184"/>
          </a:xfrm>
        </p:grpSpPr>
        <p:sp>
          <p:nvSpPr>
            <p:cNvPr id="24592" name="Rectangle 7"/>
            <p:cNvSpPr>
              <a:spLocks noChangeArrowheads="1"/>
            </p:cNvSpPr>
            <p:nvPr/>
          </p:nvSpPr>
          <p:spPr bwMode="auto">
            <a:xfrm>
              <a:off x="2699792" y="347172"/>
              <a:ext cx="327585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400">
                  <a:latin typeface="Century Gothic" charset="0"/>
                </a:rPr>
                <a:t>Il est important </a:t>
              </a:r>
              <a:br>
                <a:rPr lang="en-GB" altLang="x-none" sz="2400">
                  <a:latin typeface="Century Gothic" charset="0"/>
                </a:rPr>
              </a:br>
              <a:r>
                <a:rPr lang="en-GB" altLang="x-none" sz="2400">
                  <a:latin typeface="Century Gothic" charset="0"/>
                </a:rPr>
                <a:t>que les infos sur la science soient intéressantes</a:t>
              </a:r>
            </a:p>
          </p:txBody>
        </p:sp>
        <p:pic>
          <p:nvPicPr>
            <p:cNvPr id="24593" name="Picture 23" descr="beige quote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60648"/>
              <a:ext cx="169758" cy="26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26" descr="beige quote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92842" y="1628801"/>
              <a:ext cx="169758" cy="26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705600" y="2205038"/>
            <a:ext cx="2293938" cy="3487737"/>
            <a:chOff x="6705600" y="2204864"/>
            <a:chExt cx="2294384" cy="3488328"/>
          </a:xfrm>
        </p:grpSpPr>
        <p:sp>
          <p:nvSpPr>
            <p:cNvPr id="24589" name="Rectangle 1"/>
            <p:cNvSpPr>
              <a:spLocks noChangeArrowheads="1"/>
            </p:cNvSpPr>
            <p:nvPr/>
          </p:nvSpPr>
          <p:spPr bwMode="auto">
            <a:xfrm>
              <a:off x="6732240" y="2276872"/>
              <a:ext cx="2267744" cy="341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400">
                  <a:latin typeface="Century Gothic" charset="0"/>
                </a:rPr>
                <a:t>Les nouvelles devraient être écrites par les scientifiques qui ont réalisé la recherche, pas par des journalistes</a:t>
              </a:r>
            </a:p>
          </p:txBody>
        </p:sp>
        <p:pic>
          <p:nvPicPr>
            <p:cNvPr id="24590" name="Picture 25" descr="beige quote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2204864"/>
              <a:ext cx="169758" cy="26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1" name="Picture 27" descr="beige quote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745642" y="5410200"/>
              <a:ext cx="169758" cy="26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34925" y="1557338"/>
            <a:ext cx="2089150" cy="4225925"/>
            <a:chOff x="35496" y="1556792"/>
            <a:chExt cx="2088232" cy="4226991"/>
          </a:xfrm>
        </p:grpSpPr>
        <p:sp>
          <p:nvSpPr>
            <p:cNvPr id="24586" name="Rectangle 6"/>
            <p:cNvSpPr>
              <a:spLocks noChangeArrowheads="1"/>
            </p:cNvSpPr>
            <p:nvPr/>
          </p:nvSpPr>
          <p:spPr bwMode="auto">
            <a:xfrm>
              <a:off x="35496" y="1628800"/>
              <a:ext cx="2088232" cy="4154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400">
                  <a:latin typeface="Century Gothic" charset="0"/>
                </a:rPr>
                <a:t>Tous les rapports sur les sciences dans les média devraient contenir de l’information scientifique précise à 100%</a:t>
              </a:r>
            </a:p>
          </p:txBody>
        </p:sp>
        <p:pic>
          <p:nvPicPr>
            <p:cNvPr id="24587" name="Picture 24" descr="beige quote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42" y="1556792"/>
              <a:ext cx="169758" cy="26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28" descr="beige quote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73200" y="5511800"/>
              <a:ext cx="169758" cy="26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33" descr="discu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949950"/>
            <a:ext cx="806450" cy="500063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4813"/>
            <a:ext cx="28241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0"/>
          <a:stretch>
            <a:fillRect/>
          </a:stretch>
        </p:blipFill>
        <p:spPr bwMode="auto">
          <a:xfrm>
            <a:off x="-1588" y="2209800"/>
            <a:ext cx="9145588" cy="4675188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1700213"/>
            <a:ext cx="845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 sz="2400">
                <a:solidFill>
                  <a:srgbClr val="639729"/>
                </a:solidFill>
                <a:latin typeface="Century Gothic" charset="0"/>
              </a:rPr>
              <a:t>Promouvoir le dialogue et la réflexion</a:t>
            </a:r>
            <a:endParaRPr lang="pt-BR" altLang="x-none" sz="2400">
              <a:solidFill>
                <a:srgbClr val="639729"/>
              </a:solidFill>
              <a:latin typeface="Century Gothic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96875"/>
            <a:ext cx="5135562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76400" y="2508250"/>
            <a:ext cx="639445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Aider les nouvelles générations à s’impliquer dans les enjeux des sciences</a:t>
            </a:r>
            <a:endParaRPr lang="en-GB" sz="13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Ebrima" panose="02000000000000000000" pitchFamily="2" charset="0"/>
              <a:cs typeface="Mangal" panose="02040503050203030202" pitchFamily="18" charset="0"/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157788"/>
            <a:ext cx="18732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37063"/>
            <a:ext cx="1285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365625"/>
            <a:ext cx="9128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437063"/>
            <a:ext cx="11811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157788"/>
            <a:ext cx="6111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716338"/>
            <a:ext cx="6016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229225"/>
            <a:ext cx="1406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18240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96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TextBox 17"/>
          <p:cNvSpPr txBox="1">
            <a:spLocks noChangeArrowheads="1"/>
          </p:cNvSpPr>
          <p:nvPr/>
        </p:nvSpPr>
        <p:spPr bwMode="auto">
          <a:xfrm>
            <a:off x="7667625" y="4437063"/>
            <a:ext cx="121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/>
              <a:t>TRACES</a:t>
            </a:r>
            <a:endParaRPr lang="pt-BR" altLang="x-none"/>
          </a:p>
        </p:txBody>
      </p:sp>
      <p:pic>
        <p:nvPicPr>
          <p:cNvPr id="2663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40408"/>
          <a:stretch>
            <a:fillRect/>
          </a:stretch>
        </p:blipFill>
        <p:spPr bwMode="auto">
          <a:xfrm>
            <a:off x="4068763" y="5157788"/>
            <a:ext cx="11033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00438"/>
            <a:ext cx="8556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300663"/>
            <a:ext cx="12207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573463"/>
            <a:ext cx="409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00438"/>
            <a:ext cx="8778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0975" y="3213100"/>
            <a:ext cx="8782050" cy="2663825"/>
          </a:xfrm>
          <a:prstGeom prst="rect">
            <a:avLst/>
          </a:prstGeom>
          <a:noFill/>
          <a:ln w="6350">
            <a:solidFill>
              <a:srgbClr val="639729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644" name="TextBox 24"/>
          <p:cNvSpPr txBox="1">
            <a:spLocks noChangeArrowheads="1"/>
          </p:cNvSpPr>
          <p:nvPr/>
        </p:nvSpPr>
        <p:spPr bwMode="auto">
          <a:xfrm>
            <a:off x="1917700" y="6413500"/>
            <a:ext cx="5562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 sz="2000"/>
              <a:t>Pour plus d’information, visiter EngagingScience.eu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at does the fox say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9852</TotalTime>
  <Words>248</Words>
  <Application>Microsoft Macintosh PowerPoint</Application>
  <PresentationFormat>Présentation à l'écran (4:3)</PresentationFormat>
  <Paragraphs>47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21" baseType="lpstr">
      <vt:lpstr>Calibri</vt:lpstr>
      <vt:lpstr>Arial</vt:lpstr>
      <vt:lpstr>Century Gothic</vt:lpstr>
      <vt:lpstr>ＭＳ Ｐゴシック</vt:lpstr>
      <vt:lpstr>LilyUPC</vt:lpstr>
      <vt:lpstr>Ebrima</vt:lpstr>
      <vt:lpstr>Mangal</vt:lpstr>
      <vt:lpstr>Myriad Pro</vt:lpstr>
      <vt:lpstr>Capitals</vt:lpstr>
      <vt:lpstr>1_Custom Design</vt:lpstr>
      <vt:lpstr>Custom Design</vt:lpstr>
      <vt:lpstr>What does the fox say_FR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Young</dc:creator>
  <cp:lastModifiedBy>FPE</cp:lastModifiedBy>
  <cp:revision>90</cp:revision>
  <dcterms:created xsi:type="dcterms:W3CDTF">2014-12-17T14:49:24Z</dcterms:created>
  <dcterms:modified xsi:type="dcterms:W3CDTF">2019-10-10T08:40:42Z</dcterms:modified>
</cp:coreProperties>
</file>