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48" r:id="rId1"/>
  </p:sldMasterIdLst>
  <p:notesMasterIdLst>
    <p:notesMasterId r:id="rId6"/>
  </p:notesMasterIdLst>
  <p:sldIdLst>
    <p:sldId id="257" r:id="rId2"/>
    <p:sldId id="265" r:id="rId3"/>
    <p:sldId id="264" r:id="rId4"/>
    <p:sldId id="263" r:id="rId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Arial" charset="0"/>
        <a:cs typeface="Arial" charset="0"/>
      </a:defRPr>
    </a:lvl1pPr>
    <a:lvl2pPr marL="457200" algn="l" rtl="0" fontAlgn="base">
      <a:spcBef>
        <a:spcPct val="0"/>
      </a:spcBef>
      <a:spcAft>
        <a:spcPct val="0"/>
      </a:spcAft>
      <a:defRPr kern="1200">
        <a:solidFill>
          <a:schemeClr val="tx1"/>
        </a:solidFill>
        <a:latin typeface="Arial" charset="0"/>
        <a:ea typeface="Arial" charset="0"/>
        <a:cs typeface="Arial" charset="0"/>
      </a:defRPr>
    </a:lvl2pPr>
    <a:lvl3pPr marL="914400" algn="l" rtl="0" fontAlgn="base">
      <a:spcBef>
        <a:spcPct val="0"/>
      </a:spcBef>
      <a:spcAft>
        <a:spcPct val="0"/>
      </a:spcAft>
      <a:defRPr kern="1200">
        <a:solidFill>
          <a:schemeClr val="tx1"/>
        </a:solidFill>
        <a:latin typeface="Arial" charset="0"/>
        <a:ea typeface="Arial" charset="0"/>
        <a:cs typeface="Arial" charset="0"/>
      </a:defRPr>
    </a:lvl3pPr>
    <a:lvl4pPr marL="1371600" algn="l" rtl="0" fontAlgn="base">
      <a:spcBef>
        <a:spcPct val="0"/>
      </a:spcBef>
      <a:spcAft>
        <a:spcPct val="0"/>
      </a:spcAft>
      <a:defRPr kern="1200">
        <a:solidFill>
          <a:schemeClr val="tx1"/>
        </a:solidFill>
        <a:latin typeface="Arial" charset="0"/>
        <a:ea typeface="Arial" charset="0"/>
        <a:cs typeface="Arial" charset="0"/>
      </a:defRPr>
    </a:lvl4pPr>
    <a:lvl5pPr marL="1828800" algn="l" rtl="0" fontAlgn="base">
      <a:spcBef>
        <a:spcPct val="0"/>
      </a:spcBef>
      <a:spcAft>
        <a:spcPct val="0"/>
      </a:spcAft>
      <a:defRPr kern="1200">
        <a:solidFill>
          <a:schemeClr val="tx1"/>
        </a:solidFill>
        <a:latin typeface="Arial" charset="0"/>
        <a:ea typeface="Arial" charset="0"/>
        <a:cs typeface="Arial" charset="0"/>
      </a:defRPr>
    </a:lvl5pPr>
    <a:lvl6pPr marL="2286000" algn="l" defTabSz="914400" rtl="0" eaLnBrk="1" latinLnBrk="0" hangingPunct="1">
      <a:defRPr kern="1200">
        <a:solidFill>
          <a:schemeClr val="tx1"/>
        </a:solidFill>
        <a:latin typeface="Arial" charset="0"/>
        <a:ea typeface="Arial" charset="0"/>
        <a:cs typeface="Arial" charset="0"/>
      </a:defRPr>
    </a:lvl6pPr>
    <a:lvl7pPr marL="2743200" algn="l" defTabSz="914400" rtl="0" eaLnBrk="1" latinLnBrk="0" hangingPunct="1">
      <a:defRPr kern="1200">
        <a:solidFill>
          <a:schemeClr val="tx1"/>
        </a:solidFill>
        <a:latin typeface="Arial" charset="0"/>
        <a:ea typeface="Arial" charset="0"/>
        <a:cs typeface="Arial" charset="0"/>
      </a:defRPr>
    </a:lvl7pPr>
    <a:lvl8pPr marL="3200400" algn="l" defTabSz="914400" rtl="0" eaLnBrk="1" latinLnBrk="0" hangingPunct="1">
      <a:defRPr kern="1200">
        <a:solidFill>
          <a:schemeClr val="tx1"/>
        </a:solidFill>
        <a:latin typeface="Arial" charset="0"/>
        <a:ea typeface="Arial" charset="0"/>
        <a:cs typeface="Arial" charset="0"/>
      </a:defRPr>
    </a:lvl8pPr>
    <a:lvl9pPr marL="3657600" algn="l" defTabSz="914400" rtl="0" eaLnBrk="1" latinLnBrk="0" hangingPunct="1">
      <a:defRPr kern="1200">
        <a:solidFill>
          <a:schemeClr val="tx1"/>
        </a:solidFill>
        <a:latin typeface="Arial" charset="0"/>
        <a:ea typeface="Arial" charset="0"/>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1D3"/>
    <a:srgbClr val="FFE579"/>
    <a:srgbClr val="D6AD00"/>
    <a:srgbClr val="639729"/>
    <a:srgbClr val="C00000"/>
    <a:srgbClr val="FFAD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1205" autoAdjust="0"/>
  </p:normalViewPr>
  <p:slideViewPr>
    <p:cSldViewPr>
      <p:cViewPr varScale="1">
        <p:scale>
          <a:sx n="113" d="100"/>
          <a:sy n="113" d="100"/>
        </p:scale>
        <p:origin x="2176"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21091944-DEEA-5D47-9494-C8926784D4AF}" type="datetimeFigureOut">
              <a:rPr lang="en-GB"/>
              <a:pPr>
                <a:defRPr/>
              </a:pPr>
              <a:t>10/10/2019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A608EDCE-041E-0142-A5A0-5ADCF7CB4512}" type="slidenum">
              <a:rPr lang="en-GB" altLang="x-none"/>
              <a:pPr/>
              <a:t>‹#›</a:t>
            </a:fld>
            <a:endParaRPr lang="en-GB" altLang="x-non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endParaRPr lang="en-GB" altLang="x-none"/>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fld id="{49F51559-63DE-BB41-BF60-33D5097D7ADC}" type="slidenum">
              <a:rPr lang="en-GB" altLang="x-none"/>
              <a:pPr/>
              <a:t>2</a:t>
            </a:fld>
            <a:endParaRPr lang="en-GB" altLang="x-non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endParaRPr lang="en-GB" altLang="x-none"/>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fld id="{C021217F-B10D-2B47-88AD-61B924502347}" type="slidenum">
              <a:rPr lang="en-GB" altLang="x-none"/>
              <a:pPr/>
              <a:t>3</a:t>
            </a:fld>
            <a:endParaRPr lang="en-GB" altLang="x-non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endParaRPr lang="en-GB" altLang="x-none"/>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fld id="{0C58193B-1CDA-FB49-B0D5-80EA673B85BA}" type="slidenum">
              <a:rPr lang="en-GB" altLang="x-none"/>
              <a:pPr/>
              <a:t>4</a:t>
            </a:fld>
            <a:endParaRPr lang="en-GB" altLang="x-non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ED31990B-A012-EE47-90FF-0F484D8D5271}" type="datetimeFigureOut">
              <a:rPr lang="en-GB"/>
              <a:pPr>
                <a:defRPr/>
              </a:pPr>
              <a:t>10/10/2019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E9741D1E-3043-6044-BFDF-3F56D3A9BBC4}" type="slidenum">
              <a:rPr lang="en-GB" altLang="x-none"/>
              <a:pPr/>
              <a:t>‹#›</a:t>
            </a:fld>
            <a:endParaRPr lang="en-GB" altLang="x-none"/>
          </a:p>
        </p:txBody>
      </p:sp>
    </p:spTree>
    <p:extLst>
      <p:ext uri="{BB962C8B-B14F-4D97-AF65-F5344CB8AC3E}">
        <p14:creationId xmlns:p14="http://schemas.microsoft.com/office/powerpoint/2010/main" val="245330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B7C8622C-4C4C-A745-9D71-08A44DE28EC0}" type="datetimeFigureOut">
              <a:rPr lang="en-GB"/>
              <a:pPr>
                <a:defRPr/>
              </a:pPr>
              <a:t>10/10/2019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8998B28C-55CB-1D4B-9FDC-26CFCB087197}" type="slidenum">
              <a:rPr lang="en-GB" altLang="x-none"/>
              <a:pPr/>
              <a:t>‹#›</a:t>
            </a:fld>
            <a:endParaRPr lang="en-GB" altLang="x-none"/>
          </a:p>
        </p:txBody>
      </p:sp>
    </p:spTree>
    <p:extLst>
      <p:ext uri="{BB962C8B-B14F-4D97-AF65-F5344CB8AC3E}">
        <p14:creationId xmlns:p14="http://schemas.microsoft.com/office/powerpoint/2010/main" val="843017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A5F203F-B01B-834C-8BAD-0964412D624A}" type="datetimeFigureOut">
              <a:rPr lang="en-GB"/>
              <a:pPr>
                <a:defRPr/>
              </a:pPr>
              <a:t>10/10/2019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C39CC7CD-5551-D445-A07F-900BDB184E57}" type="slidenum">
              <a:rPr lang="en-GB" altLang="x-none"/>
              <a:pPr/>
              <a:t>‹#›</a:t>
            </a:fld>
            <a:endParaRPr lang="en-GB" altLang="x-none"/>
          </a:p>
        </p:txBody>
      </p:sp>
    </p:spTree>
    <p:extLst>
      <p:ext uri="{BB962C8B-B14F-4D97-AF65-F5344CB8AC3E}">
        <p14:creationId xmlns:p14="http://schemas.microsoft.com/office/powerpoint/2010/main" val="16483940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Rectangle 1"/>
          <p:cNvSpPr/>
          <p:nvPr userDrawn="1"/>
        </p:nvSpPr>
        <p:spPr>
          <a:xfrm rot="5400000">
            <a:off x="4394993" y="2129632"/>
            <a:ext cx="354013" cy="9144000"/>
          </a:xfrm>
          <a:prstGeom prst="rect">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3" name="Picture 7" descr="engagelogo.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9388" y="115888"/>
            <a:ext cx="1512887" cy="60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8"/>
          <p:cNvSpPr txBox="1"/>
          <p:nvPr userDrawn="1"/>
        </p:nvSpPr>
        <p:spPr>
          <a:xfrm>
            <a:off x="7056438" y="6524625"/>
            <a:ext cx="2087562" cy="339725"/>
          </a:xfrm>
          <a:prstGeom prst="rect">
            <a:avLst/>
          </a:prstGeom>
          <a:noFill/>
        </p:spPr>
        <p:txBody>
          <a:bodyPr>
            <a:spAutoFit/>
          </a:bodyPr>
          <a:lstStyle/>
          <a:p>
            <a:pPr algn="r" fontAlgn="auto">
              <a:spcBef>
                <a:spcPts val="0"/>
              </a:spcBef>
              <a:spcAft>
                <a:spcPts val="0"/>
              </a:spcAft>
              <a:defRPr/>
            </a:pPr>
            <a:r>
              <a:rPr lang="en-GB" sz="1600" dirty="0">
                <a:solidFill>
                  <a:schemeClr val="bg1"/>
                </a:solidFill>
                <a:latin typeface="Century Gothic" pitchFamily="34" charset="0"/>
                <a:ea typeface="+mn-ea"/>
                <a:cs typeface="+mn-cs"/>
              </a:rPr>
              <a:t>Student sheets</a:t>
            </a:r>
            <a:endParaRPr lang="en-GB" sz="1600" dirty="0">
              <a:solidFill>
                <a:schemeClr val="bg1"/>
              </a:solidFill>
              <a:latin typeface="Century Gothic" pitchFamily="34" charset="0"/>
              <a:ea typeface="+mn-ea"/>
              <a:cs typeface="+mn-cs"/>
            </a:endParaRPr>
          </a:p>
        </p:txBody>
      </p:sp>
    </p:spTree>
    <p:extLst>
      <p:ext uri="{BB962C8B-B14F-4D97-AF65-F5344CB8AC3E}">
        <p14:creationId xmlns:p14="http://schemas.microsoft.com/office/powerpoint/2010/main" val="14338036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2" name="Rectangle 1"/>
          <p:cNvSpPr/>
          <p:nvPr userDrawn="1"/>
        </p:nvSpPr>
        <p:spPr>
          <a:xfrm rot="5400000">
            <a:off x="4373562" y="2151063"/>
            <a:ext cx="396875" cy="9144000"/>
          </a:xfrm>
          <a:prstGeom prst="rect">
            <a:avLst/>
          </a:prstGeom>
          <a:solidFill>
            <a:srgbClr val="0091C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3" name="Picture 7" descr="engagelogo.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9388" y="115888"/>
            <a:ext cx="1512887" cy="60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8"/>
          <p:cNvSpPr txBox="1"/>
          <p:nvPr userDrawn="1"/>
        </p:nvSpPr>
        <p:spPr>
          <a:xfrm>
            <a:off x="7056438" y="6524625"/>
            <a:ext cx="2087562" cy="339725"/>
          </a:xfrm>
          <a:prstGeom prst="rect">
            <a:avLst/>
          </a:prstGeom>
          <a:noFill/>
        </p:spPr>
        <p:txBody>
          <a:bodyPr>
            <a:spAutoFit/>
          </a:bodyPr>
          <a:lstStyle/>
          <a:p>
            <a:pPr algn="r" fontAlgn="auto">
              <a:spcBef>
                <a:spcPts val="0"/>
              </a:spcBef>
              <a:spcAft>
                <a:spcPts val="0"/>
              </a:spcAft>
              <a:defRPr/>
            </a:pPr>
            <a:r>
              <a:rPr lang="en-GB" sz="1600" dirty="0">
                <a:solidFill>
                  <a:schemeClr val="bg1"/>
                </a:solidFill>
                <a:latin typeface="Century Gothic" pitchFamily="34" charset="0"/>
                <a:ea typeface="+mn-ea"/>
                <a:cs typeface="+mn-cs"/>
              </a:rPr>
              <a:t>Student sheets</a:t>
            </a:r>
            <a:endParaRPr lang="en-GB" sz="1600" dirty="0">
              <a:solidFill>
                <a:schemeClr val="bg1"/>
              </a:solidFill>
              <a:latin typeface="Century Gothic" pitchFamily="34" charset="0"/>
              <a:ea typeface="+mn-ea"/>
              <a:cs typeface="+mn-cs"/>
            </a:endParaRPr>
          </a:p>
        </p:txBody>
      </p:sp>
    </p:spTree>
    <p:extLst>
      <p:ext uri="{BB962C8B-B14F-4D97-AF65-F5344CB8AC3E}">
        <p14:creationId xmlns:p14="http://schemas.microsoft.com/office/powerpoint/2010/main" val="1023488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E9EE2190-E052-BE43-AC26-3E4BA1349142}" type="datetimeFigureOut">
              <a:rPr lang="en-GB"/>
              <a:pPr>
                <a:defRPr/>
              </a:pPr>
              <a:t>10/10/2019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E7FF8144-ED65-7C4B-B41D-32759E9F8CFB}" type="slidenum">
              <a:rPr lang="en-GB" altLang="x-none"/>
              <a:pPr/>
              <a:t>‹#›</a:t>
            </a:fld>
            <a:endParaRPr lang="en-GB" altLang="x-none"/>
          </a:p>
        </p:txBody>
      </p:sp>
    </p:spTree>
    <p:extLst>
      <p:ext uri="{BB962C8B-B14F-4D97-AF65-F5344CB8AC3E}">
        <p14:creationId xmlns:p14="http://schemas.microsoft.com/office/powerpoint/2010/main" val="9739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59F83BA-3F99-B340-AF92-FF4F90E883CE}" type="datetimeFigureOut">
              <a:rPr lang="en-GB"/>
              <a:pPr>
                <a:defRPr/>
              </a:pPr>
              <a:t>10/10/2019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6F993288-82A6-ED4A-8AE8-3F596144AE07}" type="slidenum">
              <a:rPr lang="en-GB" altLang="x-none"/>
              <a:pPr/>
              <a:t>‹#›</a:t>
            </a:fld>
            <a:endParaRPr lang="en-GB" altLang="x-none"/>
          </a:p>
        </p:txBody>
      </p:sp>
    </p:spTree>
    <p:extLst>
      <p:ext uri="{BB962C8B-B14F-4D97-AF65-F5344CB8AC3E}">
        <p14:creationId xmlns:p14="http://schemas.microsoft.com/office/powerpoint/2010/main" val="567377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397C539E-055B-2B48-8422-897C96F72CC0}" type="datetimeFigureOut">
              <a:rPr lang="en-GB"/>
              <a:pPr>
                <a:defRPr/>
              </a:pPr>
              <a:t>10/10/2019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BD2CE5A7-5110-014B-82D5-5C1D3C595577}" type="slidenum">
              <a:rPr lang="en-GB" altLang="x-none"/>
              <a:pPr/>
              <a:t>‹#›</a:t>
            </a:fld>
            <a:endParaRPr lang="en-GB" altLang="x-none"/>
          </a:p>
        </p:txBody>
      </p:sp>
    </p:spTree>
    <p:extLst>
      <p:ext uri="{BB962C8B-B14F-4D97-AF65-F5344CB8AC3E}">
        <p14:creationId xmlns:p14="http://schemas.microsoft.com/office/powerpoint/2010/main" val="1090905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0A090E05-B3DB-1242-8E32-0824CB2E2A42}" type="datetimeFigureOut">
              <a:rPr lang="en-GB"/>
              <a:pPr>
                <a:defRPr/>
              </a:pPr>
              <a:t>10/10/2019</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DE649D2D-6087-1D44-B8E3-647CDA902457}" type="slidenum">
              <a:rPr lang="en-GB" altLang="x-none"/>
              <a:pPr/>
              <a:t>‹#›</a:t>
            </a:fld>
            <a:endParaRPr lang="en-GB" altLang="x-none"/>
          </a:p>
        </p:txBody>
      </p:sp>
    </p:spTree>
    <p:extLst>
      <p:ext uri="{BB962C8B-B14F-4D97-AF65-F5344CB8AC3E}">
        <p14:creationId xmlns:p14="http://schemas.microsoft.com/office/powerpoint/2010/main" val="1778474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9E7B84E1-9145-4143-A2FC-E898A150EC29}" type="datetimeFigureOut">
              <a:rPr lang="en-GB"/>
              <a:pPr>
                <a:defRPr/>
              </a:pPr>
              <a:t>10/10/2019</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68FEF2AF-CCAC-864D-8BB4-513DF1455F69}" type="slidenum">
              <a:rPr lang="en-GB" altLang="x-none"/>
              <a:pPr/>
              <a:t>‹#›</a:t>
            </a:fld>
            <a:endParaRPr lang="en-GB" altLang="x-none"/>
          </a:p>
        </p:txBody>
      </p:sp>
    </p:spTree>
    <p:extLst>
      <p:ext uri="{BB962C8B-B14F-4D97-AF65-F5344CB8AC3E}">
        <p14:creationId xmlns:p14="http://schemas.microsoft.com/office/powerpoint/2010/main" val="2139724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23163" y="6453188"/>
            <a:ext cx="1054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1"/>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96938" y="6453188"/>
            <a:ext cx="939800"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6"/>
          <p:cNvSpPr txBox="1"/>
          <p:nvPr userDrawn="1"/>
        </p:nvSpPr>
        <p:spPr>
          <a:xfrm>
            <a:off x="1476375" y="6381750"/>
            <a:ext cx="6262688" cy="461963"/>
          </a:xfrm>
          <a:prstGeom prst="rect">
            <a:avLst/>
          </a:prstGeom>
          <a:noFill/>
        </p:spPr>
        <p:txBody>
          <a:bodyPr>
            <a:spAutoFit/>
          </a:bodyPr>
          <a:lstStyle/>
          <a:p>
            <a:pPr algn="ctr" fontAlgn="auto">
              <a:spcBef>
                <a:spcPts val="0"/>
              </a:spcBef>
              <a:spcAft>
                <a:spcPts val="0"/>
              </a:spcAft>
              <a:defRPr/>
            </a:pPr>
            <a:r>
              <a:rPr lang="en-GB" sz="2400" dirty="0">
                <a:latin typeface="Century Gothic" pitchFamily="34" charset="0"/>
                <a:ea typeface="+mn-ea"/>
                <a:cs typeface="LilyUPC" panose="020B0604020202020204" pitchFamily="34" charset="-34"/>
              </a:rPr>
              <a:t> For more, visit E</a:t>
            </a:r>
            <a:r>
              <a:rPr lang="en-GB" sz="2400" dirty="0">
                <a:latin typeface="Century Gothic" pitchFamily="34" charset="0"/>
                <a:ea typeface="Ebrima" panose="02000000000000000000" pitchFamily="2" charset="0"/>
                <a:cs typeface="Mangal" panose="02040503050203030202" pitchFamily="18" charset="0"/>
              </a:rPr>
              <a:t>ngagingScience.eu</a:t>
            </a:r>
          </a:p>
        </p:txBody>
      </p:sp>
    </p:spTree>
    <p:extLst>
      <p:ext uri="{BB962C8B-B14F-4D97-AF65-F5344CB8AC3E}">
        <p14:creationId xmlns:p14="http://schemas.microsoft.com/office/powerpoint/2010/main" val="2019668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2922E94-B34C-BD47-855E-AFB2AEE496E0}" type="datetimeFigureOut">
              <a:rPr lang="en-GB"/>
              <a:pPr>
                <a:defRPr/>
              </a:pPr>
              <a:t>10/10/2019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49130406-FE72-FB40-BF86-39ABF8FEA03B}" type="slidenum">
              <a:rPr lang="en-GB" altLang="x-none"/>
              <a:pPr/>
              <a:t>‹#›</a:t>
            </a:fld>
            <a:endParaRPr lang="en-GB" altLang="x-none"/>
          </a:p>
        </p:txBody>
      </p:sp>
    </p:spTree>
    <p:extLst>
      <p:ext uri="{BB962C8B-B14F-4D97-AF65-F5344CB8AC3E}">
        <p14:creationId xmlns:p14="http://schemas.microsoft.com/office/powerpoint/2010/main" val="583006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CA86114-910C-334D-B628-860166A022BD}" type="datetimeFigureOut">
              <a:rPr lang="en-GB"/>
              <a:pPr>
                <a:defRPr/>
              </a:pPr>
              <a:t>10/10/2019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FE1FADFA-70AB-F943-9F68-A2FD1D06C547}" type="slidenum">
              <a:rPr lang="en-GB" altLang="x-none"/>
              <a:pPr/>
              <a:t>‹#›</a:t>
            </a:fld>
            <a:endParaRPr lang="en-GB" altLang="x-none"/>
          </a:p>
        </p:txBody>
      </p:sp>
    </p:spTree>
    <p:extLst>
      <p:ext uri="{BB962C8B-B14F-4D97-AF65-F5344CB8AC3E}">
        <p14:creationId xmlns:p14="http://schemas.microsoft.com/office/powerpoint/2010/main" val="176383098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x-none"/>
              <a:t>Click to edit Master title style</a:t>
            </a:r>
            <a:endParaRPr lang="en-GB" altLang="x-none"/>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x-none"/>
              <a:t>Click to edit Master text styles</a:t>
            </a:r>
          </a:p>
          <a:p>
            <a:pPr lvl="1"/>
            <a:r>
              <a:rPr lang="en-US" altLang="x-none"/>
              <a:t>Second level</a:t>
            </a:r>
          </a:p>
          <a:p>
            <a:pPr lvl="2"/>
            <a:r>
              <a:rPr lang="en-US" altLang="x-none"/>
              <a:t>Third level</a:t>
            </a:r>
          </a:p>
          <a:p>
            <a:pPr lvl="3"/>
            <a:r>
              <a:rPr lang="en-US" altLang="x-none"/>
              <a:t>Fourth level</a:t>
            </a:r>
          </a:p>
          <a:p>
            <a:pPr lvl="4"/>
            <a:r>
              <a:rPr lang="en-US" altLang="x-none"/>
              <a:t>Fifth level</a:t>
            </a:r>
            <a:endParaRPr lang="en-GB" altLang="x-non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cs typeface="+mn-cs"/>
              </a:defRPr>
            </a:lvl1pPr>
          </a:lstStyle>
          <a:p>
            <a:pPr>
              <a:defRPr/>
            </a:pPr>
            <a:fld id="{F32A0116-90D5-794A-B0C6-45380538E8A6}" type="datetimeFigureOut">
              <a:rPr lang="en-GB"/>
              <a:pPr>
                <a:defRPr/>
              </a:pPr>
              <a:t>10/10/2019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fld id="{0DCD7F58-BB9D-4340-8913-D8F41FA94D08}" type="slidenum">
              <a:rPr lang="en-GB" altLang="x-none"/>
              <a:pPr/>
              <a:t>‹#›</a:t>
            </a:fld>
            <a:endParaRPr lang="en-GB" altLang="x-none"/>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6" r:id="rId7"/>
    <p:sldLayoutId id="2147483672" r:id="rId8"/>
    <p:sldLayoutId id="2147483673" r:id="rId9"/>
    <p:sldLayoutId id="2147483674" r:id="rId10"/>
    <p:sldLayoutId id="2147483675" r:id="rId11"/>
    <p:sldLayoutId id="2147483677" r:id="rId12"/>
    <p:sldLayoutId id="2147483678" r:id="rId13"/>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charset="0"/>
        </a:defRPr>
      </a:lvl2pPr>
      <a:lvl3pPr algn="ctr" rtl="0" fontAlgn="base">
        <a:spcBef>
          <a:spcPct val="0"/>
        </a:spcBef>
        <a:spcAft>
          <a:spcPct val="0"/>
        </a:spcAft>
        <a:defRPr sz="4400">
          <a:solidFill>
            <a:schemeClr val="tx1"/>
          </a:solidFill>
          <a:latin typeface="Calibri" charset="0"/>
        </a:defRPr>
      </a:lvl3pPr>
      <a:lvl4pPr algn="ctr" rtl="0" fontAlgn="base">
        <a:spcBef>
          <a:spcPct val="0"/>
        </a:spcBef>
        <a:spcAft>
          <a:spcPct val="0"/>
        </a:spcAft>
        <a:defRPr sz="4400">
          <a:solidFill>
            <a:schemeClr val="tx1"/>
          </a:solidFill>
          <a:latin typeface="Calibri" charset="0"/>
        </a:defRPr>
      </a:lvl4pPr>
      <a:lvl5pPr algn="ctr" rtl="0" fontAlgn="base">
        <a:spcBef>
          <a:spcPct val="0"/>
        </a:spcBef>
        <a:spcAft>
          <a:spcPct val="0"/>
        </a:spcAft>
        <a:defRPr sz="4400">
          <a:solidFill>
            <a:schemeClr val="tx1"/>
          </a:solidFill>
          <a:latin typeface="Calibri" charset="0"/>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7.png"/><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4" Type="http://schemas.openxmlformats.org/officeDocument/2006/relationships/image" Target="../media/image5.png"/><Relationship Id="rId5" Type="http://schemas.openxmlformats.org/officeDocument/2006/relationships/image" Target="../media/image8.png"/><Relationship Id="rId6" Type="http://schemas.openxmlformats.org/officeDocument/2006/relationships/image" Target="../media/image9.png"/><Relationship Id="rId1" Type="http://schemas.openxmlformats.org/officeDocument/2006/relationships/tags" Target="../tags/tag1.xml"/><Relationship Id="rId2"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txBox="1">
            <a:spLocks/>
          </p:cNvSpPr>
          <p:nvPr/>
        </p:nvSpPr>
        <p:spPr bwMode="auto">
          <a:xfrm>
            <a:off x="2411413" y="476250"/>
            <a:ext cx="44640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r>
              <a:rPr lang="en-US" altLang="x-none" sz="3200">
                <a:solidFill>
                  <a:srgbClr val="7030A0"/>
                </a:solidFill>
                <a:latin typeface="Century Gothic" charset="0"/>
              </a:rPr>
              <a:t>Fiches apprenants</a:t>
            </a:r>
            <a:endParaRPr lang="en-US" altLang="x-none" sz="4000">
              <a:solidFill>
                <a:srgbClr val="7030A0"/>
              </a:solidFill>
              <a:latin typeface="Century Gothic" charset="0"/>
              <a:ea typeface="Lato Regular" charset="0"/>
              <a:cs typeface="Lato Regular" charset="0"/>
            </a:endParaRPr>
          </a:p>
        </p:txBody>
      </p:sp>
      <p:pic>
        <p:nvPicPr>
          <p:cNvPr id="5123" name="Picture 3" descr="engage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035800" y="204788"/>
            <a:ext cx="1903413" cy="76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1209675"/>
            <a:ext cx="9142413" cy="1066800"/>
          </a:xfrm>
          <a:prstGeom prst="rect">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125" name="TextBox 5"/>
          <p:cNvSpPr txBox="1">
            <a:spLocks noChangeArrowheads="1"/>
          </p:cNvSpPr>
          <p:nvPr/>
        </p:nvSpPr>
        <p:spPr bwMode="auto">
          <a:xfrm>
            <a:off x="0" y="1270000"/>
            <a:ext cx="9144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r>
              <a:rPr lang="en-GB" altLang="x-none" sz="5400">
                <a:solidFill>
                  <a:schemeClr val="bg1"/>
                </a:solidFill>
                <a:latin typeface="Century Gothic" charset="0"/>
              </a:rPr>
              <a:t>Attaque de virus géants</a:t>
            </a:r>
          </a:p>
        </p:txBody>
      </p:sp>
      <p:graphicFrame>
        <p:nvGraphicFramePr>
          <p:cNvPr id="7" name="Table 6"/>
          <p:cNvGraphicFramePr>
            <a:graphicFrameLocks noGrp="1"/>
          </p:cNvGraphicFramePr>
          <p:nvPr/>
        </p:nvGraphicFramePr>
        <p:xfrm>
          <a:off x="1258888" y="3068638"/>
          <a:ext cx="7058025" cy="1725776"/>
        </p:xfrm>
        <a:graphic>
          <a:graphicData uri="http://schemas.openxmlformats.org/drawingml/2006/table">
            <a:tbl>
              <a:tblPr/>
              <a:tblGrid>
                <a:gridCol w="1296987"/>
                <a:gridCol w="2952750"/>
                <a:gridCol w="2808288"/>
              </a:tblGrid>
              <a:tr h="342900">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7030A0"/>
                          </a:solidFill>
                          <a:effectLst/>
                          <a:latin typeface="Century Gothic" charset="0"/>
                        </a:rPr>
                        <a:t>Fiche no. </a:t>
                      </a:r>
                      <a:endParaRPr kumimoji="0" lang="en-GB" altLang="x-none" sz="1600" b="0" i="0" u="none" strike="noStrike" cap="none" normalizeH="0" baseline="0">
                        <a:ln>
                          <a:noFill/>
                        </a:ln>
                        <a:solidFill>
                          <a:srgbClr val="7030A0"/>
                        </a:solidFill>
                        <a:effectLst/>
                        <a:latin typeface="Century Gothic" charset="0"/>
                        <a:ea typeface="ＭＳ Ｐゴシック" charset="-128"/>
                        <a:cs typeface="Arial" charset="0"/>
                      </a:endParaRPr>
                    </a:p>
                  </a:txBody>
                  <a:tcPr marL="126000" marR="126000" marT="72000" marB="50400" horzOverflow="overflow">
                    <a:lnL>
                      <a:noFill/>
                    </a:lnL>
                    <a:lnR w="6350" cap="flat" cmpd="sng" algn="ctr">
                      <a:solidFill>
                        <a:srgbClr val="C9A6E4"/>
                      </a:solidFill>
                      <a:prstDash val="solid"/>
                      <a:round/>
                      <a:headEnd type="none" w="med" len="med"/>
                      <a:tailEnd type="none" w="med" len="med"/>
                    </a:lnR>
                    <a:lnT>
                      <a:noFill/>
                    </a:lnT>
                    <a:lnB w="6350" cap="flat" cmpd="sng" algn="ctr">
                      <a:solidFill>
                        <a:srgbClr val="C9A6E4"/>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7030A0"/>
                          </a:solidFill>
                          <a:effectLst/>
                          <a:latin typeface="Century Gothic" charset="0"/>
                        </a:rPr>
                        <a:t>Titre </a:t>
                      </a:r>
                      <a:endParaRPr kumimoji="0" lang="en-GB" altLang="x-none" sz="1600" b="0" i="0" u="none" strike="noStrike" cap="none" normalizeH="0" baseline="0">
                        <a:ln>
                          <a:noFill/>
                        </a:ln>
                        <a:solidFill>
                          <a:srgbClr val="7030A0"/>
                        </a:solidFill>
                        <a:effectLst/>
                        <a:latin typeface="Century Gothic" charset="0"/>
                        <a:ea typeface="ＭＳ Ｐゴシック" charset="-128"/>
                        <a:cs typeface="Arial" charset="0"/>
                      </a:endParaRPr>
                    </a:p>
                  </a:txBody>
                  <a:tcPr marL="126000" marR="126000" marT="72000" marB="50400" horzOverflow="overflow">
                    <a:lnL w="6350" cap="flat" cmpd="sng" algn="ctr">
                      <a:solidFill>
                        <a:srgbClr val="C9A6E4"/>
                      </a:solidFill>
                      <a:prstDash val="solid"/>
                      <a:round/>
                      <a:headEnd type="none" w="med" len="med"/>
                      <a:tailEnd type="none" w="med" len="med"/>
                    </a:lnL>
                    <a:lnR w="6350" cap="flat" cmpd="sng" algn="ctr">
                      <a:solidFill>
                        <a:srgbClr val="C9A6E4"/>
                      </a:solidFill>
                      <a:prstDash val="solid"/>
                      <a:round/>
                      <a:headEnd type="none" w="med" len="med"/>
                      <a:tailEnd type="none" w="med" len="med"/>
                    </a:lnR>
                    <a:lnT>
                      <a:noFill/>
                    </a:lnT>
                    <a:lnB w="6350" cap="flat" cmpd="sng" algn="ctr">
                      <a:solidFill>
                        <a:srgbClr val="C9A6E4"/>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7030A0"/>
                          </a:solidFill>
                          <a:effectLst/>
                          <a:latin typeface="Century Gothic" charset="0"/>
                        </a:rPr>
                        <a:t>Indications</a:t>
                      </a:r>
                      <a:endParaRPr kumimoji="0" lang="en-GB" altLang="x-none" sz="1600" b="0" i="0" u="none" strike="noStrike" cap="none" normalizeH="0" baseline="0">
                        <a:ln>
                          <a:noFill/>
                        </a:ln>
                        <a:solidFill>
                          <a:srgbClr val="7030A0"/>
                        </a:solidFill>
                        <a:effectLst/>
                        <a:latin typeface="Century Gothic" charset="0"/>
                        <a:ea typeface="ＭＳ Ｐゴシック" charset="-128"/>
                        <a:cs typeface="Arial" charset="0"/>
                      </a:endParaRPr>
                    </a:p>
                  </a:txBody>
                  <a:tcPr marL="126000" marR="126000" marT="72000" marB="50400" horzOverflow="overflow">
                    <a:lnL w="6350" cap="flat" cmpd="sng" algn="ctr">
                      <a:solidFill>
                        <a:srgbClr val="C9A6E4"/>
                      </a:solidFill>
                      <a:prstDash val="solid"/>
                      <a:round/>
                      <a:headEnd type="none" w="med" len="med"/>
                      <a:tailEnd type="none" w="med" len="med"/>
                    </a:lnL>
                    <a:lnR>
                      <a:noFill/>
                    </a:lnR>
                    <a:lnT>
                      <a:noFill/>
                    </a:lnT>
                    <a:lnB w="6350" cap="flat" cmpd="sng" algn="ctr">
                      <a:solidFill>
                        <a:srgbClr val="C9A6E4"/>
                      </a:solidFill>
                      <a:prstDash val="solid"/>
                      <a:round/>
                      <a:headEnd type="none" w="med" len="med"/>
                      <a:tailEnd type="none" w="med" len="med"/>
                    </a:lnB>
                    <a:lnTlToBr>
                      <a:noFill/>
                    </a:lnTlToBr>
                    <a:lnBlToTr>
                      <a:noFill/>
                    </a:lnBlToTr>
                    <a:noFill/>
                  </a:tcPr>
                </a:tc>
              </a:tr>
              <a:tr h="48418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x-none" sz="1400" b="0" i="0" u="none" strike="noStrike" cap="none" normalizeH="0" baseline="0">
                          <a:ln>
                            <a:noFill/>
                          </a:ln>
                          <a:solidFill>
                            <a:schemeClr val="tx1"/>
                          </a:solidFill>
                          <a:effectLst/>
                          <a:latin typeface="Century Gothic" charset="0"/>
                          <a:ea typeface="Arial" charset="0"/>
                          <a:cs typeface="Arial" charset="0"/>
                        </a:rPr>
                        <a:t>Fiche 1</a:t>
                      </a:r>
                    </a:p>
                  </a:txBody>
                  <a:tcPr horzOverflow="overflow">
                    <a:lnL>
                      <a:noFill/>
                    </a:lnL>
                    <a:lnR w="6350" cap="flat" cmpd="sng" algn="ctr">
                      <a:solidFill>
                        <a:srgbClr val="C9A6E4"/>
                      </a:solidFill>
                      <a:prstDash val="solid"/>
                      <a:round/>
                      <a:headEnd type="none" w="med" len="med"/>
                      <a:tailEnd type="none" w="med" len="med"/>
                    </a:lnR>
                    <a:lnT w="6350" cap="flat" cmpd="sng" algn="ctr">
                      <a:solidFill>
                        <a:srgbClr val="C9A6E4"/>
                      </a:solidFill>
                      <a:prstDash val="solid"/>
                      <a:round/>
                      <a:headEnd type="none" w="med" len="med"/>
                      <a:tailEnd type="none" w="med" len="med"/>
                    </a:lnT>
                    <a:lnB>
                      <a:noFill/>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ts val="1200"/>
                        </a:spcBef>
                        <a:spcAft>
                          <a:spcPct val="0"/>
                        </a:spcAft>
                        <a:buClrTx/>
                        <a:buSzTx/>
                        <a:buFontTx/>
                        <a:buNone/>
                        <a:tabLst/>
                      </a:pPr>
                      <a:r>
                        <a:rPr kumimoji="0" lang="en-GB" altLang="x-none" sz="1400" b="0" i="0" u="none" strike="noStrike" cap="none" normalizeH="0" baseline="0">
                          <a:ln>
                            <a:noFill/>
                          </a:ln>
                          <a:solidFill>
                            <a:schemeClr val="tx1"/>
                          </a:solidFill>
                          <a:effectLst/>
                          <a:latin typeface="Century Gothic" charset="0"/>
                          <a:ea typeface="Arial" charset="0"/>
                          <a:cs typeface="Arial" charset="0"/>
                        </a:rPr>
                        <a:t>L’attaque des virus tueurs géants</a:t>
                      </a:r>
                    </a:p>
                  </a:txBody>
                  <a:tcPr horzOverflow="overflow">
                    <a:lnL w="6350" cap="flat" cmpd="sng" algn="ctr">
                      <a:solidFill>
                        <a:srgbClr val="C9A6E4"/>
                      </a:solidFill>
                      <a:prstDash val="solid"/>
                      <a:round/>
                      <a:headEnd type="none" w="med" len="med"/>
                      <a:tailEnd type="none" w="med" len="med"/>
                    </a:lnL>
                    <a:lnR w="6350" cap="flat" cmpd="sng" algn="ctr">
                      <a:solidFill>
                        <a:srgbClr val="C9A6E4"/>
                      </a:solidFill>
                      <a:prstDash val="solid"/>
                      <a:round/>
                      <a:headEnd type="none" w="med" len="med"/>
                      <a:tailEnd type="none" w="med" len="med"/>
                    </a:lnR>
                    <a:lnT w="6350" cap="flat" cmpd="sng" algn="ctr">
                      <a:solidFill>
                        <a:srgbClr val="C9A6E4"/>
                      </a:solidFill>
                      <a:prstDash val="solid"/>
                      <a:round/>
                      <a:headEnd type="none" w="med" len="med"/>
                      <a:tailEnd type="none" w="med" len="med"/>
                    </a:lnT>
                    <a:lnB>
                      <a:noFill/>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400" b="0" i="0" u="none" strike="noStrike" cap="none" normalizeH="0" baseline="0">
                          <a:ln>
                            <a:noFill/>
                          </a:ln>
                          <a:solidFill>
                            <a:schemeClr val="tx1"/>
                          </a:solidFill>
                          <a:effectLst/>
                          <a:latin typeface="Century Gothic" charset="0"/>
                          <a:ea typeface="Arial" charset="0"/>
                          <a:cs typeface="Arial" charset="0"/>
                        </a:rPr>
                        <a:t>Réutilisable</a:t>
                      </a:r>
                    </a:p>
                  </a:txBody>
                  <a:tcPr horzOverflow="overflow">
                    <a:lnL w="6350" cap="flat" cmpd="sng" algn="ctr">
                      <a:solidFill>
                        <a:srgbClr val="C9A6E4"/>
                      </a:solidFill>
                      <a:prstDash val="solid"/>
                      <a:round/>
                      <a:headEnd type="none" w="med" len="med"/>
                      <a:tailEnd type="none" w="med" len="med"/>
                    </a:lnL>
                    <a:lnR>
                      <a:noFill/>
                    </a:lnR>
                    <a:lnT w="6350" cap="flat" cmpd="sng" algn="ctr">
                      <a:solidFill>
                        <a:srgbClr val="C9A6E4"/>
                      </a:solidFill>
                      <a:prstDash val="solid"/>
                      <a:round/>
                      <a:headEnd type="none" w="med" len="med"/>
                      <a:tailEnd type="none" w="med" len="med"/>
                    </a:lnT>
                    <a:lnB>
                      <a:noFill/>
                    </a:lnB>
                    <a:lnTlToBr>
                      <a:noFill/>
                    </a:lnTlToBr>
                    <a:lnBlToTr>
                      <a:noFill/>
                    </a:lnBlToTr>
                    <a:noFill/>
                  </a:tcPr>
                </a:tc>
              </a:tr>
              <a:tr h="42068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x-none" sz="1400" b="0" i="0" u="none" strike="noStrike" cap="none" normalizeH="0" baseline="0">
                          <a:ln>
                            <a:noFill/>
                          </a:ln>
                          <a:solidFill>
                            <a:schemeClr val="tx1"/>
                          </a:solidFill>
                          <a:effectLst/>
                          <a:latin typeface="Century Gothic" charset="0"/>
                          <a:ea typeface="Arial" charset="0"/>
                          <a:cs typeface="Arial" charset="0"/>
                        </a:rPr>
                        <a:t>Fiche 2</a:t>
                      </a:r>
                    </a:p>
                  </a:txBody>
                  <a:tcPr horzOverflow="overflow">
                    <a:lnL>
                      <a:noFill/>
                    </a:lnL>
                    <a:lnR w="6350" cap="flat" cmpd="sng" algn="ctr">
                      <a:solidFill>
                        <a:srgbClr val="C9A6E4"/>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400" b="0" i="0" u="none" strike="noStrike" cap="none" normalizeH="0" baseline="0">
                          <a:ln>
                            <a:noFill/>
                          </a:ln>
                          <a:solidFill>
                            <a:schemeClr val="tx1"/>
                          </a:solidFill>
                          <a:effectLst/>
                          <a:latin typeface="Century Gothic" charset="0"/>
                          <a:ea typeface="Arial" charset="0"/>
                          <a:cs typeface="Arial" charset="0"/>
                        </a:rPr>
                        <a:t>Virus géants de retour à la vie</a:t>
                      </a:r>
                    </a:p>
                  </a:txBody>
                  <a:tcPr horzOverflow="overflow">
                    <a:lnL w="6350" cap="flat" cmpd="sng" algn="ctr">
                      <a:solidFill>
                        <a:srgbClr val="C9A6E4"/>
                      </a:solidFill>
                      <a:prstDash val="solid"/>
                      <a:round/>
                      <a:headEnd type="none" w="med" len="med"/>
                      <a:tailEnd type="none" w="med" len="med"/>
                    </a:lnL>
                    <a:lnR w="6350" cap="flat" cmpd="sng" algn="ctr">
                      <a:solidFill>
                        <a:srgbClr val="C9A6E4"/>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400" b="0" i="0" u="none" strike="noStrike" cap="none" normalizeH="0" baseline="0">
                          <a:ln>
                            <a:noFill/>
                          </a:ln>
                          <a:solidFill>
                            <a:schemeClr val="tx1"/>
                          </a:solidFill>
                          <a:effectLst/>
                          <a:latin typeface="Century Gothic" charset="0"/>
                          <a:ea typeface="Arial" charset="0"/>
                          <a:cs typeface="Arial" charset="0"/>
                        </a:rPr>
                        <a:t>Réutilisable</a:t>
                      </a:r>
                    </a:p>
                  </a:txBody>
                  <a:tcPr horzOverflow="overflow">
                    <a:lnL w="6350" cap="flat" cmpd="sng" algn="ctr">
                      <a:solidFill>
                        <a:srgbClr val="C9A6E4"/>
                      </a:solidFill>
                      <a:prstDash val="solid"/>
                      <a:round/>
                      <a:headEnd type="none" w="med" len="med"/>
                      <a:tailEnd type="none" w="med" len="med"/>
                    </a:lnL>
                    <a:lnR>
                      <a:noFill/>
                    </a:lnR>
                    <a:lnT>
                      <a:noFill/>
                    </a:lnT>
                    <a:lnB>
                      <a:noFill/>
                    </a:lnB>
                    <a:lnTlToBr>
                      <a:noFill/>
                    </a:lnTlToBr>
                    <a:lnBlToTr>
                      <a:noFill/>
                    </a:lnBlToTr>
                    <a:noFill/>
                  </a:tcPr>
                </a:tc>
              </a:tr>
              <a:tr h="42068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x-none" sz="1400" b="0" i="0" u="none" strike="noStrike" cap="none" normalizeH="0" baseline="0">
                          <a:ln>
                            <a:noFill/>
                          </a:ln>
                          <a:solidFill>
                            <a:schemeClr val="tx1"/>
                          </a:solidFill>
                          <a:effectLst/>
                          <a:latin typeface="Century Gothic" charset="0"/>
                          <a:ea typeface="Arial" charset="0"/>
                          <a:cs typeface="Arial" charset="0"/>
                        </a:rPr>
                        <a:t>Fiche 3</a:t>
                      </a:r>
                    </a:p>
                  </a:txBody>
                  <a:tcPr horzOverflow="overflow">
                    <a:lnL>
                      <a:noFill/>
                    </a:lnL>
                    <a:lnR w="6350" cap="flat" cmpd="sng" algn="ctr">
                      <a:solidFill>
                        <a:srgbClr val="C9A6E4"/>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400" b="0" i="0" u="none" strike="noStrike" cap="none" normalizeH="0" baseline="0">
                          <a:ln>
                            <a:noFill/>
                          </a:ln>
                          <a:solidFill>
                            <a:schemeClr val="tx1"/>
                          </a:solidFill>
                          <a:effectLst/>
                          <a:latin typeface="Century Gothic" charset="0"/>
                          <a:ea typeface="Arial" charset="0"/>
                          <a:cs typeface="Arial" charset="0"/>
                        </a:rPr>
                        <a:t>Liste pour contrôler la fiabilité</a:t>
                      </a:r>
                    </a:p>
                  </a:txBody>
                  <a:tcPr horzOverflow="overflow">
                    <a:lnL w="6350" cap="flat" cmpd="sng" algn="ctr">
                      <a:solidFill>
                        <a:srgbClr val="C9A6E4"/>
                      </a:solidFill>
                      <a:prstDash val="solid"/>
                      <a:round/>
                      <a:headEnd type="none" w="med" len="med"/>
                      <a:tailEnd type="none" w="med" len="med"/>
                    </a:lnL>
                    <a:lnR w="6350" cap="flat" cmpd="sng" algn="ctr">
                      <a:solidFill>
                        <a:srgbClr val="C9A6E4"/>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400" b="0" i="0" u="none" strike="noStrike" cap="none" normalizeH="0" baseline="0">
                          <a:ln>
                            <a:noFill/>
                          </a:ln>
                          <a:solidFill>
                            <a:schemeClr val="tx1"/>
                          </a:solidFill>
                          <a:effectLst/>
                          <a:latin typeface="Century Gothic" charset="0"/>
                          <a:ea typeface="Arial" charset="0"/>
                          <a:cs typeface="Arial" charset="0"/>
                        </a:rPr>
                        <a:t>A usage unique</a:t>
                      </a:r>
                    </a:p>
                  </a:txBody>
                  <a:tcPr horzOverflow="overflow">
                    <a:lnL w="6350" cap="flat" cmpd="sng" algn="ctr">
                      <a:solidFill>
                        <a:srgbClr val="C9A6E4"/>
                      </a:solidFill>
                      <a:prstDash val="solid"/>
                      <a:round/>
                      <a:headEnd type="none" w="med" len="med"/>
                      <a:tailEnd type="none" w="med" len="med"/>
                    </a:lnL>
                    <a:lnR>
                      <a:noFill/>
                    </a:lnR>
                    <a:lnT>
                      <a:noFill/>
                    </a:lnT>
                    <a:lnB>
                      <a:noFill/>
                    </a:lnB>
                    <a:lnTlToBr>
                      <a:noFill/>
                    </a:lnTlToBr>
                    <a:lnBlToTr>
                      <a:noFill/>
                    </a:lnBlToTr>
                    <a:noFill/>
                  </a:tcPr>
                </a:tc>
              </a:tr>
            </a:tbl>
          </a:graphicData>
        </a:graphic>
      </p:graphicFrame>
      <p:sp>
        <p:nvSpPr>
          <p:cNvPr id="5142" name="TextBox 7"/>
          <p:cNvSpPr txBox="1">
            <a:spLocks noChangeArrowheads="1"/>
          </p:cNvSpPr>
          <p:nvPr/>
        </p:nvSpPr>
        <p:spPr bwMode="auto">
          <a:xfrm>
            <a:off x="2020888" y="6442075"/>
            <a:ext cx="5370512"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r>
              <a:rPr lang="en-US" altLang="x-none"/>
              <a:t>Pour plus d’informations, visitez EngagingScience.eu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a:spLocks noChangeArrowheads="1"/>
          </p:cNvSpPr>
          <p:nvPr/>
        </p:nvSpPr>
        <p:spPr bwMode="auto">
          <a:xfrm>
            <a:off x="127000" y="795338"/>
            <a:ext cx="8909050" cy="5586412"/>
          </a:xfrm>
          <a:prstGeom prst="rect">
            <a:avLst/>
          </a:prstGeom>
          <a:solidFill>
            <a:schemeClr val="bg1"/>
          </a:solidFill>
          <a:ln w="25400">
            <a:solidFill>
              <a:srgbClr val="C00000"/>
            </a:solidFill>
            <a:miter lim="800000"/>
            <a:headEnd/>
            <a:tailEnd/>
          </a:ln>
          <a:effectLst>
            <a:outerShdw blurRad="63500" dist="63500" dir="2700000" algn="tl" rotWithShape="0">
              <a:srgbClr val="000000">
                <a:alpha val="39999"/>
              </a:srgbClr>
            </a:outerShdw>
          </a:effectLst>
        </p:spPr>
        <p:txBody>
          <a:bodyPr anchor="ct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endParaRPr lang="en-GB" altLang="x-none">
              <a:solidFill>
                <a:srgbClr val="FFFFFF"/>
              </a:solidFill>
            </a:endParaRPr>
          </a:p>
        </p:txBody>
      </p:sp>
      <p:sp>
        <p:nvSpPr>
          <p:cNvPr id="3" name="TextBox 2"/>
          <p:cNvSpPr txBox="1"/>
          <p:nvPr/>
        </p:nvSpPr>
        <p:spPr>
          <a:xfrm>
            <a:off x="179388" y="1123950"/>
            <a:ext cx="8785225" cy="676275"/>
          </a:xfrm>
          <a:prstGeom prst="rect">
            <a:avLst/>
          </a:prstGeom>
          <a:noFill/>
        </p:spPr>
        <p:txBody>
          <a:bodyPr>
            <a:spAutoFit/>
          </a:bodyPr>
          <a:lstStyle/>
          <a:p>
            <a:pPr fontAlgn="auto">
              <a:spcBef>
                <a:spcPts val="0"/>
              </a:spcBef>
              <a:spcAft>
                <a:spcPts val="0"/>
              </a:spcAft>
              <a:defRPr/>
            </a:pPr>
            <a:r>
              <a:rPr lang="en-GB" sz="3800" b="1" spc="280" dirty="0" err="1">
                <a:latin typeface="Century Gothic" pitchFamily="34" charset="0"/>
                <a:ea typeface="+mn-ea"/>
                <a:cs typeface="+mn-cs"/>
              </a:rPr>
              <a:t>Attaque</a:t>
            </a:r>
            <a:r>
              <a:rPr lang="en-GB" sz="3800" b="1" spc="280" dirty="0">
                <a:latin typeface="Century Gothic" pitchFamily="34" charset="0"/>
                <a:ea typeface="+mn-ea"/>
                <a:cs typeface="+mn-cs"/>
              </a:rPr>
              <a:t> de Virus Tueurs Géants</a:t>
            </a:r>
            <a:endParaRPr lang="en-GB" sz="3800" b="1" spc="280" dirty="0">
              <a:latin typeface="Century Gothic" pitchFamily="34" charset="0"/>
              <a:ea typeface="+mn-ea"/>
              <a:cs typeface="+mn-cs"/>
            </a:endParaRPr>
          </a:p>
        </p:txBody>
      </p:sp>
      <p:grpSp>
        <p:nvGrpSpPr>
          <p:cNvPr id="6148" name="Group 9"/>
          <p:cNvGrpSpPr>
            <a:grpSpLocks/>
          </p:cNvGrpSpPr>
          <p:nvPr/>
        </p:nvGrpSpPr>
        <p:grpSpPr bwMode="auto">
          <a:xfrm>
            <a:off x="7543800" y="0"/>
            <a:ext cx="1565275" cy="641350"/>
            <a:chOff x="7543800" y="0"/>
            <a:chExt cx="1565498" cy="641606"/>
          </a:xfrm>
        </p:grpSpPr>
        <p:sp>
          <p:nvSpPr>
            <p:cNvPr id="6161" name="TextBox 7"/>
            <p:cNvSpPr txBox="1">
              <a:spLocks noChangeArrowheads="1"/>
            </p:cNvSpPr>
            <p:nvPr/>
          </p:nvSpPr>
          <p:spPr bwMode="auto">
            <a:xfrm>
              <a:off x="7543800" y="0"/>
              <a:ext cx="106144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r"/>
              <a:r>
                <a:rPr lang="en-GB" altLang="x-none" sz="1600">
                  <a:latin typeface="Century Gothic" charset="0"/>
                </a:rPr>
                <a:t>Fiche 1</a:t>
              </a:r>
            </a:p>
          </p:txBody>
        </p:sp>
        <p:pic>
          <p:nvPicPr>
            <p:cNvPr id="6162" name="Picture 9" descr="Student sheets.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598815" y="44624"/>
              <a:ext cx="510483" cy="596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149" name="TextBox 12"/>
          <p:cNvSpPr txBox="1">
            <a:spLocks noChangeArrowheads="1"/>
          </p:cNvSpPr>
          <p:nvPr/>
        </p:nvSpPr>
        <p:spPr bwMode="auto">
          <a:xfrm>
            <a:off x="155575" y="1731963"/>
            <a:ext cx="2663825" cy="223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nSpc>
                <a:spcPts val="2800"/>
              </a:lnSpc>
            </a:pPr>
            <a:r>
              <a:rPr lang="en-US" altLang="x-none" sz="2200" b="1">
                <a:solidFill>
                  <a:srgbClr val="C00000"/>
                </a:solidFill>
                <a:latin typeface="Century Gothic" charset="0"/>
              </a:rPr>
              <a:t>D</a:t>
            </a:r>
            <a:r>
              <a:rPr lang="en-GB" altLang="x-none" sz="2200" b="1">
                <a:solidFill>
                  <a:srgbClr val="C00000"/>
                </a:solidFill>
                <a:latin typeface="Century Gothic" charset="0"/>
              </a:rPr>
              <a:t>es virus géants hautement infectieux   </a:t>
            </a:r>
            <a:r>
              <a:rPr lang="en-GB" altLang="x-none" b="1">
                <a:latin typeface="Century Gothic" charset="0"/>
              </a:rPr>
              <a:t>pourraient bientôt infecter des millions de personnes.</a:t>
            </a:r>
            <a:endParaRPr lang="en-GB" altLang="x-none"/>
          </a:p>
        </p:txBody>
      </p:sp>
      <p:sp>
        <p:nvSpPr>
          <p:cNvPr id="14" name="TextBox 13"/>
          <p:cNvSpPr txBox="1"/>
          <p:nvPr/>
        </p:nvSpPr>
        <p:spPr>
          <a:xfrm>
            <a:off x="4643438" y="1989138"/>
            <a:ext cx="2090737" cy="4470400"/>
          </a:xfrm>
          <a:prstGeom prst="rect">
            <a:avLst/>
          </a:prstGeom>
          <a:noFill/>
        </p:spPr>
        <p:txBody>
          <a:bodyPr>
            <a:spAutoFit/>
          </a:bodyPr>
          <a:lstStyle/>
          <a:p>
            <a:pPr algn="ctr" fontAlgn="auto">
              <a:lnSpc>
                <a:spcPts val="1800"/>
              </a:lnSpc>
              <a:spcBef>
                <a:spcPts val="0"/>
              </a:spcBef>
              <a:spcAft>
                <a:spcPts val="0"/>
              </a:spcAft>
              <a:defRPr/>
            </a:pPr>
            <a:endParaRPr lang="en-GB" sz="1400" b="1" spc="100" dirty="0">
              <a:latin typeface="Century Gothic" pitchFamily="34" charset="0"/>
              <a:ea typeface="+mn-ea"/>
              <a:cs typeface="+mn-cs"/>
            </a:endParaRPr>
          </a:p>
          <a:p>
            <a:pPr algn="ctr" fontAlgn="auto">
              <a:lnSpc>
                <a:spcPts val="1800"/>
              </a:lnSpc>
              <a:spcBef>
                <a:spcPts val="0"/>
              </a:spcBef>
              <a:spcAft>
                <a:spcPts val="0"/>
              </a:spcAft>
              <a:defRPr/>
            </a:pPr>
            <a:r>
              <a:rPr lang="en-GB" sz="1400" b="1" spc="100" dirty="0">
                <a:latin typeface="Century Gothic" pitchFamily="34" charset="0"/>
                <a:ea typeface="+mn-ea"/>
                <a:cs typeface="+mn-cs"/>
              </a:rPr>
              <a:t>Tueurs</a:t>
            </a:r>
            <a:endParaRPr lang="en-GB" sz="1200" dirty="0">
              <a:latin typeface="Century Gothic" pitchFamily="34" charset="0"/>
              <a:ea typeface="+mn-ea"/>
              <a:cs typeface="+mn-cs"/>
            </a:endParaRPr>
          </a:p>
          <a:p>
            <a:pPr algn="just" fontAlgn="auto">
              <a:lnSpc>
                <a:spcPts val="1800"/>
              </a:lnSpc>
              <a:spcBef>
                <a:spcPts val="0"/>
              </a:spcBef>
              <a:spcAft>
                <a:spcPts val="0"/>
              </a:spcAft>
              <a:defRPr/>
            </a:pPr>
            <a:r>
              <a:rPr lang="en-GB" sz="1200" dirty="0">
                <a:latin typeface="Century Gothic" pitchFamily="34" charset="0"/>
                <a:ea typeface="+mn-ea"/>
                <a:cs typeface="+mn-cs"/>
              </a:rPr>
              <a:t>Les auteurs de la recherche récemment </a:t>
            </a:r>
            <a:r>
              <a:rPr lang="en-GB" sz="1200" dirty="0">
                <a:solidFill>
                  <a:srgbClr val="000000"/>
                </a:solidFill>
                <a:latin typeface="Century Gothic" pitchFamily="34" charset="0"/>
                <a:ea typeface="+mn-ea"/>
                <a:cs typeface="+mn-cs"/>
              </a:rPr>
              <a:t>publiée </a:t>
            </a:r>
            <a:r>
              <a:rPr lang="en-GB" sz="1200" dirty="0" err="1">
                <a:solidFill>
                  <a:srgbClr val="000000"/>
                </a:solidFill>
                <a:latin typeface="Century Gothic" pitchFamily="34" charset="0"/>
                <a:ea typeface="+mn-ea"/>
                <a:cs typeface="+mn-cs"/>
              </a:rPr>
              <a:t>ont</a:t>
            </a:r>
            <a:r>
              <a:rPr lang="en-GB" sz="1200" dirty="0">
                <a:solidFill>
                  <a:srgbClr val="000000"/>
                </a:solidFill>
                <a:latin typeface="Century Gothic" pitchFamily="34" charset="0"/>
                <a:ea typeface="+mn-ea"/>
                <a:cs typeface="+mn-cs"/>
              </a:rPr>
              <a:t> mis les virus en contact avec des amibes, des </a:t>
            </a:r>
            <a:r>
              <a:rPr lang="en-GB" sz="1200" dirty="0" err="1">
                <a:solidFill>
                  <a:srgbClr val="000000"/>
                </a:solidFill>
                <a:latin typeface="Century Gothic" pitchFamily="34" charset="0"/>
                <a:ea typeface="+mn-ea"/>
                <a:cs typeface="+mn-cs"/>
              </a:rPr>
              <a:t>organismes</a:t>
            </a:r>
            <a:r>
              <a:rPr lang="en-GB" sz="1200" dirty="0">
                <a:solidFill>
                  <a:srgbClr val="000000"/>
                </a:solidFill>
                <a:latin typeface="Century Gothic" pitchFamily="34" charset="0"/>
                <a:ea typeface="+mn-ea"/>
                <a:cs typeface="+mn-cs"/>
              </a:rPr>
              <a:t> </a:t>
            </a:r>
            <a:r>
              <a:rPr lang="en-GB" sz="1200" dirty="0" err="1">
                <a:solidFill>
                  <a:srgbClr val="000000"/>
                </a:solidFill>
                <a:latin typeface="Century Gothic" pitchFamily="34" charset="0"/>
                <a:ea typeface="+mn-ea"/>
                <a:cs typeface="+mn-cs"/>
              </a:rPr>
              <a:t>composés</a:t>
            </a:r>
            <a:r>
              <a:rPr lang="en-GB" sz="1200" dirty="0">
                <a:solidFill>
                  <a:srgbClr val="000000"/>
                </a:solidFill>
                <a:latin typeface="Century Gothic" pitchFamily="34" charset="0"/>
                <a:ea typeface="+mn-ea"/>
                <a:cs typeface="+mn-cs"/>
              </a:rPr>
              <a:t> de cellules</a:t>
            </a:r>
            <a:r>
              <a:rPr lang="en-GB" sz="1200" dirty="0">
                <a:solidFill>
                  <a:srgbClr val="000000"/>
                </a:solidFill>
                <a:latin typeface="Century Gothic" pitchFamily="34" charset="0"/>
                <a:ea typeface="+mn-ea"/>
                <a:cs typeface="+mn-cs"/>
              </a:rPr>
              <a:t> </a:t>
            </a:r>
            <a:r>
              <a:rPr lang="en-GB" sz="1200" dirty="0" err="1">
                <a:solidFill>
                  <a:srgbClr val="000000"/>
                </a:solidFill>
                <a:latin typeface="Century Gothic" pitchFamily="34" charset="0"/>
                <a:ea typeface="+mn-ea"/>
                <a:cs typeface="+mn-cs"/>
              </a:rPr>
              <a:t>identiques</a:t>
            </a:r>
            <a:r>
              <a:rPr lang="en-GB" sz="1200" dirty="0">
                <a:solidFill>
                  <a:srgbClr val="000000"/>
                </a:solidFill>
                <a:latin typeface="Century Gothic" pitchFamily="34" charset="0"/>
                <a:ea typeface="+mn-ea"/>
                <a:cs typeface="+mn-cs"/>
              </a:rPr>
              <a:t> aux </a:t>
            </a:r>
            <a:r>
              <a:rPr lang="en-GB" sz="1200" dirty="0" err="1">
                <a:solidFill>
                  <a:srgbClr val="000000"/>
                </a:solidFill>
                <a:latin typeface="Century Gothic" pitchFamily="34" charset="0"/>
                <a:ea typeface="+mn-ea"/>
                <a:cs typeface="+mn-cs"/>
              </a:rPr>
              <a:t>nôtres</a:t>
            </a:r>
            <a:r>
              <a:rPr lang="en-GB" sz="1200" dirty="0">
                <a:solidFill>
                  <a:srgbClr val="000000"/>
                </a:solidFill>
                <a:latin typeface="Century Gothic" pitchFamily="34" charset="0"/>
                <a:ea typeface="+mn-ea"/>
                <a:cs typeface="+mn-cs"/>
              </a:rPr>
              <a:t>. </a:t>
            </a:r>
            <a:r>
              <a:rPr lang="en-GB" sz="1200" dirty="0">
                <a:latin typeface="Century Gothic" pitchFamily="34" charset="0"/>
                <a:ea typeface="+mn-ea"/>
                <a:cs typeface="+mn-cs"/>
              </a:rPr>
              <a:t>Ils ont constaté qu’ils ont infecté rapidement les cellules, causant leur éclatement de manière dramatique. Ce virus effrayant est 100 fois plus grand que la plupart d’entre eux. C’est le virus le plus massif </a:t>
            </a:r>
            <a:r>
              <a:rPr lang="en-GB" sz="1200" dirty="0" err="1">
                <a:latin typeface="Century Gothic" pitchFamily="34" charset="0"/>
                <a:ea typeface="+mn-ea"/>
                <a:cs typeface="+mn-cs"/>
              </a:rPr>
              <a:t>jamais</a:t>
            </a:r>
            <a:r>
              <a:rPr lang="en-GB" sz="1200" dirty="0">
                <a:latin typeface="Century Gothic" pitchFamily="34" charset="0"/>
                <a:ea typeface="+mn-ea"/>
                <a:cs typeface="+mn-cs"/>
              </a:rPr>
              <a:t> découvert.</a:t>
            </a:r>
          </a:p>
        </p:txBody>
      </p:sp>
      <p:sp>
        <p:nvSpPr>
          <p:cNvPr id="6151" name="TextBox 14"/>
          <p:cNvSpPr txBox="1">
            <a:spLocks noChangeArrowheads="1"/>
          </p:cNvSpPr>
          <p:nvPr/>
        </p:nvSpPr>
        <p:spPr bwMode="auto">
          <a:xfrm>
            <a:off x="6859588" y="2279650"/>
            <a:ext cx="2033587" cy="309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just">
              <a:lnSpc>
                <a:spcPts val="1800"/>
              </a:lnSpc>
            </a:pPr>
            <a:r>
              <a:rPr lang="en-GB" altLang="x-none" sz="1400">
                <a:latin typeface="Century Gothic" charset="0"/>
              </a:rPr>
              <a:t>Alexander Witte, qui travaille à l’université où la recherche a été conduite a dit, </a:t>
            </a:r>
            <a:r>
              <a:rPr lang="en-GB" altLang="x-none" sz="1400" i="1">
                <a:latin typeface="Century Gothic" charset="0"/>
              </a:rPr>
              <a:t>“Je suis préoccupé. Le risque de voir ces virus meurtriers revenir à la vie et causer la prochaine épidémie mondiale doit être pris sérieusement en considération.”</a:t>
            </a:r>
          </a:p>
        </p:txBody>
      </p:sp>
      <p:sp>
        <p:nvSpPr>
          <p:cNvPr id="18" name="Rectangle 17"/>
          <p:cNvSpPr/>
          <p:nvPr/>
        </p:nvSpPr>
        <p:spPr>
          <a:xfrm>
            <a:off x="133350" y="809625"/>
            <a:ext cx="2493963" cy="33813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6153" name="TextBox 8"/>
          <p:cNvSpPr txBox="1">
            <a:spLocks noChangeArrowheads="1"/>
          </p:cNvSpPr>
          <p:nvPr/>
        </p:nvSpPr>
        <p:spPr bwMode="auto">
          <a:xfrm>
            <a:off x="107950" y="762000"/>
            <a:ext cx="25193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r>
              <a:rPr lang="en-GB" altLang="x-none" sz="2000">
                <a:solidFill>
                  <a:schemeClr val="bg1"/>
                </a:solidFill>
                <a:latin typeface="Arial Black" charset="0"/>
              </a:rPr>
              <a:t>Le journal</a:t>
            </a:r>
          </a:p>
        </p:txBody>
      </p:sp>
      <p:sp>
        <p:nvSpPr>
          <p:cNvPr id="21" name="TextBox 20"/>
          <p:cNvSpPr txBox="1"/>
          <p:nvPr/>
        </p:nvSpPr>
        <p:spPr>
          <a:xfrm>
            <a:off x="2484438" y="1773238"/>
            <a:ext cx="2087562" cy="4624387"/>
          </a:xfrm>
          <a:prstGeom prst="rect">
            <a:avLst/>
          </a:prstGeom>
          <a:noFill/>
        </p:spPr>
        <p:txBody>
          <a:bodyPr>
            <a:spAutoFit/>
          </a:bodyPr>
          <a:lstStyle/>
          <a:p>
            <a:pPr algn="just" fontAlgn="auto">
              <a:lnSpc>
                <a:spcPts val="1800"/>
              </a:lnSpc>
              <a:spcBef>
                <a:spcPts val="0"/>
              </a:spcBef>
              <a:spcAft>
                <a:spcPts val="0"/>
              </a:spcAft>
              <a:defRPr/>
            </a:pPr>
            <a:r>
              <a:rPr lang="en-GB" sz="1200" dirty="0">
                <a:latin typeface="Century Gothic" pitchFamily="34" charset="0"/>
                <a:ea typeface="+mn-ea"/>
                <a:cs typeface="+mn-cs"/>
              </a:rPr>
              <a:t>Des chercheurs ont découvert un virus âgé de 30 000 ans dans la glace arctique</a:t>
            </a:r>
            <a:r>
              <a:rPr lang="en-GB" sz="1200" b="1" dirty="0">
                <a:latin typeface="Century Gothic" pitchFamily="34" charset="0"/>
                <a:ea typeface="+mn-ea"/>
                <a:cs typeface="+mn-cs"/>
              </a:rPr>
              <a:t>. </a:t>
            </a:r>
            <a:r>
              <a:rPr lang="en-GB" sz="1200" dirty="0">
                <a:latin typeface="Century Gothic" pitchFamily="34" charset="0"/>
                <a:ea typeface="+mn-ea"/>
                <a:cs typeface="+mn-cs"/>
              </a:rPr>
              <a:t>Ils annoncent que d’autres anciens virus risquent d’être libérés au fur et à mesure que le réchauffement global fait fondre la glace. </a:t>
            </a:r>
          </a:p>
          <a:p>
            <a:pPr algn="ctr" fontAlgn="auto">
              <a:lnSpc>
                <a:spcPts val="1800"/>
              </a:lnSpc>
              <a:spcBef>
                <a:spcPts val="600"/>
              </a:spcBef>
              <a:spcAft>
                <a:spcPts val="0"/>
              </a:spcAft>
              <a:defRPr/>
            </a:pPr>
            <a:r>
              <a:rPr lang="en-GB" sz="1200" b="1" spc="100" dirty="0">
                <a:latin typeface="Century Gothic" pitchFamily="34" charset="0"/>
                <a:ea typeface="+mn-ea"/>
                <a:cs typeface="+mn-cs"/>
              </a:rPr>
              <a:t>Epidémie</a:t>
            </a:r>
          </a:p>
          <a:p>
            <a:pPr algn="just" fontAlgn="auto">
              <a:lnSpc>
                <a:spcPts val="1800"/>
              </a:lnSpc>
              <a:spcBef>
                <a:spcPts val="600"/>
              </a:spcBef>
              <a:spcAft>
                <a:spcPts val="0"/>
              </a:spcAft>
              <a:defRPr/>
            </a:pPr>
            <a:r>
              <a:rPr lang="en-GB" sz="1200" dirty="0">
                <a:latin typeface="Century Gothic" pitchFamily="34" charset="0"/>
                <a:ea typeface="+mn-ea"/>
                <a:cs typeface="+mn-cs"/>
              </a:rPr>
              <a:t>Nous n’avons pas de résistance naturelle face à ces créatures </a:t>
            </a:r>
            <a:r>
              <a:rPr lang="en-GB" sz="1200" dirty="0" err="1">
                <a:latin typeface="Century Gothic" pitchFamily="34" charset="0"/>
                <a:ea typeface="+mn-ea"/>
                <a:cs typeface="+mn-cs"/>
              </a:rPr>
              <a:t>meur-trières</a:t>
            </a:r>
            <a:r>
              <a:rPr lang="en-GB" sz="1200" dirty="0">
                <a:latin typeface="Century Gothic" pitchFamily="34" charset="0"/>
                <a:ea typeface="+mn-ea"/>
                <a:cs typeface="+mn-cs"/>
              </a:rPr>
              <a:t>. Nous </a:t>
            </a:r>
            <a:r>
              <a:rPr lang="en-GB" sz="1200" dirty="0" err="1">
                <a:latin typeface="Century Gothic" pitchFamily="34" charset="0"/>
                <a:ea typeface="+mn-ea"/>
                <a:cs typeface="+mn-cs"/>
              </a:rPr>
              <a:t>devons</a:t>
            </a:r>
            <a:r>
              <a:rPr lang="en-GB" sz="1200" dirty="0">
                <a:latin typeface="Century Gothic" pitchFamily="34" charset="0"/>
                <a:ea typeface="+mn-ea"/>
                <a:cs typeface="+mn-cs"/>
              </a:rPr>
              <a:t> </a:t>
            </a:r>
            <a:r>
              <a:rPr lang="en-GB" sz="1200" dirty="0" err="1">
                <a:latin typeface="Century Gothic" pitchFamily="34" charset="0"/>
                <a:ea typeface="+mn-ea"/>
                <a:cs typeface="+mn-cs"/>
              </a:rPr>
              <a:t>donc</a:t>
            </a:r>
            <a:r>
              <a:rPr lang="en-GB" sz="1200" dirty="0">
                <a:latin typeface="Century Gothic" pitchFamily="34" charset="0"/>
                <a:ea typeface="+mn-ea"/>
                <a:cs typeface="+mn-cs"/>
              </a:rPr>
              <a:t> nous préparer </a:t>
            </a:r>
            <a:r>
              <a:rPr lang="en-GB" sz="1200" dirty="0" err="1">
                <a:latin typeface="Century Gothic" pitchFamily="34" charset="0"/>
                <a:ea typeface="+mn-ea"/>
                <a:cs typeface="+mn-cs"/>
              </a:rPr>
              <a:t>à</a:t>
            </a:r>
            <a:r>
              <a:rPr lang="en-GB" sz="1200" dirty="0">
                <a:latin typeface="Century Gothic" pitchFamily="34" charset="0"/>
                <a:ea typeface="+mn-ea"/>
                <a:cs typeface="+mn-cs"/>
              </a:rPr>
              <a:t> </a:t>
            </a:r>
            <a:r>
              <a:rPr lang="en-GB" sz="1200" dirty="0" err="1">
                <a:latin typeface="Century Gothic" pitchFamily="34" charset="0"/>
                <a:ea typeface="+mn-ea"/>
                <a:cs typeface="+mn-cs"/>
              </a:rPr>
              <a:t>l’éventualité</a:t>
            </a:r>
            <a:r>
              <a:rPr lang="en-GB" sz="1200" dirty="0">
                <a:latin typeface="Century Gothic" pitchFamily="34" charset="0"/>
                <a:ea typeface="+mn-ea"/>
                <a:cs typeface="+mn-cs"/>
              </a:rPr>
              <a:t> </a:t>
            </a:r>
            <a:r>
              <a:rPr lang="en-GB" sz="1200" dirty="0" err="1">
                <a:latin typeface="Century Gothic" pitchFamily="34" charset="0"/>
                <a:ea typeface="+mn-ea"/>
                <a:cs typeface="+mn-cs"/>
              </a:rPr>
              <a:t>que</a:t>
            </a:r>
            <a:r>
              <a:rPr lang="en-GB" sz="1200" dirty="0">
                <a:latin typeface="Century Gothic" pitchFamily="34" charset="0"/>
                <a:ea typeface="+mn-ea"/>
                <a:cs typeface="+mn-cs"/>
              </a:rPr>
              <a:t> des populations </a:t>
            </a:r>
            <a:r>
              <a:rPr lang="en-GB" sz="1200" dirty="0" err="1">
                <a:latin typeface="Century Gothic" pitchFamily="34" charset="0"/>
                <a:ea typeface="+mn-ea"/>
                <a:cs typeface="+mn-cs"/>
              </a:rPr>
              <a:t>entières</a:t>
            </a:r>
            <a:r>
              <a:rPr lang="en-GB" sz="1200" dirty="0">
                <a:latin typeface="Century Gothic" pitchFamily="34" charset="0"/>
                <a:ea typeface="+mn-ea"/>
                <a:cs typeface="+mn-cs"/>
              </a:rPr>
              <a:t> </a:t>
            </a:r>
            <a:r>
              <a:rPr lang="en-GB" sz="1200" dirty="0" err="1">
                <a:latin typeface="Century Gothic" pitchFamily="34" charset="0"/>
                <a:ea typeface="+mn-ea"/>
                <a:cs typeface="+mn-cs"/>
              </a:rPr>
              <a:t>soient</a:t>
            </a:r>
            <a:r>
              <a:rPr lang="en-GB" sz="1200" dirty="0">
                <a:latin typeface="Century Gothic" pitchFamily="34" charset="0"/>
                <a:ea typeface="+mn-ea"/>
                <a:cs typeface="+mn-cs"/>
              </a:rPr>
              <a:t> </a:t>
            </a:r>
            <a:r>
              <a:rPr lang="en-GB" sz="1200" dirty="0" err="1">
                <a:latin typeface="Century Gothic" pitchFamily="34" charset="0"/>
                <a:ea typeface="+mn-ea"/>
                <a:cs typeface="+mn-cs"/>
              </a:rPr>
              <a:t>décimées</a:t>
            </a:r>
            <a:r>
              <a:rPr lang="en-GB" sz="1200" dirty="0">
                <a:latin typeface="Century Gothic" pitchFamily="34" charset="0"/>
                <a:ea typeface="+mn-ea"/>
                <a:cs typeface="+mn-cs"/>
              </a:rPr>
              <a:t>.</a:t>
            </a:r>
            <a:endParaRPr lang="en-GB" sz="1200" dirty="0">
              <a:latin typeface="+mn-lt"/>
              <a:ea typeface="+mn-ea"/>
              <a:cs typeface="+mn-cs"/>
            </a:endParaRPr>
          </a:p>
        </p:txBody>
      </p:sp>
      <p:pic>
        <p:nvPicPr>
          <p:cNvPr id="13313" name="Picture 1"/>
          <p:cNvPicPr>
            <a:picLocks noChangeAspect="1" noChangeArrowheads="1"/>
          </p:cNvPicPr>
          <p:nvPr/>
        </p:nvPicPr>
        <p:blipFill>
          <a:blip r:embed="rId4">
            <a:extLst>
              <a:ext uri="{28A0092B-C50C-407E-A947-70E740481C1C}">
                <a14:useLocalDpi xmlns:a14="http://schemas.microsoft.com/office/drawing/2010/main" val="0"/>
              </a:ext>
            </a:extLst>
          </a:blip>
          <a:srcRect l="-2905" t="-2437" r="1183" b="7375"/>
          <a:stretch>
            <a:fillRect/>
          </a:stretch>
        </p:blipFill>
        <p:spPr bwMode="auto">
          <a:xfrm>
            <a:off x="193675" y="3886200"/>
            <a:ext cx="2197100" cy="2447925"/>
          </a:xfrm>
          <a:prstGeom prst="rect">
            <a:avLst/>
          </a:prstGeom>
          <a:noFill/>
          <a:ln>
            <a:noFill/>
          </a:ln>
          <a:effectLst>
            <a:outerShdw blurRad="63500" sx="102000" sy="102000" algn="ctr"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8" name="Straight Connector 27"/>
          <p:cNvCxnSpPr/>
          <p:nvPr/>
        </p:nvCxnSpPr>
        <p:spPr>
          <a:xfrm>
            <a:off x="4643438" y="2270125"/>
            <a:ext cx="0" cy="393700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90513" y="1773238"/>
            <a:ext cx="8602662" cy="460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22" name="Straight Connector 21"/>
          <p:cNvCxnSpPr/>
          <p:nvPr/>
        </p:nvCxnSpPr>
        <p:spPr>
          <a:xfrm>
            <a:off x="6804025" y="2276475"/>
            <a:ext cx="0" cy="393700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2484438" y="2276475"/>
            <a:ext cx="0" cy="393700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160" name="TextBox 23"/>
          <p:cNvSpPr txBox="1">
            <a:spLocks noChangeArrowheads="1"/>
          </p:cNvSpPr>
          <p:nvPr/>
        </p:nvSpPr>
        <p:spPr bwMode="auto">
          <a:xfrm>
            <a:off x="7094538" y="6535738"/>
            <a:ext cx="2057400" cy="339725"/>
          </a:xfrm>
          <a:prstGeom prst="rect">
            <a:avLst/>
          </a:prstGeom>
          <a:solidFill>
            <a:srgbClr val="5D10B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r"/>
            <a:r>
              <a:rPr lang="en-US" altLang="x-none" sz="1600">
                <a:solidFill>
                  <a:schemeClr val="bg1"/>
                </a:solidFill>
                <a:latin typeface="Geneva" charset="0"/>
                <a:ea typeface="Geneva" charset="0"/>
                <a:cs typeface="Geneva" charset="0"/>
              </a:rPr>
              <a:t>Fiches apprenants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a:spLocks noChangeArrowheads="1"/>
          </p:cNvSpPr>
          <p:nvPr/>
        </p:nvSpPr>
        <p:spPr bwMode="auto">
          <a:xfrm>
            <a:off x="127000" y="795338"/>
            <a:ext cx="8909050" cy="5586412"/>
          </a:xfrm>
          <a:prstGeom prst="rect">
            <a:avLst/>
          </a:prstGeom>
          <a:solidFill>
            <a:schemeClr val="bg1"/>
          </a:solidFill>
          <a:ln w="25400">
            <a:solidFill>
              <a:srgbClr val="639729"/>
            </a:solidFill>
            <a:miter lim="800000"/>
            <a:headEnd/>
            <a:tailEnd/>
          </a:ln>
          <a:effectLst>
            <a:outerShdw blurRad="63500" dist="63500" dir="2700000" algn="tl" rotWithShape="0">
              <a:srgbClr val="000000">
                <a:alpha val="39999"/>
              </a:srgbClr>
            </a:outerShdw>
          </a:effectLst>
        </p:spPr>
        <p:txBody>
          <a:bodyPr anchor="ct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endParaRPr lang="en-GB" altLang="x-none">
              <a:solidFill>
                <a:srgbClr val="FFFFFF"/>
              </a:solidFill>
            </a:endParaRPr>
          </a:p>
        </p:txBody>
      </p:sp>
      <p:grpSp>
        <p:nvGrpSpPr>
          <p:cNvPr id="7171" name="Group 9"/>
          <p:cNvGrpSpPr>
            <a:grpSpLocks/>
          </p:cNvGrpSpPr>
          <p:nvPr/>
        </p:nvGrpSpPr>
        <p:grpSpPr bwMode="auto">
          <a:xfrm>
            <a:off x="7543800" y="0"/>
            <a:ext cx="1565275" cy="641350"/>
            <a:chOff x="7543800" y="0"/>
            <a:chExt cx="1565498" cy="641606"/>
          </a:xfrm>
        </p:grpSpPr>
        <p:sp>
          <p:nvSpPr>
            <p:cNvPr id="7182" name="TextBox 7"/>
            <p:cNvSpPr txBox="1">
              <a:spLocks noChangeArrowheads="1"/>
            </p:cNvSpPr>
            <p:nvPr/>
          </p:nvSpPr>
          <p:spPr bwMode="auto">
            <a:xfrm>
              <a:off x="7543800" y="0"/>
              <a:ext cx="106144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r"/>
              <a:r>
                <a:rPr lang="en-GB" altLang="x-none" sz="1600">
                  <a:latin typeface="Century Gothic" charset="0"/>
                </a:rPr>
                <a:t>Fiche 2</a:t>
              </a:r>
            </a:p>
          </p:txBody>
        </p:sp>
        <p:pic>
          <p:nvPicPr>
            <p:cNvPr id="7183" name="Picture 9" descr="Student sheets.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598815" y="44624"/>
              <a:ext cx="510483" cy="596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8" name="Rectangle 17"/>
          <p:cNvSpPr/>
          <p:nvPr/>
        </p:nvSpPr>
        <p:spPr>
          <a:xfrm>
            <a:off x="133350" y="809625"/>
            <a:ext cx="3070225" cy="387350"/>
          </a:xfrm>
          <a:prstGeom prst="rect">
            <a:avLst/>
          </a:prstGeom>
          <a:solidFill>
            <a:srgbClr val="6397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7173" name="TextBox 8"/>
          <p:cNvSpPr txBox="1">
            <a:spLocks noChangeArrowheads="1"/>
          </p:cNvSpPr>
          <p:nvPr/>
        </p:nvSpPr>
        <p:spPr bwMode="auto">
          <a:xfrm>
            <a:off x="107950" y="762000"/>
            <a:ext cx="30241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r>
              <a:rPr lang="en-GB" altLang="x-none" sz="2000">
                <a:solidFill>
                  <a:schemeClr val="bg1"/>
                </a:solidFill>
                <a:latin typeface="Arial Black" charset="0"/>
              </a:rPr>
              <a:t>Le Reporter</a:t>
            </a:r>
          </a:p>
        </p:txBody>
      </p:sp>
      <p:sp>
        <p:nvSpPr>
          <p:cNvPr id="21" name="TextBox 20"/>
          <p:cNvSpPr txBox="1"/>
          <p:nvPr/>
        </p:nvSpPr>
        <p:spPr>
          <a:xfrm>
            <a:off x="251520" y="1905001"/>
            <a:ext cx="8740080" cy="4495799"/>
          </a:xfrm>
          <a:prstGeom prst="rect">
            <a:avLst/>
          </a:prstGeom>
          <a:noFill/>
        </p:spPr>
        <p:txBody>
          <a:bodyPr numCol="3" spcCol="360000">
            <a:spAutoFit/>
          </a:bodyPr>
          <a:lstStyle/>
          <a:p>
            <a:pPr algn="just" fontAlgn="auto">
              <a:lnSpc>
                <a:spcPct val="114000"/>
              </a:lnSpc>
              <a:spcBef>
                <a:spcPts val="0"/>
              </a:spcBef>
              <a:spcAft>
                <a:spcPts val="0"/>
              </a:spcAft>
              <a:defRPr/>
            </a:pPr>
            <a:endParaRPr lang="en-GB" sz="1400" dirty="0">
              <a:latin typeface="Century Gothic" pitchFamily="34" charset="0"/>
              <a:ea typeface="+mn-ea"/>
              <a:cs typeface="+mn-cs"/>
            </a:endParaRPr>
          </a:p>
          <a:p>
            <a:pPr algn="just" fontAlgn="auto">
              <a:lnSpc>
                <a:spcPct val="114000"/>
              </a:lnSpc>
              <a:spcBef>
                <a:spcPts val="0"/>
              </a:spcBef>
              <a:spcAft>
                <a:spcPts val="0"/>
              </a:spcAft>
              <a:defRPr/>
            </a:pPr>
            <a:endParaRPr lang="en-GB" sz="1400" dirty="0">
              <a:latin typeface="Century Gothic" pitchFamily="34" charset="0"/>
              <a:ea typeface="+mn-ea"/>
              <a:cs typeface="+mn-cs"/>
            </a:endParaRPr>
          </a:p>
          <a:p>
            <a:pPr algn="just" fontAlgn="auto">
              <a:lnSpc>
                <a:spcPct val="114000"/>
              </a:lnSpc>
              <a:spcBef>
                <a:spcPts val="0"/>
              </a:spcBef>
              <a:spcAft>
                <a:spcPts val="0"/>
              </a:spcAft>
              <a:defRPr/>
            </a:pPr>
            <a:endParaRPr lang="en-GB" sz="1400" dirty="0">
              <a:latin typeface="Century Gothic" pitchFamily="34" charset="0"/>
              <a:ea typeface="+mn-ea"/>
              <a:cs typeface="+mn-cs"/>
            </a:endParaRPr>
          </a:p>
          <a:p>
            <a:pPr algn="just" fontAlgn="auto">
              <a:lnSpc>
                <a:spcPct val="114000"/>
              </a:lnSpc>
              <a:spcBef>
                <a:spcPts val="0"/>
              </a:spcBef>
              <a:spcAft>
                <a:spcPts val="0"/>
              </a:spcAft>
              <a:defRPr/>
            </a:pPr>
            <a:endParaRPr lang="en-GB" sz="1400" dirty="0">
              <a:latin typeface="Century Gothic" pitchFamily="34" charset="0"/>
              <a:ea typeface="+mn-ea"/>
              <a:cs typeface="+mn-cs"/>
            </a:endParaRPr>
          </a:p>
          <a:p>
            <a:pPr algn="just" fontAlgn="auto">
              <a:lnSpc>
                <a:spcPct val="114000"/>
              </a:lnSpc>
              <a:spcBef>
                <a:spcPts val="0"/>
              </a:spcBef>
              <a:spcAft>
                <a:spcPts val="0"/>
              </a:spcAft>
              <a:defRPr/>
            </a:pPr>
            <a:endParaRPr lang="en-GB" sz="1400" dirty="0">
              <a:latin typeface="Century Gothic" pitchFamily="34" charset="0"/>
              <a:ea typeface="+mn-ea"/>
              <a:cs typeface="+mn-cs"/>
            </a:endParaRPr>
          </a:p>
          <a:p>
            <a:pPr algn="just" fontAlgn="auto">
              <a:lnSpc>
                <a:spcPct val="114000"/>
              </a:lnSpc>
              <a:spcBef>
                <a:spcPts val="0"/>
              </a:spcBef>
              <a:spcAft>
                <a:spcPts val="0"/>
              </a:spcAft>
              <a:defRPr/>
            </a:pPr>
            <a:endParaRPr lang="en-GB" sz="1400" dirty="0">
              <a:latin typeface="Century Gothic" pitchFamily="34" charset="0"/>
              <a:ea typeface="+mn-ea"/>
              <a:cs typeface="+mn-cs"/>
            </a:endParaRPr>
          </a:p>
          <a:p>
            <a:pPr algn="just" fontAlgn="auto">
              <a:lnSpc>
                <a:spcPct val="114000"/>
              </a:lnSpc>
              <a:spcBef>
                <a:spcPts val="0"/>
              </a:spcBef>
              <a:spcAft>
                <a:spcPts val="0"/>
              </a:spcAft>
              <a:defRPr/>
            </a:pPr>
            <a:endParaRPr lang="en-GB" sz="1400" dirty="0">
              <a:latin typeface="Century Gothic" pitchFamily="34" charset="0"/>
              <a:ea typeface="+mn-ea"/>
              <a:cs typeface="+mn-cs"/>
            </a:endParaRPr>
          </a:p>
          <a:p>
            <a:pPr algn="just" fontAlgn="auto">
              <a:lnSpc>
                <a:spcPct val="114000"/>
              </a:lnSpc>
              <a:spcBef>
                <a:spcPts val="0"/>
              </a:spcBef>
              <a:spcAft>
                <a:spcPts val="0"/>
              </a:spcAft>
              <a:defRPr/>
            </a:pPr>
            <a:endParaRPr lang="en-GB" sz="1400" dirty="0">
              <a:latin typeface="Century Gothic" pitchFamily="34" charset="0"/>
              <a:ea typeface="+mn-ea"/>
              <a:cs typeface="+mn-cs"/>
            </a:endParaRPr>
          </a:p>
          <a:p>
            <a:pPr algn="just" fontAlgn="auto">
              <a:lnSpc>
                <a:spcPct val="114000"/>
              </a:lnSpc>
              <a:spcBef>
                <a:spcPts val="0"/>
              </a:spcBef>
              <a:spcAft>
                <a:spcPts val="0"/>
              </a:spcAft>
              <a:defRPr/>
            </a:pPr>
            <a:endParaRPr lang="en-GB" sz="1400" dirty="0">
              <a:latin typeface="Century Gothic" pitchFamily="34" charset="0"/>
              <a:ea typeface="+mn-ea"/>
              <a:cs typeface="+mn-cs"/>
            </a:endParaRPr>
          </a:p>
          <a:p>
            <a:pPr algn="just" fontAlgn="auto">
              <a:lnSpc>
                <a:spcPct val="114000"/>
              </a:lnSpc>
              <a:spcBef>
                <a:spcPts val="0"/>
              </a:spcBef>
              <a:spcAft>
                <a:spcPts val="0"/>
              </a:spcAft>
              <a:defRPr/>
            </a:pPr>
            <a:endParaRPr lang="en-GB" sz="1400" dirty="0">
              <a:latin typeface="Century Gothic" pitchFamily="34" charset="0"/>
              <a:ea typeface="+mn-ea"/>
              <a:cs typeface="+mn-cs"/>
            </a:endParaRPr>
          </a:p>
          <a:p>
            <a:pPr algn="just" fontAlgn="auto">
              <a:lnSpc>
                <a:spcPct val="114000"/>
              </a:lnSpc>
              <a:spcBef>
                <a:spcPts val="0"/>
              </a:spcBef>
              <a:spcAft>
                <a:spcPts val="0"/>
              </a:spcAft>
              <a:defRPr/>
            </a:pPr>
            <a:endParaRPr lang="en-GB" sz="1400" dirty="0">
              <a:latin typeface="Century Gothic" pitchFamily="34" charset="0"/>
              <a:ea typeface="+mn-ea"/>
              <a:cs typeface="+mn-cs"/>
            </a:endParaRPr>
          </a:p>
          <a:p>
            <a:pPr algn="just" fontAlgn="auto">
              <a:lnSpc>
                <a:spcPct val="114000"/>
              </a:lnSpc>
              <a:spcBef>
                <a:spcPts val="0"/>
              </a:spcBef>
              <a:spcAft>
                <a:spcPts val="0"/>
              </a:spcAft>
              <a:defRPr/>
            </a:pPr>
            <a:endParaRPr lang="en-GB" sz="1300" dirty="0">
              <a:latin typeface="Century Gothic" pitchFamily="34" charset="0"/>
              <a:ea typeface="+mn-ea"/>
              <a:cs typeface="+mn-cs"/>
            </a:endParaRPr>
          </a:p>
          <a:p>
            <a:pPr algn="just" fontAlgn="auto">
              <a:lnSpc>
                <a:spcPct val="114000"/>
              </a:lnSpc>
              <a:spcBef>
                <a:spcPts val="0"/>
              </a:spcBef>
              <a:spcAft>
                <a:spcPts val="0"/>
              </a:spcAft>
              <a:defRPr/>
            </a:pPr>
            <a:r>
              <a:rPr lang="en-GB" sz="1300" dirty="0">
                <a:latin typeface="Century Gothic" pitchFamily="34" charset="0"/>
                <a:ea typeface="+mn-ea"/>
                <a:cs typeface="+mn-cs"/>
              </a:rPr>
              <a:t>Il se peut qu’il y ait d’autres virus congelés dans la glace qui pourraient redevenir</a:t>
            </a:r>
          </a:p>
          <a:p>
            <a:pPr algn="just" fontAlgn="auto">
              <a:lnSpc>
                <a:spcPct val="114000"/>
              </a:lnSpc>
              <a:spcBef>
                <a:spcPts val="0"/>
              </a:spcBef>
              <a:spcAft>
                <a:spcPts val="0"/>
              </a:spcAft>
              <a:defRPr/>
            </a:pPr>
            <a:r>
              <a:rPr lang="en-GB" sz="1300" dirty="0" err="1">
                <a:latin typeface="Century Gothic" pitchFamily="34" charset="0"/>
                <a:ea typeface="+mn-ea"/>
                <a:cs typeface="+mn-cs"/>
              </a:rPr>
              <a:t>actifs</a:t>
            </a:r>
            <a:r>
              <a:rPr lang="en-GB" sz="1300" dirty="0">
                <a:latin typeface="Century Gothic" pitchFamily="34" charset="0"/>
                <a:ea typeface="+mn-ea"/>
                <a:cs typeface="+mn-cs"/>
              </a:rPr>
              <a:t> si le permafrost fond suite au réchauffement climatique.</a:t>
            </a:r>
          </a:p>
          <a:p>
            <a:pPr algn="just" fontAlgn="auto">
              <a:lnSpc>
                <a:spcPct val="114000"/>
              </a:lnSpc>
              <a:spcBef>
                <a:spcPts val="0"/>
              </a:spcBef>
              <a:spcAft>
                <a:spcPts val="0"/>
              </a:spcAft>
              <a:defRPr/>
            </a:pPr>
            <a:r>
              <a:rPr lang="en-GB" sz="1300" dirty="0">
                <a:latin typeface="Century Gothic" pitchFamily="34" charset="0"/>
                <a:ea typeface="+mn-ea"/>
                <a:cs typeface="+mn-cs"/>
              </a:rPr>
              <a:t>Étant donné que l’homme n’a pas d’immunité contre ces anciens </a:t>
            </a:r>
            <a:r>
              <a:rPr lang="en-GB" sz="1300" dirty="0">
                <a:solidFill>
                  <a:srgbClr val="000000"/>
                </a:solidFill>
                <a:latin typeface="Century Gothic" pitchFamily="34" charset="0"/>
                <a:ea typeface="+mn-ea"/>
                <a:cs typeface="+mn-cs"/>
              </a:rPr>
              <a:t>virus, le </a:t>
            </a:r>
            <a:r>
              <a:rPr lang="en-GB" sz="1300" dirty="0" err="1">
                <a:solidFill>
                  <a:srgbClr val="000000"/>
                </a:solidFill>
                <a:latin typeface="Century Gothic" pitchFamily="34" charset="0"/>
                <a:ea typeface="+mn-ea"/>
                <a:cs typeface="+mn-cs"/>
              </a:rPr>
              <a:t>risque</a:t>
            </a:r>
            <a:r>
              <a:rPr lang="en-GB" sz="1300" dirty="0">
                <a:solidFill>
                  <a:srgbClr val="000000"/>
                </a:solidFill>
                <a:latin typeface="Century Gothic" pitchFamily="34" charset="0"/>
                <a:ea typeface="+mn-ea"/>
                <a:cs typeface="+mn-cs"/>
              </a:rPr>
              <a:t> </a:t>
            </a:r>
            <a:r>
              <a:rPr lang="en-GB" sz="1300" dirty="0" err="1">
                <a:solidFill>
                  <a:srgbClr val="000000"/>
                </a:solidFill>
                <a:latin typeface="Century Gothic" pitchFamily="34" charset="0"/>
                <a:ea typeface="+mn-ea"/>
                <a:cs typeface="+mn-cs"/>
              </a:rPr>
              <a:t>d’une</a:t>
            </a:r>
            <a:r>
              <a:rPr lang="en-GB" sz="1300" dirty="0">
                <a:solidFill>
                  <a:srgbClr val="000000"/>
                </a:solidFill>
                <a:latin typeface="Century Gothic" pitchFamily="34" charset="0"/>
                <a:ea typeface="+mn-ea"/>
                <a:cs typeface="+mn-cs"/>
              </a:rPr>
              <a:t> </a:t>
            </a:r>
            <a:r>
              <a:rPr lang="en-GB" sz="1300" dirty="0" err="1">
                <a:solidFill>
                  <a:srgbClr val="000000"/>
                </a:solidFill>
                <a:latin typeface="Century Gothic" pitchFamily="34" charset="0"/>
                <a:ea typeface="+mn-ea"/>
                <a:cs typeface="+mn-cs"/>
              </a:rPr>
              <a:t>épidémie</a:t>
            </a:r>
            <a:r>
              <a:rPr lang="en-GB" sz="1300" dirty="0">
                <a:solidFill>
                  <a:srgbClr val="000000"/>
                </a:solidFill>
                <a:latin typeface="Century Gothic" pitchFamily="34" charset="0"/>
                <a:ea typeface="+mn-ea"/>
                <a:cs typeface="+mn-cs"/>
              </a:rPr>
              <a:t> </a:t>
            </a:r>
            <a:r>
              <a:rPr lang="en-GB" sz="1300" dirty="0" err="1">
                <a:solidFill>
                  <a:srgbClr val="000000"/>
                </a:solidFill>
                <a:latin typeface="Century Gothic" pitchFamily="34" charset="0"/>
                <a:ea typeface="+mn-ea"/>
                <a:cs typeface="+mn-cs"/>
              </a:rPr>
              <a:t>mondiale</a:t>
            </a:r>
            <a:r>
              <a:rPr lang="en-GB" sz="1300" dirty="0">
                <a:solidFill>
                  <a:srgbClr val="000000"/>
                </a:solidFill>
                <a:latin typeface="Century Gothic" pitchFamily="34" charset="0"/>
                <a:ea typeface="+mn-ea"/>
                <a:cs typeface="+mn-cs"/>
              </a:rPr>
              <a:t> </a:t>
            </a:r>
            <a:r>
              <a:rPr lang="en-GB" sz="1300" dirty="0" err="1">
                <a:solidFill>
                  <a:srgbClr val="000000"/>
                </a:solidFill>
                <a:latin typeface="Century Gothic" pitchFamily="34" charset="0"/>
                <a:ea typeface="+mn-ea"/>
                <a:cs typeface="+mn-cs"/>
              </a:rPr>
              <a:t>n’est</a:t>
            </a:r>
            <a:r>
              <a:rPr lang="en-GB" sz="1300" dirty="0">
                <a:solidFill>
                  <a:srgbClr val="000000"/>
                </a:solidFill>
                <a:latin typeface="Century Gothic" pitchFamily="34" charset="0"/>
                <a:ea typeface="+mn-ea"/>
                <a:cs typeface="+mn-cs"/>
              </a:rPr>
              <a:t> pas </a:t>
            </a:r>
            <a:r>
              <a:rPr lang="en-GB" sz="1300" dirty="0" err="1">
                <a:solidFill>
                  <a:srgbClr val="000000"/>
                </a:solidFill>
                <a:latin typeface="Century Gothic" pitchFamily="34" charset="0"/>
                <a:ea typeface="+mn-ea"/>
                <a:cs typeface="+mn-cs"/>
              </a:rPr>
              <a:t>à</a:t>
            </a:r>
            <a:r>
              <a:rPr lang="en-GB" sz="1300" dirty="0">
                <a:solidFill>
                  <a:srgbClr val="000000"/>
                </a:solidFill>
                <a:latin typeface="Century Gothic" pitchFamily="34" charset="0"/>
                <a:ea typeface="+mn-ea"/>
                <a:cs typeface="+mn-cs"/>
              </a:rPr>
              <a:t> </a:t>
            </a:r>
            <a:r>
              <a:rPr lang="en-GB" sz="1300" dirty="0" err="1">
                <a:solidFill>
                  <a:srgbClr val="000000"/>
                </a:solidFill>
                <a:latin typeface="Century Gothic" pitchFamily="34" charset="0"/>
                <a:ea typeface="+mn-ea"/>
                <a:cs typeface="+mn-cs"/>
              </a:rPr>
              <a:t>exclure</a:t>
            </a:r>
            <a:r>
              <a:rPr lang="en-GB" sz="1300" dirty="0">
                <a:solidFill>
                  <a:srgbClr val="000000"/>
                </a:solidFill>
                <a:latin typeface="Century Gothic" pitchFamily="34" charset="0"/>
                <a:ea typeface="+mn-ea"/>
                <a:cs typeface="+mn-cs"/>
              </a:rPr>
              <a:t>. </a:t>
            </a:r>
            <a:r>
              <a:rPr lang="en-GB" sz="1300" dirty="0">
                <a:latin typeface="Century Gothic" pitchFamily="34" charset="0"/>
                <a:ea typeface="+mn-ea"/>
                <a:cs typeface="+mn-cs"/>
              </a:rPr>
              <a:t>Des tests en laboratoire ont montré que le virus est capable d’infecter </a:t>
            </a:r>
            <a:r>
              <a:rPr lang="en-GB" sz="1300" dirty="0">
                <a:solidFill>
                  <a:srgbClr val="000000"/>
                </a:solidFill>
                <a:latin typeface="Century Gothic" pitchFamily="34" charset="0"/>
                <a:ea typeface="+mn-ea"/>
                <a:cs typeface="+mn-cs"/>
              </a:rPr>
              <a:t>un </a:t>
            </a:r>
            <a:r>
              <a:rPr lang="en-GB" sz="1300" dirty="0" err="1">
                <a:solidFill>
                  <a:srgbClr val="000000"/>
                </a:solidFill>
                <a:latin typeface="Century Gothic" pitchFamily="34" charset="0"/>
                <a:ea typeface="+mn-ea"/>
                <a:cs typeface="+mn-cs"/>
              </a:rPr>
              <a:t>organisme</a:t>
            </a:r>
            <a:r>
              <a:rPr lang="en-GB" sz="1300" dirty="0">
                <a:solidFill>
                  <a:srgbClr val="000000"/>
                </a:solidFill>
                <a:latin typeface="Century Gothic" pitchFamily="34" charset="0"/>
                <a:ea typeface="+mn-ea"/>
                <a:cs typeface="+mn-cs"/>
              </a:rPr>
              <a:t> </a:t>
            </a:r>
            <a:r>
              <a:rPr lang="en-GB" sz="1300" dirty="0" err="1">
                <a:solidFill>
                  <a:srgbClr val="000000"/>
                </a:solidFill>
                <a:latin typeface="Century Gothic" pitchFamily="34" charset="0"/>
                <a:ea typeface="+mn-ea"/>
                <a:cs typeface="+mn-cs"/>
              </a:rPr>
              <a:t>unicellulaire</a:t>
            </a:r>
            <a:r>
              <a:rPr lang="en-GB" sz="1300" dirty="0">
                <a:solidFill>
                  <a:srgbClr val="000000"/>
                </a:solidFill>
                <a:latin typeface="Century Gothic" pitchFamily="34" charset="0"/>
                <a:ea typeface="+mn-ea"/>
                <a:cs typeface="+mn-cs"/>
              </a:rPr>
              <a:t> </a:t>
            </a:r>
            <a:r>
              <a:rPr lang="en-GB" sz="1300" dirty="0">
                <a:solidFill>
                  <a:srgbClr val="000000"/>
                </a:solidFill>
                <a:latin typeface="Century Gothic" pitchFamily="34" charset="0"/>
                <a:ea typeface="+mn-ea"/>
                <a:cs typeface="+mn-cs"/>
              </a:rPr>
              <a:t>(</a:t>
            </a:r>
            <a:r>
              <a:rPr lang="en-GB" sz="1300" dirty="0" err="1">
                <a:solidFill>
                  <a:srgbClr val="000000"/>
                </a:solidFill>
                <a:latin typeface="Century Gothic" pitchFamily="34" charset="0"/>
                <a:ea typeface="+mn-ea"/>
                <a:cs typeface="+mn-cs"/>
              </a:rPr>
              <a:t>amibe</a:t>
            </a:r>
            <a:r>
              <a:rPr lang="en-GB" sz="1300" dirty="0">
                <a:solidFill>
                  <a:srgbClr val="000000"/>
                </a:solidFill>
                <a:latin typeface="Century Gothic" pitchFamily="34" charset="0"/>
                <a:ea typeface="+mn-ea"/>
                <a:cs typeface="+mn-cs"/>
              </a:rPr>
              <a:t>)</a:t>
            </a:r>
            <a:r>
              <a:rPr lang="en-GB" sz="1300" dirty="0">
                <a:solidFill>
                  <a:srgbClr val="000000"/>
                </a:solidFill>
                <a:latin typeface="Century Gothic" pitchFamily="34" charset="0"/>
                <a:ea typeface="+mn-ea"/>
                <a:cs typeface="+mn-cs"/>
              </a:rPr>
              <a:t> mais pas un </a:t>
            </a:r>
            <a:r>
              <a:rPr lang="en-GB" sz="1300" dirty="0" err="1">
                <a:solidFill>
                  <a:srgbClr val="000000"/>
                </a:solidFill>
                <a:latin typeface="Century Gothic" pitchFamily="34" charset="0"/>
                <a:ea typeface="+mn-ea"/>
                <a:cs typeface="+mn-cs"/>
              </a:rPr>
              <a:t>organisme</a:t>
            </a:r>
            <a:r>
              <a:rPr lang="en-US" sz="1300" dirty="0" err="1">
                <a:solidFill>
                  <a:srgbClr val="000000"/>
                </a:solidFill>
                <a:latin typeface="Century Gothic" pitchFamily="34" charset="0"/>
                <a:ea typeface="+mn-ea"/>
                <a:cs typeface="+mn-cs"/>
              </a:rPr>
              <a:t> p</a:t>
            </a:r>
            <a:r>
              <a:rPr lang="en-GB" sz="1300" dirty="0" err="1">
                <a:solidFill>
                  <a:srgbClr val="000000"/>
                </a:solidFill>
                <a:latin typeface="Century Gothic" pitchFamily="34" charset="0"/>
                <a:ea typeface="+mn-ea"/>
                <a:cs typeface="+mn-cs"/>
              </a:rPr>
              <a:t>luri-cellulaire</a:t>
            </a:r>
            <a:r>
              <a:rPr lang="en-GB" sz="1300" dirty="0">
                <a:solidFill>
                  <a:srgbClr val="000000"/>
                </a:solidFill>
                <a:latin typeface="Century Gothic" pitchFamily="34" charset="0"/>
                <a:ea typeface="+mn-ea"/>
                <a:cs typeface="+mn-cs"/>
              </a:rPr>
              <a:t>, </a:t>
            </a:r>
            <a:r>
              <a:rPr lang="en-GB" sz="1300" dirty="0" err="1">
                <a:solidFill>
                  <a:srgbClr val="000000"/>
                </a:solidFill>
                <a:latin typeface="Century Gothic" pitchFamily="34" charset="0"/>
                <a:ea typeface="+mn-ea"/>
                <a:cs typeface="+mn-cs"/>
              </a:rPr>
              <a:t>composé</a:t>
            </a:r>
            <a:r>
              <a:rPr lang="en-GB" sz="1300" dirty="0">
                <a:solidFill>
                  <a:srgbClr val="000000"/>
                </a:solidFill>
                <a:latin typeface="Century Gothic" pitchFamily="34" charset="0"/>
                <a:ea typeface="+mn-ea"/>
                <a:cs typeface="+mn-cs"/>
              </a:rPr>
              <a:t> de beaucoup de cellules. </a:t>
            </a:r>
          </a:p>
          <a:p>
            <a:pPr algn="just" fontAlgn="auto">
              <a:lnSpc>
                <a:spcPct val="114000"/>
              </a:lnSpc>
              <a:spcBef>
                <a:spcPts val="0"/>
              </a:spcBef>
              <a:spcAft>
                <a:spcPts val="0"/>
              </a:spcAft>
              <a:defRPr/>
            </a:pPr>
            <a:r>
              <a:rPr lang="en-GB" sz="1300" dirty="0">
                <a:latin typeface="Century Gothic" pitchFamily="34" charset="0"/>
                <a:ea typeface="+mn-ea"/>
                <a:cs typeface="+mn-cs"/>
              </a:rPr>
              <a:t>Les chercheurs </a:t>
            </a:r>
            <a:r>
              <a:rPr lang="en-GB" sz="1300" dirty="0" err="1">
                <a:latin typeface="Century Gothic" pitchFamily="34" charset="0"/>
                <a:ea typeface="+mn-ea"/>
                <a:cs typeface="+mn-cs"/>
              </a:rPr>
              <a:t>ont</a:t>
            </a:r>
            <a:r>
              <a:rPr lang="en-GB" sz="1300" dirty="0">
                <a:latin typeface="Century Gothic" pitchFamily="34" charset="0"/>
                <a:ea typeface="+mn-ea"/>
                <a:cs typeface="+mn-cs"/>
              </a:rPr>
              <a:t> </a:t>
            </a:r>
            <a:r>
              <a:rPr lang="en-GB" sz="1300" dirty="0" err="1">
                <a:latin typeface="Century Gothic" pitchFamily="34" charset="0"/>
                <a:ea typeface="+mn-ea"/>
                <a:cs typeface="+mn-cs"/>
              </a:rPr>
              <a:t>publié</a:t>
            </a:r>
            <a:r>
              <a:rPr lang="en-GB" sz="1300" dirty="0">
                <a:latin typeface="Century Gothic" pitchFamily="34" charset="0"/>
                <a:ea typeface="+mn-ea"/>
                <a:cs typeface="+mn-cs"/>
              </a:rPr>
              <a:t> leurs résultats cette semaine dans la revue </a:t>
            </a:r>
            <a:r>
              <a:rPr lang="en-GB" sz="1300" i="1" dirty="0">
                <a:latin typeface="Century Gothic" pitchFamily="34" charset="0"/>
                <a:ea typeface="+mn-ea"/>
                <a:cs typeface="+mn-cs"/>
              </a:rPr>
              <a:t>Proceedings of the National Academy of Sciences</a:t>
            </a:r>
            <a:r>
              <a:rPr lang="en-GB" sz="1300" dirty="0">
                <a:latin typeface="Century Gothic" pitchFamily="34" charset="0"/>
                <a:ea typeface="+mn-ea"/>
                <a:cs typeface="+mn-cs"/>
              </a:rPr>
              <a:t>.</a:t>
            </a:r>
          </a:p>
          <a:p>
            <a:pPr algn="just" fontAlgn="auto">
              <a:lnSpc>
                <a:spcPct val="114000"/>
              </a:lnSpc>
              <a:spcBef>
                <a:spcPts val="0"/>
              </a:spcBef>
              <a:spcAft>
                <a:spcPts val="0"/>
              </a:spcAft>
              <a:defRPr/>
            </a:pPr>
            <a:r>
              <a:rPr lang="en-GB" sz="1300" dirty="0">
                <a:latin typeface="Century Gothic" pitchFamily="34" charset="0"/>
                <a:ea typeface="+mn-ea"/>
                <a:cs typeface="+mn-cs"/>
              </a:rPr>
              <a:t>	Le </a:t>
            </a:r>
            <a:r>
              <a:rPr lang="en-GB" sz="1300" dirty="0" err="1">
                <a:latin typeface="Century Gothic" pitchFamily="34" charset="0"/>
                <a:ea typeface="+mn-ea"/>
                <a:cs typeface="+mn-cs"/>
              </a:rPr>
              <a:t>Dr.</a:t>
            </a:r>
            <a:r>
              <a:rPr lang="en-GB" sz="1300" dirty="0">
                <a:latin typeface="Century Gothic" pitchFamily="34" charset="0"/>
                <a:ea typeface="+mn-ea"/>
                <a:cs typeface="+mn-cs"/>
              </a:rPr>
              <a:t> Chantal  Albert, une </a:t>
            </a:r>
            <a:r>
              <a:rPr lang="en-GB" sz="1300" dirty="0" err="1">
                <a:latin typeface="Century Gothic" pitchFamily="34" charset="0"/>
                <a:ea typeface="+mn-ea"/>
                <a:cs typeface="+mn-cs"/>
              </a:rPr>
              <a:t>scientifique</a:t>
            </a:r>
            <a:r>
              <a:rPr lang="en-GB" sz="1300" dirty="0">
                <a:latin typeface="Century Gothic" pitchFamily="34" charset="0"/>
                <a:ea typeface="+mn-ea"/>
                <a:cs typeface="+mn-cs"/>
              </a:rPr>
              <a:t> de </a:t>
            </a:r>
            <a:r>
              <a:rPr lang="en-GB" sz="1300" dirty="0" err="1">
                <a:latin typeface="Century Gothic" pitchFamily="34" charset="0"/>
                <a:ea typeface="+mn-ea"/>
                <a:cs typeface="+mn-cs"/>
              </a:rPr>
              <a:t>l’équipe</a:t>
            </a:r>
            <a:r>
              <a:rPr lang="en-GB" sz="1300" dirty="0">
                <a:latin typeface="Century Gothic" pitchFamily="34" charset="0"/>
                <a:ea typeface="+mn-ea"/>
                <a:cs typeface="+mn-cs"/>
              </a:rPr>
              <a:t> de </a:t>
            </a:r>
            <a:r>
              <a:rPr lang="en-GB" sz="1300" dirty="0" err="1">
                <a:latin typeface="Century Gothic" pitchFamily="34" charset="0"/>
                <a:ea typeface="+mn-ea"/>
                <a:cs typeface="+mn-cs"/>
              </a:rPr>
              <a:t>recherche</a:t>
            </a:r>
            <a:r>
              <a:rPr lang="en-GB" sz="1300" dirty="0">
                <a:latin typeface="Century Gothic" pitchFamily="34" charset="0"/>
                <a:ea typeface="+mn-ea"/>
                <a:cs typeface="+mn-cs"/>
              </a:rPr>
              <a:t>, </a:t>
            </a:r>
            <a:r>
              <a:rPr lang="en-GB" sz="1300" dirty="0" err="1">
                <a:latin typeface="Century Gothic" pitchFamily="34" charset="0"/>
                <a:ea typeface="+mn-ea"/>
                <a:cs typeface="+mn-cs"/>
              </a:rPr>
              <a:t>n’exclut</a:t>
            </a:r>
            <a:r>
              <a:rPr lang="en-GB" sz="1300" dirty="0">
                <a:latin typeface="Century Gothic" pitchFamily="34" charset="0"/>
                <a:ea typeface="+mn-ea"/>
                <a:cs typeface="+mn-cs"/>
              </a:rPr>
              <a:t> pas un </a:t>
            </a:r>
            <a:r>
              <a:rPr lang="en-GB" sz="1300" dirty="0" err="1">
                <a:latin typeface="Century Gothic" pitchFamily="34" charset="0"/>
                <a:ea typeface="+mn-ea"/>
                <a:cs typeface="+mn-cs"/>
              </a:rPr>
              <a:t>risque</a:t>
            </a:r>
            <a:r>
              <a:rPr lang="en-GB" sz="1300" dirty="0">
                <a:latin typeface="Century Gothic" pitchFamily="34" charset="0"/>
                <a:ea typeface="+mn-ea"/>
                <a:cs typeface="+mn-cs"/>
              </a:rPr>
              <a:t> </a:t>
            </a:r>
            <a:r>
              <a:rPr lang="en-GB" sz="1300" dirty="0" err="1">
                <a:latin typeface="Century Gothic" pitchFamily="34" charset="0"/>
                <a:ea typeface="+mn-ea"/>
                <a:cs typeface="+mn-cs"/>
              </a:rPr>
              <a:t>d’infection</a:t>
            </a:r>
            <a:r>
              <a:rPr lang="en-GB" sz="1300" dirty="0">
                <a:latin typeface="Century Gothic" pitchFamily="34" charset="0"/>
                <a:ea typeface="+mn-ea"/>
                <a:cs typeface="+mn-cs"/>
              </a:rPr>
              <a:t> pour </a:t>
            </a:r>
            <a:r>
              <a:rPr lang="en-GB" sz="1300" dirty="0" err="1">
                <a:latin typeface="Century Gothic" pitchFamily="34" charset="0"/>
                <a:ea typeface="+mn-ea"/>
                <a:cs typeface="+mn-cs"/>
              </a:rPr>
              <a:t>d’autres</a:t>
            </a:r>
            <a:r>
              <a:rPr lang="en-GB" sz="1300" dirty="0">
                <a:latin typeface="Century Gothic" pitchFamily="34" charset="0"/>
                <a:ea typeface="+mn-ea"/>
                <a:cs typeface="+mn-cs"/>
              </a:rPr>
              <a:t> </a:t>
            </a:r>
            <a:r>
              <a:rPr lang="en-GB" sz="1300" dirty="0" err="1">
                <a:latin typeface="Century Gothic" pitchFamily="34" charset="0"/>
                <a:ea typeface="+mn-ea"/>
                <a:cs typeface="+mn-cs"/>
              </a:rPr>
              <a:t>organismes</a:t>
            </a:r>
            <a:r>
              <a:rPr lang="en-GB" sz="1300" dirty="0">
                <a:latin typeface="Century Gothic" pitchFamily="34" charset="0"/>
                <a:ea typeface="+mn-ea"/>
                <a:cs typeface="+mn-cs"/>
              </a:rPr>
              <a:t>,  </a:t>
            </a:r>
            <a:r>
              <a:rPr lang="en-GB" sz="1300" dirty="0" err="1">
                <a:latin typeface="Century Gothic" pitchFamily="34" charset="0"/>
                <a:ea typeface="+mn-ea"/>
                <a:cs typeface="+mn-cs"/>
              </a:rPr>
              <a:t>pouvant</a:t>
            </a:r>
            <a:r>
              <a:rPr lang="en-GB" sz="1300" dirty="0">
                <a:latin typeface="Century Gothic" pitchFamily="34" charset="0"/>
                <a:ea typeface="+mn-ea"/>
                <a:cs typeface="+mn-cs"/>
              </a:rPr>
              <a:t> </a:t>
            </a:r>
            <a:r>
              <a:rPr lang="en-GB" sz="1300" dirty="0" err="1">
                <a:latin typeface="Century Gothic" pitchFamily="34" charset="0"/>
                <a:ea typeface="+mn-ea"/>
                <a:cs typeface="+mn-cs"/>
              </a:rPr>
              <a:t>même</a:t>
            </a:r>
            <a:r>
              <a:rPr lang="en-GB" sz="1300" dirty="0">
                <a:latin typeface="Century Gothic" pitchFamily="34" charset="0"/>
                <a:ea typeface="+mn-ea"/>
                <a:cs typeface="+mn-cs"/>
              </a:rPr>
              <a:t> </a:t>
            </a:r>
            <a:r>
              <a:rPr lang="en-GB" sz="1300" dirty="0" err="1">
                <a:latin typeface="Century Gothic" pitchFamily="34" charset="0"/>
                <a:ea typeface="+mn-ea"/>
                <a:cs typeface="+mn-cs"/>
              </a:rPr>
              <a:t>présenter</a:t>
            </a:r>
            <a:r>
              <a:rPr lang="en-GB" sz="1300" dirty="0">
                <a:latin typeface="Century Gothic" pitchFamily="34" charset="0"/>
                <a:ea typeface="+mn-ea"/>
                <a:cs typeface="+mn-cs"/>
              </a:rPr>
              <a:t> une menace pour la santé humaine. </a:t>
            </a:r>
            <a:r>
              <a:rPr lang="en-GB" sz="1300" dirty="0" err="1">
                <a:latin typeface="Century Gothic" pitchFamily="34" charset="0"/>
                <a:ea typeface="+mn-ea"/>
                <a:cs typeface="+mn-cs"/>
              </a:rPr>
              <a:t>Néanmoins</a:t>
            </a:r>
            <a:r>
              <a:rPr lang="en-GB" sz="1300" dirty="0">
                <a:latin typeface="Century Gothic" pitchFamily="34" charset="0"/>
                <a:ea typeface="+mn-ea"/>
                <a:cs typeface="+mn-cs"/>
              </a:rPr>
              <a:t>, </a:t>
            </a:r>
            <a:r>
              <a:rPr lang="en-GB" sz="1300" dirty="0" err="1">
                <a:latin typeface="Century Gothic" pitchFamily="34" charset="0"/>
                <a:ea typeface="+mn-ea"/>
                <a:cs typeface="+mn-cs"/>
              </a:rPr>
              <a:t>l’idée</a:t>
            </a:r>
            <a:r>
              <a:rPr lang="en-GB" sz="1300" dirty="0">
                <a:latin typeface="Century Gothic" pitchFamily="34" charset="0"/>
                <a:ea typeface="+mn-ea"/>
                <a:cs typeface="+mn-cs"/>
              </a:rPr>
              <a:t> que la fonte de la glace pourrait déclencher une épidémie globale est tout de même “hautement improbable”.</a:t>
            </a:r>
          </a:p>
          <a:p>
            <a:pPr algn="just" fontAlgn="auto">
              <a:lnSpc>
                <a:spcPct val="114000"/>
              </a:lnSpc>
              <a:spcBef>
                <a:spcPts val="0"/>
              </a:spcBef>
              <a:spcAft>
                <a:spcPts val="0"/>
              </a:spcAft>
              <a:defRPr/>
            </a:pPr>
            <a:r>
              <a:rPr lang="en-GB" sz="1300" dirty="0" err="1">
                <a:solidFill>
                  <a:srgbClr val="000000"/>
                </a:solidFill>
                <a:latin typeface="Century Gothic" pitchFamily="34" charset="0"/>
                <a:ea typeface="+mn-ea"/>
                <a:cs typeface="+mn-cs"/>
              </a:rPr>
              <a:t>Cette</a:t>
            </a:r>
            <a:r>
              <a:rPr lang="en-GB" sz="1300" dirty="0">
                <a:solidFill>
                  <a:srgbClr val="000000"/>
                </a:solidFill>
                <a:latin typeface="Century Gothic" pitchFamily="34" charset="0"/>
                <a:ea typeface="+mn-ea"/>
                <a:cs typeface="+mn-cs"/>
              </a:rPr>
              <a:t> </a:t>
            </a:r>
            <a:r>
              <a:rPr lang="en-GB" sz="1300" dirty="0" err="1">
                <a:solidFill>
                  <a:srgbClr val="000000"/>
                </a:solidFill>
                <a:latin typeface="Century Gothic" pitchFamily="34" charset="0"/>
                <a:ea typeface="+mn-ea"/>
                <a:cs typeface="+mn-cs"/>
              </a:rPr>
              <a:t>scientifique</a:t>
            </a:r>
            <a:r>
              <a:rPr lang="en-GB" sz="1300" dirty="0">
                <a:solidFill>
                  <a:srgbClr val="000000"/>
                </a:solidFill>
                <a:latin typeface="Century Gothic" pitchFamily="34" charset="0"/>
                <a:ea typeface="+mn-ea"/>
                <a:cs typeface="+mn-cs"/>
              </a:rPr>
              <a:t> </a:t>
            </a:r>
            <a:r>
              <a:rPr lang="en-GB" sz="1300" dirty="0" err="1">
                <a:solidFill>
                  <a:srgbClr val="000000"/>
                </a:solidFill>
                <a:latin typeface="Century Gothic" pitchFamily="34" charset="0"/>
                <a:ea typeface="+mn-ea"/>
                <a:cs typeface="+mn-cs"/>
              </a:rPr>
              <a:t>estime</a:t>
            </a:r>
            <a:r>
              <a:rPr lang="en-GB" sz="1300" dirty="0">
                <a:solidFill>
                  <a:srgbClr val="000000"/>
                </a:solidFill>
                <a:latin typeface="Century Gothic" pitchFamily="34" charset="0"/>
                <a:ea typeface="+mn-ea"/>
                <a:cs typeface="+mn-cs"/>
              </a:rPr>
              <a:t> </a:t>
            </a:r>
            <a:r>
              <a:rPr lang="en-GB" sz="1300" dirty="0" err="1">
                <a:solidFill>
                  <a:srgbClr val="000000"/>
                </a:solidFill>
                <a:latin typeface="Century Gothic" pitchFamily="34" charset="0"/>
                <a:ea typeface="+mn-ea"/>
                <a:cs typeface="+mn-cs"/>
              </a:rPr>
              <a:t>même</a:t>
            </a:r>
            <a:r>
              <a:rPr lang="en-GB" sz="1300" dirty="0">
                <a:solidFill>
                  <a:srgbClr val="000000"/>
                </a:solidFill>
                <a:latin typeface="Century Gothic" pitchFamily="34" charset="0"/>
                <a:ea typeface="+mn-ea"/>
                <a:cs typeface="+mn-cs"/>
              </a:rPr>
              <a:t> </a:t>
            </a:r>
            <a:r>
              <a:rPr lang="en-GB" sz="1300" dirty="0" err="1">
                <a:solidFill>
                  <a:srgbClr val="000000"/>
                </a:solidFill>
                <a:latin typeface="Century Gothic" pitchFamily="34" charset="0"/>
                <a:ea typeface="+mn-ea"/>
                <a:cs typeface="+mn-cs"/>
              </a:rPr>
              <a:t>que</a:t>
            </a:r>
            <a:r>
              <a:rPr lang="en-GB" sz="1300" dirty="0">
                <a:solidFill>
                  <a:srgbClr val="000000"/>
                </a:solidFill>
                <a:latin typeface="Century Gothic" pitchFamily="34" charset="0"/>
                <a:ea typeface="+mn-ea"/>
                <a:cs typeface="+mn-cs"/>
              </a:rPr>
              <a:t> les </a:t>
            </a:r>
            <a:r>
              <a:rPr lang="en-GB" sz="1300" dirty="0" err="1">
                <a:solidFill>
                  <a:srgbClr val="000000"/>
                </a:solidFill>
                <a:latin typeface="Century Gothic" pitchFamily="34" charset="0"/>
                <a:ea typeface="+mn-ea"/>
                <a:cs typeface="+mn-cs"/>
              </a:rPr>
              <a:t>conséquences</a:t>
            </a:r>
            <a:r>
              <a:rPr lang="en-GB" sz="1300" dirty="0">
                <a:solidFill>
                  <a:srgbClr val="000000"/>
                </a:solidFill>
                <a:latin typeface="Century Gothic" pitchFamily="34" charset="0"/>
                <a:ea typeface="+mn-ea"/>
                <a:cs typeface="+mn-cs"/>
              </a:rPr>
              <a:t> des </a:t>
            </a:r>
            <a:r>
              <a:rPr lang="en-GB" sz="1300" dirty="0" err="1">
                <a:solidFill>
                  <a:srgbClr val="000000"/>
                </a:solidFill>
                <a:latin typeface="Century Gothic" pitchFamily="34" charset="0"/>
                <a:ea typeface="+mn-ea"/>
                <a:cs typeface="+mn-cs"/>
              </a:rPr>
              <a:t>changements</a:t>
            </a:r>
            <a:r>
              <a:rPr lang="en-GB" sz="1300" dirty="0">
                <a:solidFill>
                  <a:srgbClr val="000000"/>
                </a:solidFill>
                <a:latin typeface="Century Gothic" pitchFamily="34" charset="0"/>
                <a:ea typeface="+mn-ea"/>
                <a:cs typeface="+mn-cs"/>
              </a:rPr>
              <a:t> </a:t>
            </a:r>
            <a:r>
              <a:rPr lang="en-GB" sz="1300" dirty="0" err="1">
                <a:solidFill>
                  <a:srgbClr val="000000"/>
                </a:solidFill>
                <a:latin typeface="Century Gothic" pitchFamily="34" charset="0"/>
                <a:ea typeface="+mn-ea"/>
                <a:cs typeface="+mn-cs"/>
              </a:rPr>
              <a:t>climatiques</a:t>
            </a:r>
            <a:r>
              <a:rPr lang="en-GB" sz="1300" dirty="0">
                <a:solidFill>
                  <a:srgbClr val="000000"/>
                </a:solidFill>
                <a:latin typeface="Century Gothic" pitchFamily="34" charset="0"/>
                <a:ea typeface="+mn-ea"/>
                <a:cs typeface="+mn-cs"/>
              </a:rPr>
              <a:t>, et </a:t>
            </a:r>
            <a:r>
              <a:rPr lang="en-GB" sz="1300" dirty="0" err="1">
                <a:solidFill>
                  <a:srgbClr val="000000"/>
                </a:solidFill>
                <a:latin typeface="Century Gothic" pitchFamily="34" charset="0"/>
                <a:ea typeface="+mn-ea"/>
                <a:cs typeface="+mn-cs"/>
              </a:rPr>
              <a:t>notamment</a:t>
            </a:r>
            <a:r>
              <a:rPr lang="en-GB" sz="1300" dirty="0">
                <a:solidFill>
                  <a:srgbClr val="000000"/>
                </a:solidFill>
                <a:latin typeface="Century Gothic" pitchFamily="34" charset="0"/>
                <a:ea typeface="+mn-ea"/>
                <a:cs typeface="+mn-cs"/>
              </a:rPr>
              <a:t> de la </a:t>
            </a:r>
            <a:r>
              <a:rPr lang="en-GB" sz="1300" dirty="0" err="1">
                <a:solidFill>
                  <a:srgbClr val="000000"/>
                </a:solidFill>
                <a:latin typeface="Century Gothic" pitchFamily="34" charset="0"/>
                <a:ea typeface="+mn-ea"/>
                <a:cs typeface="+mn-cs"/>
              </a:rPr>
              <a:t>montée</a:t>
            </a:r>
            <a:r>
              <a:rPr lang="en-GB" sz="1300" dirty="0">
                <a:solidFill>
                  <a:srgbClr val="000000"/>
                </a:solidFill>
                <a:latin typeface="Century Gothic" pitchFamily="34" charset="0"/>
                <a:ea typeface="+mn-ea"/>
                <a:cs typeface="+mn-cs"/>
              </a:rPr>
              <a:t> du </a:t>
            </a:r>
            <a:r>
              <a:rPr lang="en-GB" sz="1300" dirty="0" err="1">
                <a:solidFill>
                  <a:srgbClr val="000000"/>
                </a:solidFill>
                <a:latin typeface="Century Gothic" pitchFamily="34" charset="0"/>
                <a:ea typeface="+mn-ea"/>
                <a:cs typeface="+mn-cs"/>
              </a:rPr>
              <a:t>niveau</a:t>
            </a:r>
            <a:r>
              <a:rPr lang="en-GB" sz="1300" dirty="0">
                <a:solidFill>
                  <a:srgbClr val="000000"/>
                </a:solidFill>
                <a:latin typeface="Century Gothic" pitchFamily="34" charset="0"/>
                <a:ea typeface="+mn-ea"/>
                <a:cs typeface="+mn-cs"/>
              </a:rPr>
              <a:t> de la </a:t>
            </a:r>
            <a:r>
              <a:rPr lang="en-GB" sz="1300" dirty="0" err="1">
                <a:solidFill>
                  <a:srgbClr val="000000"/>
                </a:solidFill>
                <a:latin typeface="Century Gothic" pitchFamily="34" charset="0"/>
                <a:ea typeface="+mn-ea"/>
                <a:cs typeface="+mn-cs"/>
              </a:rPr>
              <a:t>mer</a:t>
            </a:r>
            <a:r>
              <a:rPr lang="en-GB" sz="1300">
                <a:solidFill>
                  <a:srgbClr val="000000"/>
                </a:solidFill>
                <a:latin typeface="Century Gothic" pitchFamily="34" charset="0"/>
                <a:ea typeface="+mn-ea"/>
                <a:cs typeface="+mn-cs"/>
              </a:rPr>
              <a:t>, </a:t>
            </a:r>
            <a:r>
              <a:rPr lang="en-GB" sz="1300" dirty="0" err="1">
                <a:solidFill>
                  <a:srgbClr val="000000"/>
                </a:solidFill>
                <a:latin typeface="Century Gothic" pitchFamily="34" charset="0"/>
                <a:ea typeface="+mn-ea"/>
                <a:cs typeface="+mn-cs"/>
              </a:rPr>
              <a:t>restent</a:t>
            </a:r>
            <a:r>
              <a:rPr lang="en-GB" sz="1300" dirty="0">
                <a:solidFill>
                  <a:srgbClr val="000000"/>
                </a:solidFill>
                <a:latin typeface="Century Gothic" pitchFamily="34" charset="0"/>
                <a:ea typeface="+mn-ea"/>
                <a:cs typeface="+mn-cs"/>
              </a:rPr>
              <a:t> </a:t>
            </a:r>
            <a:r>
              <a:rPr lang="en-GB" sz="1300" dirty="0" err="1">
                <a:solidFill>
                  <a:srgbClr val="000000"/>
                </a:solidFill>
                <a:latin typeface="Century Gothic" pitchFamily="34" charset="0"/>
                <a:ea typeface="+mn-ea"/>
                <a:cs typeface="+mn-cs"/>
              </a:rPr>
              <a:t>bien</a:t>
            </a:r>
            <a:r>
              <a:rPr lang="en-GB" sz="1300" dirty="0">
                <a:solidFill>
                  <a:srgbClr val="000000"/>
                </a:solidFill>
                <a:latin typeface="Century Gothic" pitchFamily="34" charset="0"/>
                <a:ea typeface="+mn-ea"/>
                <a:cs typeface="+mn-cs"/>
              </a:rPr>
              <a:t> plus </a:t>
            </a:r>
            <a:r>
              <a:rPr lang="en-GB" sz="1300" dirty="0" err="1">
                <a:solidFill>
                  <a:srgbClr val="000000"/>
                </a:solidFill>
                <a:latin typeface="Century Gothic" pitchFamily="34" charset="0"/>
                <a:ea typeface="+mn-ea"/>
                <a:cs typeface="+mn-cs"/>
              </a:rPr>
              <a:t>préoccupantes</a:t>
            </a:r>
            <a:r>
              <a:rPr lang="en-GB" sz="1300" dirty="0">
                <a:solidFill>
                  <a:srgbClr val="000000"/>
                </a:solidFill>
                <a:latin typeface="Century Gothic" pitchFamily="34" charset="0"/>
                <a:ea typeface="+mn-ea"/>
                <a:cs typeface="+mn-cs"/>
              </a:rPr>
              <a:t> pour les  millions de gens qui </a:t>
            </a:r>
            <a:r>
              <a:rPr lang="en-GB" sz="1300" dirty="0" err="1">
                <a:solidFill>
                  <a:srgbClr val="000000"/>
                </a:solidFill>
                <a:latin typeface="Century Gothic" pitchFamily="34" charset="0"/>
                <a:ea typeface="+mn-ea"/>
                <a:cs typeface="+mn-cs"/>
              </a:rPr>
              <a:t>vont</a:t>
            </a:r>
            <a:r>
              <a:rPr lang="en-GB" sz="1300" dirty="0">
                <a:solidFill>
                  <a:srgbClr val="000000"/>
                </a:solidFill>
                <a:latin typeface="Century Gothic" pitchFamily="34" charset="0"/>
                <a:ea typeface="+mn-ea"/>
                <a:cs typeface="+mn-cs"/>
              </a:rPr>
              <a:t> les </a:t>
            </a:r>
            <a:r>
              <a:rPr lang="en-GB" sz="1300" dirty="0" err="1">
                <a:solidFill>
                  <a:srgbClr val="000000"/>
                </a:solidFill>
                <a:latin typeface="Century Gothic" pitchFamily="34" charset="0"/>
                <a:ea typeface="+mn-ea"/>
                <a:cs typeface="+mn-cs"/>
              </a:rPr>
              <a:t>subir</a:t>
            </a:r>
            <a:r>
              <a:rPr lang="en-GB" sz="1300" dirty="0">
                <a:solidFill>
                  <a:srgbClr val="000000"/>
                </a:solidFill>
                <a:latin typeface="Century Gothic" pitchFamily="34" charset="0"/>
                <a:ea typeface="+mn-ea"/>
                <a:cs typeface="+mn-cs"/>
              </a:rPr>
              <a:t>.</a:t>
            </a:r>
          </a:p>
        </p:txBody>
      </p:sp>
      <p:sp>
        <p:nvSpPr>
          <p:cNvPr id="7175" name="TextBox 21"/>
          <p:cNvSpPr txBox="1">
            <a:spLocks noChangeArrowheads="1"/>
          </p:cNvSpPr>
          <p:nvPr/>
        </p:nvSpPr>
        <p:spPr bwMode="auto">
          <a:xfrm>
            <a:off x="107950" y="1123950"/>
            <a:ext cx="87122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ctr"/>
            <a:r>
              <a:rPr lang="en-GB" altLang="x-none" sz="4400" b="1">
                <a:latin typeface="Century Gothic" charset="0"/>
              </a:rPr>
              <a:t>Virus Géant revenu à la vie</a:t>
            </a:r>
          </a:p>
        </p:txBody>
      </p:sp>
      <p:sp>
        <p:nvSpPr>
          <p:cNvPr id="7176" name="TextBox 24"/>
          <p:cNvSpPr txBox="1">
            <a:spLocks noChangeArrowheads="1"/>
          </p:cNvSpPr>
          <p:nvPr/>
        </p:nvSpPr>
        <p:spPr bwMode="auto">
          <a:xfrm>
            <a:off x="250825" y="1854200"/>
            <a:ext cx="2808288" cy="187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nSpc>
                <a:spcPct val="114000"/>
              </a:lnSpc>
            </a:pPr>
            <a:r>
              <a:rPr lang="en-GB" altLang="x-none" sz="1700" b="1">
                <a:latin typeface="Century Gothic" charset="0"/>
              </a:rPr>
              <a:t>Des chercheurs ont découvert dans la glace arctique un virus âgé de 30 000 ans, et 100 fois plus grand que la plupart des autres virus.</a:t>
            </a:r>
          </a:p>
        </p:txBody>
      </p:sp>
      <p:cxnSp>
        <p:nvCxnSpPr>
          <p:cNvPr id="28" name="Straight Connector 27"/>
          <p:cNvCxnSpPr/>
          <p:nvPr/>
        </p:nvCxnSpPr>
        <p:spPr>
          <a:xfrm>
            <a:off x="3089275" y="1881188"/>
            <a:ext cx="0" cy="446405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33" name="Picture 32" descr="virus.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768245">
            <a:off x="225425" y="3300413"/>
            <a:ext cx="2844800" cy="1914525"/>
          </a:xfrm>
          <a:prstGeom prst="rect">
            <a:avLst/>
          </a:prstGeom>
          <a:noFill/>
          <a:ln>
            <a:noFill/>
          </a:ln>
          <a:effectLst>
            <a:outerShdw blurRad="63500" sx="106000" sy="106000" algn="ctr"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p:cNvSpPr/>
          <p:nvPr/>
        </p:nvSpPr>
        <p:spPr>
          <a:xfrm>
            <a:off x="290513" y="1871663"/>
            <a:ext cx="8602662" cy="44450"/>
          </a:xfrm>
          <a:prstGeom prst="rect">
            <a:avLst/>
          </a:prstGeom>
          <a:solidFill>
            <a:srgbClr val="6397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cxnSp>
        <p:nvCxnSpPr>
          <p:cNvPr id="16" name="Straight Connector 15"/>
          <p:cNvCxnSpPr/>
          <p:nvPr/>
        </p:nvCxnSpPr>
        <p:spPr>
          <a:xfrm>
            <a:off x="6011863" y="1916113"/>
            <a:ext cx="0" cy="446405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181" name="TextBox 16"/>
          <p:cNvSpPr txBox="1">
            <a:spLocks noChangeArrowheads="1"/>
          </p:cNvSpPr>
          <p:nvPr/>
        </p:nvSpPr>
        <p:spPr bwMode="auto">
          <a:xfrm>
            <a:off x="7094538" y="6535738"/>
            <a:ext cx="2057400" cy="339725"/>
          </a:xfrm>
          <a:prstGeom prst="rect">
            <a:avLst/>
          </a:prstGeom>
          <a:solidFill>
            <a:srgbClr val="5D10B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r"/>
            <a:r>
              <a:rPr lang="en-US" altLang="x-none" sz="1600">
                <a:solidFill>
                  <a:schemeClr val="bg1"/>
                </a:solidFill>
                <a:latin typeface="Geneva" charset="0"/>
                <a:ea typeface="Geneva" charset="0"/>
                <a:cs typeface="Geneva" charset="0"/>
              </a:rPr>
              <a:t>Fiches apprenants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ounded Rectangle 58"/>
          <p:cNvSpPr/>
          <p:nvPr/>
        </p:nvSpPr>
        <p:spPr>
          <a:xfrm>
            <a:off x="187325" y="962025"/>
            <a:ext cx="2327275" cy="261938"/>
          </a:xfrm>
          <a:prstGeom prst="roundRect">
            <a:avLst/>
          </a:prstGeom>
          <a:solidFill>
            <a:srgbClr val="D6A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50" name="Rounded Rectangle 49"/>
          <p:cNvSpPr/>
          <p:nvPr/>
        </p:nvSpPr>
        <p:spPr>
          <a:xfrm>
            <a:off x="3352800" y="804863"/>
            <a:ext cx="5181600" cy="457200"/>
          </a:xfrm>
          <a:prstGeom prst="roundRect">
            <a:avLst/>
          </a:prstGeom>
          <a:solidFill>
            <a:srgbClr val="D6A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 name="Rectangle 2"/>
          <p:cNvSpPr/>
          <p:nvPr/>
        </p:nvSpPr>
        <p:spPr>
          <a:xfrm>
            <a:off x="1905000" y="177800"/>
            <a:ext cx="6105525" cy="584200"/>
          </a:xfrm>
          <a:prstGeom prst="rect">
            <a:avLst/>
          </a:prstGeom>
        </p:spPr>
        <p:txBody>
          <a:bodyPr>
            <a:spAutoFit/>
          </a:bodyPr>
          <a:lstStyle/>
          <a:p>
            <a:pPr algn="ctr" fontAlgn="auto">
              <a:spcAft>
                <a:spcPts val="0"/>
              </a:spcAft>
              <a:defRPr/>
            </a:pPr>
            <a:r>
              <a:rPr lang="en-GB" sz="3200" dirty="0">
                <a:solidFill>
                  <a:srgbClr val="0091C4"/>
                </a:solidFill>
                <a:latin typeface="Century Gothic" pitchFamily="34" charset="0"/>
                <a:ea typeface="+mj-ea"/>
                <a:cs typeface="+mj-cs"/>
              </a:rPr>
              <a:t>Liste de contrôle de la fiabilité</a:t>
            </a:r>
          </a:p>
        </p:txBody>
      </p:sp>
      <p:sp>
        <p:nvSpPr>
          <p:cNvPr id="8197" name="TextBox 37"/>
          <p:cNvSpPr txBox="1">
            <a:spLocks noChangeArrowheads="1"/>
          </p:cNvSpPr>
          <p:nvPr/>
        </p:nvSpPr>
        <p:spPr bwMode="auto">
          <a:xfrm>
            <a:off x="7467600" y="0"/>
            <a:ext cx="11382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r"/>
            <a:r>
              <a:rPr lang="en-GB" altLang="x-none" sz="1600">
                <a:latin typeface="Century Gothic" charset="0"/>
              </a:rPr>
              <a:t>Fiche 3</a:t>
            </a:r>
          </a:p>
        </p:txBody>
      </p:sp>
      <p:pic>
        <p:nvPicPr>
          <p:cNvPr id="8198" name="Picture 38" descr="Student sheets.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599488" y="44450"/>
            <a:ext cx="509587"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9" name="Rectangle 45"/>
          <p:cNvSpPr>
            <a:spLocks noChangeArrowheads="1"/>
          </p:cNvSpPr>
          <p:nvPr/>
        </p:nvSpPr>
        <p:spPr bwMode="auto">
          <a:xfrm>
            <a:off x="3429000" y="768350"/>
            <a:ext cx="51816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300">
                <a:solidFill>
                  <a:schemeClr val="bg1"/>
                </a:solidFill>
                <a:latin typeface="Century Gothic" charset="0"/>
              </a:rPr>
              <a:t>Utilise l’information pour </a:t>
            </a:r>
            <a:r>
              <a:rPr lang="en-GB" altLang="x-none" sz="1300" b="1">
                <a:solidFill>
                  <a:schemeClr val="bg1"/>
                </a:solidFill>
                <a:latin typeface="Century Gothic" charset="0"/>
              </a:rPr>
              <a:t>remplir le tableau </a:t>
            </a:r>
            <a:r>
              <a:rPr lang="en-GB" altLang="x-none" sz="1300">
                <a:solidFill>
                  <a:schemeClr val="bg1"/>
                </a:solidFill>
                <a:latin typeface="Century Gothic" charset="0"/>
              </a:rPr>
              <a:t>et fais nous savoir quel est ton avis au sujet de la fiabilité du rapport et pourquoi.</a:t>
            </a:r>
          </a:p>
        </p:txBody>
      </p:sp>
      <p:sp>
        <p:nvSpPr>
          <p:cNvPr id="8200" name="Rectangle 46"/>
          <p:cNvSpPr>
            <a:spLocks noChangeArrowheads="1"/>
          </p:cNvSpPr>
          <p:nvPr/>
        </p:nvSpPr>
        <p:spPr bwMode="auto">
          <a:xfrm>
            <a:off x="179388" y="939800"/>
            <a:ext cx="2640012"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r>
              <a:rPr lang="en-GB" altLang="x-none" sz="1300">
                <a:solidFill>
                  <a:schemeClr val="bg1"/>
                </a:solidFill>
                <a:latin typeface="Century Gothic" charset="0"/>
              </a:rPr>
              <a:t>Lis le</a:t>
            </a:r>
            <a:r>
              <a:rPr lang="en-GB" altLang="x-none" sz="1300" b="1">
                <a:solidFill>
                  <a:schemeClr val="bg1"/>
                </a:solidFill>
                <a:latin typeface="Century Gothic" charset="0"/>
              </a:rPr>
              <a:t> rapport journalistique</a:t>
            </a:r>
          </a:p>
        </p:txBody>
      </p:sp>
      <p:pic>
        <p:nvPicPr>
          <p:cNvPr id="49" name="Picture 48" descr="write.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613775" y="814388"/>
            <a:ext cx="301625" cy="438150"/>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 name="Picture 54" descr="read research.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608263" y="849313"/>
            <a:ext cx="363537" cy="411162"/>
          </a:xfrm>
          <a:prstGeom prst="rect">
            <a:avLst/>
          </a:prstGeom>
          <a:noFill/>
          <a:ln>
            <a:noFill/>
          </a:ln>
          <a:effectLst>
            <a:outerShdw blurRad="63500"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5" name="Table 34"/>
          <p:cNvGraphicFramePr>
            <a:graphicFrameLocks noGrp="1"/>
          </p:cNvGraphicFramePr>
          <p:nvPr/>
        </p:nvGraphicFramePr>
        <p:xfrm>
          <a:off x="179388" y="1341438"/>
          <a:ext cx="8785225" cy="5035550"/>
        </p:xfrm>
        <a:graphic>
          <a:graphicData uri="http://schemas.openxmlformats.org/drawingml/2006/table">
            <a:tbl>
              <a:tblPr/>
              <a:tblGrid>
                <a:gridCol w="3600450"/>
                <a:gridCol w="936625"/>
                <a:gridCol w="4248150"/>
              </a:tblGrid>
              <a:tr h="43973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300" b="1" i="0" u="none" strike="noStrike" cap="none" normalizeH="0" baseline="0">
                          <a:ln>
                            <a:noFill/>
                          </a:ln>
                          <a:solidFill>
                            <a:schemeClr val="tx1"/>
                          </a:solidFill>
                          <a:effectLst/>
                          <a:latin typeface="Century Gothic" charset="0"/>
                        </a:rPr>
                        <a:t>Titre du rapport journalistique:</a:t>
                      </a:r>
                    </a:p>
                  </a:txBody>
                  <a:tcPr anchor="ctr" horzOverflow="overflow">
                    <a:lnL w="6350" cap="flat" cmpd="sng" algn="ctr">
                      <a:solidFill>
                        <a:srgbClr val="D6AD00"/>
                      </a:solidFill>
                      <a:prstDash val="solid"/>
                      <a:round/>
                      <a:headEnd type="none" w="med" len="med"/>
                      <a:tailEnd type="none" w="med" len="med"/>
                    </a:lnL>
                    <a:lnR>
                      <a:noFill/>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300" b="1" i="0" u="none" strike="noStrike" cap="none" normalizeH="0" baseline="0">
                        <a:ln>
                          <a:noFill/>
                        </a:ln>
                        <a:solidFill>
                          <a:schemeClr val="tx1"/>
                        </a:solidFill>
                        <a:effectLst/>
                        <a:latin typeface="Century Gothic" charset="0"/>
                      </a:endParaRPr>
                    </a:p>
                  </a:txBody>
                  <a:tcPr anchor="ctr" horzOverflow="overflow">
                    <a:lnL>
                      <a:noFill/>
                    </a:lnL>
                    <a:lnR>
                      <a:noFill/>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300" b="1" i="0" u="none" strike="noStrike" cap="none" normalizeH="0" baseline="0">
                        <a:ln>
                          <a:noFill/>
                        </a:ln>
                        <a:solidFill>
                          <a:schemeClr val="tx1"/>
                        </a:solidFill>
                        <a:effectLst/>
                        <a:latin typeface="Century Gothic" charset="0"/>
                      </a:endParaRPr>
                    </a:p>
                  </a:txBody>
                  <a:tcPr anchor="ctr" horzOverflow="overflow">
                    <a:lnL>
                      <a:noFill/>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noFill/>
                  </a:tcPr>
                </a:tc>
              </a:tr>
              <a:tr h="43973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300" b="1" i="0" u="none" strike="noStrike" cap="none" normalizeH="0" baseline="0">
                          <a:ln>
                            <a:noFill/>
                          </a:ln>
                          <a:solidFill>
                            <a:schemeClr val="tx1"/>
                          </a:solidFill>
                          <a:effectLst/>
                          <a:latin typeface="Century Gothic" charset="0"/>
                        </a:rPr>
                        <a:t>Si l’article est fiable, alors</a:t>
                      </a:r>
                      <a:r>
                        <a:rPr kumimoji="0" lang="en-US" altLang="x-none" sz="1300" b="1" i="0" u="none" strike="noStrike" cap="none" normalizeH="0" baseline="0">
                          <a:ln>
                            <a:noFill/>
                          </a:ln>
                          <a:solidFill>
                            <a:schemeClr val="tx1"/>
                          </a:solidFill>
                          <a:effectLst/>
                          <a:latin typeface="Century Gothic" charset="0"/>
                        </a:rPr>
                        <a:t>…</a:t>
                      </a:r>
                      <a:endParaRPr kumimoji="0" lang="en-GB" altLang="x-none" sz="1300" b="1" i="0" u="none" strike="noStrike" cap="none" normalizeH="0" baseline="0">
                        <a:ln>
                          <a:noFill/>
                        </a:ln>
                        <a:solidFill>
                          <a:schemeClr val="tx1"/>
                        </a:solidFill>
                        <a:effectLst/>
                        <a:latin typeface="Century Gothic" charset="0"/>
                      </a:endParaRPr>
                    </a:p>
                  </a:txBody>
                  <a:tcPr anchor="ctr" horzOverflow="overflow">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400" b="1" i="0" u="none" strike="noStrike" cap="none" normalizeH="0" baseline="0">
                          <a:ln>
                            <a:noFill/>
                          </a:ln>
                          <a:solidFill>
                            <a:schemeClr val="tx1"/>
                          </a:solidFill>
                          <a:effectLst/>
                          <a:latin typeface="Century Gothic" charset="0"/>
                        </a:rPr>
                        <a:t>Trouvé?</a:t>
                      </a:r>
                    </a:p>
                  </a:txBody>
                  <a:tcPr anchor="ctr" horzOverflow="overflow">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300" b="1" i="0" u="none" strike="noStrike" cap="none" normalizeH="0" baseline="0">
                          <a:ln>
                            <a:noFill/>
                          </a:ln>
                          <a:solidFill>
                            <a:schemeClr val="tx1"/>
                          </a:solidFill>
                          <a:effectLst/>
                          <a:latin typeface="Century Gothic" charset="0"/>
                        </a:rPr>
                        <a:t>Preuves</a:t>
                      </a:r>
                    </a:p>
                  </a:txBody>
                  <a:tcPr anchor="ctr" horzOverflow="overflow">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noFill/>
                  </a:tcPr>
                </a:tc>
              </a:tr>
              <a:tr h="43973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200" b="0" i="0" u="none" strike="noStrike" cap="none" normalizeH="0" baseline="0">
                          <a:ln>
                            <a:noFill/>
                          </a:ln>
                          <a:solidFill>
                            <a:schemeClr val="tx1"/>
                          </a:solidFill>
                          <a:effectLst/>
                          <a:latin typeface="Century Gothic" charset="0"/>
                        </a:rPr>
                        <a:t>Le titre reflète les résultats de la recherche/les faits.</a:t>
                      </a:r>
                    </a:p>
                  </a:txBody>
                  <a:tcPr anchor="ctr" horzOverflow="overflow">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400" b="0" i="0" u="none" strike="noStrike" cap="none" normalizeH="0" baseline="0">
                        <a:ln>
                          <a:noFill/>
                        </a:ln>
                        <a:solidFill>
                          <a:schemeClr val="tx1"/>
                        </a:solidFill>
                        <a:effectLst/>
                        <a:latin typeface="Calibri" charset="0"/>
                      </a:endParaRPr>
                    </a:p>
                  </a:txBody>
                  <a:tcPr anchor="ctr" horzOverflow="overflow">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400" b="0" i="0" u="none" strike="noStrike" cap="none" normalizeH="0" baseline="0">
                        <a:ln>
                          <a:noFill/>
                        </a:ln>
                        <a:solidFill>
                          <a:schemeClr val="tx1"/>
                        </a:solidFill>
                        <a:effectLst/>
                        <a:latin typeface="Calibri" charset="0"/>
                      </a:endParaRPr>
                    </a:p>
                  </a:txBody>
                  <a:tcPr anchor="ctr" horzOverflow="overflow">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noFill/>
                  </a:tcPr>
                </a:tc>
              </a:tr>
              <a:tr h="43973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200" b="0" i="0" u="none" strike="noStrike" cap="none" normalizeH="0" baseline="0">
                          <a:ln>
                            <a:noFill/>
                          </a:ln>
                          <a:solidFill>
                            <a:schemeClr val="tx1"/>
                          </a:solidFill>
                          <a:effectLst/>
                          <a:latin typeface="Century Gothic" charset="0"/>
                        </a:rPr>
                        <a:t>L’histoire est basée sur un fait ou une recherche récente.</a:t>
                      </a:r>
                    </a:p>
                  </a:txBody>
                  <a:tcPr anchor="ctr" horzOverflow="overflow">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400" b="0" i="0" u="none" strike="noStrike" cap="none" normalizeH="0" baseline="0">
                        <a:ln>
                          <a:noFill/>
                        </a:ln>
                        <a:solidFill>
                          <a:schemeClr val="tx1"/>
                        </a:solidFill>
                        <a:effectLst/>
                        <a:latin typeface="Calibri" charset="0"/>
                      </a:endParaRPr>
                    </a:p>
                  </a:txBody>
                  <a:tcPr anchor="ctr" horzOverflow="overflow">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400" b="0" i="0" u="none" strike="noStrike" cap="none" normalizeH="0" baseline="0">
                        <a:ln>
                          <a:noFill/>
                        </a:ln>
                        <a:solidFill>
                          <a:schemeClr val="tx1"/>
                        </a:solidFill>
                        <a:effectLst/>
                        <a:latin typeface="Calibri" charset="0"/>
                      </a:endParaRPr>
                    </a:p>
                  </a:txBody>
                  <a:tcPr anchor="ctr" horzOverflow="overflow">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noFill/>
                  </a:tcPr>
                </a:tc>
              </a:tr>
              <a:tr h="43973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200" b="0" i="0" u="none" strike="noStrike" cap="none" normalizeH="0" baseline="0">
                          <a:ln>
                            <a:noFill/>
                          </a:ln>
                          <a:solidFill>
                            <a:schemeClr val="tx1"/>
                          </a:solidFill>
                          <a:effectLst/>
                          <a:latin typeface="Century Gothic" charset="0"/>
                        </a:rPr>
                        <a:t>Toute la recherche mentionnée a été publiée dans un journal édité par des scientifiques professionnels.</a:t>
                      </a:r>
                    </a:p>
                  </a:txBody>
                  <a:tcPr anchor="ctr" horzOverflow="overflow">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400" b="0" i="0" u="none" strike="noStrike" cap="none" normalizeH="0" baseline="0">
                        <a:ln>
                          <a:noFill/>
                        </a:ln>
                        <a:solidFill>
                          <a:schemeClr val="tx1"/>
                        </a:solidFill>
                        <a:effectLst/>
                        <a:latin typeface="Calibri" charset="0"/>
                      </a:endParaRPr>
                    </a:p>
                  </a:txBody>
                  <a:tcPr anchor="ctr" horzOverflow="overflow">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400" b="0" i="0" u="none" strike="noStrike" cap="none" normalizeH="0" baseline="0">
                        <a:ln>
                          <a:noFill/>
                        </a:ln>
                        <a:solidFill>
                          <a:schemeClr val="tx1"/>
                        </a:solidFill>
                        <a:effectLst/>
                        <a:latin typeface="Calibri" charset="0"/>
                      </a:endParaRPr>
                    </a:p>
                  </a:txBody>
                  <a:tcPr anchor="ctr" horzOverflow="overflow">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noFill/>
                  </a:tcPr>
                </a:tc>
              </a:tr>
              <a:tr h="40798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200" b="0" i="0" u="none" strike="noStrike" cap="none" normalizeH="0" baseline="0">
                          <a:ln>
                            <a:noFill/>
                          </a:ln>
                          <a:solidFill>
                            <a:schemeClr val="tx1"/>
                          </a:solidFill>
                          <a:effectLst/>
                          <a:latin typeface="Century Gothic" charset="0"/>
                        </a:rPr>
                        <a:t>On utilise des termes scientifiques corrects.</a:t>
                      </a:r>
                    </a:p>
                  </a:txBody>
                  <a:tcPr anchor="ctr" horzOverflow="overflow">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400" b="0" i="0" u="none" strike="noStrike" cap="none" normalizeH="0" baseline="0">
                        <a:ln>
                          <a:noFill/>
                        </a:ln>
                        <a:solidFill>
                          <a:schemeClr val="tx1"/>
                        </a:solidFill>
                        <a:effectLst/>
                        <a:latin typeface="Calibri" charset="0"/>
                      </a:endParaRPr>
                    </a:p>
                  </a:txBody>
                  <a:tcPr anchor="ctr" horzOverflow="overflow">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400" b="0" i="0" u="none" strike="noStrike" cap="none" normalizeH="0" baseline="0">
                        <a:ln>
                          <a:noFill/>
                        </a:ln>
                        <a:solidFill>
                          <a:schemeClr val="tx1"/>
                        </a:solidFill>
                        <a:effectLst/>
                        <a:latin typeface="Calibri" charset="0"/>
                      </a:endParaRPr>
                    </a:p>
                  </a:txBody>
                  <a:tcPr anchor="ctr" horzOverflow="overflow">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noFill/>
                  </a:tcPr>
                </a:tc>
              </a:tr>
              <a:tr h="43973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200" b="0" i="0" u="none" strike="noStrike" cap="none" normalizeH="0" baseline="0">
                          <a:ln>
                            <a:noFill/>
                          </a:ln>
                          <a:solidFill>
                            <a:schemeClr val="tx1"/>
                          </a:solidFill>
                          <a:effectLst/>
                          <a:latin typeface="Century Gothic" charset="0"/>
                        </a:rPr>
                        <a:t>On n’utilise pas un langage spéculatif, du type: pourrait, serait, c’est possible, etc.</a:t>
                      </a:r>
                    </a:p>
                  </a:txBody>
                  <a:tcPr anchor="ctr" horzOverflow="overflow">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400" b="0" i="0" u="none" strike="noStrike" cap="none" normalizeH="0" baseline="0">
                        <a:ln>
                          <a:noFill/>
                        </a:ln>
                        <a:solidFill>
                          <a:schemeClr val="tx1"/>
                        </a:solidFill>
                        <a:effectLst/>
                        <a:latin typeface="Calibri" charset="0"/>
                      </a:endParaRPr>
                    </a:p>
                  </a:txBody>
                  <a:tcPr anchor="ctr" horzOverflow="overflow">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400" b="0" i="0" u="none" strike="noStrike" cap="none" normalizeH="0" baseline="0">
                        <a:ln>
                          <a:noFill/>
                        </a:ln>
                        <a:solidFill>
                          <a:schemeClr val="tx1"/>
                        </a:solidFill>
                        <a:effectLst/>
                        <a:latin typeface="Calibri" charset="0"/>
                      </a:endParaRPr>
                    </a:p>
                  </a:txBody>
                  <a:tcPr anchor="ctr" horzOverflow="overflow">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noFill/>
                  </a:tcPr>
                </a:tc>
              </a:tr>
              <a:tr h="620713">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200" b="0" i="0" u="none" strike="noStrike" cap="none" normalizeH="0" baseline="0">
                          <a:ln>
                            <a:noFill/>
                          </a:ln>
                          <a:solidFill>
                            <a:schemeClr val="tx1"/>
                          </a:solidFill>
                          <a:effectLst/>
                          <a:latin typeface="Century Gothic" charset="0"/>
                        </a:rPr>
                        <a:t>Les citations viennent de scientifiques qui ont travaillé dans la recherche en question ou qui sont des experts dans leur domaine.</a:t>
                      </a:r>
                    </a:p>
                  </a:txBody>
                  <a:tcPr anchor="ctr" horzOverflow="overflow">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400" b="0" i="0" u="none" strike="noStrike" cap="none" normalizeH="0" baseline="0">
                        <a:ln>
                          <a:noFill/>
                        </a:ln>
                        <a:solidFill>
                          <a:schemeClr val="tx1"/>
                        </a:solidFill>
                        <a:effectLst/>
                        <a:latin typeface="Calibri" charset="0"/>
                      </a:endParaRPr>
                    </a:p>
                  </a:txBody>
                  <a:tcPr anchor="ctr" horzOverflow="overflow">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400" b="0" i="0" u="none" strike="noStrike" cap="none" normalizeH="0" baseline="0">
                        <a:ln>
                          <a:noFill/>
                        </a:ln>
                        <a:solidFill>
                          <a:schemeClr val="tx1"/>
                        </a:solidFill>
                        <a:effectLst/>
                        <a:latin typeface="Calibri" charset="0"/>
                      </a:endParaRPr>
                    </a:p>
                  </a:txBody>
                  <a:tcPr anchor="ctr" horzOverflow="overflow">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noFill/>
                  </a:tcPr>
                </a:tc>
              </a:tr>
              <a:tr h="43973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200" b="0" i="0" u="none" strike="noStrike" cap="none" normalizeH="0" baseline="0">
                          <a:ln>
                            <a:noFill/>
                          </a:ln>
                          <a:solidFill>
                            <a:schemeClr val="tx1"/>
                          </a:solidFill>
                          <a:effectLst/>
                          <a:latin typeface="Century Gothic" charset="0"/>
                        </a:rPr>
                        <a:t>Le rapport présente plusieurs points de vue </a:t>
                      </a:r>
                      <a:r>
                        <a:rPr kumimoji="0" lang="en-US" altLang="x-none" sz="1200" b="0" i="0" u="none" strike="noStrike" cap="none" normalizeH="0" baseline="0">
                          <a:ln>
                            <a:noFill/>
                          </a:ln>
                          <a:solidFill>
                            <a:schemeClr val="tx1"/>
                          </a:solidFill>
                          <a:effectLst/>
                          <a:latin typeface="Century Gothic" charset="0"/>
                        </a:rPr>
                        <a:t>–</a:t>
                      </a:r>
                      <a:r>
                        <a:rPr kumimoji="0" lang="en-GB" altLang="x-none" sz="1200" b="0" i="0" u="none" strike="noStrike" cap="none" normalizeH="0" baseline="0">
                          <a:ln>
                            <a:noFill/>
                          </a:ln>
                          <a:solidFill>
                            <a:schemeClr val="tx1"/>
                          </a:solidFill>
                          <a:effectLst/>
                          <a:latin typeface="Century Gothic" charset="0"/>
                        </a:rPr>
                        <a:t> il n’est pas biaisé.</a:t>
                      </a:r>
                    </a:p>
                  </a:txBody>
                  <a:tcPr anchor="ctr" horzOverflow="overflow">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400" b="0" i="0" u="none" strike="noStrike" cap="none" normalizeH="0" baseline="0">
                        <a:ln>
                          <a:noFill/>
                        </a:ln>
                        <a:solidFill>
                          <a:schemeClr val="tx1"/>
                        </a:solidFill>
                        <a:effectLst/>
                        <a:latin typeface="Calibri" charset="0"/>
                      </a:endParaRPr>
                    </a:p>
                  </a:txBody>
                  <a:tcPr anchor="ctr" horzOverflow="overflow">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400" b="0" i="0" u="none" strike="noStrike" cap="none" normalizeH="0" baseline="0">
                        <a:ln>
                          <a:noFill/>
                        </a:ln>
                        <a:solidFill>
                          <a:schemeClr val="tx1"/>
                        </a:solidFill>
                        <a:effectLst/>
                        <a:latin typeface="Calibri" charset="0"/>
                      </a:endParaRPr>
                    </a:p>
                  </a:txBody>
                  <a:tcPr anchor="ctr" horzOverflow="overflow">
                    <a:lnL w="6350" cap="flat" cmpd="sng" algn="ctr">
                      <a:solidFill>
                        <a:srgbClr val="D6AD00"/>
                      </a:solidFill>
                      <a:prstDash val="solid"/>
                      <a:round/>
                      <a:headEnd type="none" w="med" len="med"/>
                      <a:tailEnd type="none" w="med" len="med"/>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noFill/>
                  </a:tcPr>
                </a:tc>
              </a:tr>
              <a:tr h="43973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200" b="0" i="0" u="none" strike="noStrike" cap="none" normalizeH="0" baseline="0">
                          <a:ln>
                            <a:noFill/>
                          </a:ln>
                          <a:solidFill>
                            <a:schemeClr val="tx1"/>
                          </a:solidFill>
                          <a:effectLst/>
                          <a:latin typeface="Century Gothic" charset="0"/>
                        </a:rPr>
                        <a:t>Dans quelle mesure ce rapport est digne de confiance</a:t>
                      </a:r>
                      <a:r>
                        <a:rPr kumimoji="0" lang="en-US" altLang="x-none" sz="1200" b="0" i="0" u="none" strike="noStrike" cap="none" normalizeH="0" baseline="0">
                          <a:ln>
                            <a:noFill/>
                          </a:ln>
                          <a:solidFill>
                            <a:schemeClr val="tx1"/>
                          </a:solidFill>
                          <a:effectLst/>
                          <a:latin typeface="Century Gothic" charset="0"/>
                        </a:rPr>
                        <a:t>…</a:t>
                      </a:r>
                      <a:endParaRPr kumimoji="0" lang="en-GB" altLang="x-none" sz="1200" b="0" i="0" u="none" strike="noStrike" cap="none" normalizeH="0" baseline="0">
                        <a:ln>
                          <a:noFill/>
                        </a:ln>
                        <a:solidFill>
                          <a:schemeClr val="tx1"/>
                        </a:solidFill>
                        <a:effectLst/>
                        <a:latin typeface="Century Gothic" charset="0"/>
                      </a:endParaRPr>
                    </a:p>
                  </a:txBody>
                  <a:tcPr anchor="ctr" horzOverflow="overflow">
                    <a:lnL w="6350" cap="flat" cmpd="sng" algn="ctr">
                      <a:solidFill>
                        <a:srgbClr val="D6AD00"/>
                      </a:solidFill>
                      <a:prstDash val="solid"/>
                      <a:round/>
                      <a:headEnd type="none" w="med" len="med"/>
                      <a:tailEnd type="none" w="med" len="med"/>
                    </a:lnL>
                    <a:lnR>
                      <a:noFill/>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solidFill>
                      <a:srgbClr val="FFE579"/>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x-none" sz="1200" b="0" i="0" u="none" strike="noStrike" cap="none" normalizeH="0" baseline="0">
                          <a:ln>
                            <a:noFill/>
                          </a:ln>
                          <a:solidFill>
                            <a:schemeClr val="tx1"/>
                          </a:solidFill>
                          <a:effectLst/>
                          <a:latin typeface="Century Gothic" charset="0"/>
                        </a:rPr>
                        <a:t>Pourquoi je pense cela</a:t>
                      </a:r>
                      <a:r>
                        <a:rPr kumimoji="0" lang="en-US" altLang="x-none" sz="1200" b="0" i="0" u="none" strike="noStrike" cap="none" normalizeH="0" baseline="0">
                          <a:ln>
                            <a:noFill/>
                          </a:ln>
                          <a:solidFill>
                            <a:schemeClr val="tx1"/>
                          </a:solidFill>
                          <a:effectLst/>
                          <a:latin typeface="Century Gothic" charset="0"/>
                        </a:rPr>
                        <a:t>…</a:t>
                      </a:r>
                      <a:endParaRPr kumimoji="0" lang="en-GB" altLang="x-none" sz="1200" b="0" i="0" u="none" strike="noStrike" cap="none" normalizeH="0" baseline="0">
                        <a:ln>
                          <a:noFill/>
                        </a:ln>
                        <a:solidFill>
                          <a:schemeClr val="tx1"/>
                        </a:solidFill>
                        <a:effectLst/>
                        <a:latin typeface="Calibri" charset="0"/>
                      </a:endParaRPr>
                    </a:p>
                  </a:txBody>
                  <a:tcPr anchor="ctr" horzOverflow="overflow">
                    <a:lnL>
                      <a:noFill/>
                    </a:lnL>
                    <a:lnR>
                      <a:noFill/>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solidFill>
                      <a:srgbClr val="FFE579"/>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fontAlgn="base">
                        <a:spcBef>
                          <a:spcPct val="20000"/>
                        </a:spcBef>
                        <a:spcAft>
                          <a:spcPct val="0"/>
                        </a:spcAft>
                        <a:buFont typeface="Arial" charset="0"/>
                        <a:defRPr>
                          <a:solidFill>
                            <a:schemeClr val="tx1"/>
                          </a:solidFill>
                          <a:latin typeface="Calibri" charset="0"/>
                        </a:defRPr>
                      </a:lvl6pPr>
                      <a:lvl7pPr marL="2971800" indent="-228600" fontAlgn="base">
                        <a:spcBef>
                          <a:spcPct val="20000"/>
                        </a:spcBef>
                        <a:spcAft>
                          <a:spcPct val="0"/>
                        </a:spcAft>
                        <a:buFont typeface="Arial" charset="0"/>
                        <a:defRPr>
                          <a:solidFill>
                            <a:schemeClr val="tx1"/>
                          </a:solidFill>
                          <a:latin typeface="Calibri" charset="0"/>
                        </a:defRPr>
                      </a:lvl7pPr>
                      <a:lvl8pPr marL="3429000" indent="-228600" fontAlgn="base">
                        <a:spcBef>
                          <a:spcPct val="20000"/>
                        </a:spcBef>
                        <a:spcAft>
                          <a:spcPct val="0"/>
                        </a:spcAft>
                        <a:buFont typeface="Arial" charset="0"/>
                        <a:defRPr>
                          <a:solidFill>
                            <a:schemeClr val="tx1"/>
                          </a:solidFill>
                          <a:latin typeface="Calibri" charset="0"/>
                        </a:defRPr>
                      </a:lvl8pPr>
                      <a:lvl9pPr marL="3886200" indent="-228600" fontAlgn="base">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400" b="0" i="0" u="none" strike="noStrike" cap="none" normalizeH="0" baseline="0">
                        <a:ln>
                          <a:noFill/>
                        </a:ln>
                        <a:solidFill>
                          <a:schemeClr val="tx1"/>
                        </a:solidFill>
                        <a:effectLst/>
                        <a:latin typeface="Calibri" charset="0"/>
                      </a:endParaRPr>
                    </a:p>
                  </a:txBody>
                  <a:tcPr anchor="ctr" horzOverflow="overflow">
                    <a:lnL>
                      <a:noFill/>
                    </a:lnL>
                    <a:lnR w="6350" cap="flat" cmpd="sng" algn="ctr">
                      <a:solidFill>
                        <a:srgbClr val="D6AD00"/>
                      </a:solidFill>
                      <a:prstDash val="solid"/>
                      <a:round/>
                      <a:headEnd type="none" w="med" len="med"/>
                      <a:tailEnd type="none" w="med" len="med"/>
                    </a:lnR>
                    <a:lnT w="6350" cap="flat" cmpd="sng" algn="ctr">
                      <a:solidFill>
                        <a:srgbClr val="D6AD00"/>
                      </a:solidFill>
                      <a:prstDash val="solid"/>
                      <a:round/>
                      <a:headEnd type="none" w="med" len="med"/>
                      <a:tailEnd type="none" w="med" len="med"/>
                    </a:lnT>
                    <a:lnB w="6350" cap="flat" cmpd="sng" algn="ctr">
                      <a:solidFill>
                        <a:srgbClr val="D6AD00"/>
                      </a:solidFill>
                      <a:prstDash val="solid"/>
                      <a:round/>
                      <a:headEnd type="none" w="med" len="med"/>
                      <a:tailEnd type="none" w="med" len="med"/>
                    </a:lnB>
                    <a:lnTlToBr>
                      <a:noFill/>
                    </a:lnTlToBr>
                    <a:lnBlToTr>
                      <a:noFill/>
                    </a:lnBlToTr>
                    <a:solidFill>
                      <a:srgbClr val="FFE579"/>
                    </a:solidFill>
                  </a:tcPr>
                </a:tc>
              </a:tr>
            </a:tbl>
          </a:graphicData>
        </a:graphic>
      </p:graphicFrame>
      <p:cxnSp>
        <p:nvCxnSpPr>
          <p:cNvPr id="52" name="Straight Connector 51"/>
          <p:cNvCxnSpPr/>
          <p:nvPr/>
        </p:nvCxnSpPr>
        <p:spPr>
          <a:xfrm>
            <a:off x="3779838" y="5805488"/>
            <a:ext cx="1587" cy="685800"/>
          </a:xfrm>
          <a:prstGeom prst="line">
            <a:avLst/>
          </a:prstGeom>
          <a:ln w="6350">
            <a:solidFill>
              <a:srgbClr val="D6AD00"/>
            </a:solidFill>
          </a:ln>
        </p:spPr>
        <p:style>
          <a:lnRef idx="1">
            <a:schemeClr val="accent1"/>
          </a:lnRef>
          <a:fillRef idx="0">
            <a:schemeClr val="accent1"/>
          </a:fillRef>
          <a:effectRef idx="0">
            <a:schemeClr val="accent1"/>
          </a:effectRef>
          <a:fontRef idx="minor">
            <a:schemeClr val="tx1"/>
          </a:fontRef>
        </p:style>
      </p:cxnSp>
      <p:sp>
        <p:nvSpPr>
          <p:cNvPr id="8250" name="TextBox 12"/>
          <p:cNvSpPr txBox="1">
            <a:spLocks noChangeArrowheads="1"/>
          </p:cNvSpPr>
          <p:nvPr/>
        </p:nvSpPr>
        <p:spPr bwMode="auto">
          <a:xfrm>
            <a:off x="7097713" y="6535738"/>
            <a:ext cx="2057400" cy="339725"/>
          </a:xfrm>
          <a:prstGeom prst="rect">
            <a:avLst/>
          </a:prstGeom>
          <a:solidFill>
            <a:srgbClr val="00A1D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algn="r"/>
            <a:r>
              <a:rPr lang="en-US" altLang="x-none" sz="1600">
                <a:solidFill>
                  <a:schemeClr val="bg1"/>
                </a:solidFill>
                <a:latin typeface="Geneva" charset="0"/>
                <a:ea typeface="Geneva" charset="0"/>
                <a:cs typeface="Geneva" charset="0"/>
              </a:rPr>
              <a:t>Fiches apprenants</a:t>
            </a: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8109</TotalTime>
  <Words>554</Words>
  <Application>Microsoft Macintosh PowerPoint</Application>
  <PresentationFormat>Présentation à l'écran (4:3)</PresentationFormat>
  <Paragraphs>71</Paragraphs>
  <Slides>4</Slides>
  <Notes>3</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4</vt:i4>
      </vt:variant>
    </vt:vector>
  </HeadingPairs>
  <TitlesOfParts>
    <vt:vector size="15" baseType="lpstr">
      <vt:lpstr>Calibri</vt:lpstr>
      <vt:lpstr>Arial</vt:lpstr>
      <vt:lpstr>Century Gothic</vt:lpstr>
      <vt:lpstr>LilyUPC</vt:lpstr>
      <vt:lpstr>Ebrima</vt:lpstr>
      <vt:lpstr>Mangal</vt:lpstr>
      <vt:lpstr>Lato Regular</vt:lpstr>
      <vt:lpstr>ＭＳ Ｐゴシック</vt:lpstr>
      <vt:lpstr>Arial Black</vt:lpstr>
      <vt:lpstr>Geneva</vt:lpstr>
      <vt:lpstr>Office Theme</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Gemma Young</dc:creator>
  <cp:lastModifiedBy>FPE</cp:lastModifiedBy>
  <cp:revision>98</cp:revision>
  <dcterms:created xsi:type="dcterms:W3CDTF">2015-06-18T08:27:07Z</dcterms:created>
  <dcterms:modified xsi:type="dcterms:W3CDTF">2019-10-10T08:40:26Z</dcterms:modified>
</cp:coreProperties>
</file>