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7"/>
  </p:notesMasterIdLst>
  <p:handoutMasterIdLst>
    <p:handoutMasterId r:id="rId18"/>
  </p:handoutMasterIdLst>
  <p:sldIdLst>
    <p:sldId id="279" r:id="rId2"/>
    <p:sldId id="339" r:id="rId3"/>
    <p:sldId id="319" r:id="rId4"/>
    <p:sldId id="327" r:id="rId5"/>
    <p:sldId id="345" r:id="rId6"/>
    <p:sldId id="346" r:id="rId7"/>
    <p:sldId id="320" r:id="rId8"/>
    <p:sldId id="347" r:id="rId9"/>
    <p:sldId id="284" r:id="rId10"/>
    <p:sldId id="315" r:id="rId11"/>
    <p:sldId id="336" r:id="rId12"/>
    <p:sldId id="340" r:id="rId13"/>
    <p:sldId id="337" r:id="rId14"/>
    <p:sldId id="277" r:id="rId15"/>
    <p:sldId id="278" r:id="rId16"/>
  </p:sldIdLst>
  <p:sldSz cx="9144000" cy="6858000" type="screen4x3"/>
  <p:notesSz cx="6864350" cy="9998075"/>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tien Lel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A1DA"/>
    <a:srgbClr val="CC0000"/>
    <a:srgbClr val="990099"/>
    <a:srgbClr val="6DD9FF"/>
    <a:srgbClr val="33CCFF"/>
    <a:srgbClr val="0066CC"/>
    <a:srgbClr val="3366FF"/>
    <a:srgbClr val="065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3" autoAdjust="0"/>
    <p:restoredTop sz="94632" autoAdjust="0"/>
  </p:normalViewPr>
  <p:slideViewPr>
    <p:cSldViewPr>
      <p:cViewPr>
        <p:scale>
          <a:sx n="84" d="100"/>
          <a:sy n="84" d="100"/>
        </p:scale>
        <p:origin x="1040" y="6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06T06:36:35.285" idx="1">
    <p:pos x="4543" y="505"/>
    <p:text>Cette formulation ne convient pas du tout. 
"augmente la force exercée par ta tête sur ta colonne vertébrale"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2E4F56D-AEA5-8F4D-848F-9EE13B8E0134}" type="datetimeFigureOut">
              <a:rPr lang="en-GB"/>
              <a:pPr>
                <a:defRPr/>
              </a:pPr>
              <a:t>09/10/2019</a:t>
            </a:fld>
            <a:endParaRPr lang="en-GB"/>
          </a:p>
        </p:txBody>
      </p:sp>
      <p:sp>
        <p:nvSpPr>
          <p:cNvPr id="4" name="Footer Placeholder 3"/>
          <p:cNvSpPr>
            <a:spLocks noGrp="1"/>
          </p:cNvSpPr>
          <p:nvPr>
            <p:ph type="ftr" sz="quarter" idx="2"/>
          </p:nvPr>
        </p:nvSpPr>
        <p:spPr>
          <a:xfrm>
            <a:off x="0" y="9496425"/>
            <a:ext cx="2974975" cy="50006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7788" y="9496425"/>
            <a:ext cx="2974975" cy="5000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2BB5E2D-3073-ED44-8638-AFC59647D78B}" type="slidenum">
              <a:rPr lang="en-GB" altLang="x-none"/>
              <a:pPr/>
              <a:t>‹#›</a:t>
            </a:fld>
            <a:endParaRPr lang="en-GB"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6350" tIns="48175" rIns="96350" bIns="48175" rtlCol="0"/>
          <a:lstStyle>
            <a:lvl1pPr algn="l" fontAlgn="auto">
              <a:spcBef>
                <a:spcPts val="0"/>
              </a:spcBef>
              <a:spcAft>
                <a:spcPts val="0"/>
              </a:spcAft>
              <a:defRPr sz="1300">
                <a:latin typeface="+mn-lt"/>
                <a:ea typeface="+mn-ea"/>
                <a:cs typeface="+mn-cs"/>
              </a:defRPr>
            </a:lvl1pPr>
          </a:lstStyle>
          <a:p>
            <a:pPr>
              <a:defRPr/>
            </a:pPr>
            <a:endParaRPr lang="en-GB"/>
          </a:p>
        </p:txBody>
      </p:sp>
      <p:sp>
        <p:nvSpPr>
          <p:cNvPr id="3" name="Date Placeholder 2"/>
          <p:cNvSpPr>
            <a:spLocks noGrp="1"/>
          </p:cNvSpPr>
          <p:nvPr>
            <p:ph type="dt" idx="1"/>
          </p:nvPr>
        </p:nvSpPr>
        <p:spPr>
          <a:xfrm>
            <a:off x="3887788" y="0"/>
            <a:ext cx="2974975" cy="500063"/>
          </a:xfrm>
          <a:prstGeom prst="rect">
            <a:avLst/>
          </a:prstGeom>
        </p:spPr>
        <p:txBody>
          <a:bodyPr vert="horz" lIns="96350" tIns="48175" rIns="96350" bIns="48175" rtlCol="0"/>
          <a:lstStyle>
            <a:lvl1pPr algn="r" fontAlgn="auto">
              <a:spcBef>
                <a:spcPts val="0"/>
              </a:spcBef>
              <a:spcAft>
                <a:spcPts val="0"/>
              </a:spcAft>
              <a:defRPr sz="1300" smtClean="0">
                <a:latin typeface="+mn-lt"/>
                <a:ea typeface="+mn-ea"/>
                <a:cs typeface="+mn-cs"/>
              </a:defRPr>
            </a:lvl1pPr>
          </a:lstStyle>
          <a:p>
            <a:pPr>
              <a:defRPr/>
            </a:pPr>
            <a:fld id="{BF3F03FF-D544-6340-9418-D7AE5708EF29}" type="datetimeFigureOut">
              <a:rPr lang="en-GB"/>
              <a:pPr>
                <a:defRPr/>
              </a:pPr>
              <a:t>09/10/2019</a:t>
            </a:fld>
            <a:endParaRPr lang="en-GB"/>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50" tIns="48175" rIns="96350" bIns="48175" rtlCol="0" anchor="ctr"/>
          <a:lstStyle/>
          <a:p>
            <a:pPr lvl="0"/>
            <a:endParaRPr lang="en-GB" noProof="0"/>
          </a:p>
        </p:txBody>
      </p:sp>
      <p:sp>
        <p:nvSpPr>
          <p:cNvPr id="5" name="Notes Placeholder 4"/>
          <p:cNvSpPr>
            <a:spLocks noGrp="1"/>
          </p:cNvSpPr>
          <p:nvPr>
            <p:ph type="body" sz="quarter" idx="3"/>
          </p:nvPr>
        </p:nvSpPr>
        <p:spPr>
          <a:xfrm>
            <a:off x="685800" y="4749800"/>
            <a:ext cx="5492750" cy="4498975"/>
          </a:xfrm>
          <a:prstGeom prst="rect">
            <a:avLst/>
          </a:prstGeom>
        </p:spPr>
        <p:txBody>
          <a:bodyPr vert="horz" lIns="96350" tIns="48175" rIns="96350" bIns="4817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96425"/>
            <a:ext cx="2974975" cy="500063"/>
          </a:xfrm>
          <a:prstGeom prst="rect">
            <a:avLst/>
          </a:prstGeom>
        </p:spPr>
        <p:txBody>
          <a:bodyPr vert="horz" lIns="96350" tIns="48175" rIns="96350" bIns="48175" rtlCol="0" anchor="b"/>
          <a:lstStyle>
            <a:lvl1pPr algn="l" fontAlgn="auto">
              <a:spcBef>
                <a:spcPts val="0"/>
              </a:spcBef>
              <a:spcAft>
                <a:spcPts val="0"/>
              </a:spcAft>
              <a:defRPr sz="13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7788" y="9496425"/>
            <a:ext cx="2974975" cy="500063"/>
          </a:xfrm>
          <a:prstGeom prst="rect">
            <a:avLst/>
          </a:prstGeom>
        </p:spPr>
        <p:txBody>
          <a:bodyPr vert="horz" wrap="square" lIns="96350" tIns="48175" rIns="96350" bIns="48175" numCol="1" anchor="b" anchorCtr="0" compatLnSpc="1">
            <a:prstTxWarp prst="textNoShape">
              <a:avLst/>
            </a:prstTxWarp>
          </a:bodyPr>
          <a:lstStyle>
            <a:lvl1pPr algn="r">
              <a:defRPr sz="1300">
                <a:latin typeface="Calibri" charset="0"/>
              </a:defRPr>
            </a:lvl1pPr>
          </a:lstStyle>
          <a:p>
            <a:fld id="{C336751C-282E-5F49-AD4E-FE12F5123D22}"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6772EC9-A3C8-F848-A09B-D2C90CCD0D53}"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sz="1600"/>
              <a:t>Réponses :</a:t>
            </a:r>
          </a:p>
          <a:p>
            <a:pPr>
              <a:spcBef>
                <a:spcPct val="0"/>
              </a:spcBef>
            </a:pPr>
            <a:r>
              <a:rPr lang="en-GB" altLang="x-none" sz="1600"/>
              <a:t>Les variables A, B, E, F, G et H pourraient affecter le résultat.</a:t>
            </a:r>
          </a:p>
          <a:p>
            <a:pPr>
              <a:spcBef>
                <a:spcPct val="0"/>
              </a:spcBef>
            </a:pPr>
            <a:r>
              <a:rPr lang="en-GB" altLang="x-none" sz="1600"/>
              <a:t>Meilleures façons d’obtenir les données : A – créer une appli; B –  mesurer avec l’appli inclinaison, ou un rapporteur et un fil à plomb; E et F –  enregistre les données; G –  graphique; H –  ne peut pas mesurer de manière isolée. Les étudiants peuvent réfléchir à la façon de garantir des données aussi fiables que possible. Si vous le souhaitez, les étudiants peuvent obtenir les données pour la variable B en utilisant un rapporteur et un fil à plomb, ou une appli inclinaison. </a:t>
            </a:r>
          </a:p>
          <a:p>
            <a:pPr>
              <a:spcBef>
                <a:spcPct val="0"/>
              </a:spcBef>
            </a:pPr>
            <a:endParaRPr lang="en-GB" altLang="x-none" sz="1600"/>
          </a:p>
          <a:p>
            <a:pPr>
              <a:spcBef>
                <a:spcPct val="0"/>
              </a:spcBef>
            </a:pPr>
            <a:r>
              <a:rPr lang="en-GB" altLang="x-none" sz="1600"/>
              <a:t>Mesurer l’angle dans le cou (B) Utiliser le graphique pour voir la force correspondante sur le haut de la colonne vertébrale (G). Trouver quelle quantité de force exercée sur votre colonne peut causer du mal (F) et sur quelle durée cette force peut être appliquée sur votre cou avant de causer des dommages (E). Comparer ce temps au temps d’utilisation du téléphone (A).</a:t>
            </a:r>
          </a:p>
          <a:p>
            <a:pPr>
              <a:spcBef>
                <a:spcPct val="0"/>
              </a:spcBef>
            </a:pPr>
            <a:endParaRPr lang="en-GB" altLang="x-none" sz="1600" b="1"/>
          </a:p>
          <a:p>
            <a:pPr>
              <a:spcBef>
                <a:spcPct val="0"/>
              </a:spcBef>
            </a:pPr>
            <a:endParaRPr lang="en-GB" altLang="x-none" sz="130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EE6A87E-4D6E-6A4B-BD81-2D61056A35DD}" type="slidenum">
              <a:rPr lang="en-GB" altLang="x-none"/>
              <a:pPr/>
              <a:t>11</a:t>
            </a:fld>
            <a:endParaRPr lang="en-GB"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sz="1400"/>
              <a:t>Réponses :</a:t>
            </a:r>
          </a:p>
          <a:p>
            <a:pPr>
              <a:spcBef>
                <a:spcPct val="0"/>
              </a:spcBef>
            </a:pPr>
            <a:r>
              <a:rPr lang="en-GB" altLang="x-none" sz="1400"/>
              <a:t>Mesurer l’angle dans le cou (B) Utiliser le graphique pour voir la force correspondante sur le haut de la colonne vertébrale (G). Trouver quelle quantité de force exercée sur votre colonne peut causer du mal (F) et sur quelle durée cette force peut être appliquée sur votre cou avant de causer des dommages (E). Comparer ce temps au temps d’utilisation du téléphone (A).</a:t>
            </a:r>
          </a:p>
          <a:p>
            <a:pPr>
              <a:spcBef>
                <a:spcPct val="0"/>
              </a:spcBef>
            </a:pPr>
            <a:endParaRPr lang="en-GB" altLang="x-none" sz="130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AF896D3-0B7F-544E-A598-F315E8FFCB87}" type="slidenum">
              <a:rPr lang="en-GB" altLang="x-none"/>
              <a:pPr/>
              <a:t>12</a:t>
            </a:fld>
            <a:endParaRPr lang="en-GB"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sz="130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2B499A0-ECC1-A649-9228-5E679A49E468}" type="slidenum">
              <a:rPr lang="en-GB" altLang="x-none"/>
              <a:pPr/>
              <a:t>13</a:t>
            </a:fld>
            <a:endParaRPr lang="en-GB"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448727D-834D-8C4A-9FA1-149D9CF9851D}" type="slidenum">
              <a:rPr lang="en-GB" altLang="x-none"/>
              <a:pPr/>
              <a:t>14</a:t>
            </a:fld>
            <a:endParaRPr lang="en-GB"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6CEEFDB-BCB1-BF4E-9C70-F577B6F85441}" type="slidenum">
              <a:rPr lang="en-GB" altLang="x-none"/>
              <a:pPr/>
              <a:t>15</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2CCD528-EC8D-9646-B176-B491CFF610A1}" type="slidenum">
              <a:rPr lang="en-GB" altLang="x-none"/>
              <a:pPr/>
              <a:t>2</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aux apprenants leurs premières impressions concernant la question dilemme.</a:t>
            </a:r>
            <a:endParaRPr lang="en-GB" altLang="x-none" sz="1300" b="1"/>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2ABE8A3-2C74-FE4C-87F7-559FB6D93F69}" type="slidenum">
              <a:rPr lang="en-GB" altLang="x-none"/>
              <a:pPr/>
              <a:t>3</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440FA0D-6377-F441-8624-FB801B23543A}" type="slidenum">
              <a:rPr lang="en-GB" altLang="x-none"/>
              <a:pPr/>
              <a:t>4</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x-none" sz="1400"/>
              <a:t>Utiliser cette diapo pour montrer l'effet tournant en termes de moments et la façon dont les muscles du cou équilibrer l'effet tournant pour maintenir la tête. Cela se traduira par une force supplémentaire sur la colonne vertébrale. La force variera en fonction de l'angle d'inclinaison faite par la tête.</a:t>
            </a:r>
            <a:endParaRPr lang="en-GB" altLang="x-none" sz="1400"/>
          </a:p>
          <a:p>
            <a:pPr>
              <a:spcBef>
                <a:spcPct val="0"/>
              </a:spcBef>
            </a:pPr>
            <a:r>
              <a:rPr lang="en-GB" altLang="x-none" sz="1400"/>
              <a:t>Demander aux groupes de débattre de cette question. La pression sur la colonne est supérieure en position A, car plus de force doit être déployée par les muscles pour maintenir la tête dans cette position. Ceci est visible avec la flèche force résultante.</a:t>
            </a:r>
            <a:endParaRPr lang="en-GB" altLang="x-none" sz="1600"/>
          </a:p>
          <a:p>
            <a:pPr>
              <a:spcBef>
                <a:spcPct val="0"/>
              </a:spcBef>
            </a:pPr>
            <a:endParaRPr lang="en-GB" altLang="x-none" sz="130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8AD54D3B-1B3F-A248-BFB3-79CD1974A9BD}" type="slidenum">
              <a:rPr lang="en-GB" altLang="x-none"/>
              <a:pPr/>
              <a:t>5</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aux groupes de débattre de cette question. La fo la colonne est supérieure en position A, car plus de force doit être déployée par les muscles pour maintenir la tête dans cette position. Ceci est visible avec la flèche force résultante.</a:t>
            </a:r>
            <a:endParaRPr lang="en-GB" altLang="x-none" sz="1300"/>
          </a:p>
          <a:p>
            <a:pPr>
              <a:spcBef>
                <a:spcPct val="0"/>
              </a:spcBef>
            </a:pPr>
            <a:endParaRPr lang="en-GB" altLang="x-none"/>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A756635-0A48-BE45-AAF4-F897F118D790}" type="slidenum">
              <a:rPr lang="en-GB" altLang="x-none"/>
              <a:pPr/>
              <a:t>6</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Présenter la tâche principale. Donner à chaque groupe un paquet de cartes découpées dans Fiche 1 et des copies des Fiche 2a et 2b.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67BD185-7D0C-ED4F-B87F-B38A1E2A1726}" type="slidenum">
              <a:rPr lang="en-GB" altLang="x-none"/>
              <a:pPr/>
              <a:t>7</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groupes d’apprenants utilisent les informations collectées afin de leur permettre de résoudre la question dilemme.</a:t>
            </a:r>
          </a:p>
          <a:p>
            <a:pPr>
              <a:spcBef>
                <a:spcPct val="0"/>
              </a:spcBef>
            </a:pPr>
            <a:r>
              <a:rPr lang="en-GB" altLang="x-none"/>
              <a:t>Vous pouvez donner la ressource SS3 pour évaluer l’apprentissage individuel.</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8D0C9DE0-0795-684A-B2A7-AFF6E312801C}" type="slidenum">
              <a:rPr lang="en-GB" altLang="x-none"/>
              <a:pPr/>
              <a:t>8</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sz="1300"/>
              <a:t>Les apprenants peuvent utiliser certaines méthodes d’obtention des données dans SS2 plus d’une fois.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14C515A-BD91-E14F-ABE5-DDCABD358E4B}" type="slidenum">
              <a:rPr lang="en-GB" altLang="x-none"/>
              <a:pPr/>
              <a:t>10</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hyperlink" Target="http://www.glp-e.org.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320281B-56D9-9E47-A85F-EB9ACBBB8660}"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0FDC23C-3F98-C849-899D-9ABBE5FFBD24}" type="slidenum">
              <a:rPr lang="en-GB" altLang="x-none"/>
              <a:pPr/>
              <a:t>‹#›</a:t>
            </a:fld>
            <a:endParaRPr lang="en-GB" altLang="x-none"/>
          </a:p>
        </p:txBody>
      </p:sp>
    </p:spTree>
    <p:extLst>
      <p:ext uri="{BB962C8B-B14F-4D97-AF65-F5344CB8AC3E}">
        <p14:creationId xmlns:p14="http://schemas.microsoft.com/office/powerpoint/2010/main" val="120733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D14C3DF-F223-6043-A571-9433395E6133}"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3DB7974-2A71-9B42-8A37-C67FE3630E3D}" type="slidenum">
              <a:rPr lang="en-GB" altLang="x-none"/>
              <a:pPr/>
              <a:t>‹#›</a:t>
            </a:fld>
            <a:endParaRPr lang="en-GB" altLang="x-none"/>
          </a:p>
        </p:txBody>
      </p:sp>
    </p:spTree>
    <p:extLst>
      <p:ext uri="{BB962C8B-B14F-4D97-AF65-F5344CB8AC3E}">
        <p14:creationId xmlns:p14="http://schemas.microsoft.com/office/powerpoint/2010/main" val="156552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BAEBDB1-2EA5-C746-B854-6C2E809F1CEC}"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2D0AEB3-405C-2349-B8C9-A786E37E0F73}" type="slidenum">
              <a:rPr lang="en-GB" altLang="x-none"/>
              <a:pPr/>
              <a:t>‹#›</a:t>
            </a:fld>
            <a:endParaRPr lang="en-GB" altLang="x-none"/>
          </a:p>
        </p:txBody>
      </p:sp>
    </p:spTree>
    <p:extLst>
      <p:ext uri="{BB962C8B-B14F-4D97-AF65-F5344CB8AC3E}">
        <p14:creationId xmlns:p14="http://schemas.microsoft.com/office/powerpoint/2010/main" val="764123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5"/>
          <p:cNvSpPr/>
          <p:nvPr userDrawn="1"/>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Box 13"/>
          <p:cNvSpPr txBox="1">
            <a:spLocks noChangeArrowheads="1"/>
          </p:cNvSpPr>
          <p:nvPr userDrawn="1"/>
        </p:nvSpPr>
        <p:spPr bwMode="auto">
          <a:xfrm>
            <a:off x="8761413" y="6124575"/>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E3B3D367-65D7-804C-ADDC-B225429B296F}"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spTree>
    <p:extLst>
      <p:ext uri="{BB962C8B-B14F-4D97-AF65-F5344CB8AC3E}">
        <p14:creationId xmlns:p14="http://schemas.microsoft.com/office/powerpoint/2010/main" val="111580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rot="5400000">
            <a:off x="4394993" y="2129632"/>
            <a:ext cx="354013" cy="91440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Fiches </a:t>
            </a:r>
            <a:r>
              <a:rPr lang="en-GB" sz="1600" dirty="0" err="1">
                <a:solidFill>
                  <a:schemeClr val="bg1"/>
                </a:solidFill>
                <a:latin typeface="Century Gothic" pitchFamily="34" charset="0"/>
                <a:ea typeface="+mn-ea"/>
                <a:cs typeface="+mn-cs"/>
              </a:rPr>
              <a:t>apprenant</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571886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C3991AC9-2C9E-7D4C-B818-A8915A39F0C9}"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597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17851A15-013A-FE4C-B226-F6A8212467D9}"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8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248DAE38-F96A-8648-A996-C0CCF4217426}"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91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ounded Rectangle 5"/>
          <p:cNvSpPr>
            <a:spLocks noChangeArrowheads="1"/>
          </p:cNvSpPr>
          <p:nvPr userDrawn="1"/>
        </p:nvSpPr>
        <p:spPr bwMode="auto">
          <a:xfrm rot="16200000">
            <a:off x="-153194" y="6234906"/>
            <a:ext cx="306388" cy="708026"/>
          </a:xfrm>
          <a:prstGeom prst="roundRect">
            <a:avLst>
              <a:gd name="adj" fmla="val 50000"/>
            </a:avLst>
          </a:prstGeom>
          <a:solidFill>
            <a:srgbClr val="215968"/>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x-none" altLang="x-none">
              <a:solidFill>
                <a:srgbClr val="FFFFFF"/>
              </a:solidFill>
            </a:endParaRPr>
          </a:p>
        </p:txBody>
      </p:sp>
      <p:sp>
        <p:nvSpPr>
          <p:cNvPr id="3" name="Text Box 13"/>
          <p:cNvSpPr txBox="1">
            <a:spLocks noChangeArrowheads="1"/>
          </p:cNvSpPr>
          <p:nvPr userDrawn="1"/>
        </p:nvSpPr>
        <p:spPr bwMode="auto">
          <a:xfrm>
            <a:off x="-61913" y="6467475"/>
            <a:ext cx="457201"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57B4EE60-E424-3045-961E-02828EF34DDA}"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7" descr="GLP logo.jpg">
            <a:hlinkClick r:id="rId2"/>
          </p:cNvPr>
          <p:cNvPicPr>
            <a:picLocks noChangeAspect="1"/>
          </p:cNvPicPr>
          <p:nvPr userDrawn="1"/>
        </p:nvPicPr>
        <p:blipFill>
          <a:blip r:embed="rId3">
            <a:extLst>
              <a:ext uri="{28A0092B-C50C-407E-A947-70E740481C1C}">
                <a14:useLocalDpi xmlns:a14="http://schemas.microsoft.com/office/drawing/2010/main" val="0"/>
              </a:ext>
            </a:extLst>
          </a:blip>
          <a:srcRect t="12422"/>
          <a:stretch>
            <a:fillRect/>
          </a:stretch>
        </p:blipFill>
        <p:spPr bwMode="auto">
          <a:xfrm>
            <a:off x="7432675" y="44450"/>
            <a:ext cx="17113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aindrops 2.png"/>
          <p:cNvPicPr>
            <a:picLocks noChangeAspect="1"/>
          </p:cNvPicPr>
          <p:nvPr userDrawn="1"/>
        </p:nvPicPr>
        <p:blipFill>
          <a:blip r:embed="rId4">
            <a:extLst>
              <a:ext uri="{28A0092B-C50C-407E-A947-70E740481C1C}">
                <a14:useLocalDpi xmlns:a14="http://schemas.microsoft.com/office/drawing/2010/main" val="0"/>
              </a:ext>
            </a:extLst>
          </a:blip>
          <a:srcRect t="61697"/>
          <a:stretch>
            <a:fillRect/>
          </a:stretch>
        </p:blipFill>
        <p:spPr bwMode="auto">
          <a:xfrm>
            <a:off x="0" y="-26988"/>
            <a:ext cx="91027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4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AA2039A-49EC-3A42-9D73-2543DFEEC58A}"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BBEE377-BA70-B548-9E86-5386EAE5A4D7}" type="slidenum">
              <a:rPr lang="en-GB" altLang="x-none"/>
              <a:pPr/>
              <a:t>‹#›</a:t>
            </a:fld>
            <a:endParaRPr lang="en-GB" altLang="x-none"/>
          </a:p>
        </p:txBody>
      </p:sp>
    </p:spTree>
    <p:extLst>
      <p:ext uri="{BB962C8B-B14F-4D97-AF65-F5344CB8AC3E}">
        <p14:creationId xmlns:p14="http://schemas.microsoft.com/office/powerpoint/2010/main" val="8402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8BE046-8693-D549-977C-D7F4C3A50A9E}"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DF0D6E8-36C2-0F4C-BD44-48F61FE0DD71}" type="slidenum">
              <a:rPr lang="en-GB" altLang="x-none"/>
              <a:pPr/>
              <a:t>‹#›</a:t>
            </a:fld>
            <a:endParaRPr lang="en-GB" altLang="x-none"/>
          </a:p>
        </p:txBody>
      </p:sp>
    </p:spTree>
    <p:extLst>
      <p:ext uri="{BB962C8B-B14F-4D97-AF65-F5344CB8AC3E}">
        <p14:creationId xmlns:p14="http://schemas.microsoft.com/office/powerpoint/2010/main" val="136173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6B9BDE5-BE40-B84E-8295-BD0C042EBA51}"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10909F4-7DC2-4D48-98A5-30E234F2058F}" type="slidenum">
              <a:rPr lang="en-GB" altLang="x-none"/>
              <a:pPr/>
              <a:t>‹#›</a:t>
            </a:fld>
            <a:endParaRPr lang="en-GB" altLang="x-none"/>
          </a:p>
        </p:txBody>
      </p:sp>
    </p:spTree>
    <p:extLst>
      <p:ext uri="{BB962C8B-B14F-4D97-AF65-F5344CB8AC3E}">
        <p14:creationId xmlns:p14="http://schemas.microsoft.com/office/powerpoint/2010/main" val="101547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70AB367-C90F-AA42-AF27-BC0171AE2F75}" type="datetimeFigureOut">
              <a:rPr lang="en-GB"/>
              <a:pPr>
                <a:defRPr/>
              </a:pPr>
              <a:t>09/10/2019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A362EBD8-FCB3-9B42-AE88-25208252FE92}" type="slidenum">
              <a:rPr lang="en-GB" altLang="x-none"/>
              <a:pPr/>
              <a:t>‹#›</a:t>
            </a:fld>
            <a:endParaRPr lang="en-GB" altLang="x-none"/>
          </a:p>
        </p:txBody>
      </p:sp>
    </p:spTree>
    <p:extLst>
      <p:ext uri="{BB962C8B-B14F-4D97-AF65-F5344CB8AC3E}">
        <p14:creationId xmlns:p14="http://schemas.microsoft.com/office/powerpoint/2010/main" val="103030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16A54E2-7D33-634B-9746-267155DA61C3}" type="datetimeFigureOut">
              <a:rPr lang="en-GB"/>
              <a:pPr>
                <a:defRPr/>
              </a:pPr>
              <a:t>09/10/2019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CF3F13A2-193A-2246-A08E-0D386BDCAD1C}" type="slidenum">
              <a:rPr lang="en-GB" altLang="x-none"/>
              <a:pPr/>
              <a:t>‹#›</a:t>
            </a:fld>
            <a:endParaRPr lang="en-GB" altLang="x-none"/>
          </a:p>
        </p:txBody>
      </p:sp>
    </p:spTree>
    <p:extLst>
      <p:ext uri="{BB962C8B-B14F-4D97-AF65-F5344CB8AC3E}">
        <p14:creationId xmlns:p14="http://schemas.microsoft.com/office/powerpoint/2010/main" val="11453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p:nvPr userDrawn="1"/>
        </p:nvSpPr>
        <p:spPr>
          <a:xfrm>
            <a:off x="1476375" y="6381750"/>
            <a:ext cx="6262688" cy="461963"/>
          </a:xfrm>
          <a:prstGeom prst="rect">
            <a:avLst/>
          </a:prstGeom>
          <a:noFill/>
        </p:spPr>
        <p:txBody>
          <a:bodyPr>
            <a:spAutoFit/>
          </a:bodyPr>
          <a:lstStyle/>
          <a:p>
            <a:pPr algn="ctr" fontAlgn="auto">
              <a:spcBef>
                <a:spcPts val="0"/>
              </a:spcBef>
              <a:spcAft>
                <a:spcPts val="0"/>
              </a:spcAft>
              <a:defRPr/>
            </a:pPr>
            <a:r>
              <a:rPr lang="en-GB" sz="2400" dirty="0">
                <a:latin typeface="Century Gothic" pitchFamily="34" charset="0"/>
                <a:ea typeface="+mn-ea"/>
                <a:cs typeface="LilyUPC" panose="020B0604020202020204" pitchFamily="34" charset="-34"/>
              </a:rPr>
              <a:t> For more, visit E</a:t>
            </a:r>
            <a:r>
              <a:rPr lang="en-GB" sz="2400" dirty="0">
                <a:latin typeface="Century Gothic" pitchFamily="34" charset="0"/>
                <a:ea typeface="Ebrima" panose="02000000000000000000" pitchFamily="2" charset="0"/>
                <a:cs typeface="Mangal" panose="02040503050203030202" pitchFamily="18" charset="0"/>
              </a:rPr>
              <a:t>ngagingScience.eu</a:t>
            </a:r>
          </a:p>
        </p:txBody>
      </p:sp>
      <p:sp>
        <p:nvSpPr>
          <p:cNvPr id="5" name="Date Placeholder 1"/>
          <p:cNvSpPr>
            <a:spLocks noGrp="1"/>
          </p:cNvSpPr>
          <p:nvPr>
            <p:ph type="dt" sz="half" idx="10"/>
          </p:nvPr>
        </p:nvSpPr>
        <p:spPr/>
        <p:txBody>
          <a:bodyPr/>
          <a:lstStyle>
            <a:lvl1pPr>
              <a:defRPr/>
            </a:lvl1pPr>
          </a:lstStyle>
          <a:p>
            <a:pPr>
              <a:defRPr/>
            </a:pPr>
            <a:fld id="{8C6334E8-626A-2F40-BE5E-6E797A4072E1}" type="datetimeFigureOut">
              <a:rPr lang="en-GB"/>
              <a:pPr>
                <a:defRPr/>
              </a:pPr>
              <a:t>09/10/2019</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fld id="{42462751-EAA0-824C-9CB5-21875E91590D}" type="slidenum">
              <a:rPr lang="en-GB" altLang="x-none"/>
              <a:pPr/>
              <a:t>‹#›</a:t>
            </a:fld>
            <a:endParaRPr lang="en-GB" altLang="x-none"/>
          </a:p>
        </p:txBody>
      </p:sp>
    </p:spTree>
    <p:extLst>
      <p:ext uri="{BB962C8B-B14F-4D97-AF65-F5344CB8AC3E}">
        <p14:creationId xmlns:p14="http://schemas.microsoft.com/office/powerpoint/2010/main" val="67401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F3EDB-6D7C-3247-8553-92E368A2FA6F}"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B359E6E-0C8E-734A-9B07-610D48FB7DDC}" type="slidenum">
              <a:rPr lang="en-GB" altLang="x-none"/>
              <a:pPr/>
              <a:t>‹#›</a:t>
            </a:fld>
            <a:endParaRPr lang="en-GB" altLang="x-none"/>
          </a:p>
        </p:txBody>
      </p:sp>
    </p:spTree>
    <p:extLst>
      <p:ext uri="{BB962C8B-B14F-4D97-AF65-F5344CB8AC3E}">
        <p14:creationId xmlns:p14="http://schemas.microsoft.com/office/powerpoint/2010/main" val="49105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064DAF-DEC3-6B4B-92EE-7BDBCD32E359}"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9FF71F2-6B02-4246-A45D-B61A6A204749}" type="slidenum">
              <a:rPr lang="en-GB" altLang="x-none"/>
              <a:pPr/>
              <a:t>‹#›</a:t>
            </a:fld>
            <a:endParaRPr lang="en-GB" altLang="x-none"/>
          </a:p>
        </p:txBody>
      </p:sp>
    </p:spTree>
    <p:extLst>
      <p:ext uri="{BB962C8B-B14F-4D97-AF65-F5344CB8AC3E}">
        <p14:creationId xmlns:p14="http://schemas.microsoft.com/office/powerpoint/2010/main" val="418805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EA88315-8086-A946-88F6-1257F9BEBB87}" type="datetimeFigureOut">
              <a:rPr lang="en-GB"/>
              <a:pPr>
                <a:defRPr/>
              </a:pPr>
              <a:t>09/10/2019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49AAB433-808C-F44F-977F-D170ECE702B1}"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4"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20.png"/><Relationship Id="rId13" Type="http://schemas.openxmlformats.org/officeDocument/2006/relationships/image" Target="../media/image32.png"/><Relationship Id="rId1" Type="http://schemas.openxmlformats.org/officeDocument/2006/relationships/tags" Target="../tags/tag5.xml"/><Relationship Id="rId2" Type="http://schemas.openxmlformats.org/officeDocument/2006/relationships/slideLayout" Target="../slideLayouts/slideLayout13.xml"/><Relationship Id="rId3" Type="http://schemas.openxmlformats.org/officeDocument/2006/relationships/notesSlide" Target="../notesSlides/notesSlide9.xml"/><Relationship Id="rId4" Type="http://schemas.openxmlformats.org/officeDocument/2006/relationships/image" Target="../media/image8.png"/><Relationship Id="rId5" Type="http://schemas.openxmlformats.org/officeDocument/2006/relationships/image" Target="../media/image26.png"/><Relationship Id="rId6"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slides/_rels/slide11.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26.png"/><Relationship Id="rId1" Type="http://schemas.openxmlformats.org/officeDocument/2006/relationships/tags" Target="../tags/tag6.xml"/><Relationship Id="rId2" Type="http://schemas.openxmlformats.org/officeDocument/2006/relationships/slideLayout" Target="../slideLayouts/slideLayout13.xml"/><Relationship Id="rId3" Type="http://schemas.openxmlformats.org/officeDocument/2006/relationships/notesSlide" Target="../notesSlides/notesSlide10.xml"/><Relationship Id="rId4" Type="http://schemas.openxmlformats.org/officeDocument/2006/relationships/image" Target="../media/image33.png"/><Relationship Id="rId5" Type="http://schemas.openxmlformats.org/officeDocument/2006/relationships/image" Target="../media/image21.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image" Target="../media/image40.png"/><Relationship Id="rId1" Type="http://schemas.openxmlformats.org/officeDocument/2006/relationships/vmlDrawing" Target="../drawings/vmlDrawing1.vml"/><Relationship Id="rId2" Type="http://schemas.openxmlformats.org/officeDocument/2006/relationships/tags" Target="../tags/tag7.xml"/><Relationship Id="rId3" Type="http://schemas.openxmlformats.org/officeDocument/2006/relationships/slideLayout" Target="../slideLayouts/slideLayout13.xml"/><Relationship Id="rId4" Type="http://schemas.openxmlformats.org/officeDocument/2006/relationships/notesSlide" Target="../notesSlides/notesSlide11.xml"/><Relationship Id="rId5" Type="http://schemas.openxmlformats.org/officeDocument/2006/relationships/image" Target="../media/image41.png"/><Relationship Id="rId6" Type="http://schemas.openxmlformats.org/officeDocument/2006/relationships/image" Target="../media/image10.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21.png"/><Relationship Id="rId10"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1.png"/><Relationship Id="rId5" Type="http://schemas.openxmlformats.org/officeDocument/2006/relationships/image" Target="../media/image45.png"/><Relationship Id="rId1" Type="http://schemas.openxmlformats.org/officeDocument/2006/relationships/tags" Target="../tags/tag8.x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46.png"/><Relationship Id="rId5" Type="http://schemas.openxmlformats.org/officeDocument/2006/relationships/image" Target="../media/image6.png"/><Relationship Id="rId1" Type="http://schemas.openxmlformats.org/officeDocument/2006/relationships/tags" Target="../tags/tag9.x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emf"/><Relationship Id="rId16" Type="http://schemas.openxmlformats.org/officeDocument/2006/relationships/image" Target="../media/image58.emf"/><Relationship Id="rId17" Type="http://schemas.openxmlformats.org/officeDocument/2006/relationships/image" Target="../media/image59.png"/><Relationship Id="rId18" Type="http://schemas.openxmlformats.org/officeDocument/2006/relationships/image" Target="../media/image60.png"/><Relationship Id="rId1" Type="http://schemas.openxmlformats.org/officeDocument/2006/relationships/tags" Target="../tags/tag10.xml"/><Relationship Id="rId2" Type="http://schemas.openxmlformats.org/officeDocument/2006/relationships/slideLayout" Target="../slideLayouts/slideLayout7.xml"/><Relationship Id="rId3" Type="http://schemas.openxmlformats.org/officeDocument/2006/relationships/notesSlide" Target="../notesSlides/notesSlide14.xml"/><Relationship Id="rId4" Type="http://schemas.openxmlformats.org/officeDocument/2006/relationships/image" Target="../media/image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comments" Target="../comments/comment1.xm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png"/><Relationship Id="rId6"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slide" Target="slide14.xml"/><Relationship Id="rId1" Type="http://schemas.openxmlformats.org/officeDocument/2006/relationships/tags" Target="../tags/tag4.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825"/>
            <a:ext cx="9142413" cy="10668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219" name="TextBox 1"/>
          <p:cNvSpPr txBox="1">
            <a:spLocks noChangeArrowheads="1"/>
          </p:cNvSpPr>
          <p:nvPr/>
        </p:nvSpPr>
        <p:spPr bwMode="auto">
          <a:xfrm>
            <a:off x="179388" y="3359150"/>
            <a:ext cx="8963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Le cou(t) des textos</a:t>
            </a:r>
          </a:p>
        </p:txBody>
      </p:sp>
      <p:pic>
        <p:nvPicPr>
          <p:cNvPr id="922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19250" y="2508250"/>
            <a:ext cx="6408738" cy="292100"/>
          </a:xfrm>
          <a:prstGeom prst="rect">
            <a:avLst/>
          </a:prstGeom>
          <a:solidFill>
            <a:schemeClr val="bg1"/>
          </a:solidFill>
        </p:spPr>
        <p:txBody>
          <a:bodyPr>
            <a:spAutoFit/>
          </a:bodyPr>
          <a:lstStyle/>
          <a:p>
            <a:pPr fontAlgn="auto">
              <a:spcBef>
                <a:spcPts val="0"/>
              </a:spcBef>
              <a:spcAft>
                <a:spcPts val="0"/>
              </a:spcAft>
              <a:defRPr/>
            </a:pPr>
            <a:r>
              <a:rPr lang="fr-FR"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nouvelles générations à s’impliquer dans les enjeux des sciences</a:t>
            </a:r>
            <a:endPar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sp>
        <p:nvSpPr>
          <p:cNvPr id="9222" name="ZoneTexte 5"/>
          <p:cNvSpPr txBox="1">
            <a:spLocks noChangeArrowheads="1"/>
          </p:cNvSpPr>
          <p:nvPr/>
        </p:nvSpPr>
        <p:spPr bwMode="auto">
          <a:xfrm>
            <a:off x="1752600" y="6477000"/>
            <a:ext cx="57150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Découvrez d’autres activités sur EngagingScience.eu/fr/</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179388" y="836613"/>
            <a:ext cx="8785225" cy="5545137"/>
          </a:xfrm>
          <a:prstGeom prst="rect">
            <a:avLst/>
          </a:prstGeom>
          <a:solidFill>
            <a:schemeClr val="bg1"/>
          </a:solidFill>
          <a:ln w="9525">
            <a:solidFill>
              <a:srgbClr val="00A1DA"/>
            </a:solidFill>
            <a:miter lim="800000"/>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72" name="Picture 2"/>
          <p:cNvPicPr>
            <a:picLocks noChangeAspect="1" noChangeArrowheads="1"/>
          </p:cNvPicPr>
          <p:nvPr/>
        </p:nvPicPr>
        <p:blipFill>
          <a:blip r:embed="rId4">
            <a:extLst>
              <a:ext uri="{28A0092B-C50C-407E-A947-70E740481C1C}">
                <a14:useLocalDpi xmlns:a14="http://schemas.microsoft.com/office/drawing/2010/main" val="0"/>
              </a:ext>
            </a:extLst>
          </a:blip>
          <a:srcRect t="3510" b="8772"/>
          <a:stretch>
            <a:fillRect/>
          </a:stretch>
        </p:blipFill>
        <p:spPr bwMode="auto">
          <a:xfrm>
            <a:off x="3081338" y="855663"/>
            <a:ext cx="1387475" cy="18224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0"/>
          <p:cNvSpPr txBox="1">
            <a:spLocks noChangeArrowheads="1"/>
          </p:cNvSpPr>
          <p:nvPr/>
        </p:nvSpPr>
        <p:spPr bwMode="auto">
          <a:xfrm>
            <a:off x="4491038" y="841375"/>
            <a:ext cx="15113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Angle d’inclinaison de la tête lors de l’utilisation du téléphone. </a:t>
            </a:r>
          </a:p>
        </p:txBody>
      </p:sp>
      <p:sp>
        <p:nvSpPr>
          <p:cNvPr id="18437" name="TextBox 13"/>
          <p:cNvSpPr txBox="1">
            <a:spLocks noChangeArrowheads="1"/>
          </p:cNvSpPr>
          <p:nvPr/>
        </p:nvSpPr>
        <p:spPr bwMode="auto">
          <a:xfrm>
            <a:off x="6372225" y="4652963"/>
            <a:ext cx="1079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Force des muscles du cou.</a:t>
            </a:r>
          </a:p>
        </p:txBody>
      </p:sp>
      <p:sp>
        <p:nvSpPr>
          <p:cNvPr id="18438" name="TextBox 14"/>
          <p:cNvSpPr txBox="1">
            <a:spLocks noChangeArrowheads="1"/>
          </p:cNvSpPr>
          <p:nvPr/>
        </p:nvSpPr>
        <p:spPr bwMode="auto">
          <a:xfrm>
            <a:off x="250825" y="4868863"/>
            <a:ext cx="1657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Force exercée par ta tête sur ta colonne à des angles d’inclinaison différents.</a:t>
            </a:r>
          </a:p>
        </p:txBody>
      </p:sp>
      <p:sp>
        <p:nvSpPr>
          <p:cNvPr id="18439" name="TextBox 15"/>
          <p:cNvSpPr txBox="1">
            <a:spLocks noChangeArrowheads="1"/>
          </p:cNvSpPr>
          <p:nvPr/>
        </p:nvSpPr>
        <p:spPr bwMode="auto">
          <a:xfrm>
            <a:off x="6156325" y="2911475"/>
            <a:ext cx="1368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Quantité de force sur la colonne vertébrale qui provoque des contractures.</a:t>
            </a:r>
          </a:p>
        </p:txBody>
      </p:sp>
      <p:sp>
        <p:nvSpPr>
          <p:cNvPr id="18440" name="TextBox 16"/>
          <p:cNvSpPr txBox="1">
            <a:spLocks noChangeArrowheads="1"/>
          </p:cNvSpPr>
          <p:nvPr/>
        </p:nvSpPr>
        <p:spPr bwMode="auto">
          <a:xfrm>
            <a:off x="3132138" y="2886075"/>
            <a:ext cx="25923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Chronomètre combien de temps ton cou peut subir cette force avant de causer des </a:t>
            </a:r>
          </a:p>
          <a:p>
            <a:r>
              <a:rPr lang="en-GB" altLang="x-none" sz="1400">
                <a:latin typeface="Century Gothic" charset="0"/>
              </a:rPr>
              <a:t>contractures</a:t>
            </a:r>
          </a:p>
          <a:p>
            <a:r>
              <a:rPr lang="en-GB" altLang="x-none" sz="1400">
                <a:latin typeface="Century Gothic" charset="0"/>
              </a:rPr>
              <a:t>pour ta</a:t>
            </a:r>
          </a:p>
          <a:p>
            <a:r>
              <a:rPr lang="en-GB" altLang="x-none" sz="1400">
                <a:latin typeface="Century Gothic" charset="0"/>
              </a:rPr>
              <a:t>colonne.</a:t>
            </a:r>
          </a:p>
        </p:txBody>
      </p:sp>
      <p:sp>
        <p:nvSpPr>
          <p:cNvPr id="18441" name="TextBox 17"/>
          <p:cNvSpPr txBox="1">
            <a:spLocks noChangeArrowheads="1"/>
          </p:cNvSpPr>
          <p:nvPr/>
        </p:nvSpPr>
        <p:spPr bwMode="auto">
          <a:xfrm>
            <a:off x="1619250" y="3213100"/>
            <a:ext cx="14398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Luminosité de l’écran du téléphone.</a:t>
            </a:r>
          </a:p>
        </p:txBody>
      </p:sp>
      <p:sp>
        <p:nvSpPr>
          <p:cNvPr id="18442" name="TextBox 18"/>
          <p:cNvSpPr txBox="1">
            <a:spLocks noChangeArrowheads="1"/>
          </p:cNvSpPr>
          <p:nvPr/>
        </p:nvSpPr>
        <p:spPr bwMode="auto">
          <a:xfrm>
            <a:off x="6084888" y="1476375"/>
            <a:ext cx="107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Poids du corps.</a:t>
            </a:r>
          </a:p>
        </p:txBody>
      </p:sp>
      <p:pic>
        <p:nvPicPr>
          <p:cNvPr id="26" name="Picture 4"/>
          <p:cNvPicPr>
            <a:picLocks noChangeAspect="1" noChangeArrowheads="1"/>
          </p:cNvPicPr>
          <p:nvPr/>
        </p:nvPicPr>
        <p:blipFill>
          <a:blip r:embed="rId5">
            <a:extLst>
              <a:ext uri="{28A0092B-C50C-407E-A947-70E740481C1C}">
                <a14:useLocalDpi xmlns:a14="http://schemas.microsoft.com/office/drawing/2010/main" val="0"/>
              </a:ext>
            </a:extLst>
          </a:blip>
          <a:srcRect l="12454" r="12196"/>
          <a:stretch>
            <a:fillRect/>
          </a:stretch>
        </p:blipFill>
        <p:spPr bwMode="auto">
          <a:xfrm>
            <a:off x="7019925" y="1035050"/>
            <a:ext cx="1765300" cy="1460500"/>
          </a:xfrm>
          <a:prstGeom prst="rect">
            <a:avLst/>
          </a:prstGeom>
          <a:noFill/>
          <a:ln>
            <a:noFill/>
          </a:ln>
          <a:effectLst>
            <a:outerShdw blurRad="635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4" name="Group 42"/>
          <p:cNvGrpSpPr>
            <a:grpSpLocks/>
          </p:cNvGrpSpPr>
          <p:nvPr/>
        </p:nvGrpSpPr>
        <p:grpSpPr bwMode="auto">
          <a:xfrm>
            <a:off x="179388" y="795338"/>
            <a:ext cx="288925" cy="369887"/>
            <a:chOff x="179512" y="796062"/>
            <a:chExt cx="288032" cy="369332"/>
          </a:xfrm>
        </p:grpSpPr>
        <p:sp>
          <p:nvSpPr>
            <p:cNvPr id="38" name="Rectangle 37"/>
            <p:cNvSpPr/>
            <p:nvPr/>
          </p:nvSpPr>
          <p:spPr>
            <a:xfrm>
              <a:off x="179512" y="837275"/>
              <a:ext cx="288032" cy="286906"/>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96" name="TextBox 36"/>
            <p:cNvSpPr txBox="1">
              <a:spLocks noChangeArrowheads="1"/>
            </p:cNvSpPr>
            <p:nvPr/>
          </p:nvSpPr>
          <p:spPr bwMode="auto">
            <a:xfrm>
              <a:off x="225813" y="796062"/>
              <a:ext cx="195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A</a:t>
              </a:r>
            </a:p>
          </p:txBody>
        </p:sp>
      </p:grpSp>
      <p:grpSp>
        <p:nvGrpSpPr>
          <p:cNvPr id="18445" name="Group 43"/>
          <p:cNvGrpSpPr>
            <a:grpSpLocks/>
          </p:cNvGrpSpPr>
          <p:nvPr/>
        </p:nvGrpSpPr>
        <p:grpSpPr bwMode="auto">
          <a:xfrm>
            <a:off x="3078163" y="798513"/>
            <a:ext cx="288925" cy="369887"/>
            <a:chOff x="179512" y="796062"/>
            <a:chExt cx="288032" cy="369332"/>
          </a:xfrm>
        </p:grpSpPr>
        <p:sp>
          <p:nvSpPr>
            <p:cNvPr id="45" name="Rectangle 44"/>
            <p:cNvSpPr/>
            <p:nvPr/>
          </p:nvSpPr>
          <p:spPr>
            <a:xfrm>
              <a:off x="179512" y="837275"/>
              <a:ext cx="288032" cy="286906"/>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94" name="TextBox 45"/>
            <p:cNvSpPr txBox="1">
              <a:spLocks noChangeArrowheads="1"/>
            </p:cNvSpPr>
            <p:nvPr/>
          </p:nvSpPr>
          <p:spPr bwMode="auto">
            <a:xfrm>
              <a:off x="225813" y="796062"/>
              <a:ext cx="195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B</a:t>
              </a:r>
            </a:p>
          </p:txBody>
        </p:sp>
      </p:grpSp>
      <p:grpSp>
        <p:nvGrpSpPr>
          <p:cNvPr id="18446" name="Group 46"/>
          <p:cNvGrpSpPr>
            <a:grpSpLocks/>
          </p:cNvGrpSpPr>
          <p:nvPr/>
        </p:nvGrpSpPr>
        <p:grpSpPr bwMode="auto">
          <a:xfrm>
            <a:off x="6019800" y="796925"/>
            <a:ext cx="301625" cy="368300"/>
            <a:chOff x="166355" y="796062"/>
            <a:chExt cx="301189" cy="369332"/>
          </a:xfrm>
        </p:grpSpPr>
        <p:sp>
          <p:nvSpPr>
            <p:cNvPr id="48" name="Rectangle 47"/>
            <p:cNvSpPr/>
            <p:nvPr/>
          </p:nvSpPr>
          <p:spPr>
            <a:xfrm>
              <a:off x="179037" y="837453"/>
              <a:ext cx="288507" cy="286551"/>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92" name="TextBox 48"/>
            <p:cNvSpPr txBox="1">
              <a:spLocks noChangeArrowheads="1"/>
            </p:cNvSpPr>
            <p:nvPr/>
          </p:nvSpPr>
          <p:spPr bwMode="auto">
            <a:xfrm>
              <a:off x="166355" y="796062"/>
              <a:ext cx="195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C</a:t>
              </a:r>
            </a:p>
          </p:txBody>
        </p:sp>
      </p:grpSp>
      <p:grpSp>
        <p:nvGrpSpPr>
          <p:cNvPr id="18447" name="Group 52"/>
          <p:cNvGrpSpPr>
            <a:grpSpLocks/>
          </p:cNvGrpSpPr>
          <p:nvPr/>
        </p:nvGrpSpPr>
        <p:grpSpPr bwMode="auto">
          <a:xfrm>
            <a:off x="3078163" y="2640013"/>
            <a:ext cx="288925" cy="368300"/>
            <a:chOff x="179512" y="796062"/>
            <a:chExt cx="288032" cy="369332"/>
          </a:xfrm>
        </p:grpSpPr>
        <p:sp>
          <p:nvSpPr>
            <p:cNvPr id="54" name="Rectangle 53"/>
            <p:cNvSpPr/>
            <p:nvPr/>
          </p:nvSpPr>
          <p:spPr>
            <a:xfrm>
              <a:off x="179512" y="837453"/>
              <a:ext cx="288032" cy="286551"/>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90" name="TextBox 54"/>
            <p:cNvSpPr txBox="1">
              <a:spLocks noChangeArrowheads="1"/>
            </p:cNvSpPr>
            <p:nvPr/>
          </p:nvSpPr>
          <p:spPr bwMode="auto">
            <a:xfrm>
              <a:off x="225813" y="796062"/>
              <a:ext cx="195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E</a:t>
              </a:r>
            </a:p>
          </p:txBody>
        </p:sp>
      </p:grpSp>
      <p:grpSp>
        <p:nvGrpSpPr>
          <p:cNvPr id="18448" name="Group 55"/>
          <p:cNvGrpSpPr>
            <a:grpSpLocks/>
          </p:cNvGrpSpPr>
          <p:nvPr/>
        </p:nvGrpSpPr>
        <p:grpSpPr bwMode="auto">
          <a:xfrm>
            <a:off x="6032500" y="2636838"/>
            <a:ext cx="288925" cy="369887"/>
            <a:chOff x="179512" y="796062"/>
            <a:chExt cx="288032" cy="369332"/>
          </a:xfrm>
        </p:grpSpPr>
        <p:sp>
          <p:nvSpPr>
            <p:cNvPr id="57" name="Rectangle 56"/>
            <p:cNvSpPr/>
            <p:nvPr/>
          </p:nvSpPr>
          <p:spPr>
            <a:xfrm>
              <a:off x="179512" y="837275"/>
              <a:ext cx="288032" cy="286906"/>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88" name="TextBox 57"/>
            <p:cNvSpPr txBox="1">
              <a:spLocks noChangeArrowheads="1"/>
            </p:cNvSpPr>
            <p:nvPr/>
          </p:nvSpPr>
          <p:spPr bwMode="auto">
            <a:xfrm>
              <a:off x="225813" y="796062"/>
              <a:ext cx="195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F</a:t>
              </a:r>
            </a:p>
          </p:txBody>
        </p:sp>
      </p:grpSp>
      <p:grpSp>
        <p:nvGrpSpPr>
          <p:cNvPr id="18449" name="Group 58"/>
          <p:cNvGrpSpPr>
            <a:grpSpLocks/>
          </p:cNvGrpSpPr>
          <p:nvPr/>
        </p:nvGrpSpPr>
        <p:grpSpPr bwMode="auto">
          <a:xfrm>
            <a:off x="152400" y="4497388"/>
            <a:ext cx="315913" cy="369887"/>
            <a:chOff x="152400" y="796062"/>
            <a:chExt cx="315144" cy="369332"/>
          </a:xfrm>
        </p:grpSpPr>
        <p:sp>
          <p:nvSpPr>
            <p:cNvPr id="60" name="Rectangle 59"/>
            <p:cNvSpPr/>
            <p:nvPr/>
          </p:nvSpPr>
          <p:spPr>
            <a:xfrm>
              <a:off x="179322" y="837275"/>
              <a:ext cx="288222" cy="286906"/>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86" name="TextBox 60"/>
            <p:cNvSpPr txBox="1">
              <a:spLocks noChangeArrowheads="1"/>
            </p:cNvSpPr>
            <p:nvPr/>
          </p:nvSpPr>
          <p:spPr bwMode="auto">
            <a:xfrm>
              <a:off x="152400" y="796062"/>
              <a:ext cx="195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G</a:t>
              </a:r>
            </a:p>
          </p:txBody>
        </p:sp>
      </p:grpSp>
      <p:grpSp>
        <p:nvGrpSpPr>
          <p:cNvPr id="18450" name="Group 61"/>
          <p:cNvGrpSpPr>
            <a:grpSpLocks/>
          </p:cNvGrpSpPr>
          <p:nvPr/>
        </p:nvGrpSpPr>
        <p:grpSpPr bwMode="auto">
          <a:xfrm>
            <a:off x="3063875" y="4500563"/>
            <a:ext cx="303213" cy="368300"/>
            <a:chOff x="164196" y="796062"/>
            <a:chExt cx="303348" cy="369332"/>
          </a:xfrm>
        </p:grpSpPr>
        <p:sp>
          <p:nvSpPr>
            <p:cNvPr id="63" name="Rectangle 62"/>
            <p:cNvSpPr/>
            <p:nvPr/>
          </p:nvSpPr>
          <p:spPr>
            <a:xfrm>
              <a:off x="180078" y="837453"/>
              <a:ext cx="287466" cy="286551"/>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84" name="TextBox 63"/>
            <p:cNvSpPr txBox="1">
              <a:spLocks noChangeArrowheads="1"/>
            </p:cNvSpPr>
            <p:nvPr/>
          </p:nvSpPr>
          <p:spPr bwMode="auto">
            <a:xfrm>
              <a:off x="164196" y="796062"/>
              <a:ext cx="195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H</a:t>
              </a:r>
            </a:p>
          </p:txBody>
        </p:sp>
      </p:grpSp>
      <p:grpSp>
        <p:nvGrpSpPr>
          <p:cNvPr id="18451" name="Group 64"/>
          <p:cNvGrpSpPr>
            <a:grpSpLocks/>
          </p:cNvGrpSpPr>
          <p:nvPr/>
        </p:nvGrpSpPr>
        <p:grpSpPr bwMode="auto">
          <a:xfrm>
            <a:off x="6032500" y="4497388"/>
            <a:ext cx="288925" cy="369887"/>
            <a:chOff x="179512" y="796062"/>
            <a:chExt cx="288032" cy="369332"/>
          </a:xfrm>
        </p:grpSpPr>
        <p:sp>
          <p:nvSpPr>
            <p:cNvPr id="66" name="Rectangle 65"/>
            <p:cNvSpPr/>
            <p:nvPr/>
          </p:nvSpPr>
          <p:spPr>
            <a:xfrm>
              <a:off x="179512" y="837275"/>
              <a:ext cx="288032" cy="286906"/>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82" name="TextBox 66"/>
            <p:cNvSpPr txBox="1">
              <a:spLocks noChangeArrowheads="1"/>
            </p:cNvSpPr>
            <p:nvPr/>
          </p:nvSpPr>
          <p:spPr bwMode="auto">
            <a:xfrm>
              <a:off x="225813" y="796062"/>
              <a:ext cx="195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I</a:t>
              </a:r>
            </a:p>
          </p:txBody>
        </p:sp>
      </p:grpSp>
      <p:grpSp>
        <p:nvGrpSpPr>
          <p:cNvPr id="18452" name="Group 9"/>
          <p:cNvGrpSpPr>
            <a:grpSpLocks/>
          </p:cNvGrpSpPr>
          <p:nvPr/>
        </p:nvGrpSpPr>
        <p:grpSpPr bwMode="auto">
          <a:xfrm>
            <a:off x="7813675" y="0"/>
            <a:ext cx="1295400" cy="641350"/>
            <a:chOff x="7813154" y="0"/>
            <a:chExt cx="1296144" cy="641606"/>
          </a:xfrm>
        </p:grpSpPr>
        <p:sp>
          <p:nvSpPr>
            <p:cNvPr id="18479" name="TextBox 68"/>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Fiche1</a:t>
              </a:r>
            </a:p>
          </p:txBody>
        </p:sp>
        <p:pic>
          <p:nvPicPr>
            <p:cNvPr id="18480" name="Picture 69" descr="Student sheet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TextBox 70"/>
          <p:cNvSpPr txBox="1"/>
          <p:nvPr/>
        </p:nvSpPr>
        <p:spPr>
          <a:xfrm>
            <a:off x="2843213" y="252413"/>
            <a:ext cx="3313112" cy="584200"/>
          </a:xfrm>
          <a:prstGeom prst="rect">
            <a:avLst/>
          </a:prstGeom>
          <a:noFill/>
        </p:spPr>
        <p:txBody>
          <a:bodyPr>
            <a:spAutoFit/>
          </a:bodyPr>
          <a:lstStyle/>
          <a:p>
            <a:pPr algn="ctr" fontAlgn="auto">
              <a:spcBef>
                <a:spcPts val="0"/>
              </a:spcBef>
              <a:spcAft>
                <a:spcPts val="0"/>
              </a:spcAft>
              <a:defRPr/>
            </a:pPr>
            <a:r>
              <a:rPr lang="en-GB" sz="3200" dirty="0">
                <a:solidFill>
                  <a:srgbClr val="CC0000"/>
                </a:solidFill>
                <a:latin typeface="Century Gothic" pitchFamily="34" charset="0"/>
                <a:ea typeface="+mj-ea"/>
                <a:cs typeface="+mj-cs"/>
              </a:rPr>
              <a:t>Variables</a:t>
            </a:r>
            <a:endParaRPr lang="en-GB" sz="3200" dirty="0">
              <a:solidFill>
                <a:srgbClr val="CC0000"/>
              </a:solidFill>
              <a:latin typeface="Century Gothic" pitchFamily="34" charset="0"/>
              <a:ea typeface="+mj-ea"/>
              <a:cs typeface="+mj-cs"/>
            </a:endParaRPr>
          </a:p>
        </p:txBody>
      </p:sp>
      <p:cxnSp>
        <p:nvCxnSpPr>
          <p:cNvPr id="32" name="Straight Connector 31"/>
          <p:cNvCxnSpPr>
            <a:cxnSpLocks noChangeShapeType="1"/>
          </p:cNvCxnSpPr>
          <p:nvPr/>
        </p:nvCxnSpPr>
        <p:spPr bwMode="auto">
          <a:xfrm>
            <a:off x="3082925" y="841375"/>
            <a:ext cx="6350" cy="5556250"/>
          </a:xfrm>
          <a:prstGeom prst="line">
            <a:avLst/>
          </a:prstGeom>
          <a:noFill/>
          <a:ln w="9525">
            <a:solidFill>
              <a:srgbClr val="00A1DA"/>
            </a:solidFill>
            <a:round/>
            <a:headEnd/>
            <a:tailEnd/>
          </a:ln>
          <a:effectLst>
            <a:outerShdw blurRad="63500" dist="76201" dir="2700000" algn="tl" rotWithShape="0">
              <a:srgbClr val="000000">
                <a:alpha val="39999"/>
              </a:srgbClr>
            </a:outerShdw>
          </a:effectLst>
        </p:spPr>
      </p:cxnSp>
      <p:grpSp>
        <p:nvGrpSpPr>
          <p:cNvPr id="18455" name="Group 77"/>
          <p:cNvGrpSpPr>
            <a:grpSpLocks/>
          </p:cNvGrpSpPr>
          <p:nvPr/>
        </p:nvGrpSpPr>
        <p:grpSpPr bwMode="auto">
          <a:xfrm>
            <a:off x="1835150" y="4581525"/>
            <a:ext cx="1209675" cy="1711325"/>
            <a:chOff x="651024" y="1244104"/>
            <a:chExt cx="2439178" cy="3697064"/>
          </a:xfrm>
        </p:grpSpPr>
        <p:pic>
          <p:nvPicPr>
            <p:cNvPr id="73" name="Picture 72" descr="skull.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1024" y="1244104"/>
              <a:ext cx="2439178" cy="2981678"/>
            </a:xfrm>
            <a:prstGeom prst="rect">
              <a:avLst/>
            </a:prstGeom>
            <a:noFill/>
            <a:ln>
              <a:noFill/>
            </a:ln>
            <a:effectLst>
              <a:outerShdw blurRad="63500" dist="76200" dir="10800000" algn="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Arrow Connector 73"/>
            <p:cNvCxnSpPr/>
            <p:nvPr/>
          </p:nvCxnSpPr>
          <p:spPr>
            <a:xfrm>
              <a:off x="2123494" y="2204380"/>
              <a:ext cx="288092" cy="2736788"/>
            </a:xfrm>
            <a:prstGeom prst="straightConnector1">
              <a:avLst/>
            </a:prstGeom>
            <a:ln w="19050">
              <a:solidFill>
                <a:srgbClr val="6DD9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123494" y="2132361"/>
              <a:ext cx="73624" cy="2520724"/>
            </a:xfrm>
            <a:prstGeom prst="straightConnector1">
              <a:avLst/>
            </a:prstGeom>
            <a:ln w="19050">
              <a:solidFill>
                <a:srgbClr val="6DD9FF"/>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2123494" y="2060339"/>
              <a:ext cx="217669" cy="288083"/>
            </a:xfrm>
            <a:prstGeom prst="straightConnector1">
              <a:avLst/>
            </a:prstGeom>
            <a:ln w="19050">
              <a:solidFill>
                <a:srgbClr val="6DD9FF"/>
              </a:solidFill>
              <a:tailEnd type="arrow"/>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2053071" y="1988319"/>
              <a:ext cx="144047" cy="144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pic>
        <p:nvPicPr>
          <p:cNvPr id="80" name="Picture 79" descr="skull.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2852738"/>
            <a:ext cx="1208088" cy="1381125"/>
          </a:xfrm>
          <a:prstGeom prst="rect">
            <a:avLst/>
          </a:prstGeom>
          <a:noFill/>
          <a:ln>
            <a:noFill/>
          </a:ln>
          <a:effectLst>
            <a:outerShdw blurRad="63500" dist="76200" dir="10800000" algn="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84"/>
          <p:cNvSpPr/>
          <p:nvPr/>
        </p:nvSpPr>
        <p:spPr>
          <a:xfrm rot="5764580">
            <a:off x="8160705" y="3344758"/>
            <a:ext cx="966775" cy="845801"/>
          </a:xfrm>
          <a:prstGeom prst="ellipse">
            <a:avLst/>
          </a:prstGeom>
          <a:gradFill flip="none" rotWithShape="1">
            <a:gsLst>
              <a:gs pos="0">
                <a:srgbClr val="FF0000"/>
              </a:gs>
              <a:gs pos="50000">
                <a:srgbClr val="FF0000">
                  <a:alpha val="38000"/>
                </a:srgbClr>
              </a:gs>
              <a:gs pos="100000">
                <a:schemeClr val="bg1">
                  <a:alpha val="95000"/>
                </a:scheme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6" name="Picture 85" descr="stopwatch.png"/>
          <p:cNvPicPr>
            <a:picLocks noChangeAspect="1"/>
          </p:cNvPicPr>
          <p:nvPr/>
        </p:nvPicPr>
        <p:blipFill>
          <a:blip r:embed="rId8">
            <a:extLst>
              <a:ext uri="{28A0092B-C50C-407E-A947-70E740481C1C}">
                <a14:useLocalDpi xmlns:a14="http://schemas.microsoft.com/office/drawing/2010/main" val="0"/>
              </a:ext>
            </a:extLst>
          </a:blip>
          <a:srcRect b="20554"/>
          <a:stretch>
            <a:fillRect/>
          </a:stretch>
        </p:blipFill>
        <p:spPr bwMode="auto">
          <a:xfrm>
            <a:off x="4157663" y="3541713"/>
            <a:ext cx="1873250" cy="990600"/>
          </a:xfrm>
          <a:prstGeom prst="rect">
            <a:avLst/>
          </a:prstGeom>
          <a:noFill/>
          <a:ln>
            <a:noFill/>
          </a:ln>
          <a:effectLst>
            <a:outerShdw blurRad="63500" dist="381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1" name="TextBox 12"/>
          <p:cNvSpPr txBox="1">
            <a:spLocks noChangeArrowheads="1"/>
          </p:cNvSpPr>
          <p:nvPr/>
        </p:nvSpPr>
        <p:spPr bwMode="auto">
          <a:xfrm>
            <a:off x="3276600" y="4941888"/>
            <a:ext cx="115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Poids de la tête.</a:t>
            </a:r>
          </a:p>
        </p:txBody>
      </p:sp>
      <p:pic>
        <p:nvPicPr>
          <p:cNvPr id="88" name="Picture 87" descr="heavy hea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24300" y="4884738"/>
            <a:ext cx="2112963" cy="1497012"/>
          </a:xfrm>
          <a:prstGeom prst="rect">
            <a:avLst/>
          </a:prstGeom>
          <a:noFill/>
          <a:ln>
            <a:noFill/>
          </a:ln>
          <a:effectLst>
            <a:outerShdw blurRad="63500" dist="635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a:off x="6032500" y="836613"/>
            <a:ext cx="0" cy="5545137"/>
          </a:xfrm>
          <a:prstGeom prst="line">
            <a:avLst/>
          </a:prstGeom>
          <a:ln>
            <a:solidFill>
              <a:srgbClr val="00A1DA"/>
            </a:solidFill>
          </a:ln>
        </p:spPr>
        <p:style>
          <a:lnRef idx="1">
            <a:schemeClr val="accent1"/>
          </a:lnRef>
          <a:fillRef idx="0">
            <a:schemeClr val="accent1"/>
          </a:fillRef>
          <a:effectRef idx="0">
            <a:schemeClr val="accent1"/>
          </a:effectRef>
          <a:fontRef idx="minor">
            <a:schemeClr val="tx1"/>
          </a:fontRef>
        </p:style>
      </p:cxnSp>
      <p:sp>
        <p:nvSpPr>
          <p:cNvPr id="18464" name="TextBox 9"/>
          <p:cNvSpPr txBox="1">
            <a:spLocks noChangeArrowheads="1"/>
          </p:cNvSpPr>
          <p:nvPr/>
        </p:nvSpPr>
        <p:spPr bwMode="auto">
          <a:xfrm>
            <a:off x="179388" y="1096963"/>
            <a:ext cx="27368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Temps passé sur le </a:t>
            </a:r>
          </a:p>
          <a:p>
            <a:r>
              <a:rPr lang="en-GB" altLang="x-none" sz="1400">
                <a:latin typeface="Century Gothic" charset="0"/>
              </a:rPr>
              <a:t>téléphone pour envoyer</a:t>
            </a:r>
          </a:p>
          <a:p>
            <a:r>
              <a:rPr lang="en-GB" altLang="x-none" sz="1400">
                <a:latin typeface="Century Gothic" charset="0"/>
              </a:rPr>
              <a:t>des textos,</a:t>
            </a:r>
          </a:p>
          <a:p>
            <a:r>
              <a:rPr lang="en-US" altLang="x-none" sz="1400">
                <a:latin typeface="Century Gothic" charset="0"/>
              </a:rPr>
              <a:t>r</a:t>
            </a:r>
            <a:r>
              <a:rPr lang="en-GB" altLang="x-none" sz="1400">
                <a:latin typeface="Century Gothic" charset="0"/>
              </a:rPr>
              <a:t>egarder</a:t>
            </a:r>
          </a:p>
          <a:p>
            <a:r>
              <a:rPr lang="en-GB" altLang="x-none" sz="1400">
                <a:latin typeface="Century Gothic" charset="0"/>
              </a:rPr>
              <a:t>des vidéos et </a:t>
            </a:r>
          </a:p>
          <a:p>
            <a:r>
              <a:rPr lang="en-GB" altLang="x-none" sz="1400">
                <a:latin typeface="Century Gothic" charset="0"/>
              </a:rPr>
              <a:t>surfer sur Internet.  </a:t>
            </a:r>
          </a:p>
        </p:txBody>
      </p:sp>
      <p:pic>
        <p:nvPicPr>
          <p:cNvPr id="2" name="Picture 6"/>
          <p:cNvPicPr>
            <a:picLocks noChangeAspect="1" noChangeArrowheads="1"/>
          </p:cNvPicPr>
          <p:nvPr/>
        </p:nvPicPr>
        <p:blipFill>
          <a:blip r:embed="rId10">
            <a:extLst>
              <a:ext uri="{28A0092B-C50C-407E-A947-70E740481C1C}">
                <a14:useLocalDpi xmlns:a14="http://schemas.microsoft.com/office/drawing/2010/main" val="0"/>
              </a:ext>
            </a:extLst>
          </a:blip>
          <a:srcRect l="28889"/>
          <a:stretch>
            <a:fillRect/>
          </a:stretch>
        </p:blipFill>
        <p:spPr bwMode="auto">
          <a:xfrm>
            <a:off x="180975" y="2676525"/>
            <a:ext cx="1430338" cy="1847850"/>
          </a:xfrm>
          <a:prstGeom prst="rect">
            <a:avLst/>
          </a:prstGeom>
          <a:noFill/>
          <a:ln>
            <a:noFill/>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66" name="Group 49"/>
          <p:cNvGrpSpPr>
            <a:grpSpLocks/>
          </p:cNvGrpSpPr>
          <p:nvPr/>
        </p:nvGrpSpPr>
        <p:grpSpPr bwMode="auto">
          <a:xfrm>
            <a:off x="179388" y="2636838"/>
            <a:ext cx="288925" cy="369887"/>
            <a:chOff x="179512" y="796062"/>
            <a:chExt cx="288032" cy="369332"/>
          </a:xfrm>
        </p:grpSpPr>
        <p:sp>
          <p:nvSpPr>
            <p:cNvPr id="51" name="Rectangle 50"/>
            <p:cNvSpPr/>
            <p:nvPr/>
          </p:nvSpPr>
          <p:spPr>
            <a:xfrm>
              <a:off x="179512" y="837275"/>
              <a:ext cx="288032" cy="286906"/>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73" name="TextBox 51"/>
            <p:cNvSpPr txBox="1">
              <a:spLocks noChangeArrowheads="1"/>
            </p:cNvSpPr>
            <p:nvPr/>
          </p:nvSpPr>
          <p:spPr bwMode="auto">
            <a:xfrm>
              <a:off x="225813" y="796062"/>
              <a:ext cx="195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b="1">
                  <a:solidFill>
                    <a:schemeClr val="bg1"/>
                  </a:solidFill>
                  <a:latin typeface="Century Gothic" charset="0"/>
                </a:rPr>
                <a:t>D</a:t>
              </a:r>
            </a:p>
          </p:txBody>
        </p:sp>
      </p:grpSp>
      <p:cxnSp>
        <p:nvCxnSpPr>
          <p:cNvPr id="30" name="Straight Connector 29"/>
          <p:cNvCxnSpPr/>
          <p:nvPr/>
        </p:nvCxnSpPr>
        <p:spPr>
          <a:xfrm>
            <a:off x="179388" y="4532313"/>
            <a:ext cx="8785225" cy="0"/>
          </a:xfrm>
          <a:prstGeom prst="line">
            <a:avLst/>
          </a:prstGeom>
          <a:ln>
            <a:solidFill>
              <a:srgbClr val="00A1DA"/>
            </a:solidFill>
          </a:ln>
        </p:spPr>
        <p:style>
          <a:lnRef idx="1">
            <a:schemeClr val="accent1"/>
          </a:lnRef>
          <a:fillRef idx="0">
            <a:schemeClr val="accent1"/>
          </a:fillRef>
          <a:effectRef idx="0">
            <a:schemeClr val="accent1"/>
          </a:effectRef>
          <a:fontRef idx="minor">
            <a:schemeClr val="tx1"/>
          </a:fontRef>
        </p:style>
      </p:cxnSp>
      <p:pic>
        <p:nvPicPr>
          <p:cNvPr id="92" name="Picture 91" descr="looking at watch.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63750" y="998538"/>
            <a:ext cx="1060450" cy="167481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0" descr="young girl texting.png"/>
          <p:cNvPicPr>
            <a:picLocks noChangeAspect="1"/>
          </p:cNvPicPr>
          <p:nvPr/>
        </p:nvPicPr>
        <p:blipFill>
          <a:blip r:embed="rId12">
            <a:extLst>
              <a:ext uri="{28A0092B-C50C-407E-A947-70E740481C1C}">
                <a14:useLocalDpi xmlns:a14="http://schemas.microsoft.com/office/drawing/2010/main" val="0"/>
              </a:ext>
            </a:extLst>
          </a:blip>
          <a:srcRect r="-2557"/>
          <a:stretch>
            <a:fillRect/>
          </a:stretch>
        </p:blipFill>
        <p:spPr bwMode="auto">
          <a:xfrm>
            <a:off x="1403350" y="1606550"/>
            <a:ext cx="1008063" cy="106521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p:nvPr/>
        </p:nvCxnSpPr>
        <p:spPr>
          <a:xfrm>
            <a:off x="173038" y="2679700"/>
            <a:ext cx="8804275" cy="6350"/>
          </a:xfrm>
          <a:prstGeom prst="line">
            <a:avLst/>
          </a:prstGeom>
          <a:ln>
            <a:solidFill>
              <a:srgbClr val="00A1DA"/>
            </a:solidFill>
          </a:ln>
        </p:spPr>
        <p:style>
          <a:lnRef idx="1">
            <a:schemeClr val="accent1"/>
          </a:lnRef>
          <a:fillRef idx="0">
            <a:schemeClr val="accent1"/>
          </a:fillRef>
          <a:effectRef idx="0">
            <a:schemeClr val="accent1"/>
          </a:effectRef>
          <a:fontRef idx="minor">
            <a:schemeClr val="tx1"/>
          </a:fontRef>
        </p:style>
      </p:cxnSp>
      <p:pic>
        <p:nvPicPr>
          <p:cNvPr id="93" name="Picture 92" descr="shoulder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797675" y="4562475"/>
            <a:ext cx="2174875" cy="1819275"/>
          </a:xfrm>
          <a:prstGeom prst="rect">
            <a:avLst/>
          </a:prstGeom>
          <a:noFill/>
          <a:ln>
            <a:noFill/>
          </a:ln>
          <a:effectLst>
            <a:outerShdw blurRad="63500" dist="635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4"/>
          <p:cNvGrpSpPr>
            <a:grpSpLocks/>
          </p:cNvGrpSpPr>
          <p:nvPr/>
        </p:nvGrpSpPr>
        <p:grpSpPr bwMode="auto">
          <a:xfrm>
            <a:off x="827088" y="836613"/>
            <a:ext cx="3024187" cy="1584325"/>
            <a:chOff x="467544" y="836712"/>
            <a:chExt cx="3024336" cy="1584176"/>
          </a:xfrm>
        </p:grpSpPr>
        <p:sp>
          <p:nvSpPr>
            <p:cNvPr id="31" name="Rounded Rectangle 30"/>
            <p:cNvSpPr>
              <a:spLocks noChangeArrowheads="1"/>
            </p:cNvSpPr>
            <p:nvPr/>
          </p:nvSpPr>
          <p:spPr bwMode="auto">
            <a:xfrm>
              <a:off x="467544" y="836712"/>
              <a:ext cx="3024336" cy="1584176"/>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9492" name="TextBox 14"/>
            <p:cNvSpPr txBox="1">
              <a:spLocks noChangeArrowheads="1"/>
            </p:cNvSpPr>
            <p:nvPr/>
          </p:nvSpPr>
          <p:spPr bwMode="auto">
            <a:xfrm>
              <a:off x="539552" y="860273"/>
              <a:ext cx="18722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Demande aux personnes qui ont mal au cou s’ils utilisent souvent leur  téléphone</a:t>
              </a:r>
              <a:r>
                <a:rPr lang="en-GB" altLang="x-none" sz="1600">
                  <a:latin typeface="Century Gothic" charset="0"/>
                </a:rPr>
                <a:t>.</a:t>
              </a:r>
            </a:p>
          </p:txBody>
        </p:sp>
        <p:pic>
          <p:nvPicPr>
            <p:cNvPr id="44" name="Picture 43" descr="neck pai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2839" y="908720"/>
              <a:ext cx="1442067" cy="151216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59" name="Group 9"/>
          <p:cNvGrpSpPr>
            <a:grpSpLocks/>
          </p:cNvGrpSpPr>
          <p:nvPr/>
        </p:nvGrpSpPr>
        <p:grpSpPr bwMode="auto">
          <a:xfrm>
            <a:off x="7813675" y="0"/>
            <a:ext cx="1295400" cy="641350"/>
            <a:chOff x="7813154" y="0"/>
            <a:chExt cx="1296144" cy="641606"/>
          </a:xfrm>
        </p:grpSpPr>
        <p:sp>
          <p:nvSpPr>
            <p:cNvPr id="19489" name="TextBox 21"/>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a:t>
              </a:r>
            </a:p>
          </p:txBody>
        </p:sp>
        <p:pic>
          <p:nvPicPr>
            <p:cNvPr id="19490" name="Picture 22"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2124075" y="188913"/>
            <a:ext cx="5111750" cy="708025"/>
          </a:xfrm>
          <a:prstGeom prst="rect">
            <a:avLst/>
          </a:prstGeom>
          <a:noFill/>
        </p:spPr>
        <p:txBody>
          <a:bodyPr>
            <a:spAutoFit/>
          </a:bodyPr>
          <a:lstStyle/>
          <a:p>
            <a:pPr algn="ctr" fontAlgn="auto">
              <a:spcBef>
                <a:spcPts val="0"/>
              </a:spcBef>
              <a:spcAft>
                <a:spcPts val="0"/>
              </a:spcAft>
              <a:defRPr/>
            </a:pPr>
            <a:r>
              <a:rPr lang="en-GB" sz="3200" dirty="0" err="1">
                <a:solidFill>
                  <a:srgbClr val="CC0000"/>
                </a:solidFill>
                <a:latin typeface="Century Gothic" pitchFamily="34" charset="0"/>
                <a:ea typeface="+mj-ea"/>
                <a:cs typeface="+mj-cs"/>
              </a:rPr>
              <a:t>Obtenir</a:t>
            </a:r>
            <a:r>
              <a:rPr lang="en-GB" sz="3200" dirty="0">
                <a:solidFill>
                  <a:srgbClr val="CC0000"/>
                </a:solidFill>
                <a:latin typeface="Century Gothic" pitchFamily="34" charset="0"/>
                <a:ea typeface="+mj-ea"/>
                <a:cs typeface="+mj-cs"/>
              </a:rPr>
              <a:t> les </a:t>
            </a:r>
            <a:r>
              <a:rPr lang="en-GB" sz="3200" dirty="0" err="1">
                <a:solidFill>
                  <a:srgbClr val="CC0000"/>
                </a:solidFill>
                <a:latin typeface="Century Gothic" pitchFamily="34" charset="0"/>
                <a:ea typeface="+mj-ea"/>
                <a:cs typeface="+mj-cs"/>
              </a:rPr>
              <a:t>données</a:t>
            </a:r>
            <a:r>
              <a:rPr lang="en-GB" sz="3200" dirty="0">
                <a:solidFill>
                  <a:srgbClr val="CC0000"/>
                </a:solidFill>
                <a:latin typeface="Century Gothic" pitchFamily="34" charset="0"/>
                <a:ea typeface="+mj-ea"/>
                <a:cs typeface="+mj-cs"/>
              </a:rPr>
              <a:t>– </a:t>
            </a:r>
            <a:r>
              <a:rPr lang="en-GB" sz="4000" b="1" dirty="0">
                <a:solidFill>
                  <a:srgbClr val="CC0000"/>
                </a:solidFill>
                <a:latin typeface="Century Gothic" pitchFamily="34" charset="0"/>
                <a:ea typeface="+mj-ea"/>
                <a:cs typeface="+mj-cs"/>
              </a:rPr>
              <a:t>1</a:t>
            </a:r>
            <a:r>
              <a:rPr lang="en-GB" sz="3200" dirty="0">
                <a:solidFill>
                  <a:srgbClr val="CC0000"/>
                </a:solidFill>
                <a:latin typeface="Century Gothic" pitchFamily="34" charset="0"/>
                <a:ea typeface="+mj-ea"/>
                <a:cs typeface="+mj-cs"/>
              </a:rPr>
              <a:t> </a:t>
            </a:r>
            <a:endParaRPr lang="en-GB" sz="3200" dirty="0">
              <a:solidFill>
                <a:srgbClr val="CC0000"/>
              </a:solidFill>
              <a:latin typeface="Century Gothic" pitchFamily="34" charset="0"/>
              <a:ea typeface="+mj-ea"/>
              <a:cs typeface="+mj-cs"/>
            </a:endParaRPr>
          </a:p>
        </p:txBody>
      </p:sp>
      <p:grpSp>
        <p:nvGrpSpPr>
          <p:cNvPr id="19461" name="Group 28"/>
          <p:cNvGrpSpPr>
            <a:grpSpLocks/>
          </p:cNvGrpSpPr>
          <p:nvPr/>
        </p:nvGrpSpPr>
        <p:grpSpPr bwMode="auto">
          <a:xfrm>
            <a:off x="3132138" y="3789363"/>
            <a:ext cx="2519362" cy="2536825"/>
            <a:chOff x="2987824" y="2204864"/>
            <a:chExt cx="2520280" cy="2536603"/>
          </a:xfrm>
        </p:grpSpPr>
        <p:sp>
          <p:nvSpPr>
            <p:cNvPr id="28" name="Rounded Rectangle 27"/>
            <p:cNvSpPr>
              <a:spLocks noChangeArrowheads="1"/>
            </p:cNvSpPr>
            <p:nvPr/>
          </p:nvSpPr>
          <p:spPr bwMode="auto">
            <a:xfrm>
              <a:off x="2987824" y="2204864"/>
              <a:ext cx="2520280" cy="2520280"/>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1948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345" y="2348880"/>
              <a:ext cx="2237638" cy="148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8" name="TextBox 16"/>
            <p:cNvSpPr txBox="1">
              <a:spLocks noChangeArrowheads="1"/>
            </p:cNvSpPr>
            <p:nvPr/>
          </p:nvSpPr>
          <p:spPr bwMode="auto">
            <a:xfrm>
              <a:off x="3011606" y="3787360"/>
              <a:ext cx="23042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Trouve les données  dans une revue scientifique ou un manuel de médecine. </a:t>
              </a:r>
            </a:p>
          </p:txBody>
        </p:sp>
      </p:grpSp>
      <p:grpSp>
        <p:nvGrpSpPr>
          <p:cNvPr id="19462" name="Group 29"/>
          <p:cNvGrpSpPr>
            <a:grpSpLocks/>
          </p:cNvGrpSpPr>
          <p:nvPr/>
        </p:nvGrpSpPr>
        <p:grpSpPr bwMode="auto">
          <a:xfrm rot="-406304">
            <a:off x="4573588" y="930275"/>
            <a:ext cx="2881312" cy="1430338"/>
            <a:chOff x="179512" y="4149081"/>
            <a:chExt cx="2880320" cy="1431152"/>
          </a:xfrm>
        </p:grpSpPr>
        <p:sp>
          <p:nvSpPr>
            <p:cNvPr id="27" name="Rounded Rectangle 26"/>
            <p:cNvSpPr>
              <a:spLocks noChangeArrowheads="1"/>
            </p:cNvSpPr>
            <p:nvPr/>
          </p:nvSpPr>
          <p:spPr bwMode="auto">
            <a:xfrm>
              <a:off x="179512" y="4149081"/>
              <a:ext cx="2880320" cy="1431152"/>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6" name="Picture 25" descr="tape measure.png"/>
            <p:cNvPicPr>
              <a:picLocks noChangeAspect="1"/>
            </p:cNvPicPr>
            <p:nvPr/>
          </p:nvPicPr>
          <p:blipFill>
            <a:blip r:embed="rId7">
              <a:extLst>
                <a:ext uri="{28A0092B-C50C-407E-A947-70E740481C1C}">
                  <a14:useLocalDpi xmlns:a14="http://schemas.microsoft.com/office/drawing/2010/main" val="0"/>
                </a:ext>
              </a:extLst>
            </a:blip>
            <a:srcRect l="15625" b="21902"/>
            <a:stretch>
              <a:fillRect/>
            </a:stretch>
          </p:blipFill>
          <p:spPr bwMode="auto">
            <a:xfrm>
              <a:off x="251520" y="4221088"/>
              <a:ext cx="2649859" cy="135065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5" name="TextBox 19"/>
            <p:cNvSpPr txBox="1">
              <a:spLocks noChangeArrowheads="1"/>
            </p:cNvSpPr>
            <p:nvPr/>
          </p:nvSpPr>
          <p:spPr bwMode="auto">
            <a:xfrm>
              <a:off x="467544" y="4860449"/>
              <a:ext cx="22322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Mesure le tour de cou.</a:t>
              </a:r>
            </a:p>
          </p:txBody>
        </p:sp>
      </p:grpSp>
      <p:grpSp>
        <p:nvGrpSpPr>
          <p:cNvPr id="19463" name="Group 31"/>
          <p:cNvGrpSpPr>
            <a:grpSpLocks/>
          </p:cNvGrpSpPr>
          <p:nvPr/>
        </p:nvGrpSpPr>
        <p:grpSpPr bwMode="auto">
          <a:xfrm rot="999187">
            <a:off x="501650" y="2347913"/>
            <a:ext cx="2305050" cy="2087562"/>
            <a:chOff x="179512" y="908720"/>
            <a:chExt cx="2304256" cy="2088232"/>
          </a:xfrm>
        </p:grpSpPr>
        <p:sp>
          <p:nvSpPr>
            <p:cNvPr id="24" name="Rounded Rectangle 23"/>
            <p:cNvSpPr>
              <a:spLocks noChangeArrowheads="1"/>
            </p:cNvSpPr>
            <p:nvPr/>
          </p:nvSpPr>
          <p:spPr bwMode="auto">
            <a:xfrm>
              <a:off x="179512" y="908720"/>
              <a:ext cx="2304256" cy="2088232"/>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9481" name="TextBox 7"/>
            <p:cNvSpPr txBox="1">
              <a:spLocks noChangeArrowheads="1"/>
            </p:cNvSpPr>
            <p:nvPr/>
          </p:nvSpPr>
          <p:spPr bwMode="auto">
            <a:xfrm>
              <a:off x="251521" y="929626"/>
              <a:ext cx="20882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Demande aux personnes d’écrire quand ils utilisent leur téléphone.</a:t>
              </a:r>
            </a:p>
          </p:txBody>
        </p:sp>
        <p:pic>
          <p:nvPicPr>
            <p:cNvPr id="19482" name="Picture 24" descr="notepa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1520" y="1916832"/>
              <a:ext cx="2117384" cy="90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4" name="Group 34"/>
          <p:cNvGrpSpPr>
            <a:grpSpLocks/>
          </p:cNvGrpSpPr>
          <p:nvPr/>
        </p:nvGrpSpPr>
        <p:grpSpPr bwMode="auto">
          <a:xfrm rot="497903">
            <a:off x="5292725" y="4221163"/>
            <a:ext cx="3635375" cy="2087562"/>
            <a:chOff x="5508104" y="1916832"/>
            <a:chExt cx="3635896" cy="2088232"/>
          </a:xfrm>
        </p:grpSpPr>
        <p:sp>
          <p:nvSpPr>
            <p:cNvPr id="33" name="Rounded Rectangle 32"/>
            <p:cNvSpPr>
              <a:spLocks noChangeArrowheads="1"/>
            </p:cNvSpPr>
            <p:nvPr/>
          </p:nvSpPr>
          <p:spPr bwMode="auto">
            <a:xfrm>
              <a:off x="5580112" y="1916832"/>
              <a:ext cx="3563888" cy="2088232"/>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9478" name="TextBox 8"/>
            <p:cNvSpPr txBox="1">
              <a:spLocks noChangeArrowheads="1"/>
            </p:cNvSpPr>
            <p:nvPr/>
          </p:nvSpPr>
          <p:spPr bwMode="auto">
            <a:xfrm>
              <a:off x="5508104" y="2045462"/>
              <a:ext cx="1656184"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400">
                  <a:latin typeface="Century Gothic" charset="0"/>
                </a:rPr>
                <a:t>Crée une application qui enregistre quand tu envoies un SMS, tu regardes une vidéo ou tu es sur Internet</a:t>
              </a:r>
              <a:r>
                <a:rPr lang="en-GB" altLang="x-none" sz="1600">
                  <a:latin typeface="Century Gothic" charset="0"/>
                </a:rPr>
                <a:t>.</a:t>
              </a:r>
            </a:p>
          </p:txBody>
        </p:sp>
        <p:pic>
          <p:nvPicPr>
            <p:cNvPr id="19479" name="Picture 33" descr="page of app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32721" y="2060849"/>
              <a:ext cx="175948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5" name="Group 37"/>
          <p:cNvGrpSpPr>
            <a:grpSpLocks/>
          </p:cNvGrpSpPr>
          <p:nvPr/>
        </p:nvGrpSpPr>
        <p:grpSpPr bwMode="auto">
          <a:xfrm>
            <a:off x="7092950" y="696913"/>
            <a:ext cx="1511300" cy="3654425"/>
            <a:chOff x="7308304" y="548680"/>
            <a:chExt cx="1512168" cy="3654271"/>
          </a:xfrm>
        </p:grpSpPr>
        <p:sp>
          <p:nvSpPr>
            <p:cNvPr id="37" name="Rounded Rectangle 36"/>
            <p:cNvSpPr>
              <a:spLocks noChangeArrowheads="1"/>
            </p:cNvSpPr>
            <p:nvPr/>
          </p:nvSpPr>
          <p:spPr bwMode="auto">
            <a:xfrm>
              <a:off x="7308304" y="548680"/>
              <a:ext cx="1440160" cy="3600400"/>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9475" name="TextBox 17"/>
            <p:cNvSpPr txBox="1">
              <a:spLocks noChangeArrowheads="1"/>
            </p:cNvSpPr>
            <p:nvPr/>
          </p:nvSpPr>
          <p:spPr bwMode="auto">
            <a:xfrm>
              <a:off x="7308304" y="620688"/>
              <a:ext cx="15121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Demande aux personnes de te donner les paramètres de leur téléphone. </a:t>
              </a:r>
            </a:p>
          </p:txBody>
        </p:sp>
        <p:pic>
          <p:nvPicPr>
            <p:cNvPr id="19476" name="Picture 35" descr="phone apps.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52320" y="1879925"/>
              <a:ext cx="1227053" cy="232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40"/>
          <p:cNvGrpSpPr>
            <a:grpSpLocks/>
          </p:cNvGrpSpPr>
          <p:nvPr/>
        </p:nvGrpSpPr>
        <p:grpSpPr bwMode="auto">
          <a:xfrm rot="-819758">
            <a:off x="334963" y="4289425"/>
            <a:ext cx="2665412" cy="2089150"/>
            <a:chOff x="2411760" y="1137495"/>
            <a:chExt cx="2664296" cy="2089129"/>
          </a:xfrm>
        </p:grpSpPr>
        <p:sp>
          <p:nvSpPr>
            <p:cNvPr id="40" name="Rounded Rectangle 39"/>
            <p:cNvSpPr>
              <a:spLocks noChangeArrowheads="1"/>
            </p:cNvSpPr>
            <p:nvPr/>
          </p:nvSpPr>
          <p:spPr bwMode="auto">
            <a:xfrm>
              <a:off x="2411760" y="1340768"/>
              <a:ext cx="2664296" cy="1863824"/>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9472" name="TextBox 20"/>
            <p:cNvSpPr txBox="1">
              <a:spLocks noChangeArrowheads="1"/>
            </p:cNvSpPr>
            <p:nvPr/>
          </p:nvSpPr>
          <p:spPr bwMode="auto">
            <a:xfrm>
              <a:off x="2411761" y="2487960"/>
              <a:ext cx="25922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Demande aux personnes quels sports ils pratiquent, et à quelle fréquence.</a:t>
              </a:r>
            </a:p>
          </p:txBody>
        </p:sp>
        <p:pic>
          <p:nvPicPr>
            <p:cNvPr id="19473" name="Picture 38" descr="sports equipment.png"/>
            <p:cNvPicPr>
              <a:picLocks noChangeAspect="1"/>
            </p:cNvPicPr>
            <p:nvPr/>
          </p:nvPicPr>
          <p:blipFill>
            <a:blip r:embed="rId11">
              <a:extLst>
                <a:ext uri="{28A0092B-C50C-407E-A947-70E740481C1C}">
                  <a14:useLocalDpi xmlns:a14="http://schemas.microsoft.com/office/drawing/2010/main" val="0"/>
                </a:ext>
              </a:extLst>
            </a:blip>
            <a:srcRect b="11494"/>
            <a:stretch>
              <a:fillRect/>
            </a:stretch>
          </p:blipFill>
          <p:spPr bwMode="auto">
            <a:xfrm>
              <a:off x="2411760" y="1137495"/>
              <a:ext cx="2654174" cy="142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7" name="Group 42"/>
          <p:cNvGrpSpPr>
            <a:grpSpLocks/>
          </p:cNvGrpSpPr>
          <p:nvPr/>
        </p:nvGrpSpPr>
        <p:grpSpPr bwMode="auto">
          <a:xfrm>
            <a:off x="3924300" y="2420938"/>
            <a:ext cx="1800225" cy="1800225"/>
            <a:chOff x="2915816" y="1412776"/>
            <a:chExt cx="1800200" cy="1800200"/>
          </a:xfrm>
        </p:grpSpPr>
        <p:sp>
          <p:nvSpPr>
            <p:cNvPr id="42" name="Rounded Rectangle 41"/>
            <p:cNvSpPr>
              <a:spLocks noChangeArrowheads="1"/>
            </p:cNvSpPr>
            <p:nvPr/>
          </p:nvSpPr>
          <p:spPr bwMode="auto">
            <a:xfrm>
              <a:off x="2915816" y="1412776"/>
              <a:ext cx="1728192" cy="1800200"/>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9469" name="TextBox 18"/>
            <p:cNvSpPr txBox="1">
              <a:spLocks noChangeArrowheads="1"/>
            </p:cNvSpPr>
            <p:nvPr/>
          </p:nvSpPr>
          <p:spPr bwMode="auto">
            <a:xfrm>
              <a:off x="2987824" y="1412776"/>
              <a:ext cx="1728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a:latin typeface="Century Gothic" charset="0"/>
                </a:rPr>
                <a:t>Utilise un pèse-personne.</a:t>
              </a:r>
            </a:p>
          </p:txBody>
        </p:sp>
        <p:pic>
          <p:nvPicPr>
            <p:cNvPr id="19470" name="Picture 4"/>
            <p:cNvPicPr>
              <a:picLocks noChangeAspect="1" noChangeArrowheads="1"/>
            </p:cNvPicPr>
            <p:nvPr/>
          </p:nvPicPr>
          <p:blipFill>
            <a:blip r:embed="rId12">
              <a:extLst>
                <a:ext uri="{28A0092B-C50C-407E-A947-70E740481C1C}">
                  <a14:useLocalDpi xmlns:a14="http://schemas.microsoft.com/office/drawing/2010/main" val="0"/>
                </a:ext>
              </a:extLst>
            </a:blip>
            <a:srcRect l="7903" r="9123"/>
            <a:stretch>
              <a:fillRect/>
            </a:stretch>
          </p:blipFill>
          <p:spPr bwMode="auto">
            <a:xfrm>
              <a:off x="3059832" y="1988840"/>
              <a:ext cx="1512168"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3"/>
          <p:cNvGrpSpPr>
            <a:grpSpLocks/>
          </p:cNvGrpSpPr>
          <p:nvPr/>
        </p:nvGrpSpPr>
        <p:grpSpPr bwMode="auto">
          <a:xfrm>
            <a:off x="1187450" y="1125538"/>
            <a:ext cx="1584325" cy="4319587"/>
            <a:chOff x="179512" y="1052736"/>
            <a:chExt cx="1584176" cy="4320480"/>
          </a:xfrm>
        </p:grpSpPr>
        <p:sp>
          <p:nvSpPr>
            <p:cNvPr id="50" name="Rounded Rectangle 49"/>
            <p:cNvSpPr>
              <a:spLocks noChangeArrowheads="1"/>
            </p:cNvSpPr>
            <p:nvPr/>
          </p:nvSpPr>
          <p:spPr bwMode="auto">
            <a:xfrm>
              <a:off x="179512" y="1052736"/>
              <a:ext cx="1584176" cy="4320480"/>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0507" name="Group 47"/>
            <p:cNvGrpSpPr>
              <a:grpSpLocks/>
            </p:cNvGrpSpPr>
            <p:nvPr/>
          </p:nvGrpSpPr>
          <p:grpSpPr bwMode="auto">
            <a:xfrm>
              <a:off x="251520" y="1124744"/>
              <a:ext cx="1440160" cy="4104456"/>
              <a:chOff x="2339752" y="1988840"/>
              <a:chExt cx="1440160" cy="4104456"/>
            </a:xfrm>
          </p:grpSpPr>
          <p:sp>
            <p:nvSpPr>
              <p:cNvPr id="20508" name="TextBox 13"/>
              <p:cNvSpPr txBox="1">
                <a:spLocks noChangeArrowheads="1"/>
              </p:cNvSpPr>
              <p:nvPr/>
            </p:nvSpPr>
            <p:spPr bwMode="auto">
              <a:xfrm>
                <a:off x="2339752" y="1988840"/>
                <a:ext cx="14401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a:latin typeface="Century Gothic" charset="0"/>
                  </a:rPr>
                  <a:t>Utilise le diagramme sur les forces et calcule.</a:t>
                </a:r>
              </a:p>
            </p:txBody>
          </p:sp>
          <p:cxnSp>
            <p:nvCxnSpPr>
              <p:cNvPr id="43" name="Straight Arrow Connector 42"/>
              <p:cNvCxnSpPr/>
              <p:nvPr/>
            </p:nvCxnSpPr>
            <p:spPr>
              <a:xfrm>
                <a:off x="2988401" y="3356992"/>
                <a:ext cx="287311" cy="2735828"/>
              </a:xfrm>
              <a:prstGeom prst="straightConnector1">
                <a:avLst/>
              </a:prstGeom>
              <a:ln w="50800">
                <a:solidFill>
                  <a:srgbClr val="6DD9FF"/>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988401" y="3283952"/>
                <a:ext cx="71431" cy="2521471"/>
              </a:xfrm>
              <a:prstGeom prst="straightConnector1">
                <a:avLst/>
              </a:prstGeom>
              <a:ln w="50800">
                <a:solidFill>
                  <a:srgbClr val="6DD9FF"/>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88401" y="3212500"/>
                <a:ext cx="215880" cy="287396"/>
              </a:xfrm>
              <a:prstGeom prst="straightConnector1">
                <a:avLst/>
              </a:prstGeom>
              <a:ln w="50800">
                <a:solidFill>
                  <a:srgbClr val="6DD9FF"/>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915383" y="3141047"/>
                <a:ext cx="144449" cy="1429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grpSp>
      <p:pic>
        <p:nvPicPr>
          <p:cNvPr id="56" name="Picture 55" descr="boy textin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16000"/>
            <a:ext cx="2098675" cy="55086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52"/>
          <p:cNvGrpSpPr>
            <a:grpSpLocks/>
          </p:cNvGrpSpPr>
          <p:nvPr/>
        </p:nvGrpSpPr>
        <p:grpSpPr bwMode="auto">
          <a:xfrm>
            <a:off x="2376488" y="2833688"/>
            <a:ext cx="2087562" cy="3529012"/>
            <a:chOff x="1619672" y="2636912"/>
            <a:chExt cx="2088232" cy="3528392"/>
          </a:xfrm>
        </p:grpSpPr>
        <p:sp>
          <p:nvSpPr>
            <p:cNvPr id="49" name="Rounded Rectangle 48"/>
            <p:cNvSpPr>
              <a:spLocks noChangeArrowheads="1"/>
            </p:cNvSpPr>
            <p:nvPr/>
          </p:nvSpPr>
          <p:spPr bwMode="auto">
            <a:xfrm>
              <a:off x="1619672" y="2636912"/>
              <a:ext cx="2088232" cy="3528392"/>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7" name="Picture 26" descr="skeleton2.png"/>
            <p:cNvPicPr>
              <a:picLocks noChangeAspect="1"/>
            </p:cNvPicPr>
            <p:nvPr/>
          </p:nvPicPr>
          <p:blipFill>
            <a:blip r:embed="rId6">
              <a:extLst>
                <a:ext uri="{28A0092B-C50C-407E-A947-70E740481C1C}">
                  <a14:useLocalDpi xmlns:a14="http://schemas.microsoft.com/office/drawing/2010/main" val="0"/>
                </a:ext>
              </a:extLst>
            </a:blip>
            <a:srcRect b="60524"/>
            <a:stretch>
              <a:fillRect/>
            </a:stretch>
          </p:blipFill>
          <p:spPr bwMode="auto">
            <a:xfrm>
              <a:off x="1656184" y="3861048"/>
              <a:ext cx="1960741" cy="2088232"/>
            </a:xfrm>
            <a:prstGeom prst="rect">
              <a:avLst/>
            </a:prstGeom>
            <a:noFill/>
            <a:ln>
              <a:noFill/>
            </a:ln>
            <a:effectLst>
              <a:outerShdw blurRad="63500" dist="50800" dir="10259996"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50" descr="protractor .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803712" y="4189176"/>
              <a:ext cx="795365" cy="42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4" name="TextBox 46"/>
            <p:cNvSpPr txBox="1">
              <a:spLocks noChangeArrowheads="1"/>
            </p:cNvSpPr>
            <p:nvPr/>
          </p:nvSpPr>
          <p:spPr bwMode="auto">
            <a:xfrm>
              <a:off x="1758008" y="2780928"/>
              <a:ext cx="1907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Utilise un rapporteur et un fil à plomb.</a:t>
              </a:r>
              <a:endParaRPr lang="en-GB" altLang="x-none" sz="1100">
                <a:latin typeface="Century Gothic" charset="0"/>
              </a:endParaRPr>
            </a:p>
          </p:txBody>
        </p:sp>
        <p:pic>
          <p:nvPicPr>
            <p:cNvPr id="20505" name="Picture 51" descr="plumb line or bob.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1605" y="3590111"/>
              <a:ext cx="491474" cy="251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5" name="Group 9"/>
          <p:cNvGrpSpPr>
            <a:grpSpLocks/>
          </p:cNvGrpSpPr>
          <p:nvPr/>
        </p:nvGrpSpPr>
        <p:grpSpPr bwMode="auto">
          <a:xfrm>
            <a:off x="7813675" y="0"/>
            <a:ext cx="1295400" cy="641350"/>
            <a:chOff x="7813154" y="0"/>
            <a:chExt cx="1296144" cy="641606"/>
          </a:xfrm>
        </p:grpSpPr>
        <p:sp>
          <p:nvSpPr>
            <p:cNvPr id="20499" name="TextBox 21"/>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Fiche2b</a:t>
              </a:r>
            </a:p>
          </p:txBody>
        </p:sp>
        <p:pic>
          <p:nvPicPr>
            <p:cNvPr id="20500" name="Picture 22" descr="Student sheet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6" name="Group 38"/>
          <p:cNvGrpSpPr>
            <a:grpSpLocks/>
          </p:cNvGrpSpPr>
          <p:nvPr/>
        </p:nvGrpSpPr>
        <p:grpSpPr bwMode="auto">
          <a:xfrm>
            <a:off x="4716463" y="4133850"/>
            <a:ext cx="4176712" cy="2293938"/>
            <a:chOff x="4716016" y="4005064"/>
            <a:chExt cx="4176464" cy="2293809"/>
          </a:xfrm>
        </p:grpSpPr>
        <p:sp>
          <p:nvSpPr>
            <p:cNvPr id="38" name="Rounded Rectangle 37"/>
            <p:cNvSpPr>
              <a:spLocks noChangeArrowheads="1"/>
            </p:cNvSpPr>
            <p:nvPr/>
          </p:nvSpPr>
          <p:spPr bwMode="auto">
            <a:xfrm>
              <a:off x="4860032" y="4005064"/>
              <a:ext cx="4032448" cy="2232248"/>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7" name="Group 24"/>
            <p:cNvGrpSpPr/>
            <p:nvPr/>
          </p:nvGrpSpPr>
          <p:grpSpPr>
            <a:xfrm flipH="1">
              <a:off x="6752207" y="4005064"/>
              <a:ext cx="1276180" cy="1080120"/>
              <a:chOff x="7510753" y="396051"/>
              <a:chExt cx="1216181" cy="1080120"/>
            </a:xfrm>
            <a:effectLst>
              <a:outerShdw blurRad="50800" dist="38100" dir="2700000" algn="tl" rotWithShape="0">
                <a:prstClr val="black">
                  <a:alpha val="40000"/>
                </a:prstClr>
              </a:outerShdw>
            </a:effectLst>
          </p:grpSpPr>
          <p:sp>
            <p:nvSpPr>
              <p:cNvPr id="26" name="Arc 25"/>
              <p:cNvSpPr/>
              <p:nvPr/>
            </p:nvSpPr>
            <p:spPr>
              <a:xfrm rot="17183876">
                <a:off x="7889859" y="639096"/>
                <a:ext cx="826381" cy="847769"/>
              </a:xfrm>
              <a:prstGeom prst="arc">
                <a:avLst/>
              </a:prstGeom>
              <a:ln w="38100">
                <a:solidFill>
                  <a:srgbClr val="99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9" name="Straight Connector 28"/>
              <p:cNvCxnSpPr/>
              <p:nvPr/>
            </p:nvCxnSpPr>
            <p:spPr>
              <a:xfrm flipH="1">
                <a:off x="8406352" y="396051"/>
                <a:ext cx="1" cy="10273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10753" y="547611"/>
                <a:ext cx="902692" cy="8651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8" name="Picture 27" descr="skeleton2.png"/>
            <p:cNvPicPr>
              <a:picLocks noChangeAspect="1"/>
            </p:cNvPicPr>
            <p:nvPr/>
          </p:nvPicPr>
          <p:blipFill>
            <a:blip r:embed="rId6">
              <a:extLst>
                <a:ext uri="{28A0092B-C50C-407E-A947-70E740481C1C}">
                  <a14:useLocalDpi xmlns:a14="http://schemas.microsoft.com/office/drawing/2010/main" val="0"/>
                </a:ext>
              </a:extLst>
            </a:blip>
            <a:srcRect b="63246"/>
            <a:stretch>
              <a:fillRect/>
            </a:stretch>
          </p:blipFill>
          <p:spPr bwMode="auto">
            <a:xfrm flipH="1">
              <a:off x="6876256" y="4293096"/>
              <a:ext cx="1960741" cy="1944216"/>
            </a:xfrm>
            <a:prstGeom prst="rect">
              <a:avLst/>
            </a:prstGeom>
            <a:noFill/>
            <a:ln>
              <a:noFill/>
            </a:ln>
            <a:effectLst>
              <a:outerShdw blurRad="63500" dist="50800" sx="100999" sy="100999"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Box 15"/>
            <p:cNvSpPr txBox="1">
              <a:spLocks noChangeArrowheads="1"/>
            </p:cNvSpPr>
            <p:nvPr/>
          </p:nvSpPr>
          <p:spPr bwMode="auto">
            <a:xfrm>
              <a:off x="4716016" y="4236770"/>
              <a:ext cx="136815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Utilise une application qui mesure l’inclinaison pour trouver l’angle qui apparaît. </a:t>
              </a:r>
              <a:endParaRPr lang="en-GB" altLang="x-none" sz="1200">
                <a:latin typeface="Century Gothic" charset="0"/>
              </a:endParaRPr>
            </a:p>
          </p:txBody>
        </p:sp>
        <p:pic>
          <p:nvPicPr>
            <p:cNvPr id="11275" name="Picture 11" descr="C:\Users\User\AppData\Local\Microsoft\Windows\Temporary Internet Files\Content.IE5\ZXMP7BAK\IMG_0665.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4797152"/>
              <a:ext cx="910676" cy="1368152"/>
            </a:xfrm>
            <a:prstGeom prst="rect">
              <a:avLst/>
            </a:prstGeom>
            <a:noFill/>
            <a:ln>
              <a:noFill/>
            </a:ln>
            <a:effectLst>
              <a:outerShdw blurRad="635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7" name="Group 41"/>
          <p:cNvGrpSpPr>
            <a:grpSpLocks/>
          </p:cNvGrpSpPr>
          <p:nvPr/>
        </p:nvGrpSpPr>
        <p:grpSpPr bwMode="auto">
          <a:xfrm>
            <a:off x="4211638" y="765175"/>
            <a:ext cx="4032250" cy="3527425"/>
            <a:chOff x="251520" y="908720"/>
            <a:chExt cx="4032448" cy="3528392"/>
          </a:xfrm>
        </p:grpSpPr>
        <p:sp>
          <p:nvSpPr>
            <p:cNvPr id="41" name="Rounded Rectangle 40"/>
            <p:cNvSpPr>
              <a:spLocks noChangeArrowheads="1"/>
            </p:cNvSpPr>
            <p:nvPr/>
          </p:nvSpPr>
          <p:spPr bwMode="auto">
            <a:xfrm>
              <a:off x="323528" y="908720"/>
              <a:ext cx="3960440" cy="3456384"/>
            </a:xfrm>
            <a:prstGeom prst="roundRect">
              <a:avLst>
                <a:gd name="adj" fmla="val 10032"/>
              </a:avLst>
            </a:prstGeom>
            <a:solidFill>
              <a:schemeClr val="bg1"/>
            </a:solidFill>
            <a:ln w="6350">
              <a:solidFill>
                <a:srgbClr val="385D8A"/>
              </a:solidFill>
              <a:round/>
              <a:headEnd/>
              <a:tailEnd/>
            </a:ln>
            <a:effectLst>
              <a:outerShdw blurRad="63500" dist="76201"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0490" name="TextBox 9"/>
            <p:cNvSpPr txBox="1">
              <a:spLocks noChangeArrowheads="1"/>
            </p:cNvSpPr>
            <p:nvPr/>
          </p:nvSpPr>
          <p:spPr bwMode="auto">
            <a:xfrm>
              <a:off x="611560" y="972017"/>
              <a:ext cx="34563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Prends les données sur ce graphique publiées dans une revue scientifique.</a:t>
              </a:r>
            </a:p>
          </p:txBody>
        </p:sp>
        <p:cxnSp>
          <p:nvCxnSpPr>
            <p:cNvPr id="20" name="Straight Connector 19"/>
            <p:cNvCxnSpPr/>
            <p:nvPr/>
          </p:nvCxnSpPr>
          <p:spPr>
            <a:xfrm>
              <a:off x="899252" y="3860692"/>
              <a:ext cx="3168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99252" y="1556598"/>
              <a:ext cx="0" cy="23040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493" name="Chart 36"/>
            <p:cNvGraphicFramePr>
              <a:graphicFrameLocks/>
            </p:cNvGraphicFramePr>
            <p:nvPr/>
          </p:nvGraphicFramePr>
          <p:xfrm>
            <a:off x="200720" y="1361976"/>
            <a:ext cx="4134048" cy="3125936"/>
          </p:xfrm>
          <a:graphic>
            <a:graphicData uri="http://schemas.openxmlformats.org/presentationml/2006/ole">
              <mc:AlternateContent xmlns:mc="http://schemas.openxmlformats.org/markup-compatibility/2006">
                <mc:Choice xmlns:v="urn:schemas-microsoft-com:vml" Requires="v">
                  <p:oleObj spid="_x0000_s20513" r:id="rId11" imgW="4133446" imgH="3127519" progId="Excel.Chart.8">
                    <p:embed/>
                  </p:oleObj>
                </mc:Choice>
                <mc:Fallback>
                  <p:oleObj r:id="rId11" imgW="4133446" imgH="3127519" progId="Excel.Chart.8">
                    <p:embed/>
                    <p:pic>
                      <p:nvPicPr>
                        <p:cNvPr id="0" name="Chart 3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720" y="1361976"/>
                          <a:ext cx="4134048" cy="3125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TextBox 23"/>
          <p:cNvSpPr txBox="1"/>
          <p:nvPr/>
        </p:nvSpPr>
        <p:spPr>
          <a:xfrm>
            <a:off x="1835150" y="57150"/>
            <a:ext cx="4968875" cy="708025"/>
          </a:xfrm>
          <a:prstGeom prst="rect">
            <a:avLst/>
          </a:prstGeom>
          <a:noFill/>
        </p:spPr>
        <p:txBody>
          <a:bodyPr>
            <a:spAutoFit/>
          </a:bodyPr>
          <a:lstStyle/>
          <a:p>
            <a:pPr algn="ctr" fontAlgn="auto">
              <a:spcBef>
                <a:spcPts val="0"/>
              </a:spcBef>
              <a:spcAft>
                <a:spcPts val="0"/>
              </a:spcAft>
              <a:defRPr/>
            </a:pPr>
            <a:r>
              <a:rPr lang="en-GB" sz="3200" dirty="0" err="1">
                <a:solidFill>
                  <a:srgbClr val="CC0000"/>
                </a:solidFill>
                <a:latin typeface="Century Gothic" pitchFamily="34" charset="0"/>
                <a:ea typeface="+mn-ea"/>
                <a:cs typeface="+mn-cs"/>
              </a:rPr>
              <a:t>Obtenir</a:t>
            </a:r>
            <a:r>
              <a:rPr lang="en-GB" sz="3200" dirty="0">
                <a:solidFill>
                  <a:srgbClr val="CC0000"/>
                </a:solidFill>
                <a:latin typeface="Century Gothic" pitchFamily="34" charset="0"/>
                <a:ea typeface="+mn-ea"/>
                <a:cs typeface="+mn-cs"/>
              </a:rPr>
              <a:t> les </a:t>
            </a:r>
            <a:r>
              <a:rPr lang="en-GB" sz="3200" dirty="0" err="1">
                <a:solidFill>
                  <a:srgbClr val="CC0000"/>
                </a:solidFill>
                <a:latin typeface="Century Gothic" pitchFamily="34" charset="0"/>
                <a:ea typeface="+mn-ea"/>
                <a:cs typeface="+mn-cs"/>
              </a:rPr>
              <a:t>données</a:t>
            </a:r>
            <a:r>
              <a:rPr lang="en-GB" sz="3200" dirty="0">
                <a:solidFill>
                  <a:srgbClr val="CC0000"/>
                </a:solidFill>
                <a:latin typeface="Century Gothic" pitchFamily="34" charset="0"/>
                <a:ea typeface="+mj-ea"/>
                <a:cs typeface="+mj-cs"/>
              </a:rPr>
              <a:t>– </a:t>
            </a:r>
            <a:r>
              <a:rPr lang="en-GB" sz="4000" b="1" dirty="0">
                <a:solidFill>
                  <a:srgbClr val="CC0000"/>
                </a:solidFill>
                <a:latin typeface="Century Gothic" pitchFamily="34" charset="0"/>
                <a:ea typeface="+mj-ea"/>
                <a:cs typeface="+mj-cs"/>
              </a:rPr>
              <a:t>2</a:t>
            </a:r>
            <a:r>
              <a:rPr lang="en-GB" sz="3200" dirty="0">
                <a:solidFill>
                  <a:srgbClr val="CC0000"/>
                </a:solidFill>
                <a:latin typeface="Century Gothic" pitchFamily="34" charset="0"/>
                <a:ea typeface="+mj-ea"/>
                <a:cs typeface="+mj-cs"/>
              </a:rPr>
              <a:t> </a:t>
            </a:r>
            <a:endParaRPr lang="en-GB" sz="3200" dirty="0">
              <a:solidFill>
                <a:srgbClr val="CC0000"/>
              </a:solidFill>
              <a:latin typeface="Century Gothic" pitchFamily="34" charset="0"/>
              <a:ea typeface="+mj-ea"/>
              <a:cs typeface="+mj-cs"/>
            </a:endParaRPr>
          </a:p>
        </p:txBody>
      </p: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9"/>
          <p:cNvGrpSpPr>
            <a:grpSpLocks/>
          </p:cNvGrpSpPr>
          <p:nvPr/>
        </p:nvGrpSpPr>
        <p:grpSpPr bwMode="auto">
          <a:xfrm>
            <a:off x="7813675" y="0"/>
            <a:ext cx="1295400" cy="641350"/>
            <a:chOff x="7813154" y="0"/>
            <a:chExt cx="1296144" cy="641606"/>
          </a:xfrm>
        </p:grpSpPr>
        <p:sp>
          <p:nvSpPr>
            <p:cNvPr id="21523" name="TextBox 21"/>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Fiche3</a:t>
              </a:r>
            </a:p>
          </p:txBody>
        </p:sp>
        <p:pic>
          <p:nvPicPr>
            <p:cNvPr id="21524"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descr="wri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33548">
            <a:off x="2093913" y="161925"/>
            <a:ext cx="3952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2916238" y="188913"/>
            <a:ext cx="3527425" cy="646112"/>
          </a:xfrm>
          <a:prstGeom prst="rect">
            <a:avLst/>
          </a:prstGeom>
          <a:noFill/>
        </p:spPr>
        <p:txBody>
          <a:bodyPr>
            <a:spAutoFit/>
          </a:bodyPr>
          <a:lstStyle/>
          <a:p>
            <a:pPr algn="ctr" fontAlgn="auto">
              <a:spcBef>
                <a:spcPts val="0"/>
              </a:spcBef>
              <a:spcAft>
                <a:spcPts val="0"/>
              </a:spcAft>
              <a:defRPr/>
            </a:pPr>
            <a:r>
              <a:rPr lang="en-GB" sz="3600" dirty="0">
                <a:latin typeface="Century Gothic" pitchFamily="34" charset="0"/>
                <a:ea typeface="+mj-ea"/>
                <a:cs typeface="+mj-cs"/>
              </a:rPr>
              <a:t>Evaluation </a:t>
            </a:r>
            <a:endParaRPr lang="en-GB" sz="3600" dirty="0">
              <a:latin typeface="Century Gothic" pitchFamily="34" charset="0"/>
              <a:ea typeface="+mj-ea"/>
              <a:cs typeface="+mj-cs"/>
            </a:endParaRPr>
          </a:p>
        </p:txBody>
      </p:sp>
      <p:sp>
        <p:nvSpPr>
          <p:cNvPr id="21509" name="TextBox 29"/>
          <p:cNvSpPr txBox="1">
            <a:spLocks noChangeArrowheads="1"/>
          </p:cNvSpPr>
          <p:nvPr/>
        </p:nvSpPr>
        <p:spPr bwMode="auto">
          <a:xfrm>
            <a:off x="323850" y="1844675"/>
            <a:ext cx="856932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Ces variables pourraient affecter le résultat :</a:t>
            </a:r>
            <a:br>
              <a:rPr lang="en-GB" altLang="x-none" sz="1200">
                <a:latin typeface="Century Gothic" charset="0"/>
              </a:rPr>
            </a:br>
            <a:r>
              <a:rPr lang="en-GB" altLang="x-none" sz="1200">
                <a:latin typeface="Century Gothic" charset="0"/>
              </a:rPr>
              <a:t/>
            </a:r>
            <a:br>
              <a:rPr lang="en-GB" altLang="x-none" sz="1200">
                <a:latin typeface="Century Gothic" charset="0"/>
              </a:rPr>
            </a:br>
            <a:r>
              <a:rPr lang="en-GB" altLang="x-none" sz="1200">
                <a:latin typeface="Century Gothic" charset="0"/>
              </a:rPr>
              <a:t/>
            </a:r>
            <a:br>
              <a:rPr lang="en-GB" altLang="x-none" sz="1200">
                <a:latin typeface="Century Gothic" charset="0"/>
              </a:rPr>
            </a:br>
            <a:r>
              <a:rPr lang="en-GB" altLang="x-none" sz="1200">
                <a:latin typeface="Century Gothic" charset="0"/>
              </a:rPr>
              <a:t/>
            </a:r>
            <a:br>
              <a:rPr lang="en-GB" altLang="x-none" sz="1200">
                <a:latin typeface="Century Gothic" charset="0"/>
              </a:rPr>
            </a:br>
            <a:r>
              <a:rPr lang="en-GB" altLang="x-none" sz="1200">
                <a:latin typeface="Century Gothic" charset="0"/>
              </a:rPr>
              <a:t/>
            </a:r>
            <a:br>
              <a:rPr lang="en-GB" altLang="x-none" sz="1200">
                <a:latin typeface="Century Gothic" charset="0"/>
              </a:rPr>
            </a:br>
            <a:r>
              <a:rPr lang="en-GB" altLang="x-none" sz="1200">
                <a:latin typeface="Century Gothic" charset="0"/>
              </a:rPr>
              <a:t/>
            </a:r>
            <a:br>
              <a:rPr lang="en-GB" altLang="x-none" sz="1200">
                <a:latin typeface="Century Gothic" charset="0"/>
              </a:rPr>
            </a:br>
            <a:endParaRPr lang="en-GB" altLang="x-none" sz="1200">
              <a:latin typeface="Century Gothic" charset="0"/>
            </a:endParaRPr>
          </a:p>
          <a:p>
            <a:endParaRPr lang="en-GB" altLang="x-none" sz="1200">
              <a:latin typeface="Century Gothic" charset="0"/>
            </a:endParaRPr>
          </a:p>
          <a:p>
            <a:endParaRPr lang="en-GB" altLang="x-none" sz="1200">
              <a:latin typeface="Century Gothic" charset="0"/>
            </a:endParaRPr>
          </a:p>
          <a:p>
            <a:endParaRPr lang="en-GB" altLang="x-none" sz="1200">
              <a:latin typeface="Century Gothic" charset="0"/>
            </a:endParaRPr>
          </a:p>
          <a:p>
            <a:pPr>
              <a:spcBef>
                <a:spcPts val="600"/>
              </a:spcBef>
            </a:pPr>
            <a:endParaRPr lang="en-GB" altLang="x-none" sz="1200">
              <a:latin typeface="Century Gothic" charset="0"/>
            </a:endParaRPr>
          </a:p>
          <a:p>
            <a:pPr>
              <a:spcBef>
                <a:spcPts val="600"/>
              </a:spcBef>
            </a:pPr>
            <a:r>
              <a:rPr lang="en-GB" altLang="x-none" sz="1200">
                <a:latin typeface="Century Gothic" charset="0"/>
              </a:rPr>
              <a:t>Entoure les variables les plus importantes.</a:t>
            </a:r>
          </a:p>
          <a:p>
            <a:pPr>
              <a:spcBef>
                <a:spcPts val="600"/>
              </a:spcBef>
            </a:pPr>
            <a:r>
              <a:rPr lang="en-GB" altLang="x-none" sz="1200">
                <a:latin typeface="Century Gothic" charset="0"/>
              </a:rPr>
              <a:t>Dessine un rectangle autour des variables que tu peux mesurer.</a:t>
            </a:r>
          </a:p>
          <a:p>
            <a:pPr>
              <a:spcBef>
                <a:spcPts val="600"/>
              </a:spcBef>
            </a:pPr>
            <a:r>
              <a:rPr lang="en-GB" altLang="x-none" sz="1200">
                <a:latin typeface="Century Gothic" charset="0"/>
              </a:rPr>
              <a:t>Dessine un triangle autour des variables pour lesquelles tu peux trouver des données auprès de sources  secondaires.</a:t>
            </a:r>
          </a:p>
          <a:p>
            <a:pPr>
              <a:spcBef>
                <a:spcPts val="600"/>
              </a:spcBef>
            </a:pPr>
            <a:r>
              <a:rPr lang="en-GB" altLang="x-none" sz="1200">
                <a:latin typeface="Century Gothic" charset="0"/>
              </a:rPr>
              <a:t>Souligne au crayon à papier les variables pour lesquelles il pourrait ne pas être possible de trouver des données.</a:t>
            </a:r>
            <a:endParaRPr lang="en-GB" altLang="x-none" sz="1400">
              <a:latin typeface="Century Gothic" charset="0"/>
            </a:endParaRPr>
          </a:p>
        </p:txBody>
      </p:sp>
      <p:cxnSp>
        <p:nvCxnSpPr>
          <p:cNvPr id="31" name="Straight Connector 30"/>
          <p:cNvCxnSpPr/>
          <p:nvPr/>
        </p:nvCxnSpPr>
        <p:spPr>
          <a:xfrm>
            <a:off x="395288" y="1484313"/>
            <a:ext cx="835342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noChangeArrowheads="1"/>
          </p:cNvSpPr>
          <p:nvPr/>
        </p:nvSpPr>
        <p:spPr bwMode="auto">
          <a:xfrm>
            <a:off x="250825" y="836613"/>
            <a:ext cx="8642350" cy="792162"/>
          </a:xfrm>
          <a:prstGeom prst="rect">
            <a:avLst/>
          </a:prstGeom>
          <a:noFill/>
          <a:ln w="6350">
            <a:solidFill>
              <a:srgbClr val="C00000"/>
            </a:solidFill>
            <a:miter lim="800000"/>
            <a:headEnd/>
            <a:tailEnd/>
          </a:ln>
          <a:effectLst>
            <a:outerShdw blurRad="63500" dist="38100" dir="2700000" algn="tl" rotWithShape="0">
              <a:schemeClr val="tx1">
                <a:alpha val="39999"/>
              </a:scheme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33" name="Rectangle 32"/>
          <p:cNvSpPr>
            <a:spLocks noChangeArrowheads="1"/>
          </p:cNvSpPr>
          <p:nvPr/>
        </p:nvSpPr>
        <p:spPr bwMode="auto">
          <a:xfrm>
            <a:off x="250825" y="1773238"/>
            <a:ext cx="8642350" cy="3455987"/>
          </a:xfrm>
          <a:prstGeom prst="rect">
            <a:avLst/>
          </a:prstGeom>
          <a:noFill/>
          <a:ln w="6350">
            <a:solidFill>
              <a:srgbClr val="C00000"/>
            </a:solidFill>
            <a:miter lim="800000"/>
            <a:headEnd/>
            <a:tailEnd/>
          </a:ln>
          <a:effectLst>
            <a:outerShdw blurRad="63500" dist="38100" dir="2700000" algn="tl" rotWithShape="0">
              <a:schemeClr val="tx1">
                <a:alpha val="39999"/>
              </a:scheme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34" name="Rectangle 33"/>
          <p:cNvSpPr>
            <a:spLocks noChangeArrowheads="1"/>
          </p:cNvSpPr>
          <p:nvPr/>
        </p:nvSpPr>
        <p:spPr bwMode="auto">
          <a:xfrm>
            <a:off x="250825" y="5300663"/>
            <a:ext cx="8642350" cy="1081087"/>
          </a:xfrm>
          <a:prstGeom prst="rect">
            <a:avLst/>
          </a:prstGeom>
          <a:noFill/>
          <a:ln w="6350">
            <a:solidFill>
              <a:srgbClr val="C00000"/>
            </a:solidFill>
            <a:miter lim="800000"/>
            <a:headEnd/>
            <a:tailEnd/>
          </a:ln>
          <a:effectLst>
            <a:outerShdw blurRad="63500" dist="38100" dir="2700000" algn="tl" rotWithShape="0">
              <a:schemeClr val="tx1">
                <a:alpha val="39999"/>
              </a:scheme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1514" name="TextBox 34"/>
          <p:cNvSpPr txBox="1">
            <a:spLocks noChangeArrowheads="1"/>
          </p:cNvSpPr>
          <p:nvPr/>
        </p:nvSpPr>
        <p:spPr bwMode="auto">
          <a:xfrm>
            <a:off x="323850" y="919163"/>
            <a:ext cx="3311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La question scientifique que j’analyse est :</a:t>
            </a:r>
          </a:p>
        </p:txBody>
      </p:sp>
      <p:sp>
        <p:nvSpPr>
          <p:cNvPr id="21515" name="TextBox 35"/>
          <p:cNvSpPr txBox="1">
            <a:spLocks noChangeArrowheads="1"/>
          </p:cNvSpPr>
          <p:nvPr/>
        </p:nvSpPr>
        <p:spPr bwMode="auto">
          <a:xfrm>
            <a:off x="323850" y="5373688"/>
            <a:ext cx="5557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Voici comment je peux utiliser les données pour répondre à la question :</a:t>
            </a:r>
          </a:p>
        </p:txBody>
      </p:sp>
      <p:cxnSp>
        <p:nvCxnSpPr>
          <p:cNvPr id="37" name="Straight Connector 36"/>
          <p:cNvCxnSpPr/>
          <p:nvPr/>
        </p:nvCxnSpPr>
        <p:spPr>
          <a:xfrm>
            <a:off x="395288" y="2420938"/>
            <a:ext cx="835342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5288" y="2781300"/>
            <a:ext cx="835342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5288" y="3141663"/>
            <a:ext cx="835342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5288" y="3500438"/>
            <a:ext cx="835342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5288" y="3860800"/>
            <a:ext cx="835342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5288" y="5876925"/>
            <a:ext cx="835342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5288" y="6237288"/>
            <a:ext cx="835342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827088" y="1700213"/>
            <a:ext cx="7632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solidFill>
                  <a:srgbClr val="639729"/>
                </a:solidFill>
                <a:latin typeface="Century Gothic" charset="0"/>
              </a:rPr>
              <a:t>Promouvoir le dialogue et la réflexion</a:t>
            </a:r>
            <a:endParaRPr lang="pt-BR" altLang="x-none" sz="3200">
              <a:solidFill>
                <a:srgbClr val="639729"/>
              </a:solidFill>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6375" y="2508250"/>
            <a:ext cx="6191250" cy="292100"/>
          </a:xfrm>
          <a:prstGeom prst="rect">
            <a:avLst/>
          </a:prstGeom>
        </p:spPr>
        <p:txBody>
          <a:bodyPr>
            <a:spAutoFit/>
          </a:bodyPr>
          <a:lstStyle/>
          <a:p>
            <a:pPr fontAlgn="auto">
              <a:spcBef>
                <a:spcPts val="0"/>
              </a:spcBef>
              <a:spcAft>
                <a:spcPts val="0"/>
              </a:spcAft>
              <a:defRPr/>
            </a:pPr>
            <a:r>
              <a:rPr lang="fr-FR"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nouvelles générations à s’impliquer dans les enjeux des sciences</a:t>
            </a:r>
            <a:endPar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pic>
        <p:nvPicPr>
          <p:cNvPr id="235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157788"/>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443706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365625"/>
            <a:ext cx="9128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4437063"/>
            <a:ext cx="1181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088" y="5157788"/>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775" y="3716338"/>
            <a:ext cx="601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75" y="5229225"/>
            <a:ext cx="1406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625" y="4149725"/>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538" y="3500438"/>
            <a:ext cx="496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Box 17"/>
          <p:cNvSpPr txBox="1">
            <a:spLocks noChangeArrowheads="1"/>
          </p:cNvSpPr>
          <p:nvPr/>
        </p:nvSpPr>
        <p:spPr bwMode="auto">
          <a:xfrm>
            <a:off x="7667625" y="4437063"/>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23566" name="Picture 16"/>
          <p:cNvPicPr>
            <a:picLocks noChangeAspect="1" noChangeArrowheads="1"/>
          </p:cNvPicPr>
          <p:nvPr/>
        </p:nvPicPr>
        <p:blipFill>
          <a:blip r:embed="rId14">
            <a:extLst>
              <a:ext uri="{28A0092B-C50C-407E-A947-70E740481C1C}">
                <a14:useLocalDpi xmlns:a14="http://schemas.microsoft.com/office/drawing/2010/main" val="0"/>
              </a:ext>
            </a:extLst>
          </a:blip>
          <a:srcRect l="12569" r="40408"/>
          <a:stretch>
            <a:fillRect/>
          </a:stretch>
        </p:blipFill>
        <p:spPr bwMode="auto">
          <a:xfrm>
            <a:off x="4068763" y="5157788"/>
            <a:ext cx="11033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0063" y="3500438"/>
            <a:ext cx="8556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9975" y="5300663"/>
            <a:ext cx="12207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2088" y="3573463"/>
            <a:ext cx="40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500438"/>
            <a:ext cx="87788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3572" name="ZoneTexte 5"/>
          <p:cNvSpPr txBox="1">
            <a:spLocks noChangeArrowheads="1"/>
          </p:cNvSpPr>
          <p:nvPr/>
        </p:nvSpPr>
        <p:spPr bwMode="auto">
          <a:xfrm>
            <a:off x="1752600" y="6477000"/>
            <a:ext cx="57150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Découvrez d’autres activités sur EngagingScience.eu/fr/</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Daily news.png"/>
          <p:cNvPicPr>
            <a:picLocks noChangeAspect="1"/>
          </p:cNvPicPr>
          <p:nvPr/>
        </p:nvPicPr>
        <p:blipFill>
          <a:blip r:embed="rId3">
            <a:extLst>
              <a:ext uri="{28A0092B-C50C-407E-A947-70E740481C1C}">
                <a14:useLocalDpi xmlns:a14="http://schemas.microsoft.com/office/drawing/2010/main" val="0"/>
              </a:ext>
            </a:extLst>
          </a:blip>
          <a:srcRect b="1073"/>
          <a:stretch>
            <a:fillRect/>
          </a:stretch>
        </p:blipFill>
        <p:spPr bwMode="auto">
          <a:xfrm>
            <a:off x="250825" y="241300"/>
            <a:ext cx="864235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p:cNvGrpSpPr>
            <a:grpSpLocks/>
          </p:cNvGrpSpPr>
          <p:nvPr/>
        </p:nvGrpSpPr>
        <p:grpSpPr bwMode="auto">
          <a:xfrm>
            <a:off x="611188" y="3308350"/>
            <a:ext cx="4824412" cy="1323975"/>
            <a:chOff x="611560" y="3308791"/>
            <a:chExt cx="4824536" cy="1323439"/>
          </a:xfrm>
        </p:grpSpPr>
        <p:cxnSp>
          <p:nvCxnSpPr>
            <p:cNvPr id="19" name="Straight Connector 18"/>
            <p:cNvCxnSpPr/>
            <p:nvPr/>
          </p:nvCxnSpPr>
          <p:spPr>
            <a:xfrm>
              <a:off x="682999" y="4581451"/>
              <a:ext cx="475309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58" name="TextBox 20"/>
            <p:cNvSpPr txBox="1">
              <a:spLocks noChangeArrowheads="1"/>
            </p:cNvSpPr>
            <p:nvPr/>
          </p:nvSpPr>
          <p:spPr bwMode="auto">
            <a:xfrm>
              <a:off x="611560" y="3308791"/>
              <a:ext cx="46805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latin typeface="Century Gothic" charset="0"/>
                </a:rPr>
                <a:t>Une étude récente démontre que l’utilisation du téléphone peut avoir des effets sérieusement néfastes sur vos cervicales </a:t>
              </a:r>
            </a:p>
          </p:txBody>
        </p:sp>
      </p:grpSp>
      <p:sp>
        <p:nvSpPr>
          <p:cNvPr id="22" name="Rounded Rectangle 21"/>
          <p:cNvSpPr/>
          <p:nvPr/>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Text Box 13"/>
          <p:cNvSpPr txBox="1">
            <a:spLocks noChangeArrowheads="1"/>
          </p:cNvSpPr>
          <p:nvPr/>
        </p:nvSpPr>
        <p:spPr bwMode="auto">
          <a:xfrm>
            <a:off x="8789988" y="6130925"/>
            <a:ext cx="428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B5B0AA71-7502-C447-9B0E-042C58E6740E}" type="slidenum">
              <a:rPr lang="en-GB" altLang="en-US" sz="1400" b="1">
                <a:solidFill>
                  <a:schemeClr val="bg1"/>
                </a:solidFill>
                <a:latin typeface="Century Gothic" charset="0"/>
                <a:ea typeface="ＭＳ Ｐゴシック" charset="-128"/>
              </a:rPr>
              <a:pPr algn="ctr"/>
              <a:t>2</a:t>
            </a:fld>
            <a:endParaRPr lang="en-GB" altLang="en-US" sz="1400" b="1">
              <a:solidFill>
                <a:schemeClr val="bg1"/>
              </a:solidFill>
              <a:latin typeface="Century Gothic" charset="0"/>
              <a:ea typeface="ＭＳ Ｐゴシック" charset="-128"/>
            </a:endParaRPr>
          </a:p>
        </p:txBody>
      </p:sp>
      <p:sp>
        <p:nvSpPr>
          <p:cNvPr id="30" name="Rectangle 29"/>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Développement</a:t>
            </a:r>
            <a:endParaRPr lang="en-GB" sz="2000" b="1" dirty="0">
              <a:solidFill>
                <a:schemeClr val="bg1"/>
              </a:solidFill>
              <a:latin typeface="Century Gothic" pitchFamily="34" charset="0"/>
            </a:endParaRPr>
          </a:p>
        </p:txBody>
      </p:sp>
      <p:sp>
        <p:nvSpPr>
          <p:cNvPr id="31" name="Rectangle 30"/>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32" name="Rounded Rectangle 31"/>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Point de </a:t>
            </a:r>
            <a:r>
              <a:rPr lang="en-GB" sz="2000" b="1" dirty="0" err="1">
                <a:solidFill>
                  <a:schemeClr val="bg1"/>
                </a:solidFill>
                <a:latin typeface="Century Gothic" pitchFamily="34" charset="0"/>
                <a:ea typeface="+mn-ea"/>
                <a:cs typeface="+mn-cs"/>
              </a:rPr>
              <a:t>départ</a:t>
            </a:r>
            <a:endParaRPr lang="en-GB" sz="2000" b="1" dirty="0">
              <a:solidFill>
                <a:schemeClr val="bg1"/>
              </a:solidFill>
              <a:latin typeface="Century Gothic" pitchFamily="34" charset="0"/>
              <a:ea typeface="+mn-ea"/>
              <a:cs typeface="+mn-cs"/>
            </a:endParaRPr>
          </a:p>
        </p:txBody>
      </p:sp>
      <p:grpSp>
        <p:nvGrpSpPr>
          <p:cNvPr id="3" name="Group 25"/>
          <p:cNvGrpSpPr>
            <a:grpSpLocks/>
          </p:cNvGrpSpPr>
          <p:nvPr/>
        </p:nvGrpSpPr>
        <p:grpSpPr bwMode="auto">
          <a:xfrm>
            <a:off x="611188" y="4605338"/>
            <a:ext cx="5976937" cy="1322387"/>
            <a:chOff x="611560" y="4604935"/>
            <a:chExt cx="5976664" cy="1323439"/>
          </a:xfrm>
        </p:grpSpPr>
        <p:sp>
          <p:nvSpPr>
            <p:cNvPr id="10255" name="TextBox 24"/>
            <p:cNvSpPr txBox="1">
              <a:spLocks noChangeArrowheads="1"/>
            </p:cNvSpPr>
            <p:nvPr/>
          </p:nvSpPr>
          <p:spPr bwMode="auto">
            <a:xfrm>
              <a:off x="611560" y="4604935"/>
              <a:ext cx="46805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600"/>
                </a:spcBef>
              </a:pPr>
              <a:r>
                <a:rPr lang="en-GB" altLang="x-none" sz="2000">
                  <a:latin typeface="Century Gothic" charset="0"/>
                </a:rPr>
                <a:t>Les chercheurs recommandent de réduire le temps passé sur Internet, à envoyer des messages et à regarder des vidéos.</a:t>
              </a:r>
            </a:p>
          </p:txBody>
        </p:sp>
        <p:cxnSp>
          <p:nvCxnSpPr>
            <p:cNvPr id="20" name="Straight Connector 19"/>
            <p:cNvCxnSpPr/>
            <p:nvPr/>
          </p:nvCxnSpPr>
          <p:spPr>
            <a:xfrm>
              <a:off x="682994" y="5877534"/>
              <a:ext cx="59052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 name="Group 17"/>
          <p:cNvGrpSpPr>
            <a:grpSpLocks/>
          </p:cNvGrpSpPr>
          <p:nvPr/>
        </p:nvGrpSpPr>
        <p:grpSpPr bwMode="auto">
          <a:xfrm>
            <a:off x="468313" y="1752600"/>
            <a:ext cx="7920037" cy="4162425"/>
            <a:chOff x="467544" y="1752600"/>
            <a:chExt cx="7920877" cy="4162424"/>
          </a:xfrm>
        </p:grpSpPr>
        <p:cxnSp>
          <p:nvCxnSpPr>
            <p:cNvPr id="17" name="Straight Connector 16"/>
            <p:cNvCxnSpPr/>
            <p:nvPr/>
          </p:nvCxnSpPr>
          <p:spPr>
            <a:xfrm>
              <a:off x="683467" y="3284538"/>
              <a:ext cx="47518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52" name="TextBox 49"/>
            <p:cNvSpPr txBox="1">
              <a:spLocks noChangeArrowheads="1"/>
            </p:cNvSpPr>
            <p:nvPr/>
          </p:nvSpPr>
          <p:spPr bwMode="auto">
            <a:xfrm>
              <a:off x="467544" y="1844824"/>
              <a:ext cx="48965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400">
                  <a:latin typeface="Century Gothic" charset="0"/>
                </a:rPr>
                <a:t>Préserve ton cou:</a:t>
              </a:r>
              <a:endParaRPr lang="en-GB" altLang="x-none" sz="4400" b="1">
                <a:solidFill>
                  <a:srgbClr val="CC0000"/>
                </a:solidFill>
                <a:latin typeface="Century Gothic" charset="0"/>
              </a:endParaRPr>
            </a:p>
          </p:txBody>
        </p:sp>
        <p:sp>
          <p:nvSpPr>
            <p:cNvPr id="10253" name="TextBox 11"/>
            <p:cNvSpPr txBox="1">
              <a:spLocks noChangeArrowheads="1"/>
            </p:cNvSpPr>
            <p:nvPr/>
          </p:nvSpPr>
          <p:spPr bwMode="auto">
            <a:xfrm>
              <a:off x="827584" y="2420888"/>
              <a:ext cx="52565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400" b="1">
                  <a:solidFill>
                    <a:srgbClr val="CC0000"/>
                  </a:solidFill>
                  <a:latin typeface="Century Gothic" charset="0"/>
                </a:rPr>
                <a:t>Arrête les textos</a:t>
              </a:r>
            </a:p>
          </p:txBody>
        </p:sp>
        <p:pic>
          <p:nvPicPr>
            <p:cNvPr id="15" name="Picture 2"/>
            <p:cNvPicPr>
              <a:picLocks noChangeAspect="1" noChangeArrowheads="1"/>
            </p:cNvPicPr>
            <p:nvPr/>
          </p:nvPicPr>
          <p:blipFill>
            <a:blip r:embed="rId4" cstate="print"/>
            <a:srcRect t="6300"/>
            <a:stretch>
              <a:fillRect/>
            </a:stretch>
          </p:blipFill>
          <p:spPr bwMode="auto">
            <a:xfrm flipH="1">
              <a:off x="5499098" y="1752600"/>
              <a:ext cx="2889323" cy="4162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nodeType="afterGroup">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a:grpSpLocks/>
          </p:cNvGrpSpPr>
          <p:nvPr/>
        </p:nvGrpSpPr>
        <p:grpSpPr bwMode="auto">
          <a:xfrm>
            <a:off x="3238500" y="4076700"/>
            <a:ext cx="4533900" cy="992188"/>
            <a:chOff x="3354162" y="3877573"/>
            <a:chExt cx="4321100" cy="991587"/>
          </a:xfrm>
        </p:grpSpPr>
        <p:sp>
          <p:nvSpPr>
            <p:cNvPr id="36" name="Rounded Rectangle 35"/>
            <p:cNvSpPr>
              <a:spLocks noChangeArrowheads="1"/>
            </p:cNvSpPr>
            <p:nvPr/>
          </p:nvSpPr>
          <p:spPr bwMode="auto">
            <a:xfrm>
              <a:off x="3354162" y="3877573"/>
              <a:ext cx="4248473" cy="991587"/>
            </a:xfrm>
            <a:prstGeom prst="roundRect">
              <a:avLst>
                <a:gd name="adj" fmla="val 16667"/>
              </a:avLst>
            </a:prstGeom>
            <a:noFill/>
            <a:ln w="6350">
              <a:solidFill>
                <a:srgbClr val="C00000"/>
              </a:solidFill>
              <a:round/>
              <a:headEnd/>
              <a:tailEnd/>
            </a:ln>
            <a:effectLst>
              <a:outerShdw blurRad="63500" dist="12700" dir="54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1283" name="Rectangle 21"/>
            <p:cNvSpPr>
              <a:spLocks noChangeArrowheads="1"/>
            </p:cNvSpPr>
            <p:nvPr/>
          </p:nvSpPr>
          <p:spPr bwMode="auto">
            <a:xfrm>
              <a:off x="3420039" y="3877573"/>
              <a:ext cx="42552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a:latin typeface="Century Gothic" charset="0"/>
                </a:rPr>
                <a:t>…soit le poids approximatif d’un enfant de 6 ans.</a:t>
              </a:r>
              <a:endParaRPr lang="en-GB" altLang="x-none" sz="2400"/>
            </a:p>
          </p:txBody>
        </p:sp>
      </p:grpSp>
      <p:pic>
        <p:nvPicPr>
          <p:cNvPr id="31" name="Picture 30" descr="boy on mans shoulde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431800"/>
            <a:ext cx="3756026" cy="60928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skeleton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914400"/>
            <a:ext cx="2135187" cy="5761038"/>
          </a:xfrm>
          <a:prstGeom prst="rect">
            <a:avLst/>
          </a:prstGeom>
          <a:noFill/>
          <a:ln>
            <a:noFill/>
          </a:ln>
          <a:effectLst>
            <a:outerShdw blurRad="63500" dist="88900" dir="2700000" sx="100999" sy="100999"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Développement</a:t>
            </a:r>
            <a:endParaRPr lang="en-GB" sz="2000" b="1" dirty="0">
              <a:solidFill>
                <a:schemeClr val="bg1"/>
              </a:solidFill>
              <a:latin typeface="Century Gothic" pitchFamily="34" charset="0"/>
            </a:endParaRPr>
          </a:p>
        </p:txBody>
      </p:sp>
      <p:sp>
        <p:nvSpPr>
          <p:cNvPr id="28" name="Rectangle 27"/>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29" name="Rounded Rectangle 28"/>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Point de </a:t>
            </a:r>
            <a:r>
              <a:rPr lang="en-GB" sz="2000" b="1" dirty="0" err="1">
                <a:solidFill>
                  <a:schemeClr val="bg1"/>
                </a:solidFill>
                <a:latin typeface="Century Gothic" pitchFamily="34" charset="0"/>
                <a:ea typeface="+mn-ea"/>
                <a:cs typeface="+mn-cs"/>
              </a:rPr>
              <a:t>départ</a:t>
            </a:r>
            <a:endParaRPr lang="en-GB" sz="2000" b="1" dirty="0">
              <a:solidFill>
                <a:schemeClr val="bg1"/>
              </a:solidFill>
              <a:latin typeface="Century Gothic" pitchFamily="34" charset="0"/>
              <a:ea typeface="+mn-ea"/>
              <a:cs typeface="+mn-cs"/>
            </a:endParaRPr>
          </a:p>
        </p:txBody>
      </p:sp>
      <p:sp>
        <p:nvSpPr>
          <p:cNvPr id="11272" name="Rectangle 29"/>
          <p:cNvSpPr>
            <a:spLocks noChangeArrowheads="1"/>
          </p:cNvSpPr>
          <p:nvPr/>
        </p:nvSpPr>
        <p:spPr bwMode="auto">
          <a:xfrm>
            <a:off x="2484438" y="315913"/>
            <a:ext cx="51117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ct val="114000"/>
              </a:lnSpc>
            </a:pPr>
            <a:r>
              <a:rPr lang="en-GB" altLang="x-none" sz="2600" b="1">
                <a:solidFill>
                  <a:srgbClr val="CC0000"/>
                </a:solidFill>
                <a:latin typeface="Century Gothic" charset="0"/>
              </a:rPr>
              <a:t>Le fait de pencher la tête en avant </a:t>
            </a:r>
            <a:r>
              <a:rPr lang="en-GB" altLang="x-none" sz="2600">
                <a:latin typeface="Century Gothic" charset="0"/>
              </a:rPr>
              <a:t>augmente la </a:t>
            </a:r>
            <a:r>
              <a:rPr lang="en-GB" altLang="x-none" sz="2600" b="1">
                <a:latin typeface="Century Gothic" charset="0"/>
              </a:rPr>
              <a:t>force exercée </a:t>
            </a:r>
            <a:r>
              <a:rPr lang="en-GB" altLang="x-none" sz="2600">
                <a:latin typeface="Century Gothic" charset="0"/>
              </a:rPr>
              <a:t>sur ta colonne vertébrale.</a:t>
            </a:r>
            <a:r>
              <a:rPr lang="en-GB" altLang="x-none" sz="2800">
                <a:latin typeface="Century Gothic" charset="0"/>
              </a:rPr>
              <a:t/>
            </a:r>
            <a:br>
              <a:rPr lang="en-GB" altLang="x-none" sz="2800">
                <a:latin typeface="Century Gothic" charset="0"/>
              </a:rPr>
            </a:br>
            <a:r>
              <a:rPr lang="en-GB" altLang="x-none" sz="3000">
                <a:latin typeface="Century Gothic" charset="0"/>
              </a:rPr>
              <a:t>.</a:t>
            </a:r>
          </a:p>
        </p:txBody>
      </p:sp>
      <p:sp>
        <p:nvSpPr>
          <p:cNvPr id="35" name="Rectangle 34"/>
          <p:cNvSpPr/>
          <p:nvPr/>
        </p:nvSpPr>
        <p:spPr>
          <a:xfrm>
            <a:off x="3995738" y="2187575"/>
            <a:ext cx="3600450" cy="1692275"/>
          </a:xfrm>
          <a:prstGeom prst="rect">
            <a:avLst/>
          </a:prstGeom>
        </p:spPr>
        <p:txBody>
          <a:bodyPr>
            <a:spAutoFit/>
          </a:bodyPr>
          <a:lstStyle/>
          <a:p>
            <a:pPr fontAlgn="auto">
              <a:spcBef>
                <a:spcPts val="0"/>
              </a:spcBef>
              <a:spcAft>
                <a:spcPts val="0"/>
              </a:spcAft>
              <a:defRPr/>
            </a:pPr>
            <a:r>
              <a:rPr lang="en-GB" sz="2600" cap="all" dirty="0">
                <a:latin typeface="Century Gothic" pitchFamily="34" charset="0"/>
                <a:ea typeface="+mn-ea"/>
                <a:cs typeface="+mn-cs"/>
              </a:rPr>
              <a:t>à</a:t>
            </a:r>
            <a:r>
              <a:rPr lang="en-GB" sz="2600" dirty="0">
                <a:latin typeface="Century Gothic" pitchFamily="34" charset="0"/>
                <a:ea typeface="+mn-ea"/>
                <a:cs typeface="+mn-cs"/>
              </a:rPr>
              <a:t> </a:t>
            </a:r>
            <a:r>
              <a:rPr lang="en-GB" sz="2600" dirty="0" err="1">
                <a:latin typeface="Century Gothic" pitchFamily="34" charset="0"/>
                <a:ea typeface="+mn-ea"/>
                <a:cs typeface="+mn-cs"/>
              </a:rPr>
              <a:t>une</a:t>
            </a:r>
            <a:r>
              <a:rPr lang="en-GB" sz="2600" dirty="0">
                <a:latin typeface="Century Gothic" pitchFamily="34" charset="0"/>
                <a:ea typeface="+mn-ea"/>
                <a:cs typeface="+mn-cs"/>
              </a:rPr>
              <a:t> </a:t>
            </a:r>
            <a:r>
              <a:rPr lang="en-GB" sz="2600" dirty="0" err="1">
                <a:latin typeface="Century Gothic" pitchFamily="34" charset="0"/>
                <a:ea typeface="+mn-ea"/>
                <a:cs typeface="+mn-cs"/>
              </a:rPr>
              <a:t>inclinaison</a:t>
            </a:r>
            <a:r>
              <a:rPr lang="en-GB" sz="2600" dirty="0">
                <a:latin typeface="Century Gothic" pitchFamily="34" charset="0"/>
                <a:ea typeface="+mn-ea"/>
                <a:cs typeface="+mn-cs"/>
              </a:rPr>
              <a:t> de 60º la force </a:t>
            </a:r>
            <a:r>
              <a:rPr lang="en-GB" sz="2600" dirty="0" err="1">
                <a:latin typeface="Century Gothic" pitchFamily="34" charset="0"/>
                <a:ea typeface="+mn-ea"/>
                <a:cs typeface="+mn-cs"/>
              </a:rPr>
              <a:t>supplémentaire</a:t>
            </a:r>
            <a:r>
              <a:rPr lang="en-GB" sz="2600" dirty="0">
                <a:latin typeface="Century Gothic" pitchFamily="34" charset="0"/>
                <a:ea typeface="+mn-ea"/>
                <a:cs typeface="+mn-cs"/>
              </a:rPr>
              <a:t>  </a:t>
            </a:r>
            <a:r>
              <a:rPr lang="en-GB" sz="2600" dirty="0" err="1">
                <a:latin typeface="Century Gothic" pitchFamily="34" charset="0"/>
                <a:ea typeface="+mn-ea"/>
                <a:cs typeface="+mn-cs"/>
              </a:rPr>
              <a:t>est</a:t>
            </a:r>
            <a:r>
              <a:rPr lang="en-GB" sz="2600" dirty="0">
                <a:latin typeface="Century Gothic" pitchFamily="34" charset="0"/>
                <a:ea typeface="+mn-ea"/>
                <a:cs typeface="+mn-cs"/>
              </a:rPr>
              <a:t> </a:t>
            </a:r>
            <a:r>
              <a:rPr lang="en-GB" sz="2600" dirty="0" err="1">
                <a:latin typeface="Century Gothic" pitchFamily="34" charset="0"/>
                <a:ea typeface="+mn-ea"/>
                <a:cs typeface="+mn-cs"/>
              </a:rPr>
              <a:t>égale</a:t>
            </a:r>
            <a:r>
              <a:rPr lang="en-GB" sz="2600" dirty="0">
                <a:latin typeface="Century Gothic" pitchFamily="34" charset="0"/>
                <a:ea typeface="+mn-ea"/>
                <a:cs typeface="+mn-cs"/>
              </a:rPr>
              <a:t> à 220 N...</a:t>
            </a:r>
            <a:endParaRPr lang="en-GB" sz="2600" dirty="0">
              <a:latin typeface="+mn-lt"/>
              <a:ea typeface="+mn-ea"/>
              <a:cs typeface="+mn-cs"/>
            </a:endParaRPr>
          </a:p>
        </p:txBody>
      </p:sp>
      <p:grpSp>
        <p:nvGrpSpPr>
          <p:cNvPr id="3" name="Group 17"/>
          <p:cNvGrpSpPr>
            <a:grpSpLocks/>
          </p:cNvGrpSpPr>
          <p:nvPr/>
        </p:nvGrpSpPr>
        <p:grpSpPr bwMode="auto">
          <a:xfrm>
            <a:off x="3689350" y="5462588"/>
            <a:ext cx="4537075" cy="1008062"/>
            <a:chOff x="467544" y="5373216"/>
            <a:chExt cx="4536504" cy="1008112"/>
          </a:xfrm>
        </p:grpSpPr>
        <p:sp>
          <p:nvSpPr>
            <p:cNvPr id="19" name="Rounded Rectangle 18"/>
            <p:cNvSpPr/>
            <p:nvPr/>
          </p:nvSpPr>
          <p:spPr>
            <a:xfrm>
              <a:off x="467544" y="5373216"/>
              <a:ext cx="4536504" cy="1008112"/>
            </a:xfrm>
            <a:prstGeom prst="roundRect">
              <a:avLst/>
            </a:prstGeom>
            <a:solidFill>
              <a:srgbClr val="C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281" name="TextBox 19"/>
            <p:cNvSpPr txBox="1">
              <a:spLocks noChangeArrowheads="1"/>
            </p:cNvSpPr>
            <p:nvPr/>
          </p:nvSpPr>
          <p:spPr bwMode="auto">
            <a:xfrm>
              <a:off x="467544" y="5492551"/>
              <a:ext cx="45365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200">
                  <a:solidFill>
                    <a:schemeClr val="bg1"/>
                  </a:solidFill>
                  <a:latin typeface="Century Gothic" charset="0"/>
                </a:rPr>
                <a:t>Utiliseras-tu moins ton téléphone pour préserver tes cervicales?</a:t>
              </a:r>
            </a:p>
          </p:txBody>
        </p:sp>
      </p:grpSp>
      <p:grpSp>
        <p:nvGrpSpPr>
          <p:cNvPr id="4" name="Group 44"/>
          <p:cNvGrpSpPr>
            <a:grpSpLocks/>
          </p:cNvGrpSpPr>
          <p:nvPr/>
        </p:nvGrpSpPr>
        <p:grpSpPr bwMode="auto">
          <a:xfrm>
            <a:off x="7380288" y="260350"/>
            <a:ext cx="1447800" cy="1438275"/>
            <a:chOff x="7236296" y="115563"/>
            <a:chExt cx="1447398" cy="1437432"/>
          </a:xfrm>
        </p:grpSpPr>
        <p:sp>
          <p:nvSpPr>
            <p:cNvPr id="11276" name="TextBox 40"/>
            <p:cNvSpPr txBox="1">
              <a:spLocks noChangeArrowheads="1"/>
            </p:cNvSpPr>
            <p:nvPr/>
          </p:nvSpPr>
          <p:spPr bwMode="auto">
            <a:xfrm>
              <a:off x="7596335" y="188640"/>
              <a:ext cx="745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990099"/>
                  </a:solidFill>
                  <a:latin typeface="Century Gothic" charset="0"/>
                </a:rPr>
                <a:t>60º</a:t>
              </a:r>
            </a:p>
          </p:txBody>
        </p:sp>
        <p:grpSp>
          <p:nvGrpSpPr>
            <p:cNvPr id="5" name="Group 42"/>
            <p:cNvGrpSpPr/>
            <p:nvPr/>
          </p:nvGrpSpPr>
          <p:grpSpPr>
            <a:xfrm>
              <a:off x="7236296" y="115563"/>
              <a:ext cx="1447398" cy="1437432"/>
              <a:chOff x="7287491" y="115563"/>
              <a:chExt cx="1447398" cy="1437432"/>
            </a:xfrm>
            <a:effectLst>
              <a:outerShdw blurRad="50800" dist="38100" dir="2700000" algn="tl" rotWithShape="0">
                <a:prstClr val="black">
                  <a:alpha val="40000"/>
                </a:prstClr>
              </a:outerShdw>
            </a:effectLst>
          </p:grpSpPr>
          <p:sp>
            <p:nvSpPr>
              <p:cNvPr id="32" name="Arc 31"/>
              <p:cNvSpPr/>
              <p:nvPr/>
            </p:nvSpPr>
            <p:spPr>
              <a:xfrm rot="17183876">
                <a:off x="7820489" y="638595"/>
                <a:ext cx="914400" cy="914400"/>
              </a:xfrm>
              <a:prstGeom prst="arc">
                <a:avLst/>
              </a:prstGeom>
              <a:ln w="38100">
                <a:solidFill>
                  <a:srgbClr val="99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4" name="Straight Connector 23"/>
              <p:cNvCxnSpPr/>
              <p:nvPr/>
            </p:nvCxnSpPr>
            <p:spPr>
              <a:xfrm>
                <a:off x="8406245" y="115563"/>
                <a:ext cx="108" cy="130788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87491" y="564573"/>
                <a:ext cx="1125954" cy="84820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0"/>
                                        <p:tgtEl>
                                          <p:spTgt spid="35"/>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childTnLst>
                          </p:cTn>
                        </p:par>
                        <p:par>
                          <p:cTn id="16" fill="hold" nodeType="afterGroup">
                            <p:stCondLst>
                              <p:cond delay="6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2000"/>
                                        <p:tgtEl>
                                          <p:spTgt spid="2"/>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71550" y="1268413"/>
            <a:ext cx="7272338" cy="4910137"/>
          </a:xfrm>
          <a:prstGeom prst="rect">
            <a:avLst/>
          </a:prstGeom>
        </p:spPr>
        <p:txBody>
          <a:bodyPr>
            <a:spAutoFit/>
          </a:bodyPr>
          <a:lstStyle/>
          <a:p>
            <a:pPr>
              <a:spcBef>
                <a:spcPts val="0"/>
              </a:spcBef>
              <a:spcAft>
                <a:spcPts val="0"/>
              </a:spcAft>
              <a:defRPr/>
            </a:pPr>
            <a:r>
              <a:rPr lang="en-GB" sz="3600" b="1" dirty="0" err="1">
                <a:latin typeface="Century Gothic" pitchFamily="34" charset="0"/>
                <a:ea typeface="+mn-ea"/>
                <a:cs typeface="+mn-cs"/>
              </a:rPr>
              <a:t>Dans</a:t>
            </a:r>
            <a:r>
              <a:rPr lang="en-GB" sz="3600" b="1" dirty="0">
                <a:latin typeface="Century Gothic" pitchFamily="34" charset="0"/>
                <a:ea typeface="+mn-ea"/>
                <a:cs typeface="+mn-cs"/>
              </a:rPr>
              <a:t> </a:t>
            </a:r>
            <a:r>
              <a:rPr lang="en-GB" sz="3600" b="1" dirty="0" err="1">
                <a:latin typeface="Century Gothic" pitchFamily="34" charset="0"/>
                <a:ea typeface="+mn-ea"/>
                <a:cs typeface="+mn-cs"/>
              </a:rPr>
              <a:t>cette</a:t>
            </a:r>
            <a:r>
              <a:rPr lang="en-GB" sz="3600" b="1" dirty="0">
                <a:latin typeface="Century Gothic" pitchFamily="34" charset="0"/>
                <a:ea typeface="+mn-ea"/>
                <a:cs typeface="+mn-cs"/>
              </a:rPr>
              <a:t> </a:t>
            </a:r>
            <a:r>
              <a:rPr lang="en-GB" sz="3600" b="1" dirty="0" err="1">
                <a:latin typeface="Century Gothic" pitchFamily="34" charset="0"/>
                <a:ea typeface="+mn-ea"/>
                <a:cs typeface="+mn-cs"/>
              </a:rPr>
              <a:t>activité</a:t>
            </a:r>
            <a:r>
              <a:rPr lang="en-GB" sz="3600" b="1" dirty="0">
                <a:latin typeface="Century Gothic" pitchFamily="34" charset="0"/>
                <a:ea typeface="+mn-ea"/>
                <a:cs typeface="+mn-cs"/>
              </a:rPr>
              <a:t>, </a:t>
            </a:r>
            <a:r>
              <a:rPr lang="en-GB" sz="3600" b="1" dirty="0" err="1">
                <a:latin typeface="Century Gothic" pitchFamily="34" charset="0"/>
                <a:ea typeface="+mn-ea"/>
                <a:cs typeface="+mn-cs"/>
              </a:rPr>
              <a:t>tu</a:t>
            </a:r>
            <a:r>
              <a:rPr lang="en-GB" sz="3600" b="1" dirty="0">
                <a:latin typeface="Century Gothic" pitchFamily="34" charset="0"/>
                <a:ea typeface="+mn-ea"/>
                <a:cs typeface="+mn-cs"/>
              </a:rPr>
              <a:t> vas </a:t>
            </a:r>
          </a:p>
          <a:p>
            <a:pPr>
              <a:spcBef>
                <a:spcPts val="1800"/>
              </a:spcBef>
              <a:spcAft>
                <a:spcPts val="0"/>
              </a:spcAft>
              <a:defRPr/>
            </a:pPr>
            <a:r>
              <a:rPr lang="en-GB" sz="2900" dirty="0" err="1">
                <a:latin typeface="Century Gothic" pitchFamily="34" charset="0"/>
                <a:ea typeface="+mn-ea"/>
                <a:cs typeface="+mn-cs"/>
              </a:rPr>
              <a:t>Prendre</a:t>
            </a:r>
            <a:r>
              <a:rPr lang="en-GB" sz="2900" dirty="0">
                <a:latin typeface="Century Gothic" pitchFamily="34" charset="0"/>
                <a:ea typeface="+mn-ea"/>
                <a:cs typeface="+mn-cs"/>
              </a:rPr>
              <a:t> </a:t>
            </a:r>
            <a:r>
              <a:rPr lang="en-GB" sz="2900" dirty="0" err="1">
                <a:latin typeface="Century Gothic" pitchFamily="34" charset="0"/>
                <a:ea typeface="+mn-ea"/>
                <a:cs typeface="+mn-cs"/>
              </a:rPr>
              <a:t>une</a:t>
            </a:r>
            <a:r>
              <a:rPr lang="en-GB" sz="2900" dirty="0">
                <a:latin typeface="Century Gothic" pitchFamily="34" charset="0"/>
                <a:ea typeface="+mn-ea"/>
                <a:cs typeface="+mn-cs"/>
              </a:rPr>
              <a:t> </a:t>
            </a:r>
            <a:r>
              <a:rPr lang="en-GB" sz="2900" dirty="0" err="1">
                <a:latin typeface="Century Gothic" pitchFamily="34" charset="0"/>
                <a:ea typeface="+mn-ea"/>
                <a:cs typeface="+mn-cs"/>
              </a:rPr>
              <a:t>décision</a:t>
            </a:r>
            <a:r>
              <a:rPr lang="en-GB" sz="2900" dirty="0">
                <a:latin typeface="Century Gothic" pitchFamily="34" charset="0"/>
                <a:ea typeface="+mn-ea"/>
                <a:cs typeface="+mn-cs"/>
              </a:rPr>
              <a:t> à savoir : </a:t>
            </a:r>
            <a:r>
              <a:rPr lang="en-GB" sz="2900" dirty="0" err="1">
                <a:latin typeface="Century Gothic" pitchFamily="34" charset="0"/>
                <a:ea typeface="+mn-ea"/>
                <a:cs typeface="+mn-cs"/>
              </a:rPr>
              <a:t>moins</a:t>
            </a:r>
            <a:r>
              <a:rPr lang="en-GB" sz="2900" dirty="0">
                <a:latin typeface="Century Gothic" pitchFamily="34" charset="0"/>
                <a:ea typeface="+mn-ea"/>
                <a:cs typeface="+mn-cs"/>
              </a:rPr>
              <a:t> </a:t>
            </a:r>
            <a:r>
              <a:rPr lang="en-GB" sz="2900" dirty="0" err="1">
                <a:latin typeface="Century Gothic" pitchFamily="34" charset="0"/>
                <a:ea typeface="+mn-ea"/>
                <a:cs typeface="+mn-cs"/>
              </a:rPr>
              <a:t>utiliser</a:t>
            </a:r>
            <a:r>
              <a:rPr lang="en-GB" sz="2900" dirty="0">
                <a:latin typeface="Century Gothic" pitchFamily="34" charset="0"/>
                <a:ea typeface="+mn-ea"/>
                <a:cs typeface="+mn-cs"/>
              </a:rPr>
              <a:t> ton </a:t>
            </a:r>
            <a:r>
              <a:rPr lang="en-GB" sz="2900" dirty="0" err="1">
                <a:latin typeface="Century Gothic" pitchFamily="34" charset="0"/>
                <a:ea typeface="+mn-ea"/>
                <a:cs typeface="+mn-cs"/>
              </a:rPr>
              <a:t>téléphone</a:t>
            </a:r>
            <a:r>
              <a:rPr lang="en-GB" sz="2900" dirty="0">
                <a:latin typeface="Century Gothic" pitchFamily="34" charset="0"/>
                <a:ea typeface="+mn-ea"/>
                <a:cs typeface="+mn-cs"/>
              </a:rPr>
              <a:t> pour </a:t>
            </a:r>
            <a:r>
              <a:rPr lang="en-GB" sz="2900" dirty="0" err="1">
                <a:latin typeface="Century Gothic" pitchFamily="34" charset="0"/>
                <a:ea typeface="+mn-ea"/>
                <a:cs typeface="+mn-cs"/>
              </a:rPr>
              <a:t>éviter</a:t>
            </a:r>
            <a:r>
              <a:rPr lang="en-GB" sz="2900" dirty="0">
                <a:latin typeface="Century Gothic" pitchFamily="34" charset="0"/>
                <a:ea typeface="+mn-ea"/>
                <a:cs typeface="+mn-cs"/>
              </a:rPr>
              <a:t> les contractures </a:t>
            </a:r>
            <a:r>
              <a:rPr lang="en-GB" sz="2900" dirty="0" err="1">
                <a:latin typeface="Century Gothic" pitchFamily="34" charset="0"/>
                <a:ea typeface="+mn-ea"/>
                <a:cs typeface="+mn-cs"/>
              </a:rPr>
              <a:t>cervicales</a:t>
            </a:r>
            <a:r>
              <a:rPr lang="en-GB" sz="2900" dirty="0">
                <a:latin typeface="Century Gothic" pitchFamily="34" charset="0"/>
                <a:ea typeface="+mn-ea"/>
                <a:cs typeface="+mn-cs"/>
              </a:rPr>
              <a:t> ?</a:t>
            </a:r>
            <a:endParaRPr lang="en-GB" sz="2900" dirty="0">
              <a:solidFill>
                <a:schemeClr val="tx1">
                  <a:lumMod val="85000"/>
                  <a:lumOff val="15000"/>
                </a:schemeClr>
              </a:solidFill>
              <a:latin typeface="Century Gothic" pitchFamily="34" charset="0"/>
              <a:ea typeface="+mn-ea"/>
              <a:cs typeface="+mn-cs"/>
            </a:endParaRPr>
          </a:p>
          <a:p>
            <a:pPr>
              <a:spcBef>
                <a:spcPts val="1800"/>
              </a:spcBef>
              <a:spcAft>
                <a:spcPts val="0"/>
              </a:spcAft>
              <a:defRPr/>
            </a:pPr>
            <a:r>
              <a:rPr lang="en-GB" sz="2900" b="1" dirty="0">
                <a:solidFill>
                  <a:srgbClr val="008EC0"/>
                </a:solidFill>
                <a:latin typeface="Century Gothic" pitchFamily="34" charset="0"/>
                <a:ea typeface="+mn-ea"/>
                <a:cs typeface="+mn-cs"/>
              </a:rPr>
              <a:t>Forces: </a:t>
            </a:r>
            <a:r>
              <a:rPr lang="en-GB" sz="2900" dirty="0">
                <a:latin typeface="Century Gothic" pitchFamily="34" charset="0"/>
                <a:ea typeface="+mn-ea"/>
                <a:cs typeface="+mn-cs"/>
              </a:rPr>
              <a:t>Identifier les forces </a:t>
            </a:r>
            <a:r>
              <a:rPr lang="en-GB" sz="2900" dirty="0" err="1">
                <a:latin typeface="Century Gothic" pitchFamily="34" charset="0"/>
                <a:ea typeface="+mn-ea"/>
                <a:cs typeface="+mn-cs"/>
              </a:rPr>
              <a:t>exercées</a:t>
            </a:r>
            <a:r>
              <a:rPr lang="en-GB" sz="2900" dirty="0">
                <a:latin typeface="Century Gothic" pitchFamily="34" charset="0"/>
                <a:ea typeface="+mn-ea"/>
                <a:cs typeface="+mn-cs"/>
              </a:rPr>
              <a:t> </a:t>
            </a:r>
            <a:r>
              <a:rPr lang="en-GB" sz="2900" dirty="0" err="1">
                <a:latin typeface="Century Gothic" pitchFamily="34" charset="0"/>
                <a:ea typeface="+mn-ea"/>
                <a:cs typeface="+mn-cs"/>
              </a:rPr>
              <a:t>sur</a:t>
            </a:r>
            <a:r>
              <a:rPr lang="en-GB" sz="2900" dirty="0">
                <a:latin typeface="Century Gothic" pitchFamily="34" charset="0"/>
                <a:ea typeface="+mn-ea"/>
                <a:cs typeface="+mn-cs"/>
              </a:rPr>
              <a:t> les </a:t>
            </a:r>
            <a:r>
              <a:rPr lang="en-GB" sz="2900" dirty="0" err="1">
                <a:latin typeface="Century Gothic" pitchFamily="34" charset="0"/>
                <a:ea typeface="+mn-ea"/>
                <a:cs typeface="+mn-cs"/>
              </a:rPr>
              <a:t>objets</a:t>
            </a:r>
            <a:endParaRPr lang="en-GB" sz="2900" dirty="0">
              <a:latin typeface="Century Gothic" pitchFamily="34" charset="0"/>
              <a:ea typeface="+mn-ea"/>
              <a:cs typeface="+mn-cs"/>
            </a:endParaRPr>
          </a:p>
          <a:p>
            <a:pPr>
              <a:spcBef>
                <a:spcPts val="1800"/>
              </a:spcBef>
              <a:spcAft>
                <a:spcPts val="0"/>
              </a:spcAft>
              <a:defRPr/>
            </a:pPr>
            <a:r>
              <a:rPr lang="en-GB" sz="2900" b="1" dirty="0">
                <a:solidFill>
                  <a:srgbClr val="009900"/>
                </a:solidFill>
                <a:latin typeface="Century Gothic" pitchFamily="34" charset="0"/>
                <a:ea typeface="+mn-ea"/>
                <a:cs typeface="+mn-cs"/>
              </a:rPr>
              <a:t>Science en </a:t>
            </a:r>
            <a:r>
              <a:rPr lang="en-GB" sz="2900" b="1" dirty="0" err="1">
                <a:solidFill>
                  <a:srgbClr val="009900"/>
                </a:solidFill>
                <a:latin typeface="Century Gothic" pitchFamily="34" charset="0"/>
                <a:ea typeface="+mn-ea"/>
                <a:cs typeface="+mn-cs"/>
              </a:rPr>
              <a:t>société</a:t>
            </a:r>
            <a:r>
              <a:rPr lang="en-GB" sz="2900" b="1" dirty="0">
                <a:solidFill>
                  <a:srgbClr val="009900"/>
                </a:solidFill>
                <a:latin typeface="Century Gothic" pitchFamily="34" charset="0"/>
                <a:ea typeface="+mn-ea"/>
                <a:cs typeface="+mn-cs"/>
              </a:rPr>
              <a:t>: </a:t>
            </a:r>
            <a:r>
              <a:rPr lang="en-GB" sz="2900" dirty="0" err="1">
                <a:latin typeface="Century Gothic" pitchFamily="34" charset="0"/>
                <a:ea typeface="+mn-ea"/>
                <a:cs typeface="+mn-cs"/>
              </a:rPr>
              <a:t>Définir</a:t>
            </a:r>
            <a:r>
              <a:rPr lang="en-GB" sz="2900" dirty="0">
                <a:latin typeface="Century Gothic" pitchFamily="34" charset="0"/>
                <a:ea typeface="+mn-ea"/>
                <a:cs typeface="+mn-cs"/>
              </a:rPr>
              <a:t> un </a:t>
            </a:r>
            <a:r>
              <a:rPr lang="en-GB" sz="2900" dirty="0" err="1">
                <a:latin typeface="Century Gothic" pitchFamily="34" charset="0"/>
                <a:ea typeface="+mn-ea"/>
                <a:cs typeface="+mn-cs"/>
              </a:rPr>
              <a:t>problème</a:t>
            </a:r>
            <a:r>
              <a:rPr lang="en-GB" sz="2900" dirty="0">
                <a:latin typeface="Century Gothic" pitchFamily="34" charset="0"/>
                <a:ea typeface="+mn-ea"/>
                <a:cs typeface="+mn-cs"/>
              </a:rPr>
              <a:t> et </a:t>
            </a:r>
            <a:r>
              <a:rPr lang="en-GB" sz="2900" dirty="0" err="1">
                <a:latin typeface="Century Gothic" pitchFamily="34" charset="0"/>
                <a:ea typeface="+mn-ea"/>
                <a:cs typeface="+mn-cs"/>
              </a:rPr>
              <a:t>concevoir</a:t>
            </a:r>
            <a:r>
              <a:rPr lang="en-GB" sz="2900" dirty="0">
                <a:latin typeface="Century Gothic" pitchFamily="34" charset="0"/>
                <a:ea typeface="+mn-ea"/>
                <a:cs typeface="+mn-cs"/>
              </a:rPr>
              <a:t> un plan pour </a:t>
            </a:r>
            <a:r>
              <a:rPr lang="en-GB" sz="2900" dirty="0" err="1">
                <a:latin typeface="Century Gothic" pitchFamily="34" charset="0"/>
                <a:ea typeface="+mn-ea"/>
                <a:cs typeface="+mn-cs"/>
              </a:rPr>
              <a:t>l’analyser</a:t>
            </a:r>
            <a:endParaRPr lang="en-GB" sz="2900" dirty="0">
              <a:latin typeface="Century Gothic" pitchFamily="34" charset="0"/>
              <a:ea typeface="+mn-ea"/>
              <a:cs typeface="+mn-cs"/>
            </a:endParaRPr>
          </a:p>
        </p:txBody>
      </p:sp>
      <p:sp>
        <p:nvSpPr>
          <p:cNvPr id="12291" name="Rectangle 9"/>
          <p:cNvSpPr>
            <a:spLocks noChangeArrowheads="1"/>
          </p:cNvSpPr>
          <p:nvPr/>
        </p:nvSpPr>
        <p:spPr bwMode="auto">
          <a:xfrm>
            <a:off x="6043613" y="6161088"/>
            <a:ext cx="2706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89E2A"/>
                </a:solidFill>
                <a:latin typeface="Century Gothic" charset="0"/>
              </a:rPr>
              <a:t>Démarche scientifique</a:t>
            </a:r>
            <a:endParaRPr lang="en-GB" altLang="x-none">
              <a:solidFill>
                <a:srgbClr val="389E2A"/>
              </a:solidFill>
            </a:endParaRPr>
          </a:p>
        </p:txBody>
      </p:sp>
      <p:sp>
        <p:nvSpPr>
          <p:cNvPr id="12292" name="Rectangle 10"/>
          <p:cNvSpPr>
            <a:spLocks noChangeArrowheads="1"/>
          </p:cNvSpPr>
          <p:nvPr/>
        </p:nvSpPr>
        <p:spPr bwMode="auto">
          <a:xfrm>
            <a:off x="3779838" y="6169025"/>
            <a:ext cx="133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Notion clé</a:t>
            </a:r>
            <a:endParaRPr lang="en-GB" altLang="x-none">
              <a:solidFill>
                <a:srgbClr val="008EC0"/>
              </a:solidFill>
            </a:endParaRPr>
          </a:p>
        </p:txBody>
      </p:sp>
      <p:pic>
        <p:nvPicPr>
          <p:cNvPr id="12" name="Picture 11"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6092825"/>
            <a:ext cx="555625" cy="5095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6105525"/>
            <a:ext cx="647700" cy="496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000"/>
                                        <p:tgtEl>
                                          <p:spTgt spid="9">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discu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3213100"/>
            <a:ext cx="819150" cy="520700"/>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6"/>
          <p:cNvGrpSpPr>
            <a:grpSpLocks/>
          </p:cNvGrpSpPr>
          <p:nvPr/>
        </p:nvGrpSpPr>
        <p:grpSpPr bwMode="auto">
          <a:xfrm>
            <a:off x="4787900" y="3716338"/>
            <a:ext cx="4248150" cy="2190750"/>
            <a:chOff x="467544" y="5373216"/>
            <a:chExt cx="4248472" cy="1872208"/>
          </a:xfrm>
        </p:grpSpPr>
        <p:sp>
          <p:nvSpPr>
            <p:cNvPr id="55" name="Rounded Rectangle 54"/>
            <p:cNvSpPr/>
            <p:nvPr/>
          </p:nvSpPr>
          <p:spPr>
            <a:xfrm>
              <a:off x="467544" y="5373216"/>
              <a:ext cx="4176464" cy="1872208"/>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333" name="TextBox 55"/>
            <p:cNvSpPr txBox="1">
              <a:spLocks noChangeArrowheads="1"/>
            </p:cNvSpPr>
            <p:nvPr/>
          </p:nvSpPr>
          <p:spPr bwMode="auto">
            <a:xfrm>
              <a:off x="611560" y="5486240"/>
              <a:ext cx="4104456" cy="16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a:solidFill>
                    <a:schemeClr val="bg1"/>
                  </a:solidFill>
                  <a:latin typeface="Century Gothic" charset="0"/>
                </a:rPr>
                <a:t>Pourquoi est-ce que le fait de pencher la tête ajoute une pression sur les os supérieurs de la colonne vertébrale?</a:t>
              </a:r>
            </a:p>
          </p:txBody>
        </p:sp>
      </p:grpSp>
      <p:sp>
        <p:nvSpPr>
          <p:cNvPr id="46" name="TextBox 45"/>
          <p:cNvSpPr txBox="1">
            <a:spLocks noChangeArrowheads="1"/>
          </p:cNvSpPr>
          <p:nvPr/>
        </p:nvSpPr>
        <p:spPr bwMode="auto">
          <a:xfrm>
            <a:off x="1908175" y="268288"/>
            <a:ext cx="72358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100">
                <a:latin typeface="Century Gothic" charset="0"/>
              </a:rPr>
              <a:t>Les forces exercées sur ton cou –</a:t>
            </a:r>
            <a:r>
              <a:rPr lang="en-GB" altLang="x-none" sz="3100" b="1">
                <a:latin typeface="Century Gothic" charset="0"/>
              </a:rPr>
              <a:t> </a:t>
            </a:r>
            <a:r>
              <a:rPr lang="en-GB" altLang="x-none" sz="3100" b="1">
                <a:solidFill>
                  <a:srgbClr val="C00000"/>
                </a:solidFill>
                <a:latin typeface="Century Gothic" charset="0"/>
              </a:rPr>
              <a:t>1</a:t>
            </a:r>
            <a:r>
              <a:rPr lang="en-GB" altLang="x-none" sz="3100" b="1">
                <a:latin typeface="Century Gothic" charset="0"/>
              </a:rPr>
              <a:t> </a:t>
            </a:r>
          </a:p>
        </p:txBody>
      </p:sp>
      <p:pic>
        <p:nvPicPr>
          <p:cNvPr id="40" name="Picture 39" descr="skull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96723">
            <a:off x="522288" y="835025"/>
            <a:ext cx="3184525" cy="38925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66"/>
          <p:cNvSpPr>
            <a:spLocks/>
          </p:cNvSpPr>
          <p:nvPr/>
        </p:nvSpPr>
        <p:spPr bwMode="auto">
          <a:xfrm>
            <a:off x="1476375" y="2051050"/>
            <a:ext cx="719138" cy="2457450"/>
          </a:xfrm>
          <a:custGeom>
            <a:avLst/>
            <a:gdLst>
              <a:gd name="T0" fmla="*/ 0 w 630070"/>
              <a:gd name="T1" fmla="*/ 1892704 h 2818013"/>
              <a:gd name="T2" fmla="*/ 216024 w 630070"/>
              <a:gd name="T3" fmla="*/ 1892702 h 2818013"/>
              <a:gd name="T4" fmla="*/ 295535 w 630070"/>
              <a:gd name="T5" fmla="*/ 8462 h 2818013"/>
              <a:gd name="T6" fmla="*/ 311454 w 630070"/>
              <a:gd name="T7" fmla="*/ 0 h 2818013"/>
              <a:gd name="T8" fmla="*/ 504056 w 630070"/>
              <a:gd name="T9" fmla="*/ 1892704 h 2818013"/>
              <a:gd name="T10" fmla="*/ 720080 w 630070"/>
              <a:gd name="T11" fmla="*/ 1892704 h 2818013"/>
              <a:gd name="T12" fmla="*/ 360040 w 630070"/>
              <a:gd name="T13" fmla="*/ 2457974 h 2818013"/>
              <a:gd name="T14" fmla="*/ 0 w 630070"/>
              <a:gd name="T15" fmla="*/ 1892704 h 28180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070" h="2818013">
                <a:moveTo>
                  <a:pt x="0" y="2169942"/>
                </a:moveTo>
                <a:lnTo>
                  <a:pt x="189021" y="2169941"/>
                </a:lnTo>
                <a:lnTo>
                  <a:pt x="258593" y="9701"/>
                </a:lnTo>
                <a:lnTo>
                  <a:pt x="272522" y="0"/>
                </a:lnTo>
                <a:lnTo>
                  <a:pt x="441049" y="2169942"/>
                </a:lnTo>
                <a:lnTo>
                  <a:pt x="630070" y="2169942"/>
                </a:lnTo>
                <a:lnTo>
                  <a:pt x="315035" y="2818013"/>
                </a:lnTo>
                <a:lnTo>
                  <a:pt x="0" y="2169942"/>
                </a:lnTo>
                <a:close/>
              </a:path>
            </a:pathLst>
          </a:custGeom>
          <a:solidFill>
            <a:srgbClr val="FFFF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fr-FR"/>
          </a:p>
        </p:txBody>
      </p:sp>
      <p:sp>
        <p:nvSpPr>
          <p:cNvPr id="72" name="TextBox 71"/>
          <p:cNvSpPr txBox="1">
            <a:spLocks noChangeArrowheads="1"/>
          </p:cNvSpPr>
          <p:nvPr/>
        </p:nvSpPr>
        <p:spPr bwMode="auto">
          <a:xfrm>
            <a:off x="457200" y="4724400"/>
            <a:ext cx="2016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2000" b="1">
                <a:solidFill>
                  <a:srgbClr val="FF9900"/>
                </a:solidFill>
                <a:latin typeface="Century Gothic" charset="0"/>
              </a:rPr>
              <a:t>Force due à la gravité</a:t>
            </a:r>
          </a:p>
        </p:txBody>
      </p:sp>
      <p:sp>
        <p:nvSpPr>
          <p:cNvPr id="74" name="Freeform 73"/>
          <p:cNvSpPr>
            <a:spLocks/>
          </p:cNvSpPr>
          <p:nvPr/>
        </p:nvSpPr>
        <p:spPr bwMode="auto">
          <a:xfrm rot="-7855715">
            <a:off x="4060031" y="311944"/>
            <a:ext cx="871538" cy="3429000"/>
          </a:xfrm>
          <a:custGeom>
            <a:avLst/>
            <a:gdLst>
              <a:gd name="T0" fmla="*/ 0 w 630070"/>
              <a:gd name="T1" fmla="*/ 2640176 h 2818013"/>
              <a:gd name="T2" fmla="*/ 261139 w 630070"/>
              <a:gd name="T3" fmla="*/ 2640174 h 2818013"/>
              <a:gd name="T4" fmla="*/ 357255 w 630070"/>
              <a:gd name="T5" fmla="*/ 11803 h 2818013"/>
              <a:gd name="T6" fmla="*/ 376498 w 630070"/>
              <a:gd name="T7" fmla="*/ 0 h 2818013"/>
              <a:gd name="T8" fmla="*/ 609324 w 630070"/>
              <a:gd name="T9" fmla="*/ 2640176 h 2818013"/>
              <a:gd name="T10" fmla="*/ 870463 w 630070"/>
              <a:gd name="T11" fmla="*/ 2640176 h 2818013"/>
              <a:gd name="T12" fmla="*/ 435232 w 630070"/>
              <a:gd name="T13" fmla="*/ 3428685 h 2818013"/>
              <a:gd name="T14" fmla="*/ 0 w 630070"/>
              <a:gd name="T15" fmla="*/ 2640176 h 28180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070" h="2818013">
                <a:moveTo>
                  <a:pt x="0" y="2169942"/>
                </a:moveTo>
                <a:lnTo>
                  <a:pt x="189021" y="2169941"/>
                </a:lnTo>
                <a:lnTo>
                  <a:pt x="258593" y="9701"/>
                </a:lnTo>
                <a:lnTo>
                  <a:pt x="272522" y="0"/>
                </a:lnTo>
                <a:lnTo>
                  <a:pt x="441049" y="2169942"/>
                </a:lnTo>
                <a:lnTo>
                  <a:pt x="630070" y="2169942"/>
                </a:lnTo>
                <a:lnTo>
                  <a:pt x="315035" y="2818013"/>
                </a:lnTo>
                <a:lnTo>
                  <a:pt x="0" y="2169942"/>
                </a:lnTo>
                <a:close/>
              </a:path>
            </a:pathLst>
          </a:custGeom>
          <a:solidFill>
            <a:srgbClr val="FFFF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fr-FR"/>
          </a:p>
        </p:txBody>
      </p:sp>
      <p:sp>
        <p:nvSpPr>
          <p:cNvPr id="75" name="TextBox 74"/>
          <p:cNvSpPr txBox="1">
            <a:spLocks noChangeArrowheads="1"/>
          </p:cNvSpPr>
          <p:nvPr/>
        </p:nvSpPr>
        <p:spPr bwMode="auto">
          <a:xfrm>
            <a:off x="4572000" y="1773238"/>
            <a:ext cx="27876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2000" b="1">
                <a:solidFill>
                  <a:srgbClr val="FF9900"/>
                </a:solidFill>
                <a:latin typeface="Century Gothic" charset="0"/>
              </a:rPr>
              <a:t>Force exercée par les muscles pour maintenir la tête dans cette position</a:t>
            </a:r>
          </a:p>
        </p:txBody>
      </p:sp>
      <p:sp>
        <p:nvSpPr>
          <p:cNvPr id="77" name="Freeform 76"/>
          <p:cNvSpPr>
            <a:spLocks/>
          </p:cNvSpPr>
          <p:nvPr/>
        </p:nvSpPr>
        <p:spPr bwMode="auto">
          <a:xfrm rot="8480426">
            <a:off x="2770188" y="1550988"/>
            <a:ext cx="663575" cy="3916362"/>
          </a:xfrm>
          <a:custGeom>
            <a:avLst/>
            <a:gdLst>
              <a:gd name="T0" fmla="*/ 0 w 630070"/>
              <a:gd name="T1" fmla="*/ 3016588 h 2818013"/>
              <a:gd name="T2" fmla="*/ 199050 w 630070"/>
              <a:gd name="T3" fmla="*/ 3016585 h 2818013"/>
              <a:gd name="T4" fmla="*/ 272313 w 630070"/>
              <a:gd name="T5" fmla="*/ 13486 h 2818013"/>
              <a:gd name="T6" fmla="*/ 286981 w 630070"/>
              <a:gd name="T7" fmla="*/ 0 h 2818013"/>
              <a:gd name="T8" fmla="*/ 464450 w 630070"/>
              <a:gd name="T9" fmla="*/ 3016588 h 2818013"/>
              <a:gd name="T10" fmla="*/ 663500 w 630070"/>
              <a:gd name="T11" fmla="*/ 3016588 h 2818013"/>
              <a:gd name="T12" fmla="*/ 331750 w 630070"/>
              <a:gd name="T13" fmla="*/ 3917515 h 2818013"/>
              <a:gd name="T14" fmla="*/ 0 w 630070"/>
              <a:gd name="T15" fmla="*/ 3016588 h 28180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070" h="2818013">
                <a:moveTo>
                  <a:pt x="0" y="2169942"/>
                </a:moveTo>
                <a:lnTo>
                  <a:pt x="189021" y="2169941"/>
                </a:lnTo>
                <a:lnTo>
                  <a:pt x="258593" y="9701"/>
                </a:lnTo>
                <a:lnTo>
                  <a:pt x="272522" y="0"/>
                </a:lnTo>
                <a:lnTo>
                  <a:pt x="441049" y="2169942"/>
                </a:lnTo>
                <a:lnTo>
                  <a:pt x="630070" y="2169942"/>
                </a:lnTo>
                <a:lnTo>
                  <a:pt x="315035" y="2818013"/>
                </a:lnTo>
                <a:lnTo>
                  <a:pt x="0" y="2169942"/>
                </a:lnTo>
                <a:close/>
              </a:path>
            </a:pathLst>
          </a:custGeom>
          <a:solidFill>
            <a:srgbClr val="00B05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fr-FR"/>
          </a:p>
        </p:txBody>
      </p:sp>
      <p:grpSp>
        <p:nvGrpSpPr>
          <p:cNvPr id="3" name="Group 63"/>
          <p:cNvGrpSpPr>
            <a:grpSpLocks/>
          </p:cNvGrpSpPr>
          <p:nvPr/>
        </p:nvGrpSpPr>
        <p:grpSpPr bwMode="auto">
          <a:xfrm>
            <a:off x="1908175" y="3789363"/>
            <a:ext cx="1943100" cy="338137"/>
            <a:chOff x="1907704" y="3789040"/>
            <a:chExt cx="1944216" cy="338554"/>
          </a:xfrm>
        </p:grpSpPr>
        <p:sp>
          <p:nvSpPr>
            <p:cNvPr id="51" name="Rounded Rectangle 50"/>
            <p:cNvSpPr>
              <a:spLocks noChangeArrowheads="1"/>
            </p:cNvSpPr>
            <p:nvPr/>
          </p:nvSpPr>
          <p:spPr bwMode="auto">
            <a:xfrm>
              <a:off x="1907704" y="3861047"/>
              <a:ext cx="1944216" cy="235939"/>
            </a:xfrm>
            <a:prstGeom prst="roundRect">
              <a:avLst>
                <a:gd name="adj" fmla="val 50000"/>
              </a:avLst>
            </a:prstGeom>
            <a:solidFill>
              <a:srgbClr val="FF0066"/>
            </a:solidFill>
            <a:ln>
              <a:noFill/>
            </a:ln>
            <a:effectLst>
              <a:outerShdw blurRad="63500" dist="38100" algn="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3329" name="TextBox 62"/>
            <p:cNvSpPr txBox="1">
              <a:spLocks noChangeArrowheads="1"/>
            </p:cNvSpPr>
            <p:nvPr/>
          </p:nvSpPr>
          <p:spPr bwMode="auto">
            <a:xfrm>
              <a:off x="1907704" y="3789040"/>
              <a:ext cx="19442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1600" b="1">
                  <a:solidFill>
                    <a:srgbClr val="FFFF00"/>
                  </a:solidFill>
                  <a:latin typeface="Century Gothic" charset="0"/>
                </a:rPr>
                <a:t>B</a:t>
              </a:r>
              <a:r>
                <a:rPr lang="en-GB" altLang="x-none" sz="1600" b="1">
                  <a:solidFill>
                    <a:srgbClr val="FFFF00"/>
                  </a:solidFill>
                  <a:latin typeface="Century Gothic" charset="0"/>
                </a:rPr>
                <a:t>ras de levier</a:t>
              </a:r>
            </a:p>
          </p:txBody>
        </p:sp>
      </p:grpSp>
      <p:sp>
        <p:nvSpPr>
          <p:cNvPr id="78" name="TextBox 77"/>
          <p:cNvSpPr txBox="1">
            <a:spLocks noChangeArrowheads="1"/>
          </p:cNvSpPr>
          <p:nvPr/>
        </p:nvSpPr>
        <p:spPr bwMode="auto">
          <a:xfrm>
            <a:off x="2590800" y="4941888"/>
            <a:ext cx="21971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2000" b="1">
                <a:solidFill>
                  <a:srgbClr val="00B050"/>
                </a:solidFill>
                <a:latin typeface="Century Gothic" charset="0"/>
              </a:rPr>
              <a:t>Force résultante  exercée par la tête sur le haut de la colonne vertébrale</a:t>
            </a:r>
          </a:p>
        </p:txBody>
      </p:sp>
      <p:sp>
        <p:nvSpPr>
          <p:cNvPr id="20" name="Rectangle 19"/>
          <p:cNvSpPr/>
          <p:nvPr/>
        </p:nvSpPr>
        <p:spPr>
          <a:xfrm>
            <a:off x="-36513" y="6507163"/>
            <a:ext cx="3089276" cy="360362"/>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a:t>
            </a:r>
            <a:r>
              <a:rPr lang="en-GB" sz="2000" b="1" dirty="0" err="1">
                <a:solidFill>
                  <a:schemeClr val="bg1"/>
                </a:solidFill>
                <a:latin typeface="Century Gothic" pitchFamily="34" charset="0"/>
              </a:rPr>
              <a:t>départ</a:t>
            </a:r>
            <a:endParaRPr lang="en-GB" sz="2000" b="1" dirty="0">
              <a:solidFill>
                <a:schemeClr val="bg1"/>
              </a:solidFill>
              <a:latin typeface="Century Gothic" pitchFamily="34" charset="0"/>
            </a:endParaRPr>
          </a:p>
        </p:txBody>
      </p:sp>
      <p:sp>
        <p:nvSpPr>
          <p:cNvPr id="21" name="Rectangle 20"/>
          <p:cNvSpPr/>
          <p:nvPr/>
        </p:nvSpPr>
        <p:spPr>
          <a:xfrm>
            <a:off x="6105525" y="6524625"/>
            <a:ext cx="3067050"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22" name="Rounded Rectangle 40"/>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Développement</a:t>
            </a:r>
            <a:endParaRPr lang="en-GB" sz="2000" b="1" dirty="0">
              <a:solidFill>
                <a:schemeClr val="bg1"/>
              </a:solidFill>
              <a:latin typeface="Century Gothic"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2000"/>
                                        <p:tgtEl>
                                          <p:spTgt spid="71"/>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2000"/>
                                        <p:tgtEl>
                                          <p:spTgt spid="40"/>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par>
                          <p:cTn id="24" fill="hold" nodeType="afterGroup">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up)">
                                      <p:cBhvr>
                                        <p:cTn id="27" dur="2000"/>
                                        <p:tgtEl>
                                          <p:spTgt spid="67"/>
                                        </p:tgtEl>
                                      </p:cBhvr>
                                    </p:animEffect>
                                  </p:childTnLst>
                                </p:cTn>
                              </p:par>
                              <p:par>
                                <p:cTn id="28" presetID="22" presetClass="entr" presetSubtype="8" fill="hold" grpId="0" nodeType="withEffect">
                                  <p:stCondLst>
                                    <p:cond delay="100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1000"/>
                                        <p:tgtEl>
                                          <p:spTgt spid="72"/>
                                        </p:tgtEl>
                                      </p:cBhvr>
                                    </p:animEffect>
                                  </p:childTnLst>
                                </p:cTn>
                              </p:par>
                            </p:childTnLst>
                          </p:cTn>
                        </p:par>
                        <p:par>
                          <p:cTn id="31" fill="hold" nodeType="afterGroup">
                            <p:stCondLst>
                              <p:cond delay="12000"/>
                            </p:stCondLst>
                            <p:childTnLst>
                              <p:par>
                                <p:cTn id="32" presetID="22" presetClass="entr" presetSubtype="1"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up)">
                                      <p:cBhvr>
                                        <p:cTn id="34" dur="2000"/>
                                        <p:tgtEl>
                                          <p:spTgt spid="74"/>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1000"/>
                                        <p:tgtEl>
                                          <p:spTgt spid="75"/>
                                        </p:tgtEl>
                                      </p:cBhvr>
                                    </p:animEffect>
                                  </p:childTnLst>
                                </p:cTn>
                              </p:par>
                            </p:childTnLst>
                          </p:cTn>
                        </p:par>
                        <p:par>
                          <p:cTn id="38" fill="hold" nodeType="afterGroup">
                            <p:stCondLst>
                              <p:cond delay="14000"/>
                            </p:stCondLst>
                            <p:childTnLst>
                              <p:par>
                                <p:cTn id="39" presetID="22" presetClass="entr" presetSubtype="4"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down)">
                                      <p:cBhvr>
                                        <p:cTn id="41" dur="2000"/>
                                        <p:tgtEl>
                                          <p:spTgt spid="77"/>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78"/>
                                        </p:tgtEl>
                                        <p:attrNameLst>
                                          <p:attrName>style.visibility</p:attrName>
                                        </p:attrNameLst>
                                      </p:cBhvr>
                                      <p:to>
                                        <p:strVal val="visible"/>
                                      </p:to>
                                    </p:set>
                                    <p:animEffect transition="in" filter="wipe(left)">
                                      <p:cBhvr>
                                        <p:cTn id="44"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7" grpId="0" animBg="1"/>
      <p:bldP spid="72" grpId="0"/>
      <p:bldP spid="74" grpId="0" animBg="1"/>
      <p:bldP spid="75" grpId="0"/>
      <p:bldP spid="77" grpId="0" animBg="1"/>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iscu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1844675"/>
            <a:ext cx="819150" cy="520700"/>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3"/>
          <p:cNvGrpSpPr>
            <a:grpSpLocks/>
          </p:cNvGrpSpPr>
          <p:nvPr/>
        </p:nvGrpSpPr>
        <p:grpSpPr bwMode="auto">
          <a:xfrm>
            <a:off x="323850" y="2205038"/>
            <a:ext cx="4799013" cy="4191000"/>
            <a:chOff x="1979712" y="1628800"/>
            <a:chExt cx="4800000" cy="4190476"/>
          </a:xfrm>
        </p:grpSpPr>
        <p:pic>
          <p:nvPicPr>
            <p:cNvPr id="14361" name="Picture 1" descr="nodding head 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628800"/>
              <a:ext cx="4800000" cy="419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Box 12"/>
            <p:cNvSpPr txBox="1">
              <a:spLocks noChangeArrowheads="1"/>
            </p:cNvSpPr>
            <p:nvPr/>
          </p:nvSpPr>
          <p:spPr bwMode="auto">
            <a:xfrm>
              <a:off x="6245686" y="2852936"/>
              <a:ext cx="4865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chemeClr val="bg1"/>
                  </a:solidFill>
                  <a:latin typeface="Century Gothic" charset="0"/>
                </a:rPr>
                <a:t>E</a:t>
              </a:r>
              <a:endParaRPr lang="en-GB" altLang="x-none" sz="3200">
                <a:solidFill>
                  <a:schemeClr val="bg1"/>
                </a:solidFill>
              </a:endParaRPr>
            </a:p>
          </p:txBody>
        </p:sp>
      </p:grpSp>
      <p:grpSp>
        <p:nvGrpSpPr>
          <p:cNvPr id="7" name="Group 17"/>
          <p:cNvGrpSpPr>
            <a:grpSpLocks/>
          </p:cNvGrpSpPr>
          <p:nvPr/>
        </p:nvGrpSpPr>
        <p:grpSpPr bwMode="auto">
          <a:xfrm>
            <a:off x="323850" y="1855788"/>
            <a:ext cx="4532313" cy="4597400"/>
            <a:chOff x="1979712" y="1280446"/>
            <a:chExt cx="4533334" cy="4596826"/>
          </a:xfrm>
        </p:grpSpPr>
        <p:pic>
          <p:nvPicPr>
            <p:cNvPr id="14359" name="Picture 2" descr="nodding head 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280446"/>
              <a:ext cx="4533334" cy="459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Box 11"/>
            <p:cNvSpPr txBox="1">
              <a:spLocks noChangeArrowheads="1"/>
            </p:cNvSpPr>
            <p:nvPr/>
          </p:nvSpPr>
          <p:spPr bwMode="auto">
            <a:xfrm>
              <a:off x="5942152" y="2322235"/>
              <a:ext cx="486554" cy="65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chemeClr val="bg1"/>
                  </a:solidFill>
                  <a:latin typeface="Century Gothic" charset="0"/>
                </a:rPr>
                <a:t>D</a:t>
              </a:r>
              <a:endParaRPr lang="en-GB" altLang="x-none" sz="3200">
                <a:solidFill>
                  <a:schemeClr val="bg1"/>
                </a:solidFill>
              </a:endParaRPr>
            </a:p>
          </p:txBody>
        </p:sp>
      </p:grpSp>
      <p:grpSp>
        <p:nvGrpSpPr>
          <p:cNvPr id="8" name="Group 16"/>
          <p:cNvGrpSpPr>
            <a:grpSpLocks/>
          </p:cNvGrpSpPr>
          <p:nvPr/>
        </p:nvGrpSpPr>
        <p:grpSpPr bwMode="auto">
          <a:xfrm>
            <a:off x="250825" y="1690688"/>
            <a:ext cx="4165600" cy="4762500"/>
            <a:chOff x="1907704" y="1115367"/>
            <a:chExt cx="4165080" cy="4761905"/>
          </a:xfrm>
        </p:grpSpPr>
        <p:pic>
          <p:nvPicPr>
            <p:cNvPr id="14357" name="Picture 3" descr="nodding head 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1115367"/>
              <a:ext cx="4165080" cy="476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Box 10"/>
            <p:cNvSpPr txBox="1">
              <a:spLocks noChangeArrowheads="1"/>
            </p:cNvSpPr>
            <p:nvPr/>
          </p:nvSpPr>
          <p:spPr bwMode="auto">
            <a:xfrm>
              <a:off x="5453598" y="1834347"/>
              <a:ext cx="486554" cy="65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chemeClr val="bg1"/>
                  </a:solidFill>
                  <a:latin typeface="Century Gothic" charset="0"/>
                </a:rPr>
                <a:t>C</a:t>
              </a:r>
              <a:endParaRPr lang="en-GB" altLang="x-none" sz="3200">
                <a:solidFill>
                  <a:schemeClr val="bg1"/>
                </a:solidFill>
              </a:endParaRPr>
            </a:p>
          </p:txBody>
        </p:sp>
      </p:grpSp>
      <p:grpSp>
        <p:nvGrpSpPr>
          <p:cNvPr id="14" name="Group 15"/>
          <p:cNvGrpSpPr>
            <a:grpSpLocks/>
          </p:cNvGrpSpPr>
          <p:nvPr/>
        </p:nvGrpSpPr>
        <p:grpSpPr bwMode="auto">
          <a:xfrm>
            <a:off x="185738" y="1479550"/>
            <a:ext cx="3594100" cy="4902200"/>
            <a:chOff x="1842445" y="903676"/>
            <a:chExt cx="3593651" cy="4901588"/>
          </a:xfrm>
        </p:grpSpPr>
        <p:pic>
          <p:nvPicPr>
            <p:cNvPr id="14355" name="Picture 4" descr="nodding head 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42445" y="903676"/>
              <a:ext cx="3593651" cy="49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Box 9"/>
            <p:cNvSpPr txBox="1">
              <a:spLocks noChangeArrowheads="1"/>
            </p:cNvSpPr>
            <p:nvPr/>
          </p:nvSpPr>
          <p:spPr bwMode="auto">
            <a:xfrm>
              <a:off x="4806859" y="1358937"/>
              <a:ext cx="486554" cy="65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chemeClr val="bg1"/>
                  </a:solidFill>
                  <a:latin typeface="Century Gothic" charset="0"/>
                </a:rPr>
                <a:t>B</a:t>
              </a:r>
              <a:endParaRPr lang="en-GB" altLang="x-none" sz="3200">
                <a:solidFill>
                  <a:schemeClr val="bg1"/>
                </a:solidFill>
              </a:endParaRPr>
            </a:p>
          </p:txBody>
        </p:sp>
      </p:grpSp>
      <p:grpSp>
        <p:nvGrpSpPr>
          <p:cNvPr id="15" name="Group 19"/>
          <p:cNvGrpSpPr>
            <a:grpSpLocks/>
          </p:cNvGrpSpPr>
          <p:nvPr/>
        </p:nvGrpSpPr>
        <p:grpSpPr bwMode="auto">
          <a:xfrm>
            <a:off x="107950" y="1557338"/>
            <a:ext cx="6043613" cy="4887912"/>
            <a:chOff x="4499992" y="980728"/>
            <a:chExt cx="6044445" cy="4888889"/>
          </a:xfrm>
        </p:grpSpPr>
        <p:pic>
          <p:nvPicPr>
            <p:cNvPr id="19" name="Picture 18" descr="nodding head 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9992" y="980728"/>
              <a:ext cx="6044445" cy="4888889"/>
            </a:xfrm>
            <a:prstGeom prst="rect">
              <a:avLst/>
            </a:prstGeom>
            <a:noFill/>
            <a:ln>
              <a:noFill/>
            </a:ln>
            <a:effectLst>
              <a:outerShdw blurRad="63500" dist="508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Box 8"/>
            <p:cNvSpPr txBox="1">
              <a:spLocks noChangeArrowheads="1"/>
            </p:cNvSpPr>
            <p:nvPr/>
          </p:nvSpPr>
          <p:spPr bwMode="auto">
            <a:xfrm>
              <a:off x="6876256" y="1124744"/>
              <a:ext cx="486554" cy="65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chemeClr val="bg1"/>
                  </a:solidFill>
                  <a:latin typeface="Century Gothic" charset="0"/>
                </a:rPr>
                <a:t>A</a:t>
              </a:r>
              <a:endParaRPr lang="en-GB" altLang="x-none" sz="3200">
                <a:solidFill>
                  <a:schemeClr val="bg1"/>
                </a:solidFill>
              </a:endParaRPr>
            </a:p>
          </p:txBody>
        </p:sp>
      </p:grpSp>
      <p:grpSp>
        <p:nvGrpSpPr>
          <p:cNvPr id="16" name="Group 20"/>
          <p:cNvGrpSpPr>
            <a:grpSpLocks/>
          </p:cNvGrpSpPr>
          <p:nvPr/>
        </p:nvGrpSpPr>
        <p:grpSpPr bwMode="auto">
          <a:xfrm>
            <a:off x="5580063" y="2349500"/>
            <a:ext cx="3335337" cy="2574925"/>
            <a:chOff x="3275856" y="5373216"/>
            <a:chExt cx="3335288" cy="1872208"/>
          </a:xfrm>
        </p:grpSpPr>
        <p:sp>
          <p:nvSpPr>
            <p:cNvPr id="22" name="Rounded Rectangle 21"/>
            <p:cNvSpPr/>
            <p:nvPr/>
          </p:nvSpPr>
          <p:spPr>
            <a:xfrm>
              <a:off x="3275856" y="5373216"/>
              <a:ext cx="3240360" cy="1872208"/>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52" name="TextBox 22"/>
            <p:cNvSpPr txBox="1">
              <a:spLocks noChangeArrowheads="1"/>
            </p:cNvSpPr>
            <p:nvPr/>
          </p:nvSpPr>
          <p:spPr bwMode="auto">
            <a:xfrm>
              <a:off x="3442792" y="5522731"/>
              <a:ext cx="3168352" cy="157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700">
                  <a:solidFill>
                    <a:schemeClr val="bg1"/>
                  </a:solidFill>
                  <a:latin typeface="Century Gothic" charset="0"/>
                </a:rPr>
                <a:t>Dans quelle position la contrainte sur le cou est la plus importante ? </a:t>
              </a:r>
            </a:p>
          </p:txBody>
        </p:sp>
      </p:grpSp>
      <p:sp>
        <p:nvSpPr>
          <p:cNvPr id="24" name="TextBox 23"/>
          <p:cNvSpPr txBox="1">
            <a:spLocks noChangeArrowheads="1"/>
          </p:cNvSpPr>
          <p:nvPr/>
        </p:nvSpPr>
        <p:spPr bwMode="auto">
          <a:xfrm>
            <a:off x="1908175" y="314325"/>
            <a:ext cx="7235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300">
                <a:latin typeface="Century Gothic" charset="0"/>
              </a:rPr>
              <a:t>Les forces exercées sur ton cou–</a:t>
            </a:r>
            <a:r>
              <a:rPr lang="en-GB" altLang="x-none" sz="3300" b="1">
                <a:latin typeface="Century Gothic" charset="0"/>
              </a:rPr>
              <a:t> </a:t>
            </a:r>
            <a:r>
              <a:rPr lang="en-GB" altLang="x-none" sz="3300" b="1">
                <a:solidFill>
                  <a:srgbClr val="C00000"/>
                </a:solidFill>
                <a:latin typeface="Century Gothic" charset="0"/>
              </a:rPr>
              <a:t>2</a:t>
            </a:r>
            <a:r>
              <a:rPr lang="en-GB" altLang="x-none" sz="3300" b="1">
                <a:latin typeface="Century Gothic" charset="0"/>
              </a:rPr>
              <a:t> </a:t>
            </a:r>
          </a:p>
        </p:txBody>
      </p:sp>
      <p:sp>
        <p:nvSpPr>
          <p:cNvPr id="26" name="Rectangle 25"/>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départ</a:t>
            </a:r>
          </a:p>
        </p:txBody>
      </p:sp>
      <p:sp>
        <p:nvSpPr>
          <p:cNvPr id="27" name="Rectangle 26"/>
          <p:cNvSpPr/>
          <p:nvPr/>
        </p:nvSpPr>
        <p:spPr>
          <a:xfrm>
            <a:off x="6105525" y="6524625"/>
            <a:ext cx="3067050"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Mise en commun</a:t>
            </a:r>
          </a:p>
        </p:txBody>
      </p:sp>
      <p:sp>
        <p:nvSpPr>
          <p:cNvPr id="28" name="Rounded Rectangle 27"/>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Développement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23850" y="1773238"/>
            <a:ext cx="7993063" cy="4392612"/>
          </a:xfrm>
          <a:prstGeom prst="rect">
            <a:avLst/>
          </a:prstGeom>
          <a:noFill/>
          <a:ln w="6350">
            <a:solidFill>
              <a:srgbClr val="990099"/>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6" name="Picture 25" descr="young girl texting.png"/>
          <p:cNvPicPr>
            <a:picLocks noChangeAspect="1"/>
          </p:cNvPicPr>
          <p:nvPr/>
        </p:nvPicPr>
        <p:blipFill>
          <a:blip r:embed="rId3">
            <a:extLst>
              <a:ext uri="{28A0092B-C50C-407E-A947-70E740481C1C}">
                <a14:useLocalDpi xmlns:a14="http://schemas.microsoft.com/office/drawing/2010/main" val="0"/>
              </a:ext>
            </a:extLst>
          </a:blip>
          <a:srcRect r="15608"/>
          <a:stretch>
            <a:fillRect/>
          </a:stretch>
        </p:blipFill>
        <p:spPr bwMode="auto">
          <a:xfrm>
            <a:off x="5805488" y="1143000"/>
            <a:ext cx="3643312" cy="46767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5288" y="1916113"/>
            <a:ext cx="7272337" cy="4202112"/>
          </a:xfrm>
          <a:prstGeom prst="rect">
            <a:avLst/>
          </a:prstGeom>
          <a:noFill/>
        </p:spPr>
        <p:txBody>
          <a:bodyPr>
            <a:spAutoFit/>
          </a:bodyPr>
          <a:lstStyle/>
          <a:p>
            <a:pPr fontAlgn="auto">
              <a:spcBef>
                <a:spcPts val="600"/>
              </a:spcBef>
              <a:spcAft>
                <a:spcPts val="0"/>
              </a:spcAft>
              <a:buClr>
                <a:srgbClr val="C75947"/>
              </a:buClr>
              <a:defRPr/>
            </a:pPr>
            <a:r>
              <a:rPr lang="en-GB" sz="2200" b="1" dirty="0">
                <a:latin typeface="Century Gothic" pitchFamily="34" charset="0"/>
                <a:ea typeface="+mn-ea"/>
                <a:cs typeface="+mn-cs"/>
              </a:rPr>
              <a:t>	</a:t>
            </a:r>
            <a:r>
              <a:rPr lang="en-GB" sz="2200" b="1" dirty="0" err="1">
                <a:latin typeface="Century Gothic" pitchFamily="34" charset="0"/>
                <a:ea typeface="+mn-ea"/>
                <a:cs typeface="+mn-cs"/>
              </a:rPr>
              <a:t>Planifie</a:t>
            </a:r>
            <a:r>
              <a:rPr lang="en-GB" sz="2200" b="1" dirty="0">
                <a:latin typeface="Century Gothic" pitchFamily="34" charset="0"/>
                <a:ea typeface="+mn-ea"/>
                <a:cs typeface="+mn-cs"/>
              </a:rPr>
              <a:t> </a:t>
            </a:r>
            <a:r>
              <a:rPr lang="en-GB" sz="2200" b="1" dirty="0" err="1">
                <a:latin typeface="Century Gothic" pitchFamily="34" charset="0"/>
                <a:ea typeface="+mn-ea"/>
                <a:cs typeface="+mn-cs"/>
              </a:rPr>
              <a:t>l’analyse</a:t>
            </a:r>
            <a:r>
              <a:rPr lang="en-GB" sz="2200" b="1" dirty="0">
                <a:latin typeface="Century Gothic" pitchFamily="34" charset="0"/>
                <a:ea typeface="+mn-ea"/>
                <a:cs typeface="+mn-cs"/>
              </a:rPr>
              <a:t> de </a:t>
            </a:r>
            <a:r>
              <a:rPr lang="en-GB" sz="2200" b="1" dirty="0" err="1">
                <a:latin typeface="Century Gothic" pitchFamily="34" charset="0"/>
                <a:ea typeface="+mn-ea"/>
                <a:cs typeface="+mn-cs"/>
              </a:rPr>
              <a:t>cette</a:t>
            </a:r>
            <a:r>
              <a:rPr lang="en-GB" sz="2200" b="1" dirty="0">
                <a:latin typeface="Century Gothic" pitchFamily="34" charset="0"/>
                <a:ea typeface="+mn-ea"/>
                <a:cs typeface="+mn-cs"/>
              </a:rPr>
              <a:t> question </a:t>
            </a:r>
          </a:p>
          <a:p>
            <a:pPr fontAlgn="auto">
              <a:spcBef>
                <a:spcPts val="600"/>
              </a:spcBef>
              <a:spcAft>
                <a:spcPts val="0"/>
              </a:spcAft>
              <a:buClr>
                <a:srgbClr val="C75947"/>
              </a:buClr>
              <a:defRPr/>
            </a:pPr>
            <a:r>
              <a:rPr lang="en-GB" sz="2200" dirty="0" err="1">
                <a:latin typeface="Century Gothic" pitchFamily="34" charset="0"/>
                <a:ea typeface="+mn-ea"/>
                <a:cs typeface="+mn-cs"/>
              </a:rPr>
              <a:t>Choisis</a:t>
            </a:r>
            <a:r>
              <a:rPr lang="en-GB" sz="2200" dirty="0">
                <a:latin typeface="Century Gothic" pitchFamily="34" charset="0"/>
                <a:ea typeface="+mn-ea"/>
                <a:cs typeface="+mn-cs"/>
              </a:rPr>
              <a:t> des variables </a:t>
            </a:r>
            <a:r>
              <a:rPr lang="en-GB" sz="2200" dirty="0" err="1">
                <a:latin typeface="Century Gothic" pitchFamily="34" charset="0"/>
                <a:ea typeface="+mn-ea"/>
                <a:cs typeface="+mn-cs"/>
              </a:rPr>
              <a:t>pouvant</a:t>
            </a:r>
            <a:r>
              <a:rPr lang="en-GB" sz="2200" dirty="0">
                <a:latin typeface="Century Gothic" pitchFamily="34" charset="0"/>
                <a:ea typeface="+mn-ea"/>
                <a:cs typeface="+mn-cs"/>
              </a:rPr>
              <a:t> affecter le </a:t>
            </a:r>
            <a:r>
              <a:rPr lang="en-GB" sz="2200" dirty="0" err="1">
                <a:latin typeface="Century Gothic" pitchFamily="34" charset="0"/>
                <a:ea typeface="+mn-ea"/>
                <a:cs typeface="+mn-cs"/>
              </a:rPr>
              <a:t>résultat</a:t>
            </a:r>
            <a:r>
              <a:rPr lang="en-GB" sz="2200" dirty="0">
                <a:latin typeface="Century Gothic" pitchFamily="34" charset="0"/>
                <a:ea typeface="+mn-ea"/>
                <a:cs typeface="+mn-cs"/>
              </a:rPr>
              <a:t>.</a:t>
            </a:r>
          </a:p>
          <a:p>
            <a:pPr marL="354013" indent="-354013" fontAlgn="auto">
              <a:spcBef>
                <a:spcPts val="600"/>
              </a:spcBef>
              <a:spcAft>
                <a:spcPts val="0"/>
              </a:spcAft>
              <a:buClr>
                <a:srgbClr val="C00000"/>
              </a:buClr>
              <a:buFont typeface="Wingdings" pitchFamily="2" charset="2"/>
              <a:buChar char="n"/>
              <a:defRPr/>
            </a:pPr>
            <a:r>
              <a:rPr lang="en-GB" sz="2200" dirty="0">
                <a:latin typeface="Century Gothic" pitchFamily="34" charset="0"/>
                <a:ea typeface="+mn-ea"/>
                <a:cs typeface="+mn-cs"/>
              </a:rPr>
              <a:t>Pour </a:t>
            </a:r>
            <a:r>
              <a:rPr lang="en-GB" sz="2200" dirty="0" err="1">
                <a:latin typeface="Century Gothic" pitchFamily="34" charset="0"/>
                <a:ea typeface="+mn-ea"/>
                <a:cs typeface="+mn-cs"/>
              </a:rPr>
              <a:t>chaque</a:t>
            </a:r>
            <a:r>
              <a:rPr lang="en-GB" sz="2200" dirty="0">
                <a:latin typeface="Century Gothic" pitchFamily="34" charset="0"/>
                <a:ea typeface="+mn-ea"/>
                <a:cs typeface="+mn-cs"/>
              </a:rPr>
              <a:t> variable</a:t>
            </a:r>
          </a:p>
          <a:p>
            <a:pPr marL="354013" indent="-354013" fontAlgn="auto">
              <a:spcBef>
                <a:spcPts val="600"/>
              </a:spcBef>
              <a:spcAft>
                <a:spcPts val="0"/>
              </a:spcAft>
              <a:buClr>
                <a:srgbClr val="C00000"/>
              </a:buClr>
              <a:tabLst>
                <a:tab pos="633413" algn="l"/>
              </a:tabLst>
              <a:defRPr/>
            </a:pPr>
            <a:r>
              <a:rPr lang="en-GB" sz="2200" dirty="0">
                <a:latin typeface="Century Gothic" pitchFamily="34" charset="0"/>
                <a:ea typeface="+mn-ea"/>
                <a:cs typeface="+mn-cs"/>
              </a:rPr>
              <a:t>	– </a:t>
            </a:r>
            <a:r>
              <a:rPr lang="en-GB" sz="2200" dirty="0" err="1">
                <a:latin typeface="Century Gothic" pitchFamily="34" charset="0"/>
                <a:ea typeface="+mn-ea"/>
                <a:cs typeface="+mn-cs"/>
              </a:rPr>
              <a:t>Identifie</a:t>
            </a:r>
            <a:r>
              <a:rPr lang="en-GB" sz="2200" dirty="0">
                <a:latin typeface="Century Gothic" pitchFamily="34" charset="0"/>
                <a:ea typeface="+mn-ea"/>
                <a:cs typeface="+mn-cs"/>
              </a:rPr>
              <a:t> au </a:t>
            </a:r>
            <a:r>
              <a:rPr lang="en-GB" sz="2200" dirty="0" err="1">
                <a:latin typeface="Century Gothic" pitchFamily="34" charset="0"/>
                <a:ea typeface="+mn-ea"/>
                <a:cs typeface="+mn-cs"/>
              </a:rPr>
              <a:t>moins</a:t>
            </a:r>
            <a:r>
              <a:rPr lang="en-GB" sz="2200" dirty="0">
                <a:latin typeface="Century Gothic" pitchFamily="34" charset="0"/>
                <a:ea typeface="+mn-ea"/>
                <a:cs typeface="+mn-cs"/>
              </a:rPr>
              <a:t> </a:t>
            </a:r>
            <a:r>
              <a:rPr lang="en-GB" sz="2200" dirty="0" err="1">
                <a:latin typeface="Century Gothic" pitchFamily="34" charset="0"/>
                <a:ea typeface="+mn-ea"/>
                <a:cs typeface="+mn-cs"/>
              </a:rPr>
              <a:t>une</a:t>
            </a:r>
            <a:r>
              <a:rPr lang="en-GB" sz="2200" dirty="0">
                <a:latin typeface="Century Gothic" pitchFamily="34" charset="0"/>
                <a:ea typeface="+mn-ea"/>
                <a:cs typeface="+mn-cs"/>
              </a:rPr>
              <a:t> </a:t>
            </a:r>
            <a:r>
              <a:rPr lang="en-GB" sz="2200" dirty="0" err="1">
                <a:latin typeface="Century Gothic" pitchFamily="34" charset="0"/>
                <a:ea typeface="+mn-ea"/>
                <a:cs typeface="+mn-cs"/>
              </a:rPr>
              <a:t>façon</a:t>
            </a:r>
            <a:r>
              <a:rPr lang="en-GB" sz="2200" dirty="0">
                <a:latin typeface="Century Gothic" pitchFamily="34" charset="0"/>
                <a:ea typeface="+mn-ea"/>
                <a:cs typeface="+mn-cs"/>
              </a:rPr>
              <a:t> </a:t>
            </a:r>
            <a:r>
              <a:rPr lang="en-GB" sz="2200" dirty="0" err="1">
                <a:latin typeface="Century Gothic" pitchFamily="34" charset="0"/>
                <a:ea typeface="+mn-ea"/>
                <a:cs typeface="+mn-cs"/>
              </a:rPr>
              <a:t>d’obtenir</a:t>
            </a:r>
            <a:r>
              <a:rPr lang="en-GB" sz="2200" dirty="0">
                <a:latin typeface="Century Gothic" pitchFamily="34" charset="0"/>
                <a:ea typeface="+mn-ea"/>
                <a:cs typeface="+mn-cs"/>
              </a:rPr>
              <a:t> les </a:t>
            </a:r>
            <a:r>
              <a:rPr lang="en-GB" sz="2200" dirty="0" err="1">
                <a:latin typeface="Century Gothic" pitchFamily="34" charset="0"/>
                <a:ea typeface="+mn-ea"/>
                <a:cs typeface="+mn-cs"/>
              </a:rPr>
              <a:t>données</a:t>
            </a:r>
            <a:endParaRPr lang="en-GB" sz="2200" dirty="0">
              <a:latin typeface="Century Gothic" pitchFamily="34" charset="0"/>
              <a:ea typeface="+mn-ea"/>
              <a:cs typeface="+mn-cs"/>
            </a:endParaRPr>
          </a:p>
          <a:p>
            <a:pPr marL="354013" indent="-354013" fontAlgn="auto">
              <a:spcBef>
                <a:spcPts val="600"/>
              </a:spcBef>
              <a:spcAft>
                <a:spcPts val="0"/>
              </a:spcAft>
              <a:buClr>
                <a:srgbClr val="C00000"/>
              </a:buClr>
              <a:tabLst>
                <a:tab pos="633413" algn="l"/>
              </a:tabLst>
              <a:defRPr/>
            </a:pPr>
            <a:r>
              <a:rPr lang="en-GB" sz="2200" dirty="0">
                <a:latin typeface="Century Gothic" pitchFamily="34" charset="0"/>
                <a:ea typeface="+mn-ea"/>
                <a:cs typeface="+mn-cs"/>
              </a:rPr>
              <a:t>	– </a:t>
            </a:r>
            <a:r>
              <a:rPr lang="en-GB" sz="2200" dirty="0" err="1">
                <a:latin typeface="Century Gothic" pitchFamily="34" charset="0"/>
                <a:ea typeface="+mn-ea"/>
                <a:cs typeface="+mn-cs"/>
              </a:rPr>
              <a:t>Puis</a:t>
            </a:r>
            <a:r>
              <a:rPr lang="en-GB" sz="2200" dirty="0">
                <a:latin typeface="Century Gothic" pitchFamily="34" charset="0"/>
                <a:ea typeface="+mn-ea"/>
                <a:cs typeface="+mn-cs"/>
              </a:rPr>
              <a:t> </a:t>
            </a:r>
            <a:r>
              <a:rPr lang="en-GB" sz="2200" dirty="0" err="1">
                <a:latin typeface="Century Gothic" pitchFamily="34" charset="0"/>
                <a:ea typeface="+mn-ea"/>
                <a:cs typeface="+mn-cs"/>
              </a:rPr>
              <a:t>décide</a:t>
            </a:r>
            <a:r>
              <a:rPr lang="en-GB" sz="2200" dirty="0">
                <a:latin typeface="Century Gothic" pitchFamily="34" charset="0"/>
                <a:ea typeface="+mn-ea"/>
                <a:cs typeface="+mn-cs"/>
              </a:rPr>
              <a:t> </a:t>
            </a:r>
            <a:r>
              <a:rPr lang="en-GB" sz="2200" dirty="0" err="1">
                <a:latin typeface="Century Gothic" pitchFamily="34" charset="0"/>
                <a:ea typeface="+mn-ea"/>
                <a:cs typeface="+mn-cs"/>
              </a:rPr>
              <a:t>quelle</a:t>
            </a:r>
            <a:r>
              <a:rPr lang="en-GB" sz="2200" dirty="0">
                <a:latin typeface="Century Gothic" pitchFamily="34" charset="0"/>
                <a:ea typeface="+mn-ea"/>
                <a:cs typeface="+mn-cs"/>
              </a:rPr>
              <a:t> </a:t>
            </a:r>
            <a:r>
              <a:rPr lang="en-GB" sz="2200" dirty="0" err="1">
                <a:latin typeface="Century Gothic" pitchFamily="34" charset="0"/>
                <a:ea typeface="+mn-ea"/>
                <a:cs typeface="+mn-cs"/>
              </a:rPr>
              <a:t>est</a:t>
            </a:r>
            <a:r>
              <a:rPr lang="en-GB" sz="2200" dirty="0">
                <a:latin typeface="Century Gothic" pitchFamily="34" charset="0"/>
                <a:ea typeface="+mn-ea"/>
                <a:cs typeface="+mn-cs"/>
              </a:rPr>
              <a:t> la </a:t>
            </a:r>
            <a:r>
              <a:rPr lang="en-GB" sz="2200" b="1" dirty="0" err="1">
                <a:latin typeface="Century Gothic" pitchFamily="34" charset="0"/>
                <a:ea typeface="+mn-ea"/>
                <a:cs typeface="+mn-cs"/>
              </a:rPr>
              <a:t>meilleure</a:t>
            </a:r>
            <a:r>
              <a:rPr lang="en-GB" sz="2200" dirty="0">
                <a:latin typeface="Century Gothic" pitchFamily="34" charset="0"/>
                <a:ea typeface="+mn-ea"/>
                <a:cs typeface="+mn-cs"/>
              </a:rPr>
              <a:t> </a:t>
            </a:r>
            <a:r>
              <a:rPr lang="en-GB" sz="2200" dirty="0" err="1">
                <a:latin typeface="Century Gothic" pitchFamily="34" charset="0"/>
                <a:ea typeface="+mn-ea"/>
                <a:cs typeface="+mn-cs"/>
              </a:rPr>
              <a:t>façon</a:t>
            </a:r>
            <a:r>
              <a:rPr lang="en-GB" sz="2200" dirty="0">
                <a:latin typeface="Century Gothic" pitchFamily="34" charset="0"/>
                <a:ea typeface="+mn-ea"/>
                <a:cs typeface="+mn-cs"/>
              </a:rPr>
              <a:t> de </a:t>
            </a:r>
            <a:r>
              <a:rPr lang="en-GB" sz="2200" dirty="0" err="1">
                <a:latin typeface="Century Gothic" pitchFamily="34" charset="0"/>
                <a:ea typeface="+mn-ea"/>
                <a:cs typeface="+mn-cs"/>
              </a:rPr>
              <a:t>collecter</a:t>
            </a:r>
            <a:r>
              <a:rPr lang="en-GB" sz="2200" dirty="0">
                <a:latin typeface="Century Gothic" pitchFamily="34" charset="0"/>
                <a:ea typeface="+mn-ea"/>
                <a:cs typeface="+mn-cs"/>
              </a:rPr>
              <a:t> des </a:t>
            </a:r>
            <a:r>
              <a:rPr lang="en-GB" sz="2200" dirty="0" err="1">
                <a:latin typeface="Century Gothic" pitchFamily="34" charset="0"/>
                <a:ea typeface="+mn-ea"/>
                <a:cs typeface="+mn-cs"/>
              </a:rPr>
              <a:t>données</a:t>
            </a:r>
            <a:r>
              <a:rPr lang="en-GB" sz="2200" dirty="0">
                <a:latin typeface="Century Gothic" pitchFamily="34" charset="0"/>
                <a:ea typeface="+mn-ea"/>
                <a:cs typeface="+mn-cs"/>
              </a:rPr>
              <a:t> </a:t>
            </a:r>
            <a:r>
              <a:rPr lang="en-GB" sz="2200" b="1" dirty="0" err="1">
                <a:latin typeface="Century Gothic" pitchFamily="34" charset="0"/>
                <a:ea typeface="+mn-ea"/>
                <a:cs typeface="+mn-cs"/>
              </a:rPr>
              <a:t>fiables</a:t>
            </a:r>
            <a:r>
              <a:rPr lang="en-GB" sz="2200" dirty="0">
                <a:latin typeface="Century Gothic" pitchFamily="34" charset="0"/>
                <a:ea typeface="+mn-ea"/>
                <a:cs typeface="+mn-cs"/>
              </a:rPr>
              <a:t> pour </a:t>
            </a:r>
            <a:r>
              <a:rPr lang="en-GB" sz="2200" dirty="0" err="1">
                <a:latin typeface="Century Gothic" pitchFamily="34" charset="0"/>
                <a:ea typeface="+mn-ea"/>
                <a:cs typeface="+mn-cs"/>
              </a:rPr>
              <a:t>établir</a:t>
            </a:r>
            <a:r>
              <a:rPr lang="en-GB" sz="2200" dirty="0">
                <a:latin typeface="Century Gothic" pitchFamily="34" charset="0"/>
                <a:ea typeface="+mn-ea"/>
                <a:cs typeface="+mn-cs"/>
              </a:rPr>
              <a:t> </a:t>
            </a:r>
            <a:r>
              <a:rPr lang="en-GB" sz="2200" dirty="0" err="1">
                <a:latin typeface="Century Gothic" pitchFamily="34" charset="0"/>
                <a:ea typeface="+mn-ea"/>
                <a:cs typeface="+mn-cs"/>
              </a:rPr>
              <a:t>cette</a:t>
            </a:r>
            <a:r>
              <a:rPr lang="en-GB" sz="2200" dirty="0">
                <a:latin typeface="Century Gothic" pitchFamily="34" charset="0"/>
                <a:ea typeface="+mn-ea"/>
                <a:cs typeface="+mn-cs"/>
              </a:rPr>
              <a:t> variable. </a:t>
            </a:r>
          </a:p>
          <a:p>
            <a:pPr marL="354013" indent="-354013" fontAlgn="auto">
              <a:spcBef>
                <a:spcPts val="600"/>
              </a:spcBef>
              <a:spcAft>
                <a:spcPts val="0"/>
              </a:spcAft>
              <a:buClr>
                <a:srgbClr val="C00000"/>
              </a:buClr>
              <a:buFont typeface="Wingdings" pitchFamily="2" charset="2"/>
              <a:buChar char="n"/>
              <a:defRPr/>
            </a:pPr>
            <a:r>
              <a:rPr lang="en-GB" sz="2200" dirty="0" err="1">
                <a:latin typeface="Century Gothic" pitchFamily="34" charset="0"/>
                <a:ea typeface="+mn-ea"/>
                <a:cs typeface="+mn-cs"/>
              </a:rPr>
              <a:t>Vois</a:t>
            </a:r>
            <a:r>
              <a:rPr lang="en-GB" sz="2200" dirty="0">
                <a:latin typeface="Century Gothic" pitchFamily="34" charset="0"/>
                <a:ea typeface="+mn-ea"/>
                <a:cs typeface="+mn-cs"/>
              </a:rPr>
              <a:t> comment </a:t>
            </a:r>
            <a:r>
              <a:rPr lang="en-GB" sz="2200" dirty="0" err="1">
                <a:latin typeface="Century Gothic" pitchFamily="34" charset="0"/>
                <a:ea typeface="+mn-ea"/>
                <a:cs typeface="+mn-cs"/>
              </a:rPr>
              <a:t>utiliser</a:t>
            </a:r>
            <a:r>
              <a:rPr lang="en-GB" sz="2200" dirty="0">
                <a:latin typeface="Century Gothic" pitchFamily="34" charset="0"/>
                <a:ea typeface="+mn-ea"/>
                <a:cs typeface="+mn-cs"/>
              </a:rPr>
              <a:t> les </a:t>
            </a:r>
            <a:r>
              <a:rPr lang="en-GB" sz="2200" dirty="0" err="1">
                <a:latin typeface="Century Gothic" pitchFamily="34" charset="0"/>
                <a:ea typeface="+mn-ea"/>
                <a:cs typeface="+mn-cs"/>
              </a:rPr>
              <a:t>données</a:t>
            </a:r>
            <a:r>
              <a:rPr lang="en-GB" sz="2200" dirty="0">
                <a:latin typeface="Century Gothic" pitchFamily="34" charset="0"/>
                <a:ea typeface="+mn-ea"/>
                <a:cs typeface="+mn-cs"/>
              </a:rPr>
              <a:t> </a:t>
            </a:r>
            <a:r>
              <a:rPr lang="en-GB" sz="2200" dirty="0" err="1">
                <a:latin typeface="Century Gothic" pitchFamily="34" charset="0"/>
                <a:ea typeface="+mn-ea"/>
                <a:cs typeface="+mn-cs"/>
              </a:rPr>
              <a:t>afin</a:t>
            </a:r>
            <a:r>
              <a:rPr lang="en-GB" sz="2200" dirty="0">
                <a:latin typeface="Century Gothic" pitchFamily="34" charset="0"/>
                <a:ea typeface="+mn-ea"/>
                <a:cs typeface="+mn-cs"/>
              </a:rPr>
              <a:t> de </a:t>
            </a:r>
            <a:r>
              <a:rPr lang="en-GB" sz="2200" dirty="0" err="1">
                <a:latin typeface="Century Gothic" pitchFamily="34" charset="0"/>
                <a:ea typeface="+mn-ea"/>
                <a:cs typeface="+mn-cs"/>
              </a:rPr>
              <a:t>déterminer</a:t>
            </a:r>
            <a:r>
              <a:rPr lang="en-GB" sz="2200" dirty="0">
                <a:latin typeface="Century Gothic" pitchFamily="34" charset="0"/>
                <a:ea typeface="+mn-ea"/>
                <a:cs typeface="+mn-cs"/>
              </a:rPr>
              <a:t> </a:t>
            </a:r>
            <a:r>
              <a:rPr lang="en-GB" sz="2200" dirty="0" err="1">
                <a:latin typeface="Century Gothic" pitchFamily="34" charset="0"/>
                <a:ea typeface="+mn-ea"/>
                <a:cs typeface="+mn-cs"/>
              </a:rPr>
              <a:t>si</a:t>
            </a:r>
            <a:r>
              <a:rPr lang="en-GB" sz="2200" dirty="0">
                <a:latin typeface="Century Gothic" pitchFamily="34" charset="0"/>
                <a:ea typeface="+mn-ea"/>
                <a:cs typeface="+mn-cs"/>
              </a:rPr>
              <a:t> </a:t>
            </a:r>
            <a:r>
              <a:rPr lang="en-GB" sz="2200" dirty="0" err="1">
                <a:latin typeface="Century Gothic" pitchFamily="34" charset="0"/>
                <a:ea typeface="+mn-ea"/>
                <a:cs typeface="+mn-cs"/>
              </a:rPr>
              <a:t>l’utilisation</a:t>
            </a:r>
            <a:r>
              <a:rPr lang="en-GB" sz="2200" dirty="0">
                <a:latin typeface="Century Gothic" pitchFamily="34" charset="0"/>
                <a:ea typeface="+mn-ea"/>
                <a:cs typeface="+mn-cs"/>
              </a:rPr>
              <a:t> de ton </a:t>
            </a:r>
            <a:r>
              <a:rPr lang="en-GB" sz="2200" dirty="0" err="1">
                <a:latin typeface="Century Gothic" pitchFamily="34" charset="0"/>
                <a:ea typeface="+mn-ea"/>
                <a:cs typeface="+mn-cs"/>
              </a:rPr>
              <a:t>téléphone</a:t>
            </a:r>
            <a:r>
              <a:rPr lang="en-GB" sz="2200" dirty="0">
                <a:latin typeface="Century Gothic" pitchFamily="34" charset="0"/>
                <a:ea typeface="+mn-ea"/>
                <a:cs typeface="+mn-cs"/>
              </a:rPr>
              <a:t> </a:t>
            </a:r>
            <a:r>
              <a:rPr lang="en-GB" sz="2200" dirty="0" err="1">
                <a:latin typeface="Century Gothic" pitchFamily="34" charset="0"/>
                <a:ea typeface="+mn-ea"/>
                <a:cs typeface="+mn-cs"/>
              </a:rPr>
              <a:t>va</a:t>
            </a:r>
            <a:r>
              <a:rPr lang="en-GB" sz="2200" dirty="0">
                <a:latin typeface="Century Gothic" pitchFamily="34" charset="0"/>
                <a:ea typeface="+mn-ea"/>
                <a:cs typeface="+mn-cs"/>
              </a:rPr>
              <a:t> </a:t>
            </a:r>
            <a:r>
              <a:rPr lang="en-GB" sz="2200" dirty="0" err="1">
                <a:latin typeface="Century Gothic" pitchFamily="34" charset="0"/>
                <a:ea typeface="+mn-ea"/>
                <a:cs typeface="+mn-cs"/>
              </a:rPr>
              <a:t>finir</a:t>
            </a:r>
            <a:r>
              <a:rPr lang="en-GB" sz="2200" dirty="0">
                <a:latin typeface="Century Gothic" pitchFamily="34" charset="0"/>
                <a:ea typeface="+mn-ea"/>
                <a:cs typeface="+mn-cs"/>
              </a:rPr>
              <a:t> par causer des contractures.</a:t>
            </a:r>
          </a:p>
        </p:txBody>
      </p:sp>
      <p:sp>
        <p:nvSpPr>
          <p:cNvPr id="22" name="Rectangle 21"/>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a:t>
            </a:r>
            <a:r>
              <a:rPr lang="en-GB" sz="2000" b="1" dirty="0" err="1">
                <a:solidFill>
                  <a:schemeClr val="bg1"/>
                </a:solidFill>
                <a:latin typeface="Century Gothic" pitchFamily="34" charset="0"/>
              </a:rPr>
              <a:t>départ</a:t>
            </a:r>
            <a:endParaRPr lang="en-GB" sz="2000" b="1" dirty="0">
              <a:solidFill>
                <a:schemeClr val="bg1"/>
              </a:solidFill>
              <a:latin typeface="Century Gothic" pitchFamily="34" charset="0"/>
            </a:endParaRPr>
          </a:p>
        </p:txBody>
      </p:sp>
      <p:sp>
        <p:nvSpPr>
          <p:cNvPr id="23" name="Rectangle 22"/>
          <p:cNvSpPr/>
          <p:nvPr/>
        </p:nvSpPr>
        <p:spPr>
          <a:xfrm>
            <a:off x="6105525" y="6524625"/>
            <a:ext cx="3067050"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24" name="Rounded Rectangle 23"/>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Développement</a:t>
            </a:r>
            <a:endParaRPr lang="en-GB" sz="2000" b="1" dirty="0">
              <a:solidFill>
                <a:schemeClr val="bg1"/>
              </a:solidFill>
              <a:latin typeface="Century Gothic" pitchFamily="34" charset="0"/>
              <a:ea typeface="+mn-ea"/>
              <a:cs typeface="+mn-cs"/>
            </a:endParaRPr>
          </a:p>
        </p:txBody>
      </p:sp>
      <p:grpSp>
        <p:nvGrpSpPr>
          <p:cNvPr id="2" name="Group 67"/>
          <p:cNvGrpSpPr>
            <a:grpSpLocks/>
          </p:cNvGrpSpPr>
          <p:nvPr/>
        </p:nvGrpSpPr>
        <p:grpSpPr bwMode="auto">
          <a:xfrm>
            <a:off x="2124075" y="333375"/>
            <a:ext cx="4824413" cy="1200150"/>
            <a:chOff x="6228184" y="426640"/>
            <a:chExt cx="1889624" cy="1005507"/>
          </a:xfrm>
        </p:grpSpPr>
        <p:sp>
          <p:nvSpPr>
            <p:cNvPr id="29" name="Rounded Rectangle 28"/>
            <p:cNvSpPr/>
            <p:nvPr/>
          </p:nvSpPr>
          <p:spPr>
            <a:xfrm>
              <a:off x="6228184" y="426640"/>
              <a:ext cx="1889623" cy="965130"/>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378" name="TextBox 29"/>
            <p:cNvSpPr txBox="1">
              <a:spLocks noChangeArrowheads="1"/>
            </p:cNvSpPr>
            <p:nvPr/>
          </p:nvSpPr>
          <p:spPr bwMode="auto">
            <a:xfrm>
              <a:off x="6312794" y="426640"/>
              <a:ext cx="1805014" cy="10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a:solidFill>
                    <a:schemeClr val="bg1"/>
                  </a:solidFill>
                  <a:latin typeface="Century Gothic" charset="0"/>
                </a:rPr>
                <a:t>Est-ce que l’utilisation de ton téléphone va finir par te faire mal au cou?</a:t>
              </a:r>
            </a:p>
          </p:txBody>
        </p:sp>
      </p:grpSp>
      <p:pic>
        <p:nvPicPr>
          <p:cNvPr id="13" name="Picture 12" descr="discus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844675"/>
            <a:ext cx="817562" cy="520700"/>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0" name="Group 9"/>
          <p:cNvGrpSpPr>
            <a:grpSpLocks/>
          </p:cNvGrpSpPr>
          <p:nvPr/>
        </p:nvGrpSpPr>
        <p:grpSpPr bwMode="auto">
          <a:xfrm>
            <a:off x="7315200" y="0"/>
            <a:ext cx="1793875" cy="641350"/>
            <a:chOff x="7315200" y="0"/>
            <a:chExt cx="1794098" cy="641606"/>
          </a:xfrm>
        </p:grpSpPr>
        <p:sp>
          <p:nvSpPr>
            <p:cNvPr id="15373" name="TextBox 14"/>
            <p:cNvSpPr txBox="1">
              <a:spLocks noChangeArrowheads="1"/>
            </p:cNvSpPr>
            <p:nvPr/>
          </p:nvSpPr>
          <p:spPr bwMode="auto">
            <a:xfrm>
              <a:off x="7315200" y="0"/>
              <a:ext cx="12900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Fiches 1-3</a:t>
              </a:r>
            </a:p>
          </p:txBody>
        </p:sp>
        <p:pic>
          <p:nvPicPr>
            <p:cNvPr id="15374" name="Picture 15"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ounded Rectangle 19"/>
          <p:cNvSpPr/>
          <p:nvPr/>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72"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AF946B4-5584-EF42-8B88-64A9ED813FF0}" type="slidenum">
              <a:rPr lang="en-GB" altLang="en-US" sz="1400" b="1">
                <a:solidFill>
                  <a:schemeClr val="bg1"/>
                </a:solidFill>
                <a:latin typeface="Century Gothic" charset="0"/>
                <a:ea typeface="ＭＳ Ｐゴシック" charset="-128"/>
              </a:rPr>
              <a:pPr algn="ctr"/>
              <a:t>7</a:t>
            </a:fld>
            <a:endParaRPr lang="en-GB" altLang="en-US" sz="1400" b="1">
              <a:solidFill>
                <a:schemeClr val="bg1"/>
              </a:solidFill>
              <a:latin typeface="Century Gothic"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2000"/>
                                        <p:tgtEl>
                                          <p:spTgt spid="8">
                                            <p:txEl>
                                              <p:pRg st="0" end="0"/>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2000"/>
                                        <p:tgtEl>
                                          <p:spTgt spid="8">
                                            <p:txEl>
                                              <p:pRg st="1" end="1"/>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2000"/>
                                        <p:tgtEl>
                                          <p:spTgt spid="8">
                                            <p:txEl>
                                              <p:pRg st="2" end="2"/>
                                            </p:txEl>
                                          </p:spTgt>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2000"/>
                                        <p:tgtEl>
                                          <p:spTgt spid="8">
                                            <p:txEl>
                                              <p:pRg st="3" end="3"/>
                                            </p:txEl>
                                          </p:spTgt>
                                        </p:tgtEl>
                                      </p:cBhvr>
                                    </p:animEffect>
                                  </p:childTnLst>
                                </p:cTn>
                              </p:par>
                            </p:childTnLst>
                          </p:cTn>
                        </p:par>
                        <p:par>
                          <p:cTn id="32" fill="hold" nodeType="afterGroup">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2000"/>
                                        <p:tgtEl>
                                          <p:spTgt spid="8">
                                            <p:txEl>
                                              <p:pRg st="4" end="4"/>
                                            </p:txEl>
                                          </p:spTgt>
                                        </p:tgtEl>
                                      </p:cBhvr>
                                    </p:animEffect>
                                  </p:childTnLst>
                                </p:cTn>
                              </p:par>
                            </p:childTnLst>
                          </p:cTn>
                        </p:par>
                        <p:par>
                          <p:cTn id="36" fill="hold" nodeType="afterGroup">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1908175" y="260350"/>
            <a:ext cx="6473825" cy="1487488"/>
            <a:chOff x="6228184" y="426640"/>
            <a:chExt cx="2219814" cy="965130"/>
          </a:xfrm>
        </p:grpSpPr>
        <p:sp>
          <p:nvSpPr>
            <p:cNvPr id="8" name="Rounded Rectangle 7"/>
            <p:cNvSpPr/>
            <p:nvPr/>
          </p:nvSpPr>
          <p:spPr>
            <a:xfrm>
              <a:off x="6228184" y="426640"/>
              <a:ext cx="2167561" cy="965130"/>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399" name="TextBox 8"/>
            <p:cNvSpPr txBox="1">
              <a:spLocks noChangeArrowheads="1"/>
            </p:cNvSpPr>
            <p:nvPr/>
          </p:nvSpPr>
          <p:spPr bwMode="auto">
            <a:xfrm>
              <a:off x="6282024" y="477898"/>
              <a:ext cx="2165974" cy="7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300">
                  <a:solidFill>
                    <a:schemeClr val="bg1"/>
                  </a:solidFill>
                  <a:latin typeface="Century Gothic" charset="0"/>
                </a:rPr>
                <a:t>Est-ce que moins utiliser ton</a:t>
              </a:r>
            </a:p>
            <a:p>
              <a:r>
                <a:rPr lang="en-GB" altLang="x-none" sz="2300">
                  <a:solidFill>
                    <a:schemeClr val="bg1"/>
                  </a:solidFill>
                  <a:latin typeface="Century Gothic" charset="0"/>
                </a:rPr>
                <a:t>téléphone peut sauver tes cervicales? Pourquoi?</a:t>
              </a:r>
            </a:p>
          </p:txBody>
        </p:sp>
      </p:grpSp>
      <p:pic>
        <p:nvPicPr>
          <p:cNvPr id="11" name="Picture 10" descr="girls texting.png"/>
          <p:cNvPicPr>
            <a:picLocks noChangeAspect="1"/>
          </p:cNvPicPr>
          <p:nvPr/>
        </p:nvPicPr>
        <p:blipFill>
          <a:blip r:embed="rId3" cstate="print"/>
          <a:srcRect l="35494" r="14590"/>
          <a:stretch>
            <a:fillRect/>
          </a:stretch>
        </p:blipFill>
        <p:spPr>
          <a:xfrm>
            <a:off x="1403648" y="1484784"/>
            <a:ext cx="4680520" cy="5197599"/>
          </a:xfrm>
          <a:prstGeom prst="rect">
            <a:avLst/>
          </a:prstGeom>
          <a:ln>
            <a:noFill/>
          </a:ln>
          <a:effectLst>
            <a:softEdge rad="112500"/>
          </a:effectLst>
        </p:spPr>
      </p:pic>
      <p:pic>
        <p:nvPicPr>
          <p:cNvPr id="18437" name="Picture 5" descr="C:\Users\Linda\Documents\A_Linda\Images\Business images\Image sections\kids and teens\dragon dreamstime_308971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2665" r="30598" b="18068"/>
          <a:stretch>
            <a:fillRect/>
          </a:stretch>
        </p:blipFill>
        <p:spPr bwMode="auto">
          <a:xfrm>
            <a:off x="755650" y="1773238"/>
            <a:ext cx="1800225"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boy texting.png"/>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l="8002" b="19553"/>
          <a:stretch>
            <a:fillRect/>
          </a:stretch>
        </p:blipFill>
        <p:spPr bwMode="auto">
          <a:xfrm>
            <a:off x="4427538" y="1528763"/>
            <a:ext cx="2484437" cy="5329237"/>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discus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549275"/>
            <a:ext cx="819150" cy="520700"/>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2"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DB6F529D-FCCA-AD46-8A2D-C6BEC72C7EF4}" type="slidenum">
              <a:rPr lang="en-GB" altLang="en-US" sz="1400" b="1">
                <a:solidFill>
                  <a:schemeClr val="bg1"/>
                </a:solidFill>
                <a:latin typeface="Century Gothic" charset="0"/>
                <a:ea typeface="ＭＳ Ｐゴシック" charset="-128"/>
              </a:rPr>
              <a:pPr algn="ctr"/>
              <a:t>8</a:t>
            </a:fld>
            <a:endParaRPr lang="en-GB" altLang="en-US" sz="1400" b="1">
              <a:solidFill>
                <a:schemeClr val="bg1"/>
              </a:solidFill>
              <a:latin typeface="Century Gothic" charset="0"/>
              <a:ea typeface="ＭＳ Ｐゴシック" charset="-128"/>
            </a:endParaRPr>
          </a:p>
        </p:txBody>
      </p:sp>
      <p:sp>
        <p:nvSpPr>
          <p:cNvPr id="18" name="Rectangle 17"/>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a:t>
            </a:r>
            <a:r>
              <a:rPr lang="en-GB" sz="2000" b="1" dirty="0" err="1">
                <a:solidFill>
                  <a:schemeClr val="bg1"/>
                </a:solidFill>
                <a:latin typeface="Century Gothic" pitchFamily="34" charset="0"/>
              </a:rPr>
              <a:t>départ</a:t>
            </a:r>
            <a:endParaRPr lang="en-GB" sz="2000" b="1" dirty="0">
              <a:solidFill>
                <a:schemeClr val="bg1"/>
              </a:solidFill>
              <a:latin typeface="Century Gothic" pitchFamily="34" charset="0"/>
            </a:endParaRPr>
          </a:p>
        </p:txBody>
      </p:sp>
      <p:sp>
        <p:nvSpPr>
          <p:cNvPr id="19" name="Rectangle 18"/>
          <p:cNvSpPr/>
          <p:nvPr/>
        </p:nvSpPr>
        <p:spPr>
          <a:xfrm>
            <a:off x="6076950" y="6497638"/>
            <a:ext cx="3067050" cy="3603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21" name="Rectangle 20"/>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Développement</a:t>
            </a:r>
            <a:endParaRPr lang="en-GB" sz="2000" b="1" dirty="0">
              <a:solidFill>
                <a:schemeClr val="bg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fade">
                                      <p:cBhvr>
                                        <p:cTn id="10" dur="2000"/>
                                        <p:tgtEl>
                                          <p:spTgt spid="18437"/>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par>
                          <p:cTn id="18" fill="hold" nodeType="afterGroup">
                            <p:stCondLst>
                              <p:cond delay="4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96975"/>
            <a:ext cx="9142413" cy="10668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7411" name="TextBox 8"/>
          <p:cNvSpPr txBox="1">
            <a:spLocks noChangeArrowheads="1"/>
          </p:cNvSpPr>
          <p:nvPr/>
        </p:nvSpPr>
        <p:spPr bwMode="auto">
          <a:xfrm>
            <a:off x="684213" y="1268413"/>
            <a:ext cx="74866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000">
                <a:solidFill>
                  <a:schemeClr val="bg1"/>
                </a:solidFill>
                <a:latin typeface="Century Gothic" charset="0"/>
              </a:rPr>
              <a:t>Cervicalgies des textos</a:t>
            </a:r>
          </a:p>
        </p:txBody>
      </p:sp>
      <p:sp>
        <p:nvSpPr>
          <p:cNvPr id="17412" name="Title 1"/>
          <p:cNvSpPr>
            <a:spLocks noGrp="1"/>
          </p:cNvSpPr>
          <p:nvPr>
            <p:ph type="ctrTitle" idx="4294967295"/>
          </p:nvPr>
        </p:nvSpPr>
        <p:spPr>
          <a:xfrm>
            <a:off x="2411413" y="476250"/>
            <a:ext cx="4464050" cy="647700"/>
          </a:xfrm>
        </p:spPr>
        <p:txBody>
          <a:bodyPr/>
          <a:lstStyle/>
          <a:p>
            <a:r>
              <a:rPr lang="en-US" altLang="x-none" sz="3200">
                <a:solidFill>
                  <a:srgbClr val="CC0000"/>
                </a:solidFill>
                <a:latin typeface="Century Gothic" charset="0"/>
              </a:rPr>
              <a:t>Fiches apprenants</a:t>
            </a:r>
            <a:endParaRPr lang="en-US" altLang="x-none" sz="4000">
              <a:solidFill>
                <a:srgbClr val="CC0000"/>
              </a:solidFill>
              <a:latin typeface="Century Gothic" charset="0"/>
              <a:ea typeface="Lato Regular" charset="0"/>
              <a:cs typeface="Lato Regular" charset="0"/>
            </a:endParaRPr>
          </a:p>
        </p:txBody>
      </p:sp>
      <p:pic>
        <p:nvPicPr>
          <p:cNvPr id="17413" name="Picture 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e 17"/>
          <p:cNvGraphicFramePr>
            <a:graphicFrameLocks noGrp="1"/>
          </p:cNvGraphicFramePr>
          <p:nvPr/>
        </p:nvGraphicFramePr>
        <p:xfrm>
          <a:off x="1331913" y="2466975"/>
          <a:ext cx="6553200" cy="2557463"/>
        </p:xfrm>
        <a:graphic>
          <a:graphicData uri="http://schemas.openxmlformats.org/drawingml/2006/table">
            <a:tbl>
              <a:tblPr/>
              <a:tblGrid>
                <a:gridCol w="1639887"/>
                <a:gridCol w="2247900"/>
                <a:gridCol w="2665413"/>
              </a:tblGrid>
              <a:tr h="4397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0000"/>
                          </a:solidFill>
                          <a:effectLst/>
                          <a:latin typeface="Century Gothic" charset="0"/>
                        </a:rPr>
                        <a:t>Fiche n°. </a:t>
                      </a:r>
                      <a:endParaRPr kumimoji="0" lang="en-GB" altLang="x-none" sz="1600" b="0" i="0" u="none" strike="noStrike" cap="none" normalizeH="0" baseline="0">
                        <a:ln>
                          <a:noFill/>
                        </a:ln>
                        <a:solidFill>
                          <a:srgbClr val="CC0000"/>
                        </a:solidFill>
                        <a:effectLst/>
                        <a:latin typeface="Century Gothic" charset="0"/>
                        <a:ea typeface="ＭＳ Ｐゴシック" charset="-128"/>
                        <a:cs typeface="ＭＳ Ｐゴシック" charset="-128"/>
                      </a:endParaRPr>
                    </a:p>
                  </a:txBody>
                  <a:tcPr marL="126000" marR="126000" marT="72000" marB="50400" horzOverflow="overflow">
                    <a:lnL>
                      <a:noFill/>
                    </a:lnL>
                    <a:lnR w="6350" cap="flat" cmpd="sng" algn="ctr">
                      <a:solidFill>
                        <a:srgbClr val="FFABAB"/>
                      </a:solidFill>
                      <a:prstDash val="solid"/>
                      <a:round/>
                      <a:headEnd type="none" w="med" len="med"/>
                      <a:tailEnd type="none" w="med" len="med"/>
                    </a:lnR>
                    <a:lnT>
                      <a:noFill/>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0000"/>
                          </a:solidFill>
                          <a:effectLst/>
                          <a:latin typeface="Century Gothic" charset="0"/>
                        </a:rPr>
                        <a:t>Titre</a:t>
                      </a:r>
                      <a:endParaRPr kumimoji="0" lang="en-GB" altLang="x-none" sz="1600" b="0" i="0" u="none" strike="noStrike" cap="none" normalizeH="0" baseline="0">
                        <a:ln>
                          <a:noFill/>
                        </a:ln>
                        <a:solidFill>
                          <a:srgbClr val="CC000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FFABAB"/>
                      </a:solidFill>
                      <a:prstDash val="solid"/>
                      <a:round/>
                      <a:headEnd type="none" w="med" len="med"/>
                      <a:tailEnd type="none" w="med" len="med"/>
                    </a:lnL>
                    <a:lnR w="6350" cap="flat" cmpd="sng" algn="ctr">
                      <a:solidFill>
                        <a:srgbClr val="FFABAB"/>
                      </a:solidFill>
                      <a:prstDash val="solid"/>
                      <a:round/>
                      <a:headEnd type="none" w="med" len="med"/>
                      <a:tailEnd type="none" w="med" len="med"/>
                    </a:lnR>
                    <a:lnT>
                      <a:noFill/>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0000"/>
                          </a:solidFill>
                          <a:effectLst/>
                          <a:latin typeface="Century Gothic" charset="0"/>
                        </a:rPr>
                        <a:t>Notes</a:t>
                      </a:r>
                      <a:endParaRPr kumimoji="0" lang="en-GB" altLang="x-none" sz="1600" b="0" i="0" u="none" strike="noStrike" cap="none" normalizeH="0" baseline="0">
                        <a:ln>
                          <a:noFill/>
                        </a:ln>
                        <a:solidFill>
                          <a:srgbClr val="CC000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FFABAB"/>
                      </a:solidFill>
                      <a:prstDash val="solid"/>
                      <a:round/>
                      <a:headEnd type="none" w="med" len="med"/>
                      <a:tailEnd type="none" w="med" len="med"/>
                    </a:lnL>
                    <a:lnR>
                      <a:noFill/>
                    </a:lnR>
                    <a:lnT>
                      <a:noFill/>
                    </a:lnT>
                    <a:lnB w="6350" cap="flat" cmpd="sng" algn="ctr">
                      <a:solidFill>
                        <a:srgbClr val="FFABAB"/>
                      </a:solidFill>
                      <a:prstDash val="solid"/>
                      <a:round/>
                      <a:headEnd type="none" w="med" len="med"/>
                      <a:tailEnd type="none" w="med" len="med"/>
                    </a:lnB>
                    <a:lnTlToBr>
                      <a:noFill/>
                    </a:lnTlToBr>
                    <a:lnBlToTr>
                      <a:noFill/>
                    </a:lnBlToTr>
                    <a:noFill/>
                  </a:tcPr>
                </a:tc>
              </a:tr>
              <a:tr h="74136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apprenant 1</a:t>
                      </a:r>
                    </a:p>
                  </a:txBody>
                  <a:tcPr horzOverflow="overflow">
                    <a:lnL>
                      <a:noFill/>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Variables</a:t>
                      </a:r>
                    </a:p>
                  </a:txBody>
                  <a:tcPr horzOverflow="overflow">
                    <a:lnL w="6350" cap="flat" cmpd="sng" algn="ctr">
                      <a:solidFill>
                        <a:srgbClr val="FFABAB"/>
                      </a:solidFill>
                      <a:prstDash val="solid"/>
                      <a:round/>
                      <a:headEnd type="none" w="med" len="med"/>
                      <a:tailEnd type="none" w="med" len="med"/>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Découpée en cartes. Une par groupe.</a:t>
                      </a:r>
                    </a:p>
                  </a:txBody>
                  <a:tcPr horzOverflow="overflow">
                    <a:lnL w="6350" cap="flat" cmpd="sng" algn="ctr">
                      <a:solidFill>
                        <a:srgbClr val="FFABAB"/>
                      </a:solidFill>
                      <a:prstDash val="solid"/>
                      <a:round/>
                      <a:headEnd type="none" w="med" len="med"/>
                      <a:tailEnd type="none" w="med" len="med"/>
                    </a:lnL>
                    <a:lnR>
                      <a:noFill/>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apprenant 2a et 2b</a:t>
                      </a:r>
                    </a:p>
                  </a:txBody>
                  <a:tcPr horzOverflow="overflow">
                    <a:lnL>
                      <a:noFill/>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Obtenir les données</a:t>
                      </a:r>
                    </a:p>
                  </a:txBody>
                  <a:tcPr horzOverflow="overflow">
                    <a:lnL w="6350" cap="flat" cmpd="sng" algn="ctr">
                      <a:solidFill>
                        <a:srgbClr val="FFABAB"/>
                      </a:solidFill>
                      <a:prstDash val="solid"/>
                      <a:round/>
                      <a:headEnd type="none" w="med" len="med"/>
                      <a:tailEnd type="none" w="med" len="med"/>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par groupe.</a:t>
                      </a:r>
                    </a:p>
                  </a:txBody>
                  <a:tcPr horzOverflow="overflow">
                    <a:lnL w="6350" cap="flat" cmpd="sng" algn="ctr">
                      <a:solidFill>
                        <a:srgbClr val="FFABAB"/>
                      </a:solidFill>
                      <a:prstDash val="solid"/>
                      <a:round/>
                      <a:headEnd type="none" w="med" len="med"/>
                      <a:tailEnd type="none" w="med" len="med"/>
                    </a:lnL>
                    <a:lnR>
                      <a:noFill/>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apprenant 3</a:t>
                      </a:r>
                    </a:p>
                  </a:txBody>
                  <a:tcPr horzOverflow="overflow">
                    <a:lnL>
                      <a:noFill/>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Évaluation</a:t>
                      </a:r>
                    </a:p>
                  </a:txBody>
                  <a:tcPr horzOverflow="overflow">
                    <a:lnL w="6350" cap="flat" cmpd="sng" algn="ctr">
                      <a:solidFill>
                        <a:srgbClr val="FFABAB"/>
                      </a:solidFill>
                      <a:prstDash val="solid"/>
                      <a:round/>
                      <a:headEnd type="none" w="med" len="med"/>
                      <a:tailEnd type="none" w="med" len="med"/>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a:t>
                      </a:r>
                    </a:p>
                  </a:txBody>
                  <a:tcPr horzOverflow="overflow">
                    <a:lnL w="6350" cap="flat" cmpd="sng" algn="ctr">
                      <a:solidFill>
                        <a:srgbClr val="FFABAB"/>
                      </a:solidFill>
                      <a:prstDash val="solid"/>
                      <a:round/>
                      <a:headEnd type="none" w="med" len="med"/>
                      <a:tailEnd type="none" w="med" len="med"/>
                    </a:lnL>
                    <a:lnR>
                      <a:noFill/>
                    </a:lnR>
                    <a:lnT w="6350" cap="flat" cmpd="sng" algn="ctr">
                      <a:solidFill>
                        <a:srgbClr val="FFABAB"/>
                      </a:solidFill>
                      <a:prstDash val="solid"/>
                      <a:round/>
                      <a:headEnd type="none" w="med" len="med"/>
                      <a:tailEnd type="none" w="med" len="med"/>
                    </a:lnT>
                    <a:lnB>
                      <a:noFill/>
                    </a:lnB>
                    <a:lnTlToBr>
                      <a:noFill/>
                    </a:lnTlToBr>
                    <a:lnBlToTr>
                      <a:noFill/>
                    </a:lnBlToTr>
                    <a:noFill/>
                  </a:tcPr>
                </a:tc>
              </a:tr>
            </a:tbl>
          </a:graphicData>
        </a:graphic>
      </p:graphicFrame>
      <p:sp>
        <p:nvSpPr>
          <p:cNvPr id="7" name="Action Button: Custom 6">
            <a:hlinkClick r:id="rId4"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433" name="ZoneTexte 9"/>
          <p:cNvSpPr txBox="1">
            <a:spLocks noChangeArrowheads="1"/>
          </p:cNvSpPr>
          <p:nvPr/>
        </p:nvSpPr>
        <p:spPr bwMode="auto">
          <a:xfrm>
            <a:off x="1752600" y="6477000"/>
            <a:ext cx="57150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Découvrez d’autres activités sur EngagingScience.eu/fr/</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29307</TotalTime>
  <Words>1192</Words>
  <Application>Microsoft Macintosh PowerPoint</Application>
  <PresentationFormat>Présentation à l'écran (4:3)</PresentationFormat>
  <Paragraphs>167</Paragraphs>
  <Slides>15</Slides>
  <Notes>14</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26" baseType="lpstr">
      <vt:lpstr>Arial</vt:lpstr>
      <vt:lpstr>LilyUPC</vt:lpstr>
      <vt:lpstr>Mangal</vt:lpstr>
      <vt:lpstr>Calibri</vt:lpstr>
      <vt:lpstr>Century Gothic</vt:lpstr>
      <vt:lpstr>ＭＳ Ｐゴシック</vt:lpstr>
      <vt:lpstr>Ebrima</vt:lpstr>
      <vt:lpstr>Wingdings</vt:lpstr>
      <vt:lpstr>Lato Regular</vt:lpstr>
      <vt:lpstr>Office Theme</vt:lpstr>
      <vt:lpstr>Graphique Microsoft Office Excel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628</cp:revision>
  <dcterms:created xsi:type="dcterms:W3CDTF">2015-12-24T09:17:03Z</dcterms:created>
  <dcterms:modified xsi:type="dcterms:W3CDTF">2019-10-09T18:14:52Z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