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13"/>
  </p:notesMasterIdLst>
  <p:sldIdLst>
    <p:sldId id="279" r:id="rId2"/>
    <p:sldId id="322" r:id="rId3"/>
    <p:sldId id="319" r:id="rId4"/>
    <p:sldId id="327" r:id="rId5"/>
    <p:sldId id="318" r:id="rId6"/>
    <p:sldId id="320" r:id="rId7"/>
    <p:sldId id="284" r:id="rId8"/>
    <p:sldId id="315" r:id="rId9"/>
    <p:sldId id="326" r:id="rId10"/>
    <p:sldId id="277" r:id="rId11"/>
    <p:sldId id="278" r:id="rId12"/>
  </p:sldIdLst>
  <p:sldSz cx="9144000" cy="6858000" type="screen4x3"/>
  <p:notesSz cx="6858000" cy="9144000"/>
  <p:custDataLst>
    <p:tags r:id="rId14"/>
  </p:custDataLst>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C49B02"/>
    <a:srgbClr val="DAAD00"/>
    <a:srgbClr val="DABE21"/>
    <a:srgbClr val="2DDA33"/>
    <a:srgbClr val="A0BF61"/>
    <a:srgbClr val="005C2A"/>
    <a:srgbClr val="CC99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12" autoAdjust="0"/>
    <p:restoredTop sz="83129" autoAdjust="0"/>
  </p:normalViewPr>
  <p:slideViewPr>
    <p:cSldViewPr>
      <p:cViewPr>
        <p:scale>
          <a:sx n="120" d="100"/>
          <a:sy n="120" d="100"/>
        </p:scale>
        <p:origin x="1576" y="-105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tags" Target="tags/tag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CC25C34-46F9-CE4A-8426-83F215230370}" type="datetimeFigureOut">
              <a:rPr lang="en-GB"/>
              <a:pPr>
                <a:defRPr/>
              </a:pPr>
              <a:t>10/10/2019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6626ACCD-82C8-804D-AF18-895AAAFDCEA1}" type="slidenum">
              <a:rPr lang="en-GB" altLang="x-none"/>
              <a:pPr/>
              <a:t>‹#›</a:t>
            </a:fld>
            <a:endParaRPr lang="en-GB"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4918AB2E-66E4-1B46-9CAB-457ECBF10D79}" type="slidenum">
              <a:rPr lang="en-GB" altLang="x-none"/>
              <a:pPr/>
              <a:t>1</a:t>
            </a:fld>
            <a:endParaRPr lang="en-GB"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A1E16DF6-1C6A-F244-923A-7AB12935BC29}" type="slidenum">
              <a:rPr lang="en-GB" altLang="x-none"/>
              <a:pPr/>
              <a:t>11</a:t>
            </a:fld>
            <a:endParaRPr lang="en-GB"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La nouvelle dans la presse. Demander aux étudiants à propos de leur avis sur celle-ci.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74321B81-F2F9-1C47-AD08-DED16B8F4865}" type="slidenum">
              <a:rPr lang="en-GB" altLang="x-none"/>
              <a:pPr/>
              <a:t>2</a:t>
            </a:fld>
            <a:endParaRPr lang="en-GB"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x-none"/>
              <a:t>Souligner la gravité de la situation pour eux – si les récoltes de cacao continuent à diminuer, ils ne pourront pas produire du chocolat, les bénéfices vont chuter et ils risquent de perdre leur travail.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935CB358-0686-8A4B-9E29-A75E4641BC4B}" type="slidenum">
              <a:rPr lang="en-GB" altLang="x-none"/>
              <a:pPr/>
              <a:t>3</a:t>
            </a:fld>
            <a:endParaRPr lang="en-GB"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32BEB396-253F-9C46-AF9B-C6C78B86EFB6}" type="slidenum">
              <a:rPr lang="en-GB" altLang="x-none"/>
              <a:pPr/>
              <a:t>4</a:t>
            </a:fld>
            <a:endParaRPr lang="en-GB"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x-none"/>
              <a:t>Demander aux étudiants de travailler par paires. Ils utilisent l’information sur les fleurs de cacao et leurs connaissances sur la pollinisation pour poser des questions de sorte à trouver les causes du manque de cabosses.</a:t>
            </a:r>
          </a:p>
          <a:p>
            <a:pPr>
              <a:spcBef>
                <a:spcPct val="0"/>
              </a:spcBef>
            </a:pPr>
            <a:r>
              <a:rPr lang="fr-FR" altLang="x-none"/>
              <a:t>Par exemple, ils pourraient demander : est-ce qu’il y a assez de moucherons ? (ceci pourrait être un problème car la plantation est trop loin de la forêt tropicale). Est-ce que les moucherons ne sont pas attirés par le parfum ? Est-ce que le pollen ne colle pas aux moucherons ? Les étamines produisent-elles assez de pollen ? La fécondation a-t-elle lieu ?</a:t>
            </a:r>
          </a:p>
          <a:p>
            <a:pPr>
              <a:spcBef>
                <a:spcPct val="0"/>
              </a:spcBef>
            </a:pPr>
            <a:r>
              <a:rPr lang="fr-FR" altLang="x-none"/>
              <a:t>Ecouter les questions des apprenants et discuter avec eux pour voir s’ils seraient capables de trouver les réponses. Rappeler aux apprenants qu’une petite entreprise devraient engager des scientifiques spécialistes pour conduire la recherche. </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4432FB1E-A31A-0F49-B525-1B3777F99A55}" type="slidenum">
              <a:rPr lang="en-GB" altLang="x-none"/>
              <a:pPr/>
              <a:t>5</a:t>
            </a:fld>
            <a:endParaRPr lang="en-GB"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x-none"/>
              <a:t>Dans chaque groupe de six, trois seront des leveurs de fonds de l’entreprise chocolatière. Ils reçoivent la fiche 1 pour préparer la réunion. Les autres trois seront des investisseurs ; assigner un pour l’oeuvre de bienfaisance, un pour le gouvernement et un pour la grande entreprise. Ils utilisent la fiche 2.</a:t>
            </a:r>
          </a:p>
          <a:p>
            <a:pPr>
              <a:spcBef>
                <a:spcPct val="0"/>
              </a:spcBef>
            </a:pPr>
            <a:r>
              <a:rPr lang="fr-FR" altLang="x-none"/>
              <a:t>Mise en commun : demander aux apprenants d’écrire deux phrases pour expliquer pourquoi la recherche scientifique coûte tellement d’argent. Discuter sur ce sujet en plénum et parler de la raison pour laquelle la recherche scientifique n’est jamais réalisée par une personne toute seule.</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A4430D6E-8BC4-D049-B52A-8E2FF03CBA71}" type="slidenum">
              <a:rPr lang="en-GB" altLang="x-none"/>
              <a:pPr/>
              <a:t>6</a:t>
            </a:fld>
            <a:endParaRPr lang="en-GB"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x-none"/>
              <a:t>Laisser 10 minutes aux apprenants pour se préparer et pour remplir l’encadré de la fiche.</a:t>
            </a:r>
          </a:p>
          <a:p>
            <a:pPr>
              <a:spcBef>
                <a:spcPct val="0"/>
              </a:spcBef>
            </a:pPr>
            <a:r>
              <a:rPr lang="fr-FR" altLang="x-none"/>
              <a:t>Pendant la réunion, le leveur de fonds devrait utiliser ses notes pour répondre aux questions de l’investisseur.</a:t>
            </a:r>
          </a:p>
          <a:p>
            <a:pPr>
              <a:spcBef>
                <a:spcPct val="0"/>
              </a:spcBef>
            </a:pPr>
            <a:r>
              <a:rPr lang="fr-FR" altLang="x-none"/>
              <a:t>Ensuite les groupes se retrouvent. Les leveurs de fonds additionnent ce qu’ils ont réussi à récolter et regardent s’ils peuvent entreprendre la recherche.</a:t>
            </a:r>
          </a:p>
          <a:p>
            <a:pPr>
              <a:spcBef>
                <a:spcPct val="0"/>
              </a:spcBef>
            </a:pPr>
            <a:endParaRPr lang="fr-FR" altLang="x-none"/>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94873ADB-5108-7748-A335-683A7551FCCE}" type="slidenum">
              <a:rPr lang="en-GB" altLang="x-none"/>
              <a:pPr/>
              <a:t>8</a:t>
            </a:fld>
            <a:endParaRPr lang="en-GB"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x-none"/>
              <a:t>Laisser 10 minutes aux étudiants pour se préparer et pour remplir l’encadré de la fiche.</a:t>
            </a:r>
          </a:p>
          <a:p>
            <a:pPr>
              <a:spcBef>
                <a:spcPct val="0"/>
              </a:spcBef>
            </a:pPr>
            <a:r>
              <a:rPr lang="fr-FR" altLang="x-none"/>
              <a:t>Pendant la réunion, l’investisseur pose ses questions et remplit l’encadré en bas de la fiche.</a:t>
            </a:r>
          </a:p>
          <a:p>
            <a:pPr>
              <a:spcBef>
                <a:spcPct val="0"/>
              </a:spcBef>
            </a:pPr>
            <a:r>
              <a:rPr lang="fr-FR" altLang="x-none"/>
              <a:t>Les groupes se remettent ensemble et les investisseurs dévoilent combien d’argent chacun va donner et pour quelles raisons.</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F0F6B64F-03DF-9F41-B1F1-47A606163494}" type="slidenum">
              <a:rPr lang="en-GB" altLang="x-none"/>
              <a:pPr/>
              <a:t>9</a:t>
            </a:fld>
            <a:endParaRPr lang="en-GB"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5D375C5E-BF97-4A4A-961E-28B52F3805F1}" type="slidenum">
              <a:rPr lang="en-GB" altLang="x-none"/>
              <a:pPr/>
              <a:t>10</a:t>
            </a:fld>
            <a:endParaRPr lang="en-GB"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hyperlink" Target="http://www.glp-e.org.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50E7193-1980-2B41-BA60-4CA515A0FE55}" type="datetimeFigureOut">
              <a:rPr lang="en-GB"/>
              <a:pPr>
                <a:defRPr/>
              </a:pPr>
              <a:t>10/10/2019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06CDA02-174A-4044-9EBC-382331B13442}" type="slidenum">
              <a:rPr lang="en-GB" altLang="x-none"/>
              <a:pPr/>
              <a:t>‹#›</a:t>
            </a:fld>
            <a:endParaRPr lang="en-GB" altLang="x-none"/>
          </a:p>
        </p:txBody>
      </p:sp>
    </p:spTree>
    <p:extLst>
      <p:ext uri="{BB962C8B-B14F-4D97-AF65-F5344CB8AC3E}">
        <p14:creationId xmlns:p14="http://schemas.microsoft.com/office/powerpoint/2010/main" val="1032112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51667E4-AC99-254C-BCE1-EC0D650B11F6}" type="datetimeFigureOut">
              <a:rPr lang="en-GB"/>
              <a:pPr>
                <a:defRPr/>
              </a:pPr>
              <a:t>10/10/2019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9A16241-60EF-044A-8FD5-583526D65700}" type="slidenum">
              <a:rPr lang="en-GB" altLang="x-none"/>
              <a:pPr/>
              <a:t>‹#›</a:t>
            </a:fld>
            <a:endParaRPr lang="en-GB" altLang="x-none"/>
          </a:p>
        </p:txBody>
      </p:sp>
    </p:spTree>
    <p:extLst>
      <p:ext uri="{BB962C8B-B14F-4D97-AF65-F5344CB8AC3E}">
        <p14:creationId xmlns:p14="http://schemas.microsoft.com/office/powerpoint/2010/main" val="216274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BD95E78-F334-6147-9E60-4CF29D0A69DB}" type="datetimeFigureOut">
              <a:rPr lang="en-GB"/>
              <a:pPr>
                <a:defRPr/>
              </a:pPr>
              <a:t>10/10/2019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6B12245-7F1D-EE43-A324-D3B62E3390D0}" type="slidenum">
              <a:rPr lang="en-GB" altLang="x-none"/>
              <a:pPr/>
              <a:t>‹#›</a:t>
            </a:fld>
            <a:endParaRPr lang="en-GB" altLang="x-none"/>
          </a:p>
        </p:txBody>
      </p:sp>
    </p:spTree>
    <p:extLst>
      <p:ext uri="{BB962C8B-B14F-4D97-AF65-F5344CB8AC3E}">
        <p14:creationId xmlns:p14="http://schemas.microsoft.com/office/powerpoint/2010/main" val="138734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5831682"/>
            <a:ext cx="306387" cy="1079500"/>
          </a:xfrm>
          <a:prstGeom prst="round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13"/>
          <p:cNvSpPr txBox="1">
            <a:spLocks noChangeArrowheads="1"/>
          </p:cNvSpPr>
          <p:nvPr userDrawn="1"/>
        </p:nvSpPr>
        <p:spPr bwMode="auto">
          <a:xfrm>
            <a:off x="8761413" y="624998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B9C5EF4D-A359-FC42-A338-6AB2B56E545B}"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367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udent sheets">
    <p:spTree>
      <p:nvGrpSpPr>
        <p:cNvPr id="1" name=""/>
        <p:cNvGrpSpPr/>
        <p:nvPr/>
      </p:nvGrpSpPr>
      <p:grpSpPr>
        <a:xfrm>
          <a:off x="0" y="0"/>
          <a:ext cx="0" cy="0"/>
          <a:chOff x="0" y="0"/>
          <a:chExt cx="0" cy="0"/>
        </a:xfrm>
      </p:grpSpPr>
      <p:pic>
        <p:nvPicPr>
          <p:cNvPr id="2"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rot="5400000">
            <a:off x="4394993" y="2129632"/>
            <a:ext cx="354013" cy="9144000"/>
          </a:xfrm>
          <a:prstGeom prst="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6"/>
          <p:cNvSpPr txBox="1"/>
          <p:nvPr userDrawn="1"/>
        </p:nvSpPr>
        <p:spPr>
          <a:xfrm>
            <a:off x="7056438" y="6524625"/>
            <a:ext cx="2087562" cy="339725"/>
          </a:xfrm>
          <a:prstGeom prst="rect">
            <a:avLst/>
          </a:prstGeom>
          <a:noFill/>
        </p:spPr>
        <p:txBody>
          <a:bodyPr>
            <a:spAutoFit/>
          </a:bodyPr>
          <a:lstStyle/>
          <a:p>
            <a:pPr algn="r" fontAlgn="auto">
              <a:spcBef>
                <a:spcPts val="0"/>
              </a:spcBef>
              <a:spcAft>
                <a:spcPts val="0"/>
              </a:spcAft>
              <a:defRPr/>
            </a:pPr>
            <a:r>
              <a:rPr lang="en-GB" sz="1600" dirty="0">
                <a:solidFill>
                  <a:schemeClr val="bg1"/>
                </a:solidFill>
                <a:latin typeface="Century Gothic" pitchFamily="34" charset="0"/>
                <a:ea typeface="+mn-ea"/>
                <a:cs typeface="+mn-cs"/>
              </a:rPr>
              <a:t>Student sheets</a:t>
            </a:r>
            <a:endParaRPr lang="en-GB" sz="1600" dirty="0">
              <a:solidFill>
                <a:schemeClr val="bg1"/>
              </a:solidFill>
              <a:latin typeface="Century Gothic" pitchFamily="34" charset="0"/>
              <a:ea typeface="+mn-ea"/>
              <a:cs typeface="+mn-cs"/>
            </a:endParaRPr>
          </a:p>
        </p:txBody>
      </p:sp>
    </p:spTree>
    <p:extLst>
      <p:ext uri="{BB962C8B-B14F-4D97-AF65-F5344CB8AC3E}">
        <p14:creationId xmlns:p14="http://schemas.microsoft.com/office/powerpoint/2010/main" val="522398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1758929E-3CCE-C84E-94AA-09BA51BDAE5C}"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381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408A0C0E-1128-FC4C-B2B0-1B3EA2852943}"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255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42E663FA-4998-3549-8ED2-FCF134F5103A}"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243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ounded Rectangle 5"/>
          <p:cNvSpPr>
            <a:spLocks noChangeArrowheads="1"/>
          </p:cNvSpPr>
          <p:nvPr userDrawn="1"/>
        </p:nvSpPr>
        <p:spPr bwMode="auto">
          <a:xfrm rot="16200000">
            <a:off x="-153194" y="6234906"/>
            <a:ext cx="306388" cy="708026"/>
          </a:xfrm>
          <a:prstGeom prst="roundRect">
            <a:avLst>
              <a:gd name="adj" fmla="val 50000"/>
            </a:avLst>
          </a:prstGeom>
          <a:solidFill>
            <a:srgbClr val="215968"/>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x-none" altLang="x-none">
              <a:solidFill>
                <a:srgbClr val="FFFFFF"/>
              </a:solidFill>
            </a:endParaRPr>
          </a:p>
        </p:txBody>
      </p:sp>
      <p:sp>
        <p:nvSpPr>
          <p:cNvPr id="3" name="Text Box 13"/>
          <p:cNvSpPr txBox="1">
            <a:spLocks noChangeArrowheads="1"/>
          </p:cNvSpPr>
          <p:nvPr userDrawn="1"/>
        </p:nvSpPr>
        <p:spPr bwMode="auto">
          <a:xfrm>
            <a:off x="-61913" y="6467475"/>
            <a:ext cx="457201"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5887B92B-186C-794C-B89D-D04B7F15ABB8}"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7" descr="GLP logo.jpg">
            <a:hlinkClick r:id="rId2"/>
          </p:cNvPr>
          <p:cNvPicPr>
            <a:picLocks noChangeAspect="1"/>
          </p:cNvPicPr>
          <p:nvPr userDrawn="1"/>
        </p:nvPicPr>
        <p:blipFill>
          <a:blip r:embed="rId3">
            <a:extLst>
              <a:ext uri="{28A0092B-C50C-407E-A947-70E740481C1C}">
                <a14:useLocalDpi xmlns:a14="http://schemas.microsoft.com/office/drawing/2010/main" val="0"/>
              </a:ext>
            </a:extLst>
          </a:blip>
          <a:srcRect t="12422"/>
          <a:stretch>
            <a:fillRect/>
          </a:stretch>
        </p:blipFill>
        <p:spPr bwMode="auto">
          <a:xfrm>
            <a:off x="7432675" y="44450"/>
            <a:ext cx="17113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aindrops 2.png"/>
          <p:cNvPicPr>
            <a:picLocks noChangeAspect="1"/>
          </p:cNvPicPr>
          <p:nvPr userDrawn="1"/>
        </p:nvPicPr>
        <p:blipFill>
          <a:blip r:embed="rId4">
            <a:extLst>
              <a:ext uri="{28A0092B-C50C-407E-A947-70E740481C1C}">
                <a14:useLocalDpi xmlns:a14="http://schemas.microsoft.com/office/drawing/2010/main" val="0"/>
              </a:ext>
            </a:extLst>
          </a:blip>
          <a:srcRect t="61697"/>
          <a:stretch>
            <a:fillRect/>
          </a:stretch>
        </p:blipFill>
        <p:spPr bwMode="auto">
          <a:xfrm>
            <a:off x="0" y="-26988"/>
            <a:ext cx="910272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79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2C00996-F68F-EE43-8014-1E12E5716934}" type="datetimeFigureOut">
              <a:rPr lang="en-GB"/>
              <a:pPr>
                <a:defRPr/>
              </a:pPr>
              <a:t>10/10/2019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FC9D55AB-510F-6E47-A128-D48EE3FF4647}" type="slidenum">
              <a:rPr lang="en-GB" altLang="x-none"/>
              <a:pPr/>
              <a:t>‹#›</a:t>
            </a:fld>
            <a:endParaRPr lang="en-GB" altLang="x-none"/>
          </a:p>
        </p:txBody>
      </p:sp>
    </p:spTree>
    <p:extLst>
      <p:ext uri="{BB962C8B-B14F-4D97-AF65-F5344CB8AC3E}">
        <p14:creationId xmlns:p14="http://schemas.microsoft.com/office/powerpoint/2010/main" val="1488009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1B5B66-4E47-C044-82DC-0067A3642CC5}" type="datetimeFigureOut">
              <a:rPr lang="en-GB"/>
              <a:pPr>
                <a:defRPr/>
              </a:pPr>
              <a:t>10/10/2019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28A99D8-9BBF-9A46-9A28-CDEF1B81B3DA}" type="slidenum">
              <a:rPr lang="en-GB" altLang="x-none"/>
              <a:pPr/>
              <a:t>‹#›</a:t>
            </a:fld>
            <a:endParaRPr lang="en-GB" altLang="x-none"/>
          </a:p>
        </p:txBody>
      </p:sp>
    </p:spTree>
    <p:extLst>
      <p:ext uri="{BB962C8B-B14F-4D97-AF65-F5344CB8AC3E}">
        <p14:creationId xmlns:p14="http://schemas.microsoft.com/office/powerpoint/2010/main" val="152547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2"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3285459-CDD8-2442-A95E-99DABDD694F8}" type="datetimeFigureOut">
              <a:rPr lang="en-GB"/>
              <a:pPr>
                <a:defRPr/>
              </a:pPr>
              <a:t>10/10/2019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C6A26B2E-6AEE-494C-A9AE-664745291BCD}" type="slidenum">
              <a:rPr lang="en-GB" altLang="x-none"/>
              <a:pPr/>
              <a:t>‹#›</a:t>
            </a:fld>
            <a:endParaRPr lang="en-GB" altLang="x-none"/>
          </a:p>
        </p:txBody>
      </p:sp>
    </p:spTree>
    <p:extLst>
      <p:ext uri="{BB962C8B-B14F-4D97-AF65-F5344CB8AC3E}">
        <p14:creationId xmlns:p14="http://schemas.microsoft.com/office/powerpoint/2010/main" val="193271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6B9497B-EE8A-6A40-90EA-1BE2780077C8}" type="datetimeFigureOut">
              <a:rPr lang="en-GB"/>
              <a:pPr>
                <a:defRPr/>
              </a:pPr>
              <a:t>10/10/2019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BAE4E6C8-F6F1-F544-A40B-F0D7890B8B3C}" type="slidenum">
              <a:rPr lang="en-GB" altLang="x-none"/>
              <a:pPr/>
              <a:t>‹#›</a:t>
            </a:fld>
            <a:endParaRPr lang="en-GB" altLang="x-none"/>
          </a:p>
        </p:txBody>
      </p:sp>
    </p:spTree>
    <p:extLst>
      <p:ext uri="{BB962C8B-B14F-4D97-AF65-F5344CB8AC3E}">
        <p14:creationId xmlns:p14="http://schemas.microsoft.com/office/powerpoint/2010/main" val="288150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96061E5-FB7F-D54F-92F3-8FECFFC04F31}" type="datetimeFigureOut">
              <a:rPr lang="en-GB"/>
              <a:pPr>
                <a:defRPr/>
              </a:pPr>
              <a:t>10/10/2019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31F9B6C5-18B4-1B4D-A8E0-8DA68733E54C}" type="slidenum">
              <a:rPr lang="en-GB" altLang="x-none"/>
              <a:pPr/>
              <a:t>‹#›</a:t>
            </a:fld>
            <a:endParaRPr lang="en-GB" altLang="x-none"/>
          </a:p>
        </p:txBody>
      </p:sp>
    </p:spTree>
    <p:extLst>
      <p:ext uri="{BB962C8B-B14F-4D97-AF65-F5344CB8AC3E}">
        <p14:creationId xmlns:p14="http://schemas.microsoft.com/office/powerpoint/2010/main" val="363829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6453188"/>
            <a:ext cx="1054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6938" y="6453188"/>
            <a:ext cx="9398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p:nvPr userDrawn="1"/>
        </p:nvSpPr>
        <p:spPr>
          <a:xfrm>
            <a:off x="1476375" y="6381750"/>
            <a:ext cx="6262688" cy="461963"/>
          </a:xfrm>
          <a:prstGeom prst="rect">
            <a:avLst/>
          </a:prstGeom>
          <a:noFill/>
        </p:spPr>
        <p:txBody>
          <a:bodyPr>
            <a:spAutoFit/>
          </a:bodyPr>
          <a:lstStyle/>
          <a:p>
            <a:pPr algn="ctr" fontAlgn="auto">
              <a:spcBef>
                <a:spcPts val="0"/>
              </a:spcBef>
              <a:spcAft>
                <a:spcPts val="0"/>
              </a:spcAft>
              <a:defRPr/>
            </a:pPr>
            <a:r>
              <a:rPr lang="en-GB" sz="2400" dirty="0">
                <a:latin typeface="Century Gothic" pitchFamily="34" charset="0"/>
                <a:ea typeface="+mn-ea"/>
                <a:cs typeface="LilyUPC" panose="020B0604020202020204" pitchFamily="34" charset="-34"/>
              </a:rPr>
              <a:t> For more, visit E</a:t>
            </a:r>
            <a:r>
              <a:rPr lang="en-GB" sz="2400" dirty="0">
                <a:latin typeface="Century Gothic" pitchFamily="34" charset="0"/>
                <a:ea typeface="Ebrima" panose="02000000000000000000" pitchFamily="2" charset="0"/>
                <a:cs typeface="Mangal" panose="02040503050203030202" pitchFamily="18" charset="0"/>
              </a:rPr>
              <a:t>ngagingScience.eu</a:t>
            </a:r>
          </a:p>
        </p:txBody>
      </p:sp>
      <p:sp>
        <p:nvSpPr>
          <p:cNvPr id="5" name="Date Placeholder 1"/>
          <p:cNvSpPr>
            <a:spLocks noGrp="1"/>
          </p:cNvSpPr>
          <p:nvPr>
            <p:ph type="dt" sz="half" idx="10"/>
          </p:nvPr>
        </p:nvSpPr>
        <p:spPr/>
        <p:txBody>
          <a:bodyPr/>
          <a:lstStyle>
            <a:lvl1pPr>
              <a:defRPr/>
            </a:lvl1pPr>
          </a:lstStyle>
          <a:p>
            <a:pPr>
              <a:defRPr/>
            </a:pPr>
            <a:fld id="{A51754A0-5409-A846-853B-F6F401F887DF}" type="datetimeFigureOut">
              <a:rPr lang="en-GB"/>
              <a:pPr>
                <a:defRPr/>
              </a:pPr>
              <a:t>10/10/2019</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3"/>
          <p:cNvSpPr>
            <a:spLocks noGrp="1"/>
          </p:cNvSpPr>
          <p:nvPr>
            <p:ph type="sldNum" sz="quarter" idx="12"/>
          </p:nvPr>
        </p:nvSpPr>
        <p:spPr/>
        <p:txBody>
          <a:bodyPr/>
          <a:lstStyle>
            <a:lvl1pPr>
              <a:defRPr/>
            </a:lvl1pPr>
          </a:lstStyle>
          <a:p>
            <a:fld id="{218339DE-E26A-804D-855B-D14305A585BC}" type="slidenum">
              <a:rPr lang="en-GB" altLang="x-none"/>
              <a:pPr/>
              <a:t>‹#›</a:t>
            </a:fld>
            <a:endParaRPr lang="en-GB" altLang="x-none"/>
          </a:p>
        </p:txBody>
      </p:sp>
    </p:spTree>
    <p:extLst>
      <p:ext uri="{BB962C8B-B14F-4D97-AF65-F5344CB8AC3E}">
        <p14:creationId xmlns:p14="http://schemas.microsoft.com/office/powerpoint/2010/main" val="182880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F8C437-F45F-CF47-8CFD-9F864180A592}" type="datetimeFigureOut">
              <a:rPr lang="en-GB"/>
              <a:pPr>
                <a:defRPr/>
              </a:pPr>
              <a:t>10/10/2019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5930845-C889-4541-B90D-4BBDBAAD6A51}" type="slidenum">
              <a:rPr lang="en-GB" altLang="x-none"/>
              <a:pPr/>
              <a:t>‹#›</a:t>
            </a:fld>
            <a:endParaRPr lang="en-GB" altLang="x-none"/>
          </a:p>
        </p:txBody>
      </p:sp>
    </p:spTree>
    <p:extLst>
      <p:ext uri="{BB962C8B-B14F-4D97-AF65-F5344CB8AC3E}">
        <p14:creationId xmlns:p14="http://schemas.microsoft.com/office/powerpoint/2010/main" val="995051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8DD832-AEEB-AA41-9825-5FA481E9C45B}" type="datetimeFigureOut">
              <a:rPr lang="en-GB"/>
              <a:pPr>
                <a:defRPr/>
              </a:pPr>
              <a:t>10/10/2019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1CB468B9-D324-FB49-9DAA-147F40217EA6}" type="slidenum">
              <a:rPr lang="en-GB" altLang="x-none"/>
              <a:pPr/>
              <a:t>‹#›</a:t>
            </a:fld>
            <a:endParaRPr lang="en-GB" altLang="x-none"/>
          </a:p>
        </p:txBody>
      </p:sp>
    </p:spTree>
    <p:extLst>
      <p:ext uri="{BB962C8B-B14F-4D97-AF65-F5344CB8AC3E}">
        <p14:creationId xmlns:p14="http://schemas.microsoft.com/office/powerpoint/2010/main" val="13788131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67A5FDB1-EDFE-9048-B232-219B6D58CC2F}" type="datetimeFigureOut">
              <a:rPr lang="en-GB"/>
              <a:pPr>
                <a:defRPr/>
              </a:pPr>
              <a:t>10/10/2019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4E796EAB-70C4-314F-9FE6-96C3E775FE1C}"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4" r:id="rId7"/>
    <p:sldLayoutId id="2147483680" r:id="rId8"/>
    <p:sldLayoutId id="2147483681" r:id="rId9"/>
    <p:sldLayoutId id="2147483682" r:id="rId10"/>
    <p:sldLayoutId id="2147483683" r:id="rId11"/>
    <p:sldLayoutId id="2147483685" r:id="rId12"/>
    <p:sldLayoutId id="2147483686" r:id="rId13"/>
    <p:sldLayoutId id="2147483687" r:id="rId14"/>
    <p:sldLayoutId id="2147483688" r:id="rId15"/>
    <p:sldLayoutId id="2147483689" r:id="rId16"/>
    <p:sldLayoutId id="2147483690" r:id="rId17"/>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8.png"/><Relationship Id="rId5" Type="http://schemas.openxmlformats.org/officeDocument/2006/relationships/image" Target="../media/image6.png"/><Relationship Id="rId1" Type="http://schemas.openxmlformats.org/officeDocument/2006/relationships/tags" Target="../tags/tag7.x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39.emf"/><Relationship Id="rId16" Type="http://schemas.openxmlformats.org/officeDocument/2006/relationships/image" Target="../media/image40.emf"/><Relationship Id="rId17" Type="http://schemas.openxmlformats.org/officeDocument/2006/relationships/image" Target="../media/image41.png"/><Relationship Id="rId18" Type="http://schemas.openxmlformats.org/officeDocument/2006/relationships/image" Target="../media/image42.png"/><Relationship Id="rId1" Type="http://schemas.openxmlformats.org/officeDocument/2006/relationships/tags" Target="../tags/tag8.xml"/><Relationship Id="rId2" Type="http://schemas.openxmlformats.org/officeDocument/2006/relationships/slideLayout" Target="../slideLayouts/slideLayout7.xml"/><Relationship Id="rId3" Type="http://schemas.openxmlformats.org/officeDocument/2006/relationships/notesSlide" Target="../notesSlides/notesSlide10.xml"/><Relationship Id="rId4" Type="http://schemas.openxmlformats.org/officeDocument/2006/relationships/image" Target="../media/image6.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tags" Target="../tags/tag3.x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 Target="slide8.xml"/><Relationship Id="rId6" Type="http://schemas.openxmlformats.org/officeDocument/2006/relationships/image" Target="../media/image25.png"/><Relationship Id="rId7"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slide" Target="slide10.xml"/><Relationship Id="rId1" Type="http://schemas.openxmlformats.org/officeDocument/2006/relationships/tags" Target="../tags/tag4.x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5.png"/><Relationship Id="rId1" Type="http://schemas.openxmlformats.org/officeDocument/2006/relationships/tags" Target="../tags/tag5.xml"/><Relationship Id="rId2"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5.png"/><Relationship Id="rId1" Type="http://schemas.openxmlformats.org/officeDocument/2006/relationships/tags" Target="../tags/tag6.xml"/><Relationship Id="rId2"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298825"/>
            <a:ext cx="9142413" cy="1066800"/>
          </a:xfrm>
          <a:prstGeom prst="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solidFill>
                <a:srgbClr val="FFFFFF"/>
              </a:solidFill>
            </a:endParaRPr>
          </a:p>
        </p:txBody>
      </p:sp>
      <p:sp>
        <p:nvSpPr>
          <p:cNvPr id="9219" name="TextBox 1"/>
          <p:cNvSpPr txBox="1">
            <a:spLocks noChangeArrowheads="1"/>
          </p:cNvSpPr>
          <p:nvPr/>
        </p:nvSpPr>
        <p:spPr bwMode="auto">
          <a:xfrm>
            <a:off x="900113" y="3359150"/>
            <a:ext cx="7488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fr-FR" altLang="x-none" sz="5400">
                <a:solidFill>
                  <a:schemeClr val="bg1"/>
                </a:solidFill>
                <a:latin typeface="Century Gothic" charset="0"/>
              </a:rPr>
              <a:t>Crise du cacao</a:t>
            </a:r>
          </a:p>
        </p:txBody>
      </p:sp>
      <p:pic>
        <p:nvPicPr>
          <p:cNvPr id="9220"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47800" y="2508250"/>
            <a:ext cx="6248400" cy="292100"/>
          </a:xfrm>
          <a:prstGeom prst="rect">
            <a:avLst/>
          </a:prstGeom>
        </p:spPr>
        <p:txBody>
          <a:bodyPr>
            <a:spAutoFit/>
          </a:bodyPr>
          <a:lstStyle/>
          <a:p>
            <a:pPr fontAlgn="auto">
              <a:spcBef>
                <a:spcPts val="0"/>
              </a:spcBef>
              <a:spcAft>
                <a:spcPts val="0"/>
              </a:spcAft>
              <a:defRPr/>
            </a:pPr>
            <a:r>
              <a:rPr lang="fr-FR"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Aider les nouvelles générations à s’impliquer dans les enjeux des sciences</a:t>
            </a:r>
            <a:endParaRPr lang="fr-FR" sz="1300" b="1" dirty="0">
              <a:solidFill>
                <a:schemeClr val="bg1">
                  <a:lumMod val="50000"/>
                </a:schemeClr>
              </a:solidFill>
              <a:latin typeface="Century Gothic" pitchFamily="34" charset="0"/>
              <a:ea typeface="Ebrima" panose="02000000000000000000" pitchFamily="2" charset="0"/>
              <a:cs typeface="Mangal" panose="02040503050203030202" pitchFamily="18" charset="0"/>
            </a:endParaRPr>
          </a:p>
        </p:txBody>
      </p:sp>
      <p:pic>
        <p:nvPicPr>
          <p:cNvPr id="7" name="Picture 6" descr="money choc.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4076700"/>
            <a:ext cx="1679575" cy="249872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7"/>
          <p:cNvSpPr txBox="1">
            <a:spLocks noChangeArrowheads="1"/>
          </p:cNvSpPr>
          <p:nvPr/>
        </p:nvSpPr>
        <p:spPr bwMode="auto">
          <a:xfrm>
            <a:off x="2020888" y="6442075"/>
            <a:ext cx="537051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fr-FR" altLang="x-none"/>
              <a:t>Pour plus d’informations, visitez EngagingScience.eu</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b="23170"/>
          <a:stretch>
            <a:fillRect/>
          </a:stretch>
        </p:blipFill>
        <p:spPr bwMode="auto">
          <a:xfrm>
            <a:off x="-1588" y="2209800"/>
            <a:ext cx="9145588" cy="467518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7" descr="engage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404813"/>
            <a:ext cx="282257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865188" y="1700213"/>
            <a:ext cx="75168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altLang="x-none" sz="3200">
                <a:solidFill>
                  <a:srgbClr val="639729"/>
                </a:solidFill>
                <a:latin typeface="Century Gothic" charset="0"/>
              </a:rPr>
              <a:t>Promouvoir le dialogue et la réflexion</a:t>
            </a:r>
            <a:endParaRPr lang="pt-BR" altLang="x-none" sz="3200">
              <a:solidFill>
                <a:srgbClr val="639729"/>
              </a:solidFill>
              <a:latin typeface="Century Gothic"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5157788"/>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4437063"/>
            <a:ext cx="1285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4365625"/>
            <a:ext cx="9128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4437063"/>
            <a:ext cx="11811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088" y="5157788"/>
            <a:ext cx="6111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775" y="3716338"/>
            <a:ext cx="6016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875" y="5229225"/>
            <a:ext cx="14065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8625" y="4149725"/>
            <a:ext cx="18240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7538" y="3500438"/>
            <a:ext cx="4968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Box 17"/>
          <p:cNvSpPr txBox="1">
            <a:spLocks noChangeArrowheads="1"/>
          </p:cNvSpPr>
          <p:nvPr/>
        </p:nvSpPr>
        <p:spPr bwMode="auto">
          <a:xfrm>
            <a:off x="7667625" y="4437063"/>
            <a:ext cx="1216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t>TRACES</a:t>
            </a:r>
            <a:endParaRPr lang="pt-BR" altLang="x-none"/>
          </a:p>
        </p:txBody>
      </p:sp>
      <p:pic>
        <p:nvPicPr>
          <p:cNvPr id="19469" name="Picture 16"/>
          <p:cNvPicPr>
            <a:picLocks noChangeAspect="1" noChangeArrowheads="1"/>
          </p:cNvPicPr>
          <p:nvPr/>
        </p:nvPicPr>
        <p:blipFill>
          <a:blip r:embed="rId14">
            <a:extLst>
              <a:ext uri="{28A0092B-C50C-407E-A947-70E740481C1C}">
                <a14:useLocalDpi xmlns:a14="http://schemas.microsoft.com/office/drawing/2010/main" val="0"/>
              </a:ext>
            </a:extLst>
          </a:blip>
          <a:srcRect l="12569" r="40408"/>
          <a:stretch>
            <a:fillRect/>
          </a:stretch>
        </p:blipFill>
        <p:spPr bwMode="auto">
          <a:xfrm>
            <a:off x="4068763" y="5157788"/>
            <a:ext cx="11033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80063" y="3500438"/>
            <a:ext cx="85566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39975" y="5300663"/>
            <a:ext cx="122078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12088" y="3573463"/>
            <a:ext cx="409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68538" y="3500438"/>
            <a:ext cx="87788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ChangeArrowheads="1"/>
          </p:cNvSpPr>
          <p:nvPr/>
        </p:nvSpPr>
        <p:spPr bwMode="auto">
          <a:xfrm>
            <a:off x="180975" y="3213100"/>
            <a:ext cx="8782050" cy="2663825"/>
          </a:xfrm>
          <a:prstGeom prst="rect">
            <a:avLst/>
          </a:prstGeom>
          <a:noFill/>
          <a:ln w="6350">
            <a:solidFill>
              <a:srgbClr val="0091C4"/>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25" name="Rectangle 24"/>
          <p:cNvSpPr/>
          <p:nvPr/>
        </p:nvSpPr>
        <p:spPr>
          <a:xfrm>
            <a:off x="1758950" y="2508250"/>
            <a:ext cx="6165850" cy="292100"/>
          </a:xfrm>
          <a:prstGeom prst="rect">
            <a:avLst/>
          </a:prstGeom>
        </p:spPr>
        <p:txBody>
          <a:bodyPr>
            <a:spAutoFit/>
          </a:bodyPr>
          <a:lstStyle/>
          <a:p>
            <a:pPr fontAlgn="auto">
              <a:spcBef>
                <a:spcPts val="0"/>
              </a:spcBef>
              <a:spcAft>
                <a:spcPts val="0"/>
              </a:spcAft>
              <a:defRPr/>
            </a:pPr>
            <a:r>
              <a:rPr lang="en-US"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Aider les nouvelles générations à s’impliquer dans les enjeux des sciences</a:t>
            </a:r>
            <a:endPar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endParaRPr>
          </a:p>
        </p:txBody>
      </p:sp>
      <p:sp>
        <p:nvSpPr>
          <p:cNvPr id="19476" name="TextBox 25"/>
          <p:cNvSpPr txBox="1">
            <a:spLocks noChangeArrowheads="1"/>
          </p:cNvSpPr>
          <p:nvPr/>
        </p:nvSpPr>
        <p:spPr bwMode="auto">
          <a:xfrm>
            <a:off x="2020888" y="6442075"/>
            <a:ext cx="537051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US" altLang="x-none"/>
              <a:t>Pour plus d’informations, visitez EngagingScience.eu</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0" descr="Daily Pos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76200"/>
            <a:ext cx="8713788" cy="665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p:cNvSpPr/>
          <p:nvPr/>
        </p:nvSpPr>
        <p:spPr>
          <a:xfrm rot="16200000">
            <a:off x="9147969" y="5831682"/>
            <a:ext cx="306387" cy="1079500"/>
          </a:xfrm>
          <a:prstGeom prst="round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244" name="Text Box 13"/>
          <p:cNvSpPr txBox="1">
            <a:spLocks noChangeArrowheads="1"/>
          </p:cNvSpPr>
          <p:nvPr/>
        </p:nvSpPr>
        <p:spPr bwMode="auto">
          <a:xfrm>
            <a:off x="8761413" y="6249988"/>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5490B733-6C7F-4A44-AFD2-76D868D1202E}" type="slidenum">
              <a:rPr lang="fr-FR" altLang="en-US" sz="1400" b="1">
                <a:solidFill>
                  <a:schemeClr val="bg1"/>
                </a:solidFill>
                <a:latin typeface="Century Gothic" charset="0"/>
                <a:ea typeface="ＭＳ Ｐゴシック" charset="-128"/>
              </a:rPr>
              <a:pPr algn="ctr"/>
              <a:t>2</a:t>
            </a:fld>
            <a:endParaRPr lang="fr-FR" altLang="en-US" sz="1400" b="1">
              <a:solidFill>
                <a:schemeClr val="bg1"/>
              </a:solidFill>
              <a:latin typeface="Century Gothic" charset="0"/>
              <a:ea typeface="ＭＳ Ｐゴシック" charset="-128"/>
            </a:endParaRPr>
          </a:p>
        </p:txBody>
      </p:sp>
      <p:grpSp>
        <p:nvGrpSpPr>
          <p:cNvPr id="2" name="Group 17"/>
          <p:cNvGrpSpPr>
            <a:grpSpLocks/>
          </p:cNvGrpSpPr>
          <p:nvPr/>
        </p:nvGrpSpPr>
        <p:grpSpPr bwMode="auto">
          <a:xfrm>
            <a:off x="539750" y="1484313"/>
            <a:ext cx="7920038" cy="693737"/>
            <a:chOff x="539552" y="1484784"/>
            <a:chExt cx="7920880" cy="692497"/>
          </a:xfrm>
        </p:grpSpPr>
        <p:sp>
          <p:nvSpPr>
            <p:cNvPr id="24" name="TextBox 23"/>
            <p:cNvSpPr txBox="1"/>
            <p:nvPr/>
          </p:nvSpPr>
          <p:spPr>
            <a:xfrm>
              <a:off x="539552" y="1484784"/>
              <a:ext cx="7920880" cy="692497"/>
            </a:xfrm>
            <a:prstGeom prst="rect">
              <a:avLst/>
            </a:prstGeom>
            <a:noFill/>
          </p:spPr>
          <p:txBody>
            <a:bodyPr>
              <a:spAutoFit/>
            </a:bodyPr>
            <a:lstStyle/>
            <a:p>
              <a:pPr fontAlgn="auto">
                <a:spcBef>
                  <a:spcPts val="0"/>
                </a:spcBef>
                <a:spcAft>
                  <a:spcPts val="0"/>
                </a:spcAft>
                <a:defRPr/>
              </a:pPr>
              <a:r>
                <a:rPr lang="fr-FR" sz="3900" b="1" spc="200" dirty="0">
                  <a:latin typeface="Century Gothic" pitchFamily="34" charset="0"/>
                  <a:ea typeface="+mn-ea"/>
                  <a:cs typeface="+mn-cs"/>
                </a:rPr>
                <a:t>L</a:t>
              </a:r>
              <a:r>
                <a:rPr lang="fr-FR" sz="3900" b="1" spc="200" dirty="0">
                  <a:latin typeface="Century Gothic" pitchFamily="34" charset="0"/>
                  <a:ea typeface="+mn-ea"/>
                  <a:cs typeface="+mn-cs"/>
                </a:rPr>
                <a:t>a fin du chocolat ?</a:t>
              </a:r>
              <a:endParaRPr lang="fr-FR" sz="3900" b="1" spc="200" dirty="0">
                <a:latin typeface="Century Gothic" pitchFamily="34" charset="0"/>
                <a:ea typeface="+mn-ea"/>
                <a:cs typeface="+mn-cs"/>
              </a:endParaRPr>
            </a:p>
          </p:txBody>
        </p:sp>
        <p:cxnSp>
          <p:nvCxnSpPr>
            <p:cNvPr id="27" name="Straight Connector 26"/>
            <p:cNvCxnSpPr/>
            <p:nvPr/>
          </p:nvCxnSpPr>
          <p:spPr>
            <a:xfrm>
              <a:off x="610998" y="2132910"/>
              <a:ext cx="77779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Rectangle 27"/>
          <p:cNvSpPr>
            <a:spLocks noChangeArrowheads="1"/>
          </p:cNvSpPr>
          <p:nvPr/>
        </p:nvSpPr>
        <p:spPr bwMode="auto">
          <a:xfrm>
            <a:off x="539750" y="2743200"/>
            <a:ext cx="31178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just">
              <a:spcBef>
                <a:spcPts val="1200"/>
              </a:spcBef>
            </a:pPr>
            <a:r>
              <a:rPr lang="fr-FR" altLang="x-none" sz="2000">
                <a:latin typeface="Century Gothic" charset="0"/>
              </a:rPr>
              <a:t>Mais la production de cacao est en train de diminuer.  La consom-mation de chocolat dépasse sa production.</a:t>
            </a:r>
          </a:p>
        </p:txBody>
      </p:sp>
      <p:pic>
        <p:nvPicPr>
          <p:cNvPr id="39" name="Picture 38" descr="shutterstock_119147575.jpg"/>
          <p:cNvPicPr>
            <a:picLocks noChangeAspect="1"/>
          </p:cNvPicPr>
          <p:nvPr/>
        </p:nvPicPr>
        <p:blipFill>
          <a:blip r:embed="rId4">
            <a:extLst>
              <a:ext uri="{28A0092B-C50C-407E-A947-70E740481C1C}">
                <a14:useLocalDpi xmlns:a14="http://schemas.microsoft.com/office/drawing/2010/main" val="0"/>
              </a:ext>
            </a:extLst>
          </a:blip>
          <a:srcRect t="26395"/>
          <a:stretch>
            <a:fillRect/>
          </a:stretch>
        </p:blipFill>
        <p:spPr bwMode="auto">
          <a:xfrm>
            <a:off x="5068888" y="2708275"/>
            <a:ext cx="3319462" cy="3213100"/>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8"/>
          <p:cNvGrpSpPr>
            <a:grpSpLocks/>
          </p:cNvGrpSpPr>
          <p:nvPr/>
        </p:nvGrpSpPr>
        <p:grpSpPr bwMode="auto">
          <a:xfrm>
            <a:off x="539750" y="2205038"/>
            <a:ext cx="7848600" cy="503237"/>
            <a:chOff x="539552" y="2204865"/>
            <a:chExt cx="7848872" cy="504055"/>
          </a:xfrm>
        </p:grpSpPr>
        <p:cxnSp>
          <p:nvCxnSpPr>
            <p:cNvPr id="34" name="Straight Connector 33"/>
            <p:cNvCxnSpPr/>
            <p:nvPr/>
          </p:nvCxnSpPr>
          <p:spPr>
            <a:xfrm>
              <a:off x="610992" y="2708920"/>
              <a:ext cx="777743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259" name="Rectangle 24"/>
            <p:cNvSpPr>
              <a:spLocks noChangeArrowheads="1"/>
            </p:cNvSpPr>
            <p:nvPr/>
          </p:nvSpPr>
          <p:spPr bwMode="auto">
            <a:xfrm>
              <a:off x="539552" y="2204865"/>
              <a:ext cx="78488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2000">
                  <a:latin typeface="Century Gothic" charset="0"/>
                </a:rPr>
                <a:t>Les européens consomment la moitié du chocolat mondial.</a:t>
              </a:r>
            </a:p>
          </p:txBody>
        </p:sp>
      </p:grpSp>
      <p:sp>
        <p:nvSpPr>
          <p:cNvPr id="33" name="Rectangle 32"/>
          <p:cNvSpPr/>
          <p:nvPr/>
        </p:nvSpPr>
        <p:spPr>
          <a:xfrm>
            <a:off x="684213" y="5562600"/>
            <a:ext cx="7704137" cy="746125"/>
          </a:xfrm>
          <a:prstGeom prst="rect">
            <a:avLst/>
          </a:prstGeom>
          <a:solidFill>
            <a:srgbClr val="8E35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9" name="Rectangle 28"/>
          <p:cNvSpPr>
            <a:spLocks noChangeArrowheads="1"/>
          </p:cNvSpPr>
          <p:nvPr/>
        </p:nvSpPr>
        <p:spPr bwMode="auto">
          <a:xfrm>
            <a:off x="3573463" y="5637213"/>
            <a:ext cx="51133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1200"/>
              </a:spcBef>
            </a:pPr>
            <a:r>
              <a:rPr lang="fr-FR" altLang="x-none" sz="2000" b="1">
                <a:solidFill>
                  <a:schemeClr val="bg1"/>
                </a:solidFill>
                <a:latin typeface="Century Gothic" charset="0"/>
              </a:rPr>
              <a:t>Le chocolat pourrait bientôt devenir une denrée rare !</a:t>
            </a:r>
            <a:endParaRPr lang="fr-FR" altLang="x-none" sz="2000">
              <a:solidFill>
                <a:schemeClr val="bg1"/>
              </a:solidFill>
              <a:latin typeface="Century Gothic" charset="0"/>
            </a:endParaRPr>
          </a:p>
        </p:txBody>
      </p:sp>
      <p:pic>
        <p:nvPicPr>
          <p:cNvPr id="40" name="Picture 39" descr="chocolate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365625"/>
            <a:ext cx="2951162" cy="2049463"/>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cocoa productio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87092">
            <a:off x="3654425" y="2981325"/>
            <a:ext cx="2276475" cy="2592388"/>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3059113" y="6524625"/>
            <a:ext cx="3060700" cy="360363"/>
          </a:xfrm>
          <a:prstGeom prst="rect">
            <a:avLst/>
          </a:prstGeom>
          <a:solidFill>
            <a:srgbClr val="FCD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a:solidFill>
                  <a:schemeClr val="bg1"/>
                </a:solidFill>
                <a:latin typeface="Century Gothic" pitchFamily="34" charset="0"/>
              </a:rPr>
              <a:t>Développement</a:t>
            </a:r>
          </a:p>
        </p:txBody>
      </p:sp>
      <p:sp>
        <p:nvSpPr>
          <p:cNvPr id="31" name="Rectangle 30"/>
          <p:cNvSpPr/>
          <p:nvPr/>
        </p:nvSpPr>
        <p:spPr>
          <a:xfrm>
            <a:off x="6121400" y="6524625"/>
            <a:ext cx="3059113"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a:solidFill>
                  <a:schemeClr val="bg1"/>
                </a:solidFill>
                <a:latin typeface="Century Gothic" pitchFamily="34" charset="0"/>
              </a:rPr>
              <a:t>En plénum</a:t>
            </a:r>
          </a:p>
        </p:txBody>
      </p:sp>
      <p:sp>
        <p:nvSpPr>
          <p:cNvPr id="32" name="Rounded Rectangle 31"/>
          <p:cNvSpPr>
            <a:spLocks noChangeArrowheads="1"/>
          </p:cNvSpPr>
          <p:nvPr/>
        </p:nvSpPr>
        <p:spPr bwMode="auto">
          <a:xfrm>
            <a:off x="0" y="6529388"/>
            <a:ext cx="3132138" cy="355600"/>
          </a:xfrm>
          <a:prstGeom prst="roundRect">
            <a:avLst>
              <a:gd name="adj" fmla="val 16667"/>
            </a:avLst>
          </a:prstGeom>
          <a:solidFill>
            <a:srgbClr val="7030A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fr-FR" sz="2000" b="1">
                <a:solidFill>
                  <a:schemeClr val="bg1"/>
                </a:solidFill>
                <a:latin typeface="Century Gothic" pitchFamily="34" charset="0"/>
                <a:ea typeface="+mn-ea"/>
                <a:cs typeface="+mn-cs"/>
              </a:rPr>
              <a:t>Point de départ</a:t>
            </a:r>
          </a:p>
        </p:txBody>
      </p:sp>
      <p:sp>
        <p:nvSpPr>
          <p:cNvPr id="10256" name="TextBox 19"/>
          <p:cNvSpPr txBox="1">
            <a:spLocks noChangeArrowheads="1"/>
          </p:cNvSpPr>
          <p:nvPr/>
        </p:nvSpPr>
        <p:spPr bwMode="auto">
          <a:xfrm>
            <a:off x="533400" y="914400"/>
            <a:ext cx="2743200" cy="646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3600">
                <a:solidFill>
                  <a:schemeClr val="bg1"/>
                </a:solidFill>
              </a:rPr>
              <a:t>La Presse</a:t>
            </a:r>
          </a:p>
        </p:txBody>
      </p:sp>
      <p:sp>
        <p:nvSpPr>
          <p:cNvPr id="10257" name="TextBox 25"/>
          <p:cNvSpPr txBox="1">
            <a:spLocks noChangeArrowheads="1"/>
          </p:cNvSpPr>
          <p:nvPr/>
        </p:nvSpPr>
        <p:spPr bwMode="auto">
          <a:xfrm rot="705313">
            <a:off x="4144963" y="3038475"/>
            <a:ext cx="1600200"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1200"/>
              <a:t>Production de cacao en millions de tonnes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2000"/>
                                        <p:tgtEl>
                                          <p:spTgt spid="28"/>
                                        </p:tgtEl>
                                      </p:cBhvr>
                                    </p:animEffect>
                                  </p:childTnLst>
                                </p:cTn>
                              </p:par>
                            </p:childTnLst>
                          </p:cTn>
                        </p:par>
                        <p:par>
                          <p:cTn id="16" fill="hold" nodeType="afterGroup">
                            <p:stCondLst>
                              <p:cond delay="6000"/>
                            </p:stCondLst>
                            <p:childTnLst>
                              <p:par>
                                <p:cTn id="17" presetID="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 descr="truck in forest.png"/>
          <p:cNvPicPr>
            <a:picLocks noChangeAspect="1"/>
          </p:cNvPicPr>
          <p:nvPr/>
        </p:nvPicPr>
        <p:blipFill>
          <a:blip r:embed="rId3">
            <a:extLst>
              <a:ext uri="{28A0092B-C50C-407E-A947-70E740481C1C}">
                <a14:useLocalDpi xmlns:a14="http://schemas.microsoft.com/office/drawing/2010/main" val="0"/>
              </a:ext>
            </a:extLst>
          </a:blip>
          <a:srcRect l="9656"/>
          <a:stretch>
            <a:fillRect/>
          </a:stretch>
        </p:blipFill>
        <p:spPr bwMode="auto">
          <a:xfrm>
            <a:off x="-22225" y="0"/>
            <a:ext cx="9185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5558"/>
            <a:ext cx="9144000" cy="1138773"/>
          </a:xfrm>
          <a:prstGeom prst="rect">
            <a:avLst/>
          </a:prstGeom>
          <a:solidFill>
            <a:srgbClr val="39461E"/>
          </a:solidFill>
          <a:effectLst>
            <a:softEdge rad="63500"/>
          </a:effectLst>
        </p:spPr>
        <p:txBody>
          <a:bodyPr>
            <a:spAutoFit/>
          </a:bodyPr>
          <a:lstStyle/>
          <a:p>
            <a:pPr algn="ctr" fontAlgn="auto">
              <a:spcBef>
                <a:spcPts val="0"/>
              </a:spcBef>
              <a:spcAft>
                <a:spcPts val="0"/>
              </a:spcAft>
              <a:defRPr/>
            </a:pPr>
            <a:r>
              <a:rPr lang="fr-FR" sz="3400">
                <a:solidFill>
                  <a:schemeClr val="bg1"/>
                </a:solidFill>
                <a:latin typeface="Century Gothic" pitchFamily="34" charset="0"/>
                <a:ea typeface="+mn-ea"/>
                <a:cs typeface="+mn-cs"/>
              </a:rPr>
              <a:t>Tu travailles pour une petite entreprise</a:t>
            </a:r>
          </a:p>
          <a:p>
            <a:pPr fontAlgn="auto">
              <a:spcBef>
                <a:spcPts val="0"/>
              </a:spcBef>
              <a:spcAft>
                <a:spcPts val="0"/>
              </a:spcAft>
              <a:defRPr/>
            </a:pPr>
            <a:r>
              <a:rPr lang="fr-FR" sz="3400">
                <a:solidFill>
                  <a:schemeClr val="bg1"/>
                </a:solidFill>
                <a:latin typeface="Century Gothic" pitchFamily="34" charset="0"/>
                <a:ea typeface="+mn-ea"/>
                <a:cs typeface="+mn-cs"/>
              </a:rPr>
              <a:t>         chocolatière</a:t>
            </a:r>
            <a:endParaRPr lang="fr-FR" sz="3400">
              <a:solidFill>
                <a:schemeClr val="bg1"/>
              </a:solidFill>
              <a:latin typeface="Century Gothic" pitchFamily="34" charset="0"/>
              <a:ea typeface="+mn-ea"/>
              <a:cs typeface="+mn-cs"/>
            </a:endParaRPr>
          </a:p>
        </p:txBody>
      </p:sp>
      <p:pic>
        <p:nvPicPr>
          <p:cNvPr id="13" name="Picture 12" descr="21152-Mark-mediu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628775"/>
            <a:ext cx="3024187"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9"/>
          <p:cNvGrpSpPr>
            <a:grpSpLocks/>
          </p:cNvGrpSpPr>
          <p:nvPr/>
        </p:nvGrpSpPr>
        <p:grpSpPr bwMode="auto">
          <a:xfrm>
            <a:off x="3324225" y="3573463"/>
            <a:ext cx="6048375" cy="2447925"/>
            <a:chOff x="2556228" y="980728"/>
            <a:chExt cx="4940549" cy="2448272"/>
          </a:xfrm>
        </p:grpSpPr>
        <p:sp>
          <p:nvSpPr>
            <p:cNvPr id="17" name="Rounded Rectangle 16"/>
            <p:cNvSpPr/>
            <p:nvPr/>
          </p:nvSpPr>
          <p:spPr>
            <a:xfrm>
              <a:off x="2700166" y="980728"/>
              <a:ext cx="4608586" cy="2448272"/>
            </a:xfrm>
            <a:prstGeom prst="roundRect">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600"/>
            </a:p>
          </p:txBody>
        </p:sp>
        <p:sp>
          <p:nvSpPr>
            <p:cNvPr id="11294" name="TextBox 8"/>
            <p:cNvSpPr txBox="1">
              <a:spLocks noChangeArrowheads="1"/>
            </p:cNvSpPr>
            <p:nvPr/>
          </p:nvSpPr>
          <p:spPr bwMode="auto">
            <a:xfrm>
              <a:off x="2556228" y="989112"/>
              <a:ext cx="494054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fr-FR" altLang="x-none" sz="2400" b="1">
                  <a:solidFill>
                    <a:srgbClr val="FFFF00"/>
                  </a:solidFill>
                  <a:latin typeface="Century Gothic" charset="0"/>
                </a:rPr>
                <a:t>“Nous avons des problèmes</a:t>
              </a:r>
              <a:r>
                <a:rPr lang="fr-FR" altLang="x-none" sz="2400">
                  <a:solidFill>
                    <a:schemeClr val="bg1"/>
                  </a:solidFill>
                  <a:latin typeface="Century Gothic" charset="0"/>
                </a:rPr>
                <a:t>. </a:t>
              </a:r>
              <a:br>
                <a:rPr lang="fr-FR" altLang="x-none" sz="2400">
                  <a:solidFill>
                    <a:schemeClr val="bg1"/>
                  </a:solidFill>
                  <a:latin typeface="Century Gothic" charset="0"/>
                </a:rPr>
              </a:br>
              <a:r>
                <a:rPr lang="fr-FR" altLang="x-none" sz="2400">
                  <a:solidFill>
                    <a:schemeClr val="bg1"/>
                  </a:solidFill>
                  <a:latin typeface="Century Gothic" charset="0"/>
                </a:rPr>
                <a:t>Nos arbres ne produisent plus assez</a:t>
              </a:r>
            </a:p>
            <a:p>
              <a:pPr algn="ctr"/>
              <a:r>
                <a:rPr lang="fr-FR" altLang="x-none" sz="2400">
                  <a:solidFill>
                    <a:schemeClr val="bg1"/>
                  </a:solidFill>
                  <a:latin typeface="Century Gothic" charset="0"/>
                </a:rPr>
                <a:t>de cabosses de cacao.</a:t>
              </a:r>
            </a:p>
            <a:p>
              <a:pPr algn="ctr"/>
              <a:r>
                <a:rPr lang="fr-FR" altLang="x-none" sz="2400" b="1">
                  <a:solidFill>
                    <a:srgbClr val="FFFF00"/>
                  </a:solidFill>
                  <a:latin typeface="Century Gothic" charset="0"/>
                </a:rPr>
                <a:t>Pourquoi nos récoltes sont-elles en</a:t>
              </a:r>
            </a:p>
            <a:p>
              <a:pPr algn="ctr"/>
              <a:r>
                <a:rPr lang="fr-FR" altLang="x-none" sz="2400" b="1">
                  <a:solidFill>
                    <a:srgbClr val="FFFF00"/>
                  </a:solidFill>
                  <a:latin typeface="Century Gothic" charset="0"/>
                </a:rPr>
                <a:t> train de diminuer ?</a:t>
              </a:r>
            </a:p>
            <a:p>
              <a:pPr algn="ctr"/>
              <a:r>
                <a:rPr lang="fr-FR" altLang="x-none" sz="2400" b="1">
                  <a:solidFill>
                    <a:srgbClr val="FFFF00"/>
                  </a:solidFill>
                  <a:latin typeface="Century Gothic" charset="0"/>
                </a:rPr>
                <a:t>Comment résoudre ce problème ?”</a:t>
              </a:r>
              <a:endParaRPr lang="fr-FR" altLang="x-none" sz="2400" b="1">
                <a:solidFill>
                  <a:srgbClr val="FFFF00"/>
                </a:solidFill>
              </a:endParaRPr>
            </a:p>
          </p:txBody>
        </p:sp>
      </p:grpSp>
      <p:sp>
        <p:nvSpPr>
          <p:cNvPr id="18" name="Rounded Rectangle 17"/>
          <p:cNvSpPr/>
          <p:nvPr/>
        </p:nvSpPr>
        <p:spPr>
          <a:xfrm rot="16200000">
            <a:off x="9147969" y="5831682"/>
            <a:ext cx="306387" cy="1079500"/>
          </a:xfrm>
          <a:prstGeom prst="round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273" name="Text Box 13"/>
          <p:cNvSpPr txBox="1">
            <a:spLocks noChangeArrowheads="1"/>
          </p:cNvSpPr>
          <p:nvPr/>
        </p:nvSpPr>
        <p:spPr bwMode="auto">
          <a:xfrm>
            <a:off x="8761413" y="6249988"/>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87DA1E7D-0A68-FD4D-97EE-833008D66210}" type="slidenum">
              <a:rPr lang="fr-FR" altLang="en-US" sz="1400" b="1">
                <a:solidFill>
                  <a:schemeClr val="bg1"/>
                </a:solidFill>
                <a:latin typeface="Century Gothic" charset="0"/>
                <a:ea typeface="ＭＳ Ｐゴシック" charset="-128"/>
              </a:rPr>
              <a:pPr algn="ctr"/>
              <a:t>3</a:t>
            </a:fld>
            <a:endParaRPr lang="fr-FR" altLang="en-US" sz="1400" b="1">
              <a:solidFill>
                <a:schemeClr val="bg1"/>
              </a:solidFill>
              <a:latin typeface="Century Gothic" charset="0"/>
              <a:ea typeface="ＭＳ Ｐゴシック" charset="-128"/>
            </a:endParaRPr>
          </a:p>
        </p:txBody>
      </p:sp>
      <p:grpSp>
        <p:nvGrpSpPr>
          <p:cNvPr id="11274" name="Group 13"/>
          <p:cNvGrpSpPr>
            <a:grpSpLocks/>
          </p:cNvGrpSpPr>
          <p:nvPr/>
        </p:nvGrpSpPr>
        <p:grpSpPr bwMode="auto">
          <a:xfrm>
            <a:off x="4335463" y="476250"/>
            <a:ext cx="4824412" cy="3176588"/>
            <a:chOff x="3563888" y="2636912"/>
            <a:chExt cx="4824537" cy="3176276"/>
          </a:xfrm>
        </p:grpSpPr>
        <p:pic>
          <p:nvPicPr>
            <p:cNvPr id="21" name="Picture 20" descr="coco pods.png"/>
            <p:cNvPicPr>
              <a:picLocks noChangeAspect="1"/>
            </p:cNvPicPr>
            <p:nvPr/>
          </p:nvPicPr>
          <p:blipFill>
            <a:blip r:embed="rId5" cstate="print"/>
            <a:stretch>
              <a:fillRect/>
            </a:stretch>
          </p:blipFill>
          <p:spPr>
            <a:xfrm>
              <a:off x="3563889" y="2636912"/>
              <a:ext cx="4824536" cy="3176276"/>
            </a:xfrm>
            <a:prstGeom prst="rect">
              <a:avLst/>
            </a:prstGeom>
            <a:ln>
              <a:noFill/>
            </a:ln>
            <a:effectLst>
              <a:outerShdw blurRad="292100" dist="139700" dir="2700000" algn="tl" rotWithShape="0">
                <a:srgbClr val="333333">
                  <a:alpha val="65000"/>
                </a:srgbClr>
              </a:outerShdw>
              <a:softEdge rad="63500"/>
            </a:effectLst>
          </p:spPr>
        </p:pic>
        <p:sp>
          <p:nvSpPr>
            <p:cNvPr id="22" name="TextBox 21"/>
            <p:cNvSpPr txBox="1"/>
            <p:nvPr/>
          </p:nvSpPr>
          <p:spPr>
            <a:xfrm>
              <a:off x="3563888" y="2780928"/>
              <a:ext cx="1512168" cy="923330"/>
            </a:xfrm>
            <a:prstGeom prst="rect">
              <a:avLst/>
            </a:prstGeom>
            <a:solidFill>
              <a:srgbClr val="34411B"/>
            </a:solidFill>
            <a:effectLst>
              <a:softEdge rad="63500"/>
            </a:effectLst>
          </p:spPr>
          <p:txBody>
            <a:bodyPr>
              <a:spAutoFit/>
            </a:bodyPr>
            <a:lstStyle/>
            <a:p>
              <a:pPr fontAlgn="auto">
                <a:spcBef>
                  <a:spcPts val="0"/>
                </a:spcBef>
                <a:spcAft>
                  <a:spcPts val="0"/>
                </a:spcAft>
                <a:defRPr/>
              </a:pPr>
              <a:r>
                <a:rPr lang="fr-FR" dirty="0">
                  <a:solidFill>
                    <a:schemeClr val="bg1"/>
                  </a:solidFill>
                  <a:latin typeface="Century Gothic" pitchFamily="34" charset="0"/>
                  <a:ea typeface="+mn-ea"/>
                  <a:cs typeface="+mn-cs"/>
                </a:rPr>
                <a:t>arbre du cacao</a:t>
              </a:r>
            </a:p>
            <a:p>
              <a:pPr fontAlgn="auto">
                <a:spcBef>
                  <a:spcPts val="0"/>
                </a:spcBef>
                <a:spcAft>
                  <a:spcPts val="0"/>
                </a:spcAft>
                <a:defRPr/>
              </a:pPr>
              <a:r>
                <a:rPr lang="en-US" dirty="0">
                  <a:solidFill>
                    <a:schemeClr val="bg1"/>
                  </a:solidFill>
                  <a:latin typeface="Century Gothic" pitchFamily="34" charset="0"/>
                  <a:ea typeface="+mn-ea"/>
                  <a:cs typeface="+mn-cs"/>
                </a:rPr>
                <a:t>(</a:t>
              </a:r>
              <a:r>
                <a:rPr lang="en-US" dirty="0" err="1">
                  <a:solidFill>
                    <a:schemeClr val="bg1"/>
                  </a:solidFill>
                  <a:latin typeface="Century Gothic" pitchFamily="34" charset="0"/>
                  <a:ea typeface="+mn-ea"/>
                  <a:cs typeface="+mn-cs"/>
                </a:rPr>
                <a:t>c</a:t>
              </a:r>
              <a:r>
                <a:rPr lang="fr-FR" dirty="0" err="1">
                  <a:solidFill>
                    <a:schemeClr val="bg1"/>
                  </a:solidFill>
                  <a:latin typeface="Century Gothic" pitchFamily="34" charset="0"/>
                  <a:ea typeface="+mn-ea"/>
                  <a:cs typeface="+mn-cs"/>
                </a:rPr>
                <a:t>acaoyer</a:t>
              </a:r>
              <a:r>
                <a:rPr lang="fr-FR" dirty="0">
                  <a:solidFill>
                    <a:schemeClr val="bg1"/>
                  </a:solidFill>
                  <a:latin typeface="Century Gothic" pitchFamily="34" charset="0"/>
                  <a:ea typeface="+mn-ea"/>
                  <a:cs typeface="+mn-cs"/>
                </a:rPr>
                <a:t>)</a:t>
              </a:r>
              <a:endParaRPr lang="fr-FR" dirty="0">
                <a:solidFill>
                  <a:schemeClr val="bg1"/>
                </a:solidFill>
                <a:latin typeface="Century Gothic" pitchFamily="34" charset="0"/>
                <a:ea typeface="+mn-ea"/>
                <a:cs typeface="+mn-cs"/>
              </a:endParaRPr>
            </a:p>
          </p:txBody>
        </p:sp>
      </p:grpSp>
      <p:sp>
        <p:nvSpPr>
          <p:cNvPr id="23" name="TextBox 22"/>
          <p:cNvSpPr txBox="1"/>
          <p:nvPr/>
        </p:nvSpPr>
        <p:spPr>
          <a:xfrm>
            <a:off x="4499992" y="2852936"/>
            <a:ext cx="2160240" cy="646331"/>
          </a:xfrm>
          <a:prstGeom prst="rect">
            <a:avLst/>
          </a:prstGeom>
          <a:solidFill>
            <a:srgbClr val="34411B"/>
          </a:solidFill>
          <a:effectLst>
            <a:softEdge rad="63500"/>
          </a:effectLst>
        </p:spPr>
        <p:txBody>
          <a:bodyPr>
            <a:spAutoFit/>
          </a:bodyPr>
          <a:lstStyle/>
          <a:p>
            <a:pPr fontAlgn="auto">
              <a:spcBef>
                <a:spcPts val="0"/>
              </a:spcBef>
              <a:spcAft>
                <a:spcPts val="0"/>
              </a:spcAft>
              <a:defRPr/>
            </a:pPr>
            <a:r>
              <a:rPr lang="fr-FR">
                <a:solidFill>
                  <a:schemeClr val="bg1"/>
                </a:solidFill>
                <a:latin typeface="Century Gothic" pitchFamily="34" charset="0"/>
                <a:ea typeface="+mn-ea"/>
                <a:cs typeface="+mn-cs"/>
              </a:rPr>
              <a:t>cabosse de cacao (fruit)</a:t>
            </a:r>
            <a:endParaRPr lang="fr-FR">
              <a:solidFill>
                <a:schemeClr val="bg1"/>
              </a:solidFill>
              <a:latin typeface="Century Gothic" pitchFamily="34" charset="0"/>
              <a:ea typeface="+mn-ea"/>
              <a:cs typeface="+mn-cs"/>
            </a:endParaRPr>
          </a:p>
        </p:txBody>
      </p:sp>
      <p:grpSp>
        <p:nvGrpSpPr>
          <p:cNvPr id="11278" name="Group 23"/>
          <p:cNvGrpSpPr>
            <a:grpSpLocks/>
          </p:cNvGrpSpPr>
          <p:nvPr/>
        </p:nvGrpSpPr>
        <p:grpSpPr bwMode="auto">
          <a:xfrm>
            <a:off x="5651500" y="549275"/>
            <a:ext cx="3621088" cy="2303463"/>
            <a:chOff x="4932040" y="2204864"/>
            <a:chExt cx="3621153" cy="2303456"/>
          </a:xfrm>
        </p:grpSpPr>
        <p:pic>
          <p:nvPicPr>
            <p:cNvPr id="11285" name="Picture 24" descr="cocoa pod ope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2204864"/>
              <a:ext cx="3621153" cy="23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rot="20021206">
              <a:off x="6228184" y="2858453"/>
              <a:ext cx="1692696" cy="646331"/>
            </a:xfrm>
            <a:prstGeom prst="rect">
              <a:avLst/>
            </a:prstGeom>
            <a:solidFill>
              <a:srgbClr val="8E3504"/>
            </a:solidFill>
            <a:effectLst>
              <a:softEdge rad="63500"/>
            </a:effectLst>
          </p:spPr>
          <p:txBody>
            <a:bodyPr>
              <a:spAutoFit/>
            </a:bodyPr>
            <a:lstStyle/>
            <a:p>
              <a:pPr fontAlgn="auto">
                <a:spcBef>
                  <a:spcPts val="0"/>
                </a:spcBef>
                <a:spcAft>
                  <a:spcPts val="0"/>
                </a:spcAft>
                <a:defRPr/>
              </a:pPr>
              <a:r>
                <a:rPr lang="fr-FR">
                  <a:solidFill>
                    <a:schemeClr val="bg1"/>
                  </a:solidFill>
                  <a:latin typeface="Century Gothic" pitchFamily="34" charset="0"/>
                  <a:ea typeface="+mn-ea"/>
                  <a:cs typeface="+mn-cs"/>
                </a:rPr>
                <a:t>graines de cacao</a:t>
              </a:r>
              <a:endParaRPr lang="fr-FR">
                <a:solidFill>
                  <a:schemeClr val="bg1"/>
                </a:solidFill>
                <a:latin typeface="Century Gothic" pitchFamily="34" charset="0"/>
                <a:ea typeface="+mn-ea"/>
                <a:cs typeface="+mn-cs"/>
              </a:endParaRPr>
            </a:p>
          </p:txBody>
        </p:sp>
      </p:grpSp>
      <p:sp>
        <p:nvSpPr>
          <p:cNvPr id="27" name="Rectangle 26"/>
          <p:cNvSpPr/>
          <p:nvPr/>
        </p:nvSpPr>
        <p:spPr>
          <a:xfrm>
            <a:off x="3059113" y="6524625"/>
            <a:ext cx="3060700" cy="360363"/>
          </a:xfrm>
          <a:prstGeom prst="rect">
            <a:avLst/>
          </a:prstGeom>
          <a:solidFill>
            <a:srgbClr val="FCD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fr-FR" sz="2000" b="1">
                <a:solidFill>
                  <a:schemeClr val="bg1"/>
                </a:solidFill>
                <a:latin typeface="Century Gothic" pitchFamily="34" charset="0"/>
              </a:rPr>
              <a:t>Développement</a:t>
            </a:r>
          </a:p>
        </p:txBody>
      </p:sp>
      <p:sp>
        <p:nvSpPr>
          <p:cNvPr id="28" name="Rectangle 27"/>
          <p:cNvSpPr/>
          <p:nvPr/>
        </p:nvSpPr>
        <p:spPr>
          <a:xfrm>
            <a:off x="6121400" y="6524625"/>
            <a:ext cx="3059113"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a:solidFill>
                  <a:schemeClr val="bg1"/>
                </a:solidFill>
                <a:latin typeface="Century Gothic" pitchFamily="34" charset="0"/>
              </a:rPr>
              <a:t>En plénum</a:t>
            </a:r>
          </a:p>
        </p:txBody>
      </p:sp>
      <p:sp>
        <p:nvSpPr>
          <p:cNvPr id="29" name="Rounded Rectangle 28"/>
          <p:cNvSpPr>
            <a:spLocks noChangeArrowheads="1"/>
          </p:cNvSpPr>
          <p:nvPr/>
        </p:nvSpPr>
        <p:spPr bwMode="auto">
          <a:xfrm>
            <a:off x="0" y="6529388"/>
            <a:ext cx="3132138" cy="355600"/>
          </a:xfrm>
          <a:prstGeom prst="roundRect">
            <a:avLst>
              <a:gd name="adj" fmla="val 16667"/>
            </a:avLst>
          </a:prstGeom>
          <a:solidFill>
            <a:srgbClr val="7030A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fontAlgn="auto">
              <a:spcBef>
                <a:spcPts val="0"/>
              </a:spcBef>
              <a:spcAft>
                <a:spcPts val="0"/>
              </a:spcAft>
              <a:defRPr/>
            </a:pPr>
            <a:r>
              <a:rPr lang="fr-FR" sz="2000" b="1">
                <a:solidFill>
                  <a:schemeClr val="bg1"/>
                </a:solidFill>
                <a:latin typeface="Century Gothic" pitchFamily="34" charset="0"/>
                <a:ea typeface="+mn-ea"/>
                <a:cs typeface="+mn-cs"/>
              </a:rPr>
              <a:t>      Point de départ</a:t>
            </a:r>
          </a:p>
        </p:txBody>
      </p:sp>
      <p:grpSp>
        <p:nvGrpSpPr>
          <p:cNvPr id="11282" name="Group 14"/>
          <p:cNvGrpSpPr>
            <a:grpSpLocks/>
          </p:cNvGrpSpPr>
          <p:nvPr/>
        </p:nvGrpSpPr>
        <p:grpSpPr bwMode="auto">
          <a:xfrm>
            <a:off x="2484438" y="5732463"/>
            <a:ext cx="2354262" cy="1152525"/>
            <a:chOff x="2627784" y="5661248"/>
            <a:chExt cx="2354846" cy="1152128"/>
          </a:xfrm>
        </p:grpSpPr>
        <p:pic>
          <p:nvPicPr>
            <p:cNvPr id="12" name="Picture 11" descr="cocoa pods 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79912" y="5661248"/>
              <a:ext cx="1202718" cy="90872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ocoa pods 2.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27784" y="6048672"/>
              <a:ext cx="1582146" cy="764704"/>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8313" y="1143000"/>
            <a:ext cx="8424862" cy="4786313"/>
          </a:xfrm>
          <a:prstGeom prst="rect">
            <a:avLst/>
          </a:prstGeom>
        </p:spPr>
        <p:txBody>
          <a:bodyPr>
            <a:spAutoFit/>
          </a:bodyPr>
          <a:lstStyle/>
          <a:p>
            <a:pPr>
              <a:spcBef>
                <a:spcPts val="0"/>
              </a:spcBef>
              <a:spcAft>
                <a:spcPts val="0"/>
              </a:spcAft>
              <a:defRPr/>
            </a:pPr>
            <a:r>
              <a:rPr lang="fr-FR" sz="3600" b="1" dirty="0">
                <a:latin typeface="Century Gothic" pitchFamily="34" charset="0"/>
                <a:ea typeface="+mn-ea"/>
                <a:cs typeface="+mn-cs"/>
              </a:rPr>
              <a:t>Dans cette activité, tu vas</a:t>
            </a:r>
          </a:p>
          <a:p>
            <a:pPr>
              <a:spcBef>
                <a:spcPts val="1800"/>
              </a:spcBef>
              <a:spcAft>
                <a:spcPts val="0"/>
              </a:spcAft>
              <a:defRPr/>
            </a:pPr>
            <a:r>
              <a:rPr lang="fr-FR" sz="3200" dirty="0">
                <a:latin typeface="Century Gothic" pitchFamily="34" charset="0"/>
                <a:ea typeface="+mn-ea"/>
                <a:cs typeface="+mn-cs"/>
              </a:rPr>
              <a:t>Considérer des solutions à la diminution des récoltes de cacao en cherchant </a:t>
            </a:r>
            <a:r>
              <a:rPr lang="fr-FR" sz="3200" dirty="0">
                <a:solidFill>
                  <a:schemeClr val="tx1">
                    <a:lumMod val="85000"/>
                    <a:lumOff val="15000"/>
                  </a:schemeClr>
                </a:solidFill>
                <a:latin typeface="Century Gothic" pitchFamily="34" charset="0"/>
                <a:ea typeface="+mn-ea"/>
                <a:cs typeface="+mn-cs"/>
              </a:rPr>
              <a:t>: </a:t>
            </a:r>
          </a:p>
          <a:p>
            <a:pPr>
              <a:spcBef>
                <a:spcPts val="1800"/>
              </a:spcBef>
              <a:spcAft>
                <a:spcPts val="0"/>
              </a:spcAft>
              <a:defRPr/>
            </a:pPr>
            <a:r>
              <a:rPr lang="fr-FR" sz="3200" b="1" dirty="0">
                <a:solidFill>
                  <a:srgbClr val="008EC0"/>
                </a:solidFill>
                <a:latin typeface="Century Gothic" pitchFamily="34" charset="0"/>
                <a:ea typeface="+mn-ea"/>
                <a:cs typeface="+mn-cs"/>
              </a:rPr>
              <a:t>Ecosystème : </a:t>
            </a:r>
            <a:r>
              <a:rPr lang="fr-FR" sz="3200" dirty="0">
                <a:latin typeface="Century Gothic" pitchFamily="34" charset="0"/>
                <a:ea typeface="+mn-ea"/>
                <a:cs typeface="+mn-cs"/>
              </a:rPr>
              <a:t>pourquoi la pollinisation par les insectes est importante pour la production de notre nourriture ?</a:t>
            </a:r>
          </a:p>
          <a:p>
            <a:pPr>
              <a:spcBef>
                <a:spcPts val="1800"/>
              </a:spcBef>
              <a:spcAft>
                <a:spcPts val="0"/>
              </a:spcAft>
              <a:defRPr/>
            </a:pPr>
            <a:r>
              <a:rPr lang="fr-FR" sz="3200" b="1" dirty="0">
                <a:solidFill>
                  <a:srgbClr val="009900"/>
                </a:solidFill>
                <a:latin typeface="Century Gothic" pitchFamily="34" charset="0"/>
                <a:ea typeface="+mn-ea"/>
                <a:cs typeface="+mn-cs"/>
              </a:rPr>
              <a:t>Science en société : </a:t>
            </a:r>
            <a:r>
              <a:rPr lang="fr-FR" sz="3200" dirty="0">
                <a:latin typeface="Century Gothic" pitchFamily="34" charset="0"/>
                <a:ea typeface="+mn-ea"/>
                <a:cs typeface="+mn-cs"/>
              </a:rPr>
              <a:t>comprendre qui finance la recherche scientifique</a:t>
            </a:r>
          </a:p>
        </p:txBody>
      </p:sp>
      <p:sp>
        <p:nvSpPr>
          <p:cNvPr id="12291" name="Rectangle 9"/>
          <p:cNvSpPr>
            <a:spLocks noChangeArrowheads="1"/>
          </p:cNvSpPr>
          <p:nvPr/>
        </p:nvSpPr>
        <p:spPr bwMode="auto">
          <a:xfrm>
            <a:off x="6043613" y="6161088"/>
            <a:ext cx="2239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b="1">
                <a:solidFill>
                  <a:srgbClr val="389E2A"/>
                </a:solidFill>
                <a:latin typeface="Century Gothic" charset="0"/>
              </a:rPr>
              <a:t>Travail scientifique</a:t>
            </a:r>
            <a:endParaRPr lang="fr-FR" altLang="x-none">
              <a:solidFill>
                <a:srgbClr val="389E2A"/>
              </a:solidFill>
            </a:endParaRPr>
          </a:p>
        </p:txBody>
      </p:sp>
      <p:sp>
        <p:nvSpPr>
          <p:cNvPr id="12292" name="Rectangle 10"/>
          <p:cNvSpPr>
            <a:spLocks noChangeArrowheads="1"/>
          </p:cNvSpPr>
          <p:nvPr/>
        </p:nvSpPr>
        <p:spPr bwMode="auto">
          <a:xfrm>
            <a:off x="3200400" y="6169025"/>
            <a:ext cx="2132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b="1">
                <a:solidFill>
                  <a:srgbClr val="008EC0"/>
                </a:solidFill>
                <a:latin typeface="Century Gothic" charset="0"/>
              </a:rPr>
              <a:t>Idées essentielles</a:t>
            </a:r>
            <a:endParaRPr lang="fr-FR" altLang="x-none">
              <a:solidFill>
                <a:srgbClr val="008EC0"/>
              </a:solidFill>
            </a:endParaRPr>
          </a:p>
        </p:txBody>
      </p:sp>
      <p:pic>
        <p:nvPicPr>
          <p:cNvPr id="12" name="Picture 11" descr="citiz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7350" y="6092825"/>
            <a:ext cx="555625" cy="5095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knowled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6105525"/>
            <a:ext cx="649288" cy="4968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2000"/>
                                        <p:tgtEl>
                                          <p:spTgt spid="9">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2000"/>
                                        <p:tgtEl>
                                          <p:spTgt spid="9">
                                            <p:txEl>
                                              <p:pRg st="2" end="2"/>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348038" y="1185863"/>
            <a:ext cx="5545137" cy="3462337"/>
          </a:xfrm>
          <a:prstGeom prst="rect">
            <a:avLst/>
          </a:prstGeom>
          <a:solidFill>
            <a:srgbClr val="A0BF61">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17" name="Picture 16" descr="was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708275"/>
            <a:ext cx="487362" cy="266700"/>
          </a:xfrm>
          <a:prstGeom prst="rect">
            <a:avLst/>
          </a:prstGeom>
          <a:noFill/>
          <a:ln>
            <a:noFill/>
          </a:ln>
          <a:effectLst>
            <a:outerShdw blurRad="6350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3165475" y="5410200"/>
            <a:ext cx="6011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600"/>
              </a:spcBef>
              <a:buClr>
                <a:srgbClr val="CC9900"/>
              </a:buClr>
              <a:buFont typeface="Wingdings" charset="2"/>
              <a:buChar char="n"/>
            </a:pPr>
            <a:r>
              <a:rPr lang="fr-FR" altLang="x-none" sz="1600">
                <a:latin typeface="Century Gothic" charset="0"/>
              </a:rPr>
              <a:t>En se déplaçant à l’intérieur de la fleur pour chercher leur nourriture, ils vont faciliter la fécondation de celle-ci par les grains de pollen qu’ils portent collés à leur corps.</a:t>
            </a:r>
          </a:p>
        </p:txBody>
      </p:sp>
      <p:grpSp>
        <p:nvGrpSpPr>
          <p:cNvPr id="13317" name="Group 15"/>
          <p:cNvGrpSpPr>
            <a:grpSpLocks/>
          </p:cNvGrpSpPr>
          <p:nvPr/>
        </p:nvGrpSpPr>
        <p:grpSpPr bwMode="auto">
          <a:xfrm>
            <a:off x="250825" y="1628775"/>
            <a:ext cx="2614613" cy="4537075"/>
            <a:chOff x="301559" y="1196752"/>
            <a:chExt cx="2614257" cy="4536504"/>
          </a:xfrm>
        </p:grpSpPr>
        <p:pic>
          <p:nvPicPr>
            <p:cNvPr id="14" name="Picture 13" descr="cocoa flower.png"/>
            <p:cNvPicPr>
              <a:picLocks noChangeAspect="1"/>
            </p:cNvPicPr>
            <p:nvPr/>
          </p:nvPicPr>
          <p:blipFill>
            <a:blip r:embed="rId4" cstate="print"/>
            <a:srcRect l="10169" r="3390"/>
            <a:stretch>
              <a:fillRect/>
            </a:stretch>
          </p:blipFill>
          <p:spPr>
            <a:xfrm>
              <a:off x="301559" y="1196752"/>
              <a:ext cx="2614257" cy="4536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349" name="TextBox 11"/>
            <p:cNvSpPr txBox="1">
              <a:spLocks noChangeArrowheads="1"/>
            </p:cNvSpPr>
            <p:nvPr/>
          </p:nvSpPr>
          <p:spPr bwMode="auto">
            <a:xfrm>
              <a:off x="354839" y="1316087"/>
              <a:ext cx="24482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fr-FR" altLang="x-none" sz="2400" b="1">
                  <a:solidFill>
                    <a:schemeClr val="bg1"/>
                  </a:solidFill>
                  <a:latin typeface="Century Gothic" charset="0"/>
                </a:rPr>
                <a:t>Fleur de cacao</a:t>
              </a:r>
            </a:p>
          </p:txBody>
        </p:sp>
      </p:grpSp>
      <p:grpSp>
        <p:nvGrpSpPr>
          <p:cNvPr id="5" name="Group 56"/>
          <p:cNvGrpSpPr>
            <a:grpSpLocks/>
          </p:cNvGrpSpPr>
          <p:nvPr/>
        </p:nvGrpSpPr>
        <p:grpSpPr bwMode="auto">
          <a:xfrm>
            <a:off x="3338513" y="1143000"/>
            <a:ext cx="5554662" cy="3579813"/>
            <a:chOff x="3050813" y="980728"/>
            <a:chExt cx="5553635" cy="3580483"/>
          </a:xfrm>
        </p:grpSpPr>
        <p:pic>
          <p:nvPicPr>
            <p:cNvPr id="48" name="Picture 47" descr="cocoa flower diag.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2085" y="980728"/>
              <a:ext cx="5082363" cy="3580483"/>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3" name="TextBox 7"/>
            <p:cNvSpPr txBox="1">
              <a:spLocks noChangeArrowheads="1"/>
            </p:cNvSpPr>
            <p:nvPr/>
          </p:nvSpPr>
          <p:spPr bwMode="auto">
            <a:xfrm>
              <a:off x="6036568" y="1269504"/>
              <a:ext cx="25207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1400">
                  <a:latin typeface="Century Gothic" charset="0"/>
                </a:rPr>
                <a:t>les étaminodes produisent un parfum qui attire les mouches</a:t>
              </a:r>
            </a:p>
          </p:txBody>
        </p:sp>
        <p:sp>
          <p:nvSpPr>
            <p:cNvPr id="13334" name="TextBox 18"/>
            <p:cNvSpPr txBox="1">
              <a:spLocks noChangeArrowheads="1"/>
            </p:cNvSpPr>
            <p:nvPr/>
          </p:nvSpPr>
          <p:spPr bwMode="auto">
            <a:xfrm>
              <a:off x="4499992" y="4149080"/>
              <a:ext cx="12961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sz="1400">
                  <a:latin typeface="Century Gothic" charset="0"/>
                </a:rPr>
                <a:t>pédoncule</a:t>
              </a:r>
            </a:p>
          </p:txBody>
        </p:sp>
        <p:sp>
          <p:nvSpPr>
            <p:cNvPr id="13335" name="TextBox 19"/>
            <p:cNvSpPr txBox="1">
              <a:spLocks noChangeArrowheads="1"/>
            </p:cNvSpPr>
            <p:nvPr/>
          </p:nvSpPr>
          <p:spPr bwMode="auto">
            <a:xfrm>
              <a:off x="6012160" y="4149080"/>
              <a:ext cx="8640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1400">
                  <a:latin typeface="Century Gothic" charset="0"/>
                </a:rPr>
                <a:t>ovaire</a:t>
              </a:r>
            </a:p>
          </p:txBody>
        </p:sp>
        <p:sp>
          <p:nvSpPr>
            <p:cNvPr id="13336" name="TextBox 20"/>
            <p:cNvSpPr txBox="1">
              <a:spLocks noChangeArrowheads="1"/>
            </p:cNvSpPr>
            <p:nvPr/>
          </p:nvSpPr>
          <p:spPr bwMode="auto">
            <a:xfrm>
              <a:off x="6228184" y="1916833"/>
              <a:ext cx="648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1400">
                  <a:latin typeface="Century Gothic" charset="0"/>
                </a:rPr>
                <a:t>style</a:t>
              </a:r>
            </a:p>
          </p:txBody>
        </p:sp>
        <p:sp>
          <p:nvSpPr>
            <p:cNvPr id="13337" name="TextBox 21"/>
            <p:cNvSpPr txBox="1">
              <a:spLocks noChangeArrowheads="1"/>
            </p:cNvSpPr>
            <p:nvPr/>
          </p:nvSpPr>
          <p:spPr bwMode="auto">
            <a:xfrm>
              <a:off x="6804248" y="2060848"/>
              <a:ext cx="936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sz="1400">
                  <a:latin typeface="Century Gothic" charset="0"/>
                </a:rPr>
                <a:t>étamine</a:t>
              </a:r>
            </a:p>
          </p:txBody>
        </p:sp>
        <p:sp>
          <p:nvSpPr>
            <p:cNvPr id="13338" name="TextBox 22"/>
            <p:cNvSpPr txBox="1">
              <a:spLocks noChangeArrowheads="1"/>
            </p:cNvSpPr>
            <p:nvPr/>
          </p:nvSpPr>
          <p:spPr bwMode="auto">
            <a:xfrm>
              <a:off x="3598168" y="4005064"/>
              <a:ext cx="901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sz="1400">
                  <a:latin typeface="Century Gothic" charset="0"/>
                </a:rPr>
                <a:t>sépale</a:t>
              </a:r>
            </a:p>
          </p:txBody>
        </p:sp>
        <p:sp>
          <p:nvSpPr>
            <p:cNvPr id="13339" name="TextBox 23"/>
            <p:cNvSpPr txBox="1">
              <a:spLocks noChangeArrowheads="1"/>
            </p:cNvSpPr>
            <p:nvPr/>
          </p:nvSpPr>
          <p:spPr bwMode="auto">
            <a:xfrm>
              <a:off x="3050813" y="2332527"/>
              <a:ext cx="14436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sz="1400">
                  <a:latin typeface="Century Gothic" charset="0"/>
                </a:rPr>
                <a:t>partie externe du  pétale</a:t>
              </a:r>
            </a:p>
          </p:txBody>
        </p:sp>
        <p:cxnSp>
          <p:nvCxnSpPr>
            <p:cNvPr id="26" name="Straight Connector 25"/>
            <p:cNvCxnSpPr/>
            <p:nvPr/>
          </p:nvCxnSpPr>
          <p:spPr>
            <a:xfrm>
              <a:off x="3995200" y="2852741"/>
              <a:ext cx="73011" cy="576370"/>
            </a:xfrm>
            <a:prstGeom prst="line">
              <a:avLst/>
            </a:prstGeom>
            <a:ln w="9525">
              <a:solidFill>
                <a:srgbClr val="005C2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3337" idx="2"/>
            </p:cNvCxnSpPr>
            <p:nvPr/>
          </p:nvCxnSpPr>
          <p:spPr>
            <a:xfrm rot="5400000">
              <a:off x="6760845" y="2196314"/>
              <a:ext cx="339789" cy="684086"/>
            </a:xfrm>
            <a:prstGeom prst="line">
              <a:avLst/>
            </a:prstGeom>
            <a:ln w="9525">
              <a:solidFill>
                <a:srgbClr val="005C2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52244" y="1196668"/>
              <a:ext cx="431720" cy="298506"/>
            </a:xfrm>
            <a:prstGeom prst="line">
              <a:avLst/>
            </a:prstGeom>
            <a:ln w="9525">
              <a:solidFill>
                <a:srgbClr val="005C2A"/>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939529" y="1196668"/>
              <a:ext cx="144435" cy="298506"/>
            </a:xfrm>
            <a:prstGeom prst="line">
              <a:avLst/>
            </a:prstGeom>
            <a:ln w="9525">
              <a:solidFill>
                <a:srgbClr val="005C2A"/>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723669" y="2133469"/>
              <a:ext cx="504732" cy="142902"/>
            </a:xfrm>
            <a:prstGeom prst="line">
              <a:avLst/>
            </a:prstGeom>
            <a:ln w="9525">
              <a:solidFill>
                <a:srgbClr val="005C2A"/>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652244" y="3068682"/>
              <a:ext cx="576156" cy="1152741"/>
            </a:xfrm>
            <a:prstGeom prst="line">
              <a:avLst/>
            </a:prstGeom>
            <a:ln w="9525">
              <a:solidFill>
                <a:srgbClr val="005C2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507809" y="3860992"/>
              <a:ext cx="288872" cy="360430"/>
            </a:xfrm>
            <a:prstGeom prst="line">
              <a:avLst/>
            </a:prstGeom>
            <a:ln w="9525">
              <a:solidFill>
                <a:srgbClr val="005C2A"/>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428508" y="3789542"/>
              <a:ext cx="360295" cy="358842"/>
            </a:xfrm>
            <a:prstGeom prst="line">
              <a:avLst/>
            </a:prstGeom>
            <a:ln w="9525">
              <a:solidFill>
                <a:srgbClr val="005C2A"/>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a:spLocks noChangeArrowheads="1"/>
          </p:cNvSpPr>
          <p:nvPr/>
        </p:nvSpPr>
        <p:spPr bwMode="auto">
          <a:xfrm>
            <a:off x="3167063" y="4648200"/>
            <a:ext cx="5976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buClr>
                <a:srgbClr val="CC9900"/>
              </a:buClr>
              <a:buFont typeface="Wingdings" charset="2"/>
              <a:buChar char="n"/>
            </a:pPr>
            <a:r>
              <a:rPr lang="fr-FR" altLang="x-none" sz="1600">
                <a:latin typeface="Century Gothic" charset="0"/>
              </a:rPr>
              <a:t>Des moucherons qui vivent dans la forêt tropicale sont les seuls insectes suffisamment petits pour pouvoir entrer dans la fleur.</a:t>
            </a:r>
          </a:p>
        </p:txBody>
      </p:sp>
      <p:grpSp>
        <p:nvGrpSpPr>
          <p:cNvPr id="6" name="Group 35"/>
          <p:cNvGrpSpPr>
            <a:grpSpLocks/>
          </p:cNvGrpSpPr>
          <p:nvPr/>
        </p:nvGrpSpPr>
        <p:grpSpPr bwMode="auto">
          <a:xfrm>
            <a:off x="0" y="9525"/>
            <a:ext cx="9144000" cy="981075"/>
            <a:chOff x="0" y="0"/>
            <a:chExt cx="9143999" cy="980728"/>
          </a:xfrm>
        </p:grpSpPr>
        <p:sp>
          <p:nvSpPr>
            <p:cNvPr id="34" name="Rectangle 33"/>
            <p:cNvSpPr/>
            <p:nvPr/>
          </p:nvSpPr>
          <p:spPr>
            <a:xfrm>
              <a:off x="0" y="0"/>
              <a:ext cx="1042988"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13326" name="Group 67"/>
            <p:cNvGrpSpPr>
              <a:grpSpLocks/>
            </p:cNvGrpSpPr>
            <p:nvPr/>
          </p:nvGrpSpPr>
          <p:grpSpPr bwMode="auto">
            <a:xfrm>
              <a:off x="971599" y="194271"/>
              <a:ext cx="8172400" cy="567726"/>
              <a:chOff x="6202630" y="1026263"/>
              <a:chExt cx="2900136" cy="404137"/>
            </a:xfrm>
          </p:grpSpPr>
          <p:sp>
            <p:nvSpPr>
              <p:cNvPr id="3" name="Rounded Rectangle 2"/>
              <p:cNvSpPr/>
              <p:nvPr/>
            </p:nvSpPr>
            <p:spPr>
              <a:xfrm>
                <a:off x="6209373" y="1050698"/>
                <a:ext cx="2874582" cy="379702"/>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331" name="TextBox 3"/>
              <p:cNvSpPr txBox="1">
                <a:spLocks noChangeArrowheads="1"/>
              </p:cNvSpPr>
              <p:nvPr/>
            </p:nvSpPr>
            <p:spPr bwMode="auto">
              <a:xfrm>
                <a:off x="6202630" y="1026263"/>
                <a:ext cx="2900136" cy="36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2700">
                    <a:solidFill>
                      <a:srgbClr val="FFFFFF"/>
                    </a:solidFill>
                    <a:latin typeface="Century Gothic" charset="0"/>
                  </a:rPr>
                  <a:t>Pourquoi le cacaoyer produit-il moins de fruit ?</a:t>
                </a:r>
              </a:p>
            </p:txBody>
          </p:sp>
        </p:grpSp>
        <p:pic>
          <p:nvPicPr>
            <p:cNvPr id="13327" name="Picture 32" descr="discus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7504" y="171979"/>
              <a:ext cx="818902" cy="5207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7" name="Rectangle 36"/>
          <p:cNvSpPr/>
          <p:nvPr/>
        </p:nvSpPr>
        <p:spPr>
          <a:xfrm>
            <a:off x="-36513" y="6524625"/>
            <a:ext cx="3089276" cy="360363"/>
          </a:xfrm>
          <a:prstGeom prst="rect">
            <a:avLst/>
          </a:prstGeom>
          <a:solidFill>
            <a:srgbClr val="E8D9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a:solidFill>
                  <a:schemeClr val="bg1"/>
                </a:solidFill>
                <a:latin typeface="Century Gothic" pitchFamily="34" charset="0"/>
              </a:rPr>
              <a:t>Point de départ</a:t>
            </a:r>
          </a:p>
        </p:txBody>
      </p:sp>
      <p:sp>
        <p:nvSpPr>
          <p:cNvPr id="40" name="Rectangle 39"/>
          <p:cNvSpPr/>
          <p:nvPr/>
        </p:nvSpPr>
        <p:spPr>
          <a:xfrm>
            <a:off x="6105525" y="6524625"/>
            <a:ext cx="3067050"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a:solidFill>
                  <a:schemeClr val="bg1"/>
                </a:solidFill>
                <a:latin typeface="Century Gothic" pitchFamily="34" charset="0"/>
              </a:rPr>
              <a:t>En plénum</a:t>
            </a:r>
          </a:p>
        </p:txBody>
      </p:sp>
      <p:sp>
        <p:nvSpPr>
          <p:cNvPr id="42" name="Rounded Rectangle 41"/>
          <p:cNvSpPr>
            <a:spLocks noChangeArrowheads="1"/>
          </p:cNvSpPr>
          <p:nvPr/>
        </p:nvSpPr>
        <p:spPr bwMode="auto">
          <a:xfrm>
            <a:off x="3024188" y="6529388"/>
            <a:ext cx="3132137" cy="355600"/>
          </a:xfrm>
          <a:prstGeom prst="roundRect">
            <a:avLst>
              <a:gd name="adj" fmla="val 16667"/>
            </a:avLst>
          </a:prstGeom>
          <a:solidFill>
            <a:srgbClr val="CC99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fr-FR" sz="2000" b="1">
                <a:solidFill>
                  <a:schemeClr val="bg1"/>
                </a:solidFill>
                <a:latin typeface="Century Gothic" pitchFamily="34" charset="0"/>
                <a:ea typeface="+mn-ea"/>
                <a:cs typeface="+mn-cs"/>
              </a:rPr>
              <a:t>Développement</a:t>
            </a:r>
          </a:p>
        </p:txBody>
      </p:sp>
      <p:sp>
        <p:nvSpPr>
          <p:cNvPr id="13" name="Rectangle 12"/>
          <p:cNvSpPr>
            <a:spLocks noChangeArrowheads="1"/>
          </p:cNvSpPr>
          <p:nvPr/>
        </p:nvSpPr>
        <p:spPr bwMode="auto">
          <a:xfrm>
            <a:off x="304800" y="838200"/>
            <a:ext cx="88392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1900" b="1">
                <a:latin typeface="Century Gothic" charset="0"/>
              </a:rPr>
              <a:t>Dans tes plantations, seulement 3 fleurs sur 1’000 donneront des cabosses.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2000"/>
                                        <p:tgtEl>
                                          <p:spTgt spid="31"/>
                                        </p:tgtEl>
                                      </p:cBhvr>
                                    </p:animEffect>
                                  </p:childTnLst>
                                </p:cTn>
                              </p:par>
                              <p:par>
                                <p:cTn id="20" presetID="0" presetClass="path" presetSubtype="0" accel="50000" decel="50000" fill="hold" nodeType="withEffect">
                                  <p:stCondLst>
                                    <p:cond delay="0"/>
                                  </p:stCondLst>
                                  <p:childTnLst>
                                    <p:animMotion origin="layout" path="M 2.22222E-6 -2.83237E-6 L 0.31996 -0.10312 " pathEditMode="relative" rAng="0" ptsTypes="AA">
                                      <p:cBhvr>
                                        <p:cTn id="21" dur="2000" fill="hold"/>
                                        <p:tgtEl>
                                          <p:spTgt spid="17"/>
                                        </p:tgtEl>
                                        <p:attrNameLst>
                                          <p:attrName>ppt_x</p:attrName>
                                          <p:attrName>ppt_y</p:attrName>
                                        </p:attrNameLst>
                                      </p:cBhvr>
                                      <p:rCtr x="1600000" y="-520000"/>
                                    </p:animMotion>
                                  </p:childTnLst>
                                </p:cTn>
                              </p:par>
                            </p:childTnLst>
                          </p:cTn>
                        </p:par>
                        <p:par>
                          <p:cTn id="22" fill="hold" nodeType="afterGroup">
                            <p:stCondLst>
                              <p:cond delay="8000"/>
                            </p:stCondLst>
                            <p:childTnLst>
                              <p:par>
                                <p:cTn id="23" presetID="10" presetClass="entr" presetSubtype="0" fill="hold" grpId="0" nodeType="after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187450" y="5029200"/>
            <a:ext cx="5329238" cy="504825"/>
          </a:xfrm>
          <a:prstGeom prst="roundRect">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 name="Rectangle 1"/>
          <p:cNvSpPr>
            <a:spLocks noChangeArrowheads="1"/>
          </p:cNvSpPr>
          <p:nvPr/>
        </p:nvSpPr>
        <p:spPr bwMode="auto">
          <a:xfrm>
            <a:off x="1676400" y="95250"/>
            <a:ext cx="63134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2400">
                <a:latin typeface="Century Gothic" charset="0"/>
              </a:rPr>
              <a:t>Essayons de trouver des réponses à tes questions. Nous aurons besoin de scientifiques de différents domaines…</a:t>
            </a:r>
          </a:p>
        </p:txBody>
      </p:sp>
      <p:sp>
        <p:nvSpPr>
          <p:cNvPr id="6" name="Rectangle 5"/>
          <p:cNvSpPr>
            <a:spLocks noChangeArrowheads="1"/>
          </p:cNvSpPr>
          <p:nvPr/>
        </p:nvSpPr>
        <p:spPr bwMode="auto">
          <a:xfrm>
            <a:off x="214313" y="2708275"/>
            <a:ext cx="6373812" cy="3889375"/>
          </a:xfrm>
          <a:prstGeom prst="rect">
            <a:avLst/>
          </a:prstGeom>
          <a:noFill/>
          <a:ln w="6350">
            <a:solidFill>
              <a:srgbClr val="990099"/>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fr-FR" altLang="x-none">
              <a:solidFill>
                <a:srgbClr val="FFFFFF"/>
              </a:solidFill>
            </a:endParaRPr>
          </a:p>
        </p:txBody>
      </p:sp>
      <p:sp>
        <p:nvSpPr>
          <p:cNvPr id="8" name="TextBox 7"/>
          <p:cNvSpPr txBox="1">
            <a:spLocks noChangeArrowheads="1"/>
          </p:cNvSpPr>
          <p:nvPr/>
        </p:nvSpPr>
        <p:spPr bwMode="auto">
          <a:xfrm>
            <a:off x="250825" y="2695575"/>
            <a:ext cx="612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600"/>
              </a:spcBef>
              <a:buClr>
                <a:srgbClr val="C75947"/>
              </a:buClr>
            </a:pPr>
            <a:r>
              <a:rPr lang="fr-FR" altLang="x-none">
                <a:latin typeface="Century Gothic" charset="0"/>
              </a:rPr>
              <a:t>Travaillez en groupes de </a:t>
            </a:r>
            <a:r>
              <a:rPr lang="fr-FR" altLang="x-none" b="1">
                <a:latin typeface="Century Gothic" charset="0"/>
              </a:rPr>
              <a:t>six :</a:t>
            </a:r>
            <a:r>
              <a:rPr lang="fr-FR" altLang="x-none">
                <a:latin typeface="Century Gothic" charset="0"/>
              </a:rPr>
              <a:t> trois leveurs de fonds et trois investisseurs</a:t>
            </a:r>
          </a:p>
        </p:txBody>
      </p:sp>
      <p:graphicFrame>
        <p:nvGraphicFramePr>
          <p:cNvPr id="10" name="Table 9"/>
          <p:cNvGraphicFramePr>
            <a:graphicFrameLocks noGrp="1"/>
          </p:cNvGraphicFramePr>
          <p:nvPr/>
        </p:nvGraphicFramePr>
        <p:xfrm>
          <a:off x="1273175" y="3305175"/>
          <a:ext cx="5400675" cy="3113088"/>
        </p:xfrm>
        <a:graphic>
          <a:graphicData uri="http://schemas.openxmlformats.org/drawingml/2006/table">
            <a:tbl>
              <a:tblPr firstRow="1" bandRow="1">
                <a:tableStyleId>{5940675A-B579-460E-94D1-54222C63F5DA}</a:tableStyleId>
              </a:tblPr>
              <a:tblGrid>
                <a:gridCol w="2700338"/>
                <a:gridCol w="2700338"/>
              </a:tblGrid>
              <a:tr h="822681">
                <a:tc>
                  <a:txBody>
                    <a:bodyPr/>
                    <a:lstStyle/>
                    <a:p>
                      <a:r>
                        <a:rPr lang="en-GB" sz="1600" b="1" smtClean="0">
                          <a:latin typeface="Century Gothic" pitchFamily="34" charset="0"/>
                        </a:rPr>
                        <a:t>Investisseurs :</a:t>
                      </a:r>
                      <a:r>
                        <a:rPr lang="en-GB" sz="1600" b="1" baseline="0" smtClean="0">
                          <a:latin typeface="Century Gothic" pitchFamily="34" charset="0"/>
                        </a:rPr>
                        <a:t> décidez sur le financement</a:t>
                      </a:r>
                      <a:endParaRPr lang="en-GB" sz="1600" b="1" dirty="0">
                        <a:latin typeface="Century Gothic" pitchFamily="34" charset="0"/>
                      </a:endParaRPr>
                    </a:p>
                  </a:txBody>
                  <a:tcPr marL="91441" marR="91441" marT="45704" marB="4570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b="1" smtClean="0">
                          <a:latin typeface="Century Gothic" pitchFamily="34" charset="0"/>
                        </a:rPr>
                        <a:t>Leveurs </a:t>
                      </a:r>
                      <a:r>
                        <a:rPr lang="en-GB" sz="1600" b="1" baseline="0" smtClean="0">
                          <a:latin typeface="Century Gothic" pitchFamily="34" charset="0"/>
                        </a:rPr>
                        <a:t>de fonds </a:t>
                      </a:r>
                      <a:r>
                        <a:rPr lang="en-GB" sz="1600" b="1" smtClean="0">
                          <a:latin typeface="Century Gothic" pitchFamily="34" charset="0"/>
                        </a:rPr>
                        <a:t>:</a:t>
                      </a:r>
                      <a:r>
                        <a:rPr lang="en-GB" sz="1600" b="1" baseline="0" smtClean="0">
                          <a:latin typeface="Century Gothic" pitchFamily="34" charset="0"/>
                        </a:rPr>
                        <a:t> </a:t>
                      </a:r>
                      <a:br>
                        <a:rPr lang="en-GB" sz="1600" b="1" baseline="0" smtClean="0">
                          <a:latin typeface="Century Gothic" pitchFamily="34" charset="0"/>
                        </a:rPr>
                      </a:br>
                      <a:r>
                        <a:rPr lang="en-GB" sz="1600" b="1" baseline="0" smtClean="0">
                          <a:latin typeface="Century Gothic" pitchFamily="34" charset="0"/>
                        </a:rPr>
                        <a:t>essayez de convaincre les autres</a:t>
                      </a:r>
                      <a:endParaRPr lang="en-GB" sz="1600" b="1" dirty="0">
                        <a:latin typeface="Century Gothic" pitchFamily="34" charset="0"/>
                      </a:endParaRPr>
                    </a:p>
                  </a:txBody>
                  <a:tcPr marL="91441" marR="91441" marT="45704" marB="45704">
                    <a:lnL w="12700" cmpd="sng">
                      <a:noFill/>
                    </a:lnL>
                    <a:lnR w="12700" cmpd="sng">
                      <a:noFill/>
                    </a:lnR>
                    <a:lnT w="12700" cmpd="sng">
                      <a:noFill/>
                    </a:lnT>
                    <a:lnB w="12700" cmpd="sng">
                      <a:noFill/>
                    </a:lnB>
                    <a:lnTlToBr w="12700" cmpd="sng">
                      <a:noFill/>
                      <a:prstDash val="solid"/>
                    </a:lnTlToBr>
                    <a:lnBlToTr w="12700" cmpd="sng">
                      <a:noFill/>
                      <a:prstDash val="solid"/>
                    </a:lnBlToTr>
                  </a:tcPr>
                </a:tc>
              </a:tr>
              <a:tr h="822681">
                <a:tc>
                  <a:txBody>
                    <a:bodyPr/>
                    <a:lstStyle/>
                    <a:p>
                      <a:r>
                        <a:rPr lang="en-GB" sz="1600" smtClean="0">
                          <a:latin typeface="Century Gothic" pitchFamily="34" charset="0"/>
                        </a:rPr>
                        <a:t>Ecrivez trois questions</a:t>
                      </a:r>
                      <a:r>
                        <a:rPr lang="en-GB" sz="1600" baseline="0" smtClean="0">
                          <a:latin typeface="Century Gothic" pitchFamily="34" charset="0"/>
                        </a:rPr>
                        <a:t> à poser aux</a:t>
                      </a:r>
                      <a:r>
                        <a:rPr lang="en-GB" sz="1600" smtClean="0">
                          <a:latin typeface="Century Gothic" pitchFamily="34" charset="0"/>
                        </a:rPr>
                        <a:t> leveurs de fonds</a:t>
                      </a:r>
                      <a:endParaRPr lang="en-GB" sz="1600" dirty="0">
                        <a:latin typeface="Century Gothic" pitchFamily="34" charset="0"/>
                      </a:endParaRPr>
                    </a:p>
                  </a:txBody>
                  <a:tcPr marL="91441" marR="91441" marT="45704" marB="4570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smtClean="0">
                          <a:latin typeface="Century Gothic" pitchFamily="34" charset="0"/>
                        </a:rPr>
                        <a:t>Preparez des réponses à</a:t>
                      </a:r>
                      <a:r>
                        <a:rPr lang="en-GB" sz="1600" baseline="0" smtClean="0">
                          <a:latin typeface="Century Gothic" pitchFamily="34" charset="0"/>
                        </a:rPr>
                        <a:t> des questions </a:t>
                      </a:r>
                      <a:r>
                        <a:rPr lang="en-GB" sz="1600" smtClean="0">
                          <a:latin typeface="Century Gothic" pitchFamily="34" charset="0"/>
                        </a:rPr>
                        <a:t>possibles</a:t>
                      </a:r>
                      <a:endParaRPr lang="en-GB" sz="1600" dirty="0">
                        <a:latin typeface="Century Gothic" pitchFamily="34" charset="0"/>
                      </a:endParaRPr>
                    </a:p>
                  </a:txBody>
                  <a:tcPr marL="91441" marR="91441" marT="45704" marB="45704">
                    <a:lnL w="12700" cmpd="sng">
                      <a:noFill/>
                    </a:lnL>
                    <a:lnR w="12700" cmpd="sng">
                      <a:noFill/>
                    </a:lnR>
                    <a:lnT w="12700" cmpd="sng">
                      <a:noFill/>
                    </a:lnT>
                    <a:lnB w="12700" cmpd="sng">
                      <a:noFill/>
                    </a:lnB>
                    <a:lnTlToBr w="12700" cmpd="sng">
                      <a:noFill/>
                      <a:prstDash val="solid"/>
                    </a:lnTlToBr>
                    <a:lnBlToTr w="12700" cmpd="sng">
                      <a:noFill/>
                      <a:prstDash val="solid"/>
                    </a:lnBlToTr>
                  </a:tcPr>
                </a:tc>
              </a:tr>
              <a:tr h="645045">
                <a:tc gridSpan="2">
                  <a:txBody>
                    <a:bodyPr/>
                    <a:lstStyle/>
                    <a:p>
                      <a:pPr algn="l"/>
                      <a:r>
                        <a:rPr lang="en-GB" sz="1600" b="1" smtClean="0">
                          <a:solidFill>
                            <a:schemeClr val="bg1"/>
                          </a:solidFill>
                          <a:latin typeface="Century Gothic" pitchFamily="34" charset="0"/>
                        </a:rPr>
                        <a:t>Rencontrez-vous</a:t>
                      </a:r>
                      <a:r>
                        <a:rPr lang="en-GB" sz="1600" b="1" baseline="0" smtClean="0">
                          <a:solidFill>
                            <a:schemeClr val="bg1"/>
                          </a:solidFill>
                          <a:latin typeface="Century Gothic" pitchFamily="34" charset="0"/>
                        </a:rPr>
                        <a:t> </a:t>
                      </a:r>
                      <a:r>
                        <a:rPr lang="en-GB" sz="1600" b="1" smtClean="0">
                          <a:solidFill>
                            <a:schemeClr val="bg1"/>
                          </a:solidFill>
                          <a:latin typeface="Century Gothic" pitchFamily="34" charset="0"/>
                        </a:rPr>
                        <a:t>par pairs :</a:t>
                      </a:r>
                      <a:r>
                        <a:rPr lang="en-GB" sz="1600" b="1" baseline="0" smtClean="0">
                          <a:solidFill>
                            <a:schemeClr val="bg1"/>
                          </a:solidFill>
                          <a:latin typeface="Century Gothic" pitchFamily="34" charset="0"/>
                        </a:rPr>
                        <a:t> </a:t>
                      </a:r>
                      <a:r>
                        <a:rPr lang="en-GB" sz="1600" b="0" u="none" baseline="0" smtClean="0">
                          <a:solidFill>
                            <a:schemeClr val="bg1"/>
                          </a:solidFill>
                          <a:latin typeface="Century Gothic" pitchFamily="34" charset="0"/>
                        </a:rPr>
                        <a:t>un</a:t>
                      </a:r>
                      <a:r>
                        <a:rPr lang="en-GB" sz="1600" baseline="0" smtClean="0">
                          <a:solidFill>
                            <a:schemeClr val="bg1"/>
                          </a:solidFill>
                          <a:latin typeface="Century Gothic" pitchFamily="34" charset="0"/>
                        </a:rPr>
                        <a:t> </a:t>
                      </a:r>
                      <a:r>
                        <a:rPr lang="en-GB" sz="1600" b="1" baseline="0" smtClean="0">
                          <a:solidFill>
                            <a:schemeClr val="bg1"/>
                          </a:solidFill>
                          <a:latin typeface="Century Gothic" pitchFamily="34" charset="0"/>
                        </a:rPr>
                        <a:t>investisseur</a:t>
                      </a:r>
                      <a:r>
                        <a:rPr lang="en-GB" sz="1600" baseline="0" smtClean="0">
                          <a:solidFill>
                            <a:schemeClr val="bg1"/>
                          </a:solidFill>
                          <a:latin typeface="Century Gothic" pitchFamily="34" charset="0"/>
                        </a:rPr>
                        <a:t> et un </a:t>
                      </a:r>
                      <a:r>
                        <a:rPr lang="en-GB" sz="1600" b="1" baseline="0" smtClean="0">
                          <a:solidFill>
                            <a:schemeClr val="bg1"/>
                          </a:solidFill>
                          <a:latin typeface="Century Gothic" pitchFamily="34" charset="0"/>
                        </a:rPr>
                        <a:t>leveur de fonds</a:t>
                      </a:r>
                      <a:r>
                        <a:rPr lang="en-GB" sz="1600" baseline="0" smtClean="0">
                          <a:solidFill>
                            <a:schemeClr val="bg1"/>
                          </a:solidFill>
                          <a:latin typeface="Century Gothic" pitchFamily="34" charset="0"/>
                        </a:rPr>
                        <a:t>.</a:t>
                      </a:r>
                      <a:endParaRPr lang="en-GB" sz="1600" dirty="0" smtClean="0">
                        <a:solidFill>
                          <a:schemeClr val="bg1"/>
                        </a:solidFill>
                        <a:latin typeface="Century Gothic" pitchFamily="34" charset="0"/>
                      </a:endParaRPr>
                    </a:p>
                  </a:txBody>
                  <a:tcPr marL="91441" marR="91441" marT="45704" marB="4570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dirty="0">
                        <a:latin typeface="Century Gothic"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822681">
                <a:tc>
                  <a:txBody>
                    <a:bodyPr/>
                    <a:lstStyle/>
                    <a:p>
                      <a:r>
                        <a:rPr lang="en-GB" sz="1600" smtClean="0">
                          <a:latin typeface="Century Gothic" pitchFamily="34" charset="0"/>
                        </a:rPr>
                        <a:t>Decidez combien d’argent donner</a:t>
                      </a:r>
                      <a:r>
                        <a:rPr lang="en-GB" sz="1600" baseline="0" smtClean="0">
                          <a:latin typeface="Century Gothic" pitchFamily="34" charset="0"/>
                        </a:rPr>
                        <a:t>, en justifiant cette décision</a:t>
                      </a:r>
                      <a:endParaRPr lang="en-GB" sz="1600" dirty="0">
                        <a:latin typeface="Century Gothic" pitchFamily="34" charset="0"/>
                      </a:endParaRPr>
                    </a:p>
                  </a:txBody>
                  <a:tcPr marL="91441" marR="91441" marT="45704" marB="4570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smtClean="0">
                          <a:latin typeface="Century Gothic" pitchFamily="34" charset="0"/>
                        </a:rPr>
                        <a:t>Additionner les </a:t>
                      </a:r>
                      <a:r>
                        <a:rPr lang="en-GB" sz="1600" baseline="0" smtClean="0">
                          <a:latin typeface="Century Gothic" pitchFamily="34" charset="0"/>
                        </a:rPr>
                        <a:t>fonds </a:t>
                      </a:r>
                      <a:r>
                        <a:rPr lang="en-GB" sz="1600" smtClean="0">
                          <a:latin typeface="Century Gothic" pitchFamily="34" charset="0"/>
                        </a:rPr>
                        <a:t>– la recherche</a:t>
                      </a:r>
                      <a:r>
                        <a:rPr lang="en-GB" sz="1600" baseline="0" smtClean="0">
                          <a:latin typeface="Century Gothic" pitchFamily="34" charset="0"/>
                        </a:rPr>
                        <a:t> peut-elle être poursuivie ?</a:t>
                      </a:r>
                      <a:endParaRPr lang="en-GB" sz="1600" dirty="0">
                        <a:latin typeface="Century Gothic" pitchFamily="34" charset="0"/>
                      </a:endParaRPr>
                    </a:p>
                  </a:txBody>
                  <a:tcPr marL="91441" marR="91441" marT="45704" marB="45704">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11" name="Picture 10" descr="discu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965700"/>
            <a:ext cx="8191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wr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5748338"/>
            <a:ext cx="3952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685800" y="1247775"/>
            <a:ext cx="6118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sz="3200" b="1">
                <a:latin typeface="Century Gothic" charset="0"/>
              </a:rPr>
              <a:t>...et de beaucoup d’argent</a:t>
            </a:r>
            <a:endParaRPr lang="fr-FR" altLang="x-none" sz="3200">
              <a:latin typeface="Century Gothic" charset="0"/>
            </a:endParaRPr>
          </a:p>
        </p:txBody>
      </p:sp>
      <p:grpSp>
        <p:nvGrpSpPr>
          <p:cNvPr id="4" name="Group 67"/>
          <p:cNvGrpSpPr>
            <a:grpSpLocks/>
          </p:cNvGrpSpPr>
          <p:nvPr/>
        </p:nvGrpSpPr>
        <p:grpSpPr bwMode="auto">
          <a:xfrm>
            <a:off x="179388" y="1916113"/>
            <a:ext cx="6480175" cy="649287"/>
            <a:chOff x="6228184" y="887970"/>
            <a:chExt cx="2964815" cy="461332"/>
          </a:xfrm>
        </p:grpSpPr>
        <p:sp>
          <p:nvSpPr>
            <p:cNvPr id="16" name="Rounded Rectangle 15"/>
            <p:cNvSpPr/>
            <p:nvPr/>
          </p:nvSpPr>
          <p:spPr>
            <a:xfrm>
              <a:off x="6228184" y="887970"/>
              <a:ext cx="2964815" cy="461332"/>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364" name="TextBox 16"/>
            <p:cNvSpPr txBox="1">
              <a:spLocks noChangeArrowheads="1"/>
            </p:cNvSpPr>
            <p:nvPr/>
          </p:nvSpPr>
          <p:spPr bwMode="auto">
            <a:xfrm>
              <a:off x="6228549" y="901294"/>
              <a:ext cx="2939261" cy="36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fr-FR" altLang="x-none" sz="2700">
                  <a:solidFill>
                    <a:schemeClr val="bg1"/>
                  </a:solidFill>
                  <a:latin typeface="Century Gothic" charset="0"/>
                </a:rPr>
                <a:t>Jeu de rôle : réunion de financement</a:t>
              </a:r>
            </a:p>
          </p:txBody>
        </p:sp>
      </p:grpSp>
      <p:pic>
        <p:nvPicPr>
          <p:cNvPr id="18" name="Picture 17" descr="wr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300538"/>
            <a:ext cx="3952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5" name="TextBox 19"/>
          <p:cNvSpPr txBox="1">
            <a:spLocks noChangeArrowheads="1"/>
          </p:cNvSpPr>
          <p:nvPr/>
        </p:nvSpPr>
        <p:spPr bwMode="auto">
          <a:xfrm>
            <a:off x="8316913" y="765175"/>
            <a:ext cx="792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sz="1600">
                <a:latin typeface="Century Gothic" charset="0"/>
              </a:rPr>
              <a:t>Fiches 1-2</a:t>
            </a:r>
          </a:p>
        </p:txBody>
      </p:sp>
      <p:pic>
        <p:nvPicPr>
          <p:cNvPr id="14356" name="Picture 20" descr="Student sheets.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26463" y="115888"/>
            <a:ext cx="509587"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36513" y="6524625"/>
            <a:ext cx="3089276" cy="360363"/>
          </a:xfrm>
          <a:prstGeom prst="rect">
            <a:avLst/>
          </a:prstGeom>
          <a:solidFill>
            <a:srgbClr val="E8D9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a:solidFill>
                  <a:schemeClr val="bg1"/>
                </a:solidFill>
                <a:latin typeface="Century Gothic" pitchFamily="34" charset="0"/>
              </a:rPr>
              <a:t>Point de départ</a:t>
            </a:r>
          </a:p>
        </p:txBody>
      </p:sp>
      <p:sp>
        <p:nvSpPr>
          <p:cNvPr id="23" name="Rectangle 22"/>
          <p:cNvSpPr/>
          <p:nvPr/>
        </p:nvSpPr>
        <p:spPr>
          <a:xfrm>
            <a:off x="6105525" y="6524625"/>
            <a:ext cx="3067050"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a:solidFill>
                  <a:schemeClr val="bg1"/>
                </a:solidFill>
                <a:latin typeface="Century Gothic" pitchFamily="34" charset="0"/>
              </a:rPr>
              <a:t>En plénum</a:t>
            </a:r>
          </a:p>
        </p:txBody>
      </p:sp>
      <p:sp>
        <p:nvSpPr>
          <p:cNvPr id="24" name="Rounded Rectangle 23"/>
          <p:cNvSpPr>
            <a:spLocks noChangeArrowheads="1"/>
          </p:cNvSpPr>
          <p:nvPr/>
        </p:nvSpPr>
        <p:spPr bwMode="auto">
          <a:xfrm>
            <a:off x="3024188" y="6529388"/>
            <a:ext cx="3132137" cy="355600"/>
          </a:xfrm>
          <a:prstGeom prst="roundRect">
            <a:avLst>
              <a:gd name="adj" fmla="val 16667"/>
            </a:avLst>
          </a:prstGeom>
          <a:solidFill>
            <a:srgbClr val="CC99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fr-FR" sz="2000" b="1">
                <a:solidFill>
                  <a:schemeClr val="bg1"/>
                </a:solidFill>
                <a:latin typeface="Century Gothic" pitchFamily="34" charset="0"/>
                <a:ea typeface="+mn-ea"/>
                <a:cs typeface="+mn-cs"/>
              </a:rPr>
              <a:t>Développement</a:t>
            </a:r>
          </a:p>
        </p:txBody>
      </p:sp>
      <p:pic>
        <p:nvPicPr>
          <p:cNvPr id="3" name="Picture 2" descr="21143-Mark-mediu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43650" y="914400"/>
            <a:ext cx="2800350" cy="571023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par>
                          <p:cTn id="11" fill="hold" nodeType="afterGroup">
                            <p:stCondLst>
                              <p:cond delay="5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par>
                          <p:cTn id="15" fill="hold" nodeType="afterGroup">
                            <p:stCondLst>
                              <p:cond delay="7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par>
                          <p:cTn id="19" fill="hold" nodeType="afterGroup">
                            <p:stCondLst>
                              <p:cond delay="9000"/>
                            </p:stCondLst>
                            <p:childTnLst>
                              <p:par>
                                <p:cTn id="20" presetID="2" presetClass="entr" presetSubtype="8"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20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0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P spid="6" grpId="0" animBg="1"/>
      <p:bldP spid="8" grpId="0" build="p"/>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96975"/>
            <a:ext cx="9142413" cy="1066800"/>
          </a:xfrm>
          <a:prstGeom prst="rect">
            <a:avLst/>
          </a:prstGeom>
          <a:solidFill>
            <a:srgbClr val="CC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5363" name="TextBox 8"/>
          <p:cNvSpPr txBox="1">
            <a:spLocks noChangeArrowheads="1"/>
          </p:cNvSpPr>
          <p:nvPr/>
        </p:nvSpPr>
        <p:spPr bwMode="auto">
          <a:xfrm>
            <a:off x="900113" y="1257300"/>
            <a:ext cx="7488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5400">
                <a:solidFill>
                  <a:schemeClr val="bg1"/>
                </a:solidFill>
                <a:latin typeface="Century Gothic" charset="0"/>
              </a:rPr>
              <a:t>Crise du cacao</a:t>
            </a:r>
          </a:p>
        </p:txBody>
      </p:sp>
      <p:sp>
        <p:nvSpPr>
          <p:cNvPr id="15364" name="Title 1"/>
          <p:cNvSpPr>
            <a:spLocks noGrp="1"/>
          </p:cNvSpPr>
          <p:nvPr>
            <p:ph type="ctrTitle" idx="4294967295"/>
          </p:nvPr>
        </p:nvSpPr>
        <p:spPr>
          <a:xfrm>
            <a:off x="2411413" y="476250"/>
            <a:ext cx="4464050" cy="647700"/>
          </a:xfrm>
        </p:spPr>
        <p:txBody>
          <a:bodyPr/>
          <a:lstStyle/>
          <a:p>
            <a:r>
              <a:rPr lang="en-US" altLang="x-none" sz="3200">
                <a:solidFill>
                  <a:srgbClr val="CC9900"/>
                </a:solidFill>
                <a:latin typeface="Century Gothic" charset="0"/>
              </a:rPr>
              <a:t>Fiches apprenants</a:t>
            </a:r>
            <a:endParaRPr lang="en-US" altLang="x-none" sz="4000">
              <a:solidFill>
                <a:srgbClr val="CC9900"/>
              </a:solidFill>
              <a:latin typeface="Century Gothic" charset="0"/>
              <a:ea typeface="Lato Regular" charset="0"/>
              <a:cs typeface="Lato Regular" charset="0"/>
            </a:endParaRPr>
          </a:p>
        </p:txBody>
      </p:sp>
      <p:pic>
        <p:nvPicPr>
          <p:cNvPr id="15365" name="Picture 4" descr="engage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5800" y="204788"/>
            <a:ext cx="19034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Table 17"/>
          <p:cNvGraphicFramePr>
            <a:graphicFrameLocks noGrp="1"/>
          </p:cNvGraphicFramePr>
          <p:nvPr/>
        </p:nvGraphicFramePr>
        <p:xfrm>
          <a:off x="1331913" y="2466975"/>
          <a:ext cx="6553200" cy="1911350"/>
        </p:xfrm>
        <a:graphic>
          <a:graphicData uri="http://schemas.openxmlformats.org/drawingml/2006/table">
            <a:tbl>
              <a:tblPr/>
              <a:tblGrid>
                <a:gridCol w="1368425"/>
                <a:gridCol w="2519362"/>
                <a:gridCol w="2665413"/>
              </a:tblGrid>
              <a:tr h="43973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CC9900"/>
                          </a:solidFill>
                          <a:effectLst/>
                          <a:latin typeface="Century Gothic" charset="0"/>
                        </a:rPr>
                        <a:t>Fiche no. </a:t>
                      </a:r>
                      <a:endParaRPr kumimoji="0" lang="en-GB" altLang="x-none" sz="1600" b="0" i="0" u="none" strike="noStrike" cap="none" normalizeH="0" baseline="0">
                        <a:ln>
                          <a:noFill/>
                        </a:ln>
                        <a:solidFill>
                          <a:srgbClr val="CC9900"/>
                        </a:solidFill>
                        <a:effectLst/>
                        <a:latin typeface="Century Gothic" charset="0"/>
                        <a:ea typeface="ＭＳ Ｐゴシック" charset="-128"/>
                        <a:cs typeface="ＭＳ Ｐゴシック" charset="-128"/>
                      </a:endParaRPr>
                    </a:p>
                  </a:txBody>
                  <a:tcPr marL="126000" marR="126000" marT="72000" marB="50400" horzOverflow="overflow">
                    <a:lnL>
                      <a:noFill/>
                    </a:lnL>
                    <a:lnR w="12700" cap="flat" cmpd="sng" algn="ctr">
                      <a:solidFill>
                        <a:srgbClr val="CC9900"/>
                      </a:solidFill>
                      <a:prstDash val="solid"/>
                      <a:round/>
                      <a:headEnd type="none" w="med" len="med"/>
                      <a:tailEnd type="none" w="med" len="med"/>
                    </a:lnR>
                    <a:lnT>
                      <a:noFill/>
                    </a:lnT>
                    <a:lnB w="12700" cap="flat" cmpd="sng" algn="ctr">
                      <a:solidFill>
                        <a:srgbClr val="CC99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CC9900"/>
                          </a:solidFill>
                          <a:effectLst/>
                          <a:latin typeface="Century Gothic" charset="0"/>
                        </a:rPr>
                        <a:t>Titre </a:t>
                      </a:r>
                      <a:endParaRPr kumimoji="0" lang="en-GB" altLang="x-none" sz="1600" b="0" i="0" u="none" strike="noStrike" cap="none" normalizeH="0" baseline="0">
                        <a:ln>
                          <a:noFill/>
                        </a:ln>
                        <a:solidFill>
                          <a:srgbClr val="CC9900"/>
                        </a:solidFill>
                        <a:effectLst/>
                        <a:latin typeface="Century Gothic" charset="0"/>
                        <a:ea typeface="ＭＳ Ｐゴシック" charset="-128"/>
                        <a:cs typeface="ＭＳ Ｐゴシック" charset="-128"/>
                      </a:endParaRPr>
                    </a:p>
                  </a:txBody>
                  <a:tcPr marL="126000" marR="126000" marT="72000" marB="50400" horzOverflow="overflow">
                    <a:lnL w="12700" cap="flat" cmpd="sng" algn="ctr">
                      <a:solidFill>
                        <a:srgbClr val="CC9900"/>
                      </a:solidFill>
                      <a:prstDash val="solid"/>
                      <a:round/>
                      <a:headEnd type="none" w="med" len="med"/>
                      <a:tailEnd type="none" w="med" len="med"/>
                    </a:lnL>
                    <a:lnR w="12700" cap="flat" cmpd="sng" algn="ctr">
                      <a:solidFill>
                        <a:srgbClr val="CC9900"/>
                      </a:solidFill>
                      <a:prstDash val="solid"/>
                      <a:round/>
                      <a:headEnd type="none" w="med" len="med"/>
                      <a:tailEnd type="none" w="med" len="med"/>
                    </a:lnR>
                    <a:lnT>
                      <a:noFill/>
                    </a:lnT>
                    <a:lnB w="12700" cap="flat" cmpd="sng" algn="ctr">
                      <a:solidFill>
                        <a:srgbClr val="CC99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CC9900"/>
                          </a:solidFill>
                          <a:effectLst/>
                          <a:latin typeface="Century Gothic" charset="0"/>
                        </a:rPr>
                        <a:t>Notes</a:t>
                      </a:r>
                      <a:endParaRPr kumimoji="0" lang="en-GB" altLang="x-none" sz="1600" b="0" i="0" u="none" strike="noStrike" cap="none" normalizeH="0" baseline="0">
                        <a:ln>
                          <a:noFill/>
                        </a:ln>
                        <a:solidFill>
                          <a:srgbClr val="CC9900"/>
                        </a:solidFill>
                        <a:effectLst/>
                        <a:latin typeface="Century Gothic" charset="0"/>
                        <a:ea typeface="ＭＳ Ｐゴシック" charset="-128"/>
                        <a:cs typeface="ＭＳ Ｐゴシック" charset="-128"/>
                      </a:endParaRPr>
                    </a:p>
                  </a:txBody>
                  <a:tcPr marL="126000" marR="126000" marT="72000" marB="50400" horzOverflow="overflow">
                    <a:lnL w="12700" cap="flat" cmpd="sng" algn="ctr">
                      <a:solidFill>
                        <a:srgbClr val="CC9900"/>
                      </a:solidFill>
                      <a:prstDash val="solid"/>
                      <a:round/>
                      <a:headEnd type="none" w="med" len="med"/>
                      <a:tailEnd type="none" w="med" len="med"/>
                    </a:lnL>
                    <a:lnR>
                      <a:noFill/>
                    </a:lnR>
                    <a:lnT>
                      <a:noFill/>
                    </a:lnT>
                    <a:lnB w="12700" cap="flat" cmpd="sng" algn="ctr">
                      <a:solidFill>
                        <a:srgbClr val="CC9900"/>
                      </a:solidFill>
                      <a:prstDash val="solid"/>
                      <a:round/>
                      <a:headEnd type="none" w="med" len="med"/>
                      <a:tailEnd type="none" w="med" len="med"/>
                    </a:lnB>
                    <a:lnTlToBr>
                      <a:noFill/>
                    </a:lnTlToBr>
                    <a:lnBlToTr>
                      <a:noFill/>
                    </a:lnBlToTr>
                    <a:noFill/>
                  </a:tcPr>
                </a:tc>
              </a:tr>
              <a:tr h="74136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1</a:t>
                      </a:r>
                    </a:p>
                  </a:txBody>
                  <a:tcPr horzOverflow="overflow">
                    <a:lnL>
                      <a:noFill/>
                    </a:lnL>
                    <a:lnR w="12700" cap="flat" cmpd="sng" algn="ctr">
                      <a:solidFill>
                        <a:srgbClr val="CC9900"/>
                      </a:solidFill>
                      <a:prstDash val="solid"/>
                      <a:round/>
                      <a:headEnd type="none" w="med" len="med"/>
                      <a:tailEnd type="none" w="med" len="med"/>
                    </a:lnR>
                    <a:lnT w="12700" cap="flat" cmpd="sng" algn="ctr">
                      <a:solidFill>
                        <a:srgbClr val="CC9900"/>
                      </a:solidFill>
                      <a:prstDash val="solid"/>
                      <a:round/>
                      <a:headEnd type="none" w="med" len="med"/>
                      <a:tailEnd type="none" w="med" len="med"/>
                    </a:lnT>
                    <a:lnB w="12700" cap="flat" cmpd="sng" algn="ctr">
                      <a:solidFill>
                        <a:srgbClr val="CC99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Leveurs de fonds Préparation de la réunion</a:t>
                      </a:r>
                    </a:p>
                  </a:txBody>
                  <a:tcPr horzOverflow="overflow">
                    <a:lnL w="12700" cap="flat" cmpd="sng" algn="ctr">
                      <a:solidFill>
                        <a:srgbClr val="CC9900"/>
                      </a:solidFill>
                      <a:prstDash val="solid"/>
                      <a:round/>
                      <a:headEnd type="none" w="med" len="med"/>
                      <a:tailEnd type="none" w="med" len="med"/>
                    </a:lnL>
                    <a:lnR w="12700" cap="flat" cmpd="sng" algn="ctr">
                      <a:solidFill>
                        <a:srgbClr val="CC9900"/>
                      </a:solidFill>
                      <a:prstDash val="solid"/>
                      <a:round/>
                      <a:headEnd type="none" w="med" len="med"/>
                      <a:tailEnd type="none" w="med" len="med"/>
                    </a:lnR>
                    <a:lnT w="12700" cap="flat" cmpd="sng" algn="ctr">
                      <a:solidFill>
                        <a:srgbClr val="CC9900"/>
                      </a:solidFill>
                      <a:prstDash val="solid"/>
                      <a:round/>
                      <a:headEnd type="none" w="med" len="med"/>
                      <a:tailEnd type="none" w="med" len="med"/>
                    </a:lnT>
                    <a:lnB w="12700" cap="flat" cmpd="sng" algn="ctr">
                      <a:solidFill>
                        <a:srgbClr val="CC99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A usage unique, une par leveur de fonds (moitié de la classe)</a:t>
                      </a:r>
                    </a:p>
                  </a:txBody>
                  <a:tcPr horzOverflow="overflow">
                    <a:lnL w="12700" cap="flat" cmpd="sng" algn="ctr">
                      <a:solidFill>
                        <a:srgbClr val="CC9900"/>
                      </a:solidFill>
                      <a:prstDash val="solid"/>
                      <a:round/>
                      <a:headEnd type="none" w="med" len="med"/>
                      <a:tailEnd type="none" w="med" len="med"/>
                    </a:lnL>
                    <a:lnR>
                      <a:noFill/>
                    </a:lnR>
                    <a:lnT w="12700" cap="flat" cmpd="sng" algn="ctr">
                      <a:solidFill>
                        <a:srgbClr val="CC9900"/>
                      </a:solidFill>
                      <a:prstDash val="solid"/>
                      <a:round/>
                      <a:headEnd type="none" w="med" len="med"/>
                      <a:tailEnd type="none" w="med" len="med"/>
                    </a:lnT>
                    <a:lnB w="12700" cap="flat" cmpd="sng" algn="ctr">
                      <a:solidFill>
                        <a:srgbClr val="CC9900"/>
                      </a:solidFill>
                      <a:prstDash val="solid"/>
                      <a:round/>
                      <a:headEnd type="none" w="med" len="med"/>
                      <a:tailEnd type="none" w="med" len="med"/>
                    </a:lnB>
                    <a:lnTlToBr>
                      <a:noFill/>
                    </a:lnTlToBr>
                    <a:lnBlToTr>
                      <a:noFill/>
                    </a:lnBlToTr>
                    <a:noFill/>
                  </a:tcPr>
                </a:tc>
              </a:tr>
              <a:tr h="646113">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Fiche 2</a:t>
                      </a:r>
                    </a:p>
                  </a:txBody>
                  <a:tcPr horzOverflow="overflow">
                    <a:lnL>
                      <a:noFill/>
                    </a:lnL>
                    <a:lnR w="12700" cap="flat" cmpd="sng" algn="ctr">
                      <a:solidFill>
                        <a:srgbClr val="CC9900"/>
                      </a:solidFill>
                      <a:prstDash val="solid"/>
                      <a:round/>
                      <a:headEnd type="none" w="med" len="med"/>
                      <a:tailEnd type="none" w="med" len="med"/>
                    </a:lnR>
                    <a:lnT w="12700" cap="flat" cmpd="sng" algn="ctr">
                      <a:solidFill>
                        <a:srgbClr val="CC99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Investisseur        Préparation de la réunion</a:t>
                      </a:r>
                    </a:p>
                  </a:txBody>
                  <a:tcPr horzOverflow="overflow">
                    <a:lnL w="12700" cap="flat" cmpd="sng" algn="ctr">
                      <a:solidFill>
                        <a:srgbClr val="CC9900"/>
                      </a:solidFill>
                      <a:prstDash val="solid"/>
                      <a:round/>
                      <a:headEnd type="none" w="med" len="med"/>
                      <a:tailEnd type="none" w="med" len="med"/>
                    </a:lnL>
                    <a:lnR w="12700" cap="flat" cmpd="sng" algn="ctr">
                      <a:solidFill>
                        <a:srgbClr val="CC9900"/>
                      </a:solidFill>
                      <a:prstDash val="solid"/>
                      <a:round/>
                      <a:headEnd type="none" w="med" len="med"/>
                      <a:tailEnd type="none" w="med" len="med"/>
                    </a:lnR>
                    <a:lnT w="12700" cap="flat" cmpd="sng" algn="ctr">
                      <a:solidFill>
                        <a:srgbClr val="CC99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24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ea typeface="Arial" charset="0"/>
                          <a:cs typeface="Arial" charset="0"/>
                        </a:rPr>
                        <a:t>A usage unique, une par investisseur (moitié de la classe)</a:t>
                      </a:r>
                    </a:p>
                  </a:txBody>
                  <a:tcPr horzOverflow="overflow">
                    <a:lnL w="12700" cap="flat" cmpd="sng" algn="ctr">
                      <a:solidFill>
                        <a:srgbClr val="CC9900"/>
                      </a:solidFill>
                      <a:prstDash val="solid"/>
                      <a:round/>
                      <a:headEnd type="none" w="med" len="med"/>
                      <a:tailEnd type="none" w="med" len="med"/>
                    </a:lnL>
                    <a:lnR>
                      <a:noFill/>
                    </a:lnR>
                    <a:lnT w="12700" cap="flat" cmpd="sng" algn="ctr">
                      <a:solidFill>
                        <a:srgbClr val="CC9900"/>
                      </a:solidFill>
                      <a:prstDash val="solid"/>
                      <a:round/>
                      <a:headEnd type="none" w="med" len="med"/>
                      <a:tailEnd type="none" w="med" len="med"/>
                    </a:lnT>
                    <a:lnB>
                      <a:noFill/>
                    </a:lnB>
                    <a:lnTlToBr>
                      <a:noFill/>
                    </a:lnTlToBr>
                    <a:lnBlToTr>
                      <a:noFill/>
                    </a:lnBlToTr>
                    <a:noFill/>
                  </a:tcPr>
                </a:tc>
              </a:tr>
            </a:tbl>
          </a:graphicData>
        </a:graphic>
      </p:graphicFrame>
      <p:sp>
        <p:nvSpPr>
          <p:cNvPr id="7" name="Action Button: Custom 6">
            <a:hlinkClick r:id="rId4" action="ppaction://hlinksldjump" highlightClick="1"/>
          </p:cNvPr>
          <p:cNvSpPr/>
          <p:nvPr/>
        </p:nvSpPr>
        <p:spPr>
          <a:xfrm>
            <a:off x="6875463" y="0"/>
            <a:ext cx="2268537" cy="1169988"/>
          </a:xfrm>
          <a:prstGeom prst="actionButtonBlank">
            <a:avLst/>
          </a:prstGeom>
          <a:solidFill>
            <a:schemeClr val="bg1">
              <a:lumMod val="85000"/>
              <a:alpha val="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81" name="TextBox 9"/>
          <p:cNvSpPr txBox="1">
            <a:spLocks noChangeArrowheads="1"/>
          </p:cNvSpPr>
          <p:nvPr/>
        </p:nvSpPr>
        <p:spPr bwMode="auto">
          <a:xfrm>
            <a:off x="2020888" y="6442075"/>
            <a:ext cx="537051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US" altLang="x-none"/>
              <a:t>Pour plus d’informations, visitez EngagingScience.eu</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9"/>
          <p:cNvGrpSpPr>
            <a:grpSpLocks/>
          </p:cNvGrpSpPr>
          <p:nvPr/>
        </p:nvGrpSpPr>
        <p:grpSpPr bwMode="auto">
          <a:xfrm>
            <a:off x="7467600" y="0"/>
            <a:ext cx="1641475" cy="641350"/>
            <a:chOff x="7467600" y="0"/>
            <a:chExt cx="1641698" cy="641606"/>
          </a:xfrm>
        </p:grpSpPr>
        <p:sp>
          <p:nvSpPr>
            <p:cNvPr id="16407" name="TextBox 21"/>
            <p:cNvSpPr txBox="1">
              <a:spLocks noChangeArrowheads="1"/>
            </p:cNvSpPr>
            <p:nvPr/>
          </p:nvSpPr>
          <p:spPr bwMode="auto">
            <a:xfrm>
              <a:off x="7467600" y="0"/>
              <a:ext cx="1137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sz="1600">
                  <a:latin typeface="Century Gothic" charset="0"/>
                </a:rPr>
                <a:t>Fiche 1</a:t>
              </a:r>
            </a:p>
          </p:txBody>
        </p:sp>
        <p:pic>
          <p:nvPicPr>
            <p:cNvPr id="16408" name="Picture 22"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Rectangle 30"/>
          <p:cNvSpPr/>
          <p:nvPr/>
        </p:nvSpPr>
        <p:spPr>
          <a:xfrm>
            <a:off x="250825" y="908050"/>
            <a:ext cx="4033838" cy="5372100"/>
          </a:xfrm>
          <a:prstGeom prst="rect">
            <a:avLst/>
          </a:prstGeom>
        </p:spPr>
        <p:txBody>
          <a:bodyPr>
            <a:spAutoFit/>
          </a:bodyPr>
          <a:lstStyle/>
          <a:p>
            <a:pPr fontAlgn="auto">
              <a:spcBef>
                <a:spcPts val="0"/>
              </a:spcBef>
              <a:spcAft>
                <a:spcPts val="0"/>
              </a:spcAft>
              <a:defRPr/>
            </a:pPr>
            <a:r>
              <a:rPr lang="fr-FR" sz="1200" dirty="0">
                <a:latin typeface="Century Gothic" pitchFamily="34" charset="0"/>
                <a:ea typeface="+mn-ea"/>
                <a:cs typeface="+mn-cs"/>
              </a:rPr>
              <a:t>Tu travailles pour une entreprise chocolatière. Tu as besoin d’investisseurs pour obtenir 2 millions d’euros pour la recherche. Les investisseurs vont te poser des questions. La quantité d’argent qu’ils donneront dépendra de la qualité de tes réponses.</a:t>
            </a:r>
          </a:p>
          <a:p>
            <a:pPr fontAlgn="auto">
              <a:spcBef>
                <a:spcPts val="1200"/>
              </a:spcBef>
              <a:spcAft>
                <a:spcPts val="0"/>
              </a:spcAft>
              <a:defRPr/>
            </a:pPr>
            <a:r>
              <a:rPr lang="fr-FR" sz="1200" b="1" dirty="0">
                <a:latin typeface="Century Gothic" pitchFamily="34" charset="0"/>
                <a:ea typeface="+mn-ea"/>
                <a:cs typeface="+mn-cs"/>
              </a:rPr>
              <a:t>Priorité des investisseurs :</a:t>
            </a:r>
          </a:p>
          <a:p>
            <a:pPr fontAlgn="auto">
              <a:spcBef>
                <a:spcPts val="600"/>
              </a:spcBef>
              <a:spcAft>
                <a:spcPts val="0"/>
              </a:spcAft>
              <a:defRPr/>
            </a:pPr>
            <a:r>
              <a:rPr lang="fr-FR" sz="1200" b="1" dirty="0">
                <a:solidFill>
                  <a:srgbClr val="00B050"/>
                </a:solidFill>
                <a:latin typeface="Century Gothic" pitchFamily="34" charset="0"/>
                <a:ea typeface="+mn-ea"/>
                <a:cs typeface="+mn-cs"/>
              </a:rPr>
              <a:t>Œuvres de bienfaisance : </a:t>
            </a:r>
            <a:r>
              <a:rPr lang="fr-FR" sz="1200" dirty="0">
                <a:latin typeface="Century Gothic" pitchFamily="34" charset="0"/>
                <a:ea typeface="+mn-ea"/>
                <a:cs typeface="+mn-cs"/>
              </a:rPr>
              <a:t>aider les gens sur place qui sont dans le besoin</a:t>
            </a:r>
          </a:p>
          <a:p>
            <a:pPr fontAlgn="auto">
              <a:spcBef>
                <a:spcPts val="600"/>
              </a:spcBef>
              <a:spcAft>
                <a:spcPts val="0"/>
              </a:spcAft>
              <a:defRPr/>
            </a:pPr>
            <a:r>
              <a:rPr lang="fr-FR" sz="1200" b="1" dirty="0">
                <a:solidFill>
                  <a:srgbClr val="00B050"/>
                </a:solidFill>
                <a:latin typeface="Century Gothic" pitchFamily="34" charset="0"/>
                <a:ea typeface="+mn-ea"/>
                <a:cs typeface="+mn-cs"/>
              </a:rPr>
              <a:t>Commission de recherche gouvernementale :</a:t>
            </a:r>
            <a:r>
              <a:rPr lang="fr-FR" sz="1200" dirty="0">
                <a:latin typeface="Century Gothic" pitchFamily="34" charset="0"/>
                <a:ea typeface="+mn-ea"/>
                <a:cs typeface="+mn-cs"/>
              </a:rPr>
              <a:t> contribuer à la richesse et au bien-être de son pays.</a:t>
            </a:r>
          </a:p>
          <a:p>
            <a:pPr fontAlgn="auto">
              <a:spcBef>
                <a:spcPts val="600"/>
              </a:spcBef>
              <a:spcAft>
                <a:spcPts val="0"/>
              </a:spcAft>
              <a:defRPr/>
            </a:pPr>
            <a:r>
              <a:rPr lang="fr-FR" sz="1200" b="1" dirty="0">
                <a:solidFill>
                  <a:srgbClr val="00B050"/>
                </a:solidFill>
                <a:latin typeface="Century Gothic" pitchFamily="34" charset="0"/>
                <a:ea typeface="+mn-ea"/>
                <a:cs typeface="+mn-cs"/>
              </a:rPr>
              <a:t>Grande entreprise : </a:t>
            </a:r>
            <a:r>
              <a:rPr lang="fr-FR" sz="1200" dirty="0">
                <a:latin typeface="Century Gothic" pitchFamily="34" charset="0"/>
                <a:ea typeface="+mn-ea"/>
                <a:cs typeface="+mn-cs"/>
              </a:rPr>
              <a:t>faire du bénéfice</a:t>
            </a:r>
          </a:p>
          <a:p>
            <a:pPr fontAlgn="auto">
              <a:spcBef>
                <a:spcPts val="1200"/>
              </a:spcBef>
              <a:spcAft>
                <a:spcPts val="0"/>
              </a:spcAft>
              <a:defRPr/>
            </a:pPr>
            <a:r>
              <a:rPr lang="fr-FR" sz="1200" b="1" dirty="0">
                <a:latin typeface="Century Gothic" pitchFamily="34" charset="0"/>
                <a:ea typeface="+mn-ea"/>
                <a:cs typeface="+mn-cs"/>
              </a:rPr>
              <a:t>Information de base</a:t>
            </a:r>
          </a:p>
          <a:p>
            <a:pPr fontAlgn="auto">
              <a:spcBef>
                <a:spcPts val="600"/>
              </a:spcBef>
              <a:spcAft>
                <a:spcPts val="0"/>
              </a:spcAft>
              <a:defRPr/>
            </a:pPr>
            <a:r>
              <a:rPr lang="fr-FR" sz="1200" dirty="0">
                <a:latin typeface="Century Gothic" pitchFamily="34" charset="0"/>
                <a:ea typeface="+mn-ea"/>
                <a:cs typeface="+mn-cs"/>
              </a:rPr>
              <a:t>Ce projet de recherche se propose d’augmenter la pollinisation des fleurs du cacaoyer. Nous allons engager des scientifiques dans les domaines de recherche suivants :</a:t>
            </a:r>
          </a:p>
          <a:p>
            <a:pPr marL="173038" indent="-173038">
              <a:spcBef>
                <a:spcPts val="600"/>
              </a:spcBef>
              <a:spcAft>
                <a:spcPts val="0"/>
              </a:spcAft>
              <a:buClr>
                <a:srgbClr val="00B050"/>
              </a:buClr>
              <a:buFont typeface="Wingdings" pitchFamily="2" charset="2"/>
              <a:buChar char="n"/>
              <a:defRPr/>
            </a:pPr>
            <a:r>
              <a:rPr lang="fr-FR" sz="1200" dirty="0">
                <a:latin typeface="Century Gothic" pitchFamily="34" charset="0"/>
                <a:ea typeface="+mn-ea"/>
                <a:cs typeface="+mn-cs"/>
              </a:rPr>
              <a:t>Des écologistes pour étudier où habitent les moucherons pollinisateurs et les facteurs qui influencent leur population</a:t>
            </a:r>
          </a:p>
          <a:p>
            <a:pPr marL="173038" indent="-173038">
              <a:spcBef>
                <a:spcPts val="600"/>
              </a:spcBef>
              <a:spcAft>
                <a:spcPts val="0"/>
              </a:spcAft>
              <a:buClr>
                <a:srgbClr val="00B050"/>
              </a:buClr>
              <a:buFont typeface="Wingdings" pitchFamily="2" charset="2"/>
              <a:buChar char="n"/>
              <a:defRPr/>
            </a:pPr>
            <a:r>
              <a:rPr lang="fr-FR" sz="1200" dirty="0">
                <a:latin typeface="Century Gothic" pitchFamily="34" charset="0"/>
                <a:ea typeface="+mn-ea"/>
                <a:cs typeface="+mn-cs"/>
              </a:rPr>
              <a:t>Des chimistes pour analyser les substances dans le parfum des fleurs de cacao</a:t>
            </a:r>
          </a:p>
          <a:p>
            <a:pPr marL="173038" indent="-173038">
              <a:spcBef>
                <a:spcPts val="600"/>
              </a:spcBef>
              <a:spcAft>
                <a:spcPts val="0"/>
              </a:spcAft>
              <a:buClr>
                <a:srgbClr val="00B050"/>
              </a:buClr>
              <a:buFont typeface="Wingdings" pitchFamily="2" charset="2"/>
              <a:buChar char="n"/>
              <a:defRPr/>
            </a:pPr>
            <a:r>
              <a:rPr lang="fr-FR" sz="1200" dirty="0">
                <a:latin typeface="Century Gothic" pitchFamily="34" charset="0"/>
                <a:ea typeface="+mn-ea"/>
                <a:cs typeface="+mn-cs"/>
              </a:rPr>
              <a:t>Des entomologistes (biologistes des insectes) pour étudier le cycle de vie des moucherons et la manière de les élever.</a:t>
            </a:r>
            <a:endParaRPr lang="fr-FR" sz="1200" dirty="0">
              <a:latin typeface="Century Gothic" pitchFamily="34" charset="0"/>
              <a:ea typeface="+mn-ea"/>
              <a:cs typeface="+mn-cs"/>
            </a:endParaRPr>
          </a:p>
        </p:txBody>
      </p:sp>
      <p:sp>
        <p:nvSpPr>
          <p:cNvPr id="34" name="TextBox 33"/>
          <p:cNvSpPr txBox="1"/>
          <p:nvPr/>
        </p:nvSpPr>
        <p:spPr>
          <a:xfrm>
            <a:off x="1662113" y="300038"/>
            <a:ext cx="6796087" cy="461962"/>
          </a:xfrm>
          <a:prstGeom prst="rect">
            <a:avLst/>
          </a:prstGeom>
          <a:noFill/>
        </p:spPr>
        <p:txBody>
          <a:bodyPr>
            <a:spAutoFit/>
          </a:bodyPr>
          <a:lstStyle/>
          <a:p>
            <a:pPr algn="ctr" fontAlgn="auto">
              <a:spcBef>
                <a:spcPts val="0"/>
              </a:spcBef>
              <a:spcAft>
                <a:spcPts val="0"/>
              </a:spcAft>
              <a:defRPr/>
            </a:pPr>
            <a:r>
              <a:rPr lang="fr-FR" sz="2400">
                <a:solidFill>
                  <a:srgbClr val="00B050"/>
                </a:solidFill>
                <a:latin typeface="Century Gothic" pitchFamily="34" charset="0"/>
                <a:ea typeface="+mj-ea"/>
                <a:cs typeface="+mj-cs"/>
              </a:rPr>
              <a:t>Leveur de fonds : préparation de la réunion</a:t>
            </a:r>
            <a:endParaRPr lang="fr-FR" sz="2400">
              <a:solidFill>
                <a:srgbClr val="00B050"/>
              </a:solidFill>
              <a:latin typeface="Century Gothic" pitchFamily="34" charset="0"/>
              <a:ea typeface="+mj-ea"/>
              <a:cs typeface="+mj-cs"/>
            </a:endParaRPr>
          </a:p>
        </p:txBody>
      </p:sp>
      <p:grpSp>
        <p:nvGrpSpPr>
          <p:cNvPr id="16389" name="Group 55"/>
          <p:cNvGrpSpPr>
            <a:grpSpLocks/>
          </p:cNvGrpSpPr>
          <p:nvPr/>
        </p:nvGrpSpPr>
        <p:grpSpPr bwMode="auto">
          <a:xfrm>
            <a:off x="4500563" y="4605338"/>
            <a:ext cx="4535487" cy="1776412"/>
            <a:chOff x="4499992" y="4605763"/>
            <a:chExt cx="4536504" cy="1775565"/>
          </a:xfrm>
        </p:grpSpPr>
        <p:sp>
          <p:nvSpPr>
            <p:cNvPr id="17" name="Rectangle 16"/>
            <p:cNvSpPr>
              <a:spLocks noChangeArrowheads="1"/>
            </p:cNvSpPr>
            <p:nvPr/>
          </p:nvSpPr>
          <p:spPr bwMode="auto">
            <a:xfrm>
              <a:off x="4499992" y="4605763"/>
              <a:ext cx="4536504" cy="1775565"/>
            </a:xfrm>
            <a:prstGeom prst="rect">
              <a:avLst/>
            </a:prstGeom>
            <a:noFill/>
            <a:ln w="6350">
              <a:solidFill>
                <a:srgbClr val="00B050"/>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fr-FR" altLang="x-none">
                <a:solidFill>
                  <a:srgbClr val="FFFFFF"/>
                </a:solidFill>
              </a:endParaRPr>
            </a:p>
          </p:txBody>
        </p:sp>
        <p:sp>
          <p:nvSpPr>
            <p:cNvPr id="18" name="TextBox 17"/>
            <p:cNvSpPr txBox="1"/>
            <p:nvPr/>
          </p:nvSpPr>
          <p:spPr>
            <a:xfrm>
              <a:off x="4499992" y="4615283"/>
              <a:ext cx="4465051" cy="1731136"/>
            </a:xfrm>
            <a:prstGeom prst="rect">
              <a:avLst/>
            </a:prstGeom>
            <a:noFill/>
          </p:spPr>
          <p:txBody>
            <a:bodyPr>
              <a:spAutoFit/>
            </a:bodyPr>
            <a:lstStyle/>
            <a:p>
              <a:pPr fontAlgn="auto">
                <a:spcBef>
                  <a:spcPts val="0"/>
                </a:spcBef>
                <a:spcAft>
                  <a:spcPts val="0"/>
                </a:spcAft>
                <a:defRPr/>
              </a:pPr>
              <a:r>
                <a:rPr lang="fr-FR" sz="1400" b="1">
                  <a:latin typeface="Century Gothic" pitchFamily="34" charset="0"/>
                  <a:ea typeface="+mn-ea"/>
                  <a:cs typeface="+mn-cs"/>
                </a:rPr>
                <a:t>Fonds recoltés :</a:t>
              </a:r>
            </a:p>
            <a:p>
              <a:pPr fontAlgn="auto">
                <a:lnSpc>
                  <a:spcPct val="150000"/>
                </a:lnSpc>
                <a:spcBef>
                  <a:spcPts val="300"/>
                </a:spcBef>
                <a:spcAft>
                  <a:spcPts val="0"/>
                </a:spcAft>
                <a:tabLst>
                  <a:tab pos="898525" algn="l"/>
                  <a:tab pos="2152650" algn="l"/>
                  <a:tab pos="3232150" algn="l"/>
                </a:tabLst>
                <a:defRPr/>
              </a:pPr>
              <a:r>
                <a:rPr lang="fr-FR" sz="1050">
                  <a:latin typeface="Century Gothic" pitchFamily="34" charset="0"/>
                  <a:ea typeface="+mn-ea"/>
                  <a:cs typeface="+mn-cs"/>
                </a:rPr>
                <a:t>Bienfaisance</a:t>
              </a:r>
              <a:r>
                <a:rPr lang="fr-FR" sz="1400">
                  <a:latin typeface="Century Gothic" pitchFamily="34" charset="0"/>
                  <a:ea typeface="+mn-ea"/>
                  <a:cs typeface="+mn-cs"/>
                </a:rPr>
                <a:t>	€	</a:t>
              </a:r>
              <a:r>
                <a:rPr lang="fr-FR" sz="1100">
                  <a:latin typeface="Century Gothic" pitchFamily="34" charset="0"/>
                  <a:ea typeface="+mn-ea"/>
                  <a:cs typeface="+mn-cs"/>
                </a:rPr>
                <a:t>Gouvernement</a:t>
              </a:r>
              <a:r>
                <a:rPr lang="fr-FR" sz="1400">
                  <a:latin typeface="Century Gothic" pitchFamily="34" charset="0"/>
                  <a:ea typeface="+mn-ea"/>
                  <a:cs typeface="+mn-cs"/>
                </a:rPr>
                <a:t> €</a:t>
              </a:r>
            </a:p>
            <a:p>
              <a:pPr fontAlgn="auto">
                <a:lnSpc>
                  <a:spcPts val="1500"/>
                </a:lnSpc>
                <a:spcBef>
                  <a:spcPts val="1200"/>
                </a:spcBef>
                <a:spcAft>
                  <a:spcPts val="0"/>
                </a:spcAft>
                <a:tabLst>
                  <a:tab pos="898525" algn="l"/>
                  <a:tab pos="2152650" algn="l"/>
                  <a:tab pos="3232150" algn="l"/>
                </a:tabLst>
                <a:defRPr/>
              </a:pPr>
              <a:r>
                <a:rPr lang="fr-FR" sz="1100">
                  <a:latin typeface="Century Gothic" pitchFamily="34" charset="0"/>
                  <a:ea typeface="+mn-ea"/>
                  <a:cs typeface="+mn-cs"/>
                </a:rPr>
                <a:t>Grande </a:t>
              </a:r>
              <a:br>
                <a:rPr lang="fr-FR" sz="1100">
                  <a:latin typeface="Century Gothic" pitchFamily="34" charset="0"/>
                  <a:ea typeface="+mn-ea"/>
                  <a:cs typeface="+mn-cs"/>
                </a:rPr>
              </a:br>
              <a:r>
                <a:rPr lang="fr-FR" sz="1100">
                  <a:latin typeface="Century Gothic" pitchFamily="34" charset="0"/>
                  <a:ea typeface="+mn-ea"/>
                  <a:cs typeface="+mn-cs"/>
                </a:rPr>
                <a:t>entreprise</a:t>
              </a:r>
              <a:r>
                <a:rPr lang="fr-FR" sz="1400">
                  <a:latin typeface="Century Gothic" pitchFamily="34" charset="0"/>
                  <a:ea typeface="+mn-ea"/>
                  <a:cs typeface="+mn-cs"/>
                </a:rPr>
                <a:t>	€	            </a:t>
              </a:r>
              <a:r>
                <a:rPr lang="fr-FR" sz="1400" b="1">
                  <a:latin typeface="Century Gothic" pitchFamily="34" charset="0"/>
                  <a:ea typeface="+mn-ea"/>
                  <a:cs typeface="+mn-cs"/>
                </a:rPr>
                <a:t>Total	</a:t>
              </a:r>
              <a:r>
                <a:rPr lang="fr-FR" sz="1400">
                  <a:latin typeface="Century Gothic" pitchFamily="34" charset="0"/>
                  <a:ea typeface="+mn-ea"/>
                  <a:cs typeface="+mn-cs"/>
                </a:rPr>
                <a:t>€</a:t>
              </a:r>
            </a:p>
            <a:p>
              <a:pPr fontAlgn="auto">
                <a:spcBef>
                  <a:spcPts val="2400"/>
                </a:spcBef>
                <a:spcAft>
                  <a:spcPts val="0"/>
                </a:spcAft>
                <a:defRPr/>
              </a:pPr>
              <a:r>
                <a:rPr lang="fr-FR" sz="1100">
                  <a:latin typeface="Century Gothic" pitchFamily="34" charset="0"/>
                  <a:ea typeface="+mn-ea"/>
                  <a:cs typeface="+mn-cs"/>
                </a:rPr>
                <a:t>La recherche peut être entreprise</a:t>
              </a:r>
              <a:r>
                <a:rPr lang="fr-FR" sz="1400">
                  <a:latin typeface="Century Gothic" pitchFamily="34" charset="0"/>
                  <a:ea typeface="+mn-ea"/>
                  <a:cs typeface="+mn-cs"/>
                </a:rPr>
                <a:t>    Oui                Non</a:t>
              </a:r>
              <a:endParaRPr lang="fr-FR" sz="1400">
                <a:latin typeface="Century Gothic" pitchFamily="34" charset="0"/>
                <a:ea typeface="+mn-ea"/>
                <a:cs typeface="+mn-cs"/>
              </a:endParaRPr>
            </a:p>
          </p:txBody>
        </p:sp>
        <p:sp>
          <p:nvSpPr>
            <p:cNvPr id="19" name="Rectangle 18"/>
            <p:cNvSpPr/>
            <p:nvPr/>
          </p:nvSpPr>
          <p:spPr>
            <a:xfrm>
              <a:off x="7524857" y="5949734"/>
              <a:ext cx="358855" cy="360191"/>
            </a:xfrm>
            <a:prstGeom prst="rect">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 name="Rectangle 19"/>
            <p:cNvSpPr/>
            <p:nvPr/>
          </p:nvSpPr>
          <p:spPr>
            <a:xfrm>
              <a:off x="8604599" y="5949734"/>
              <a:ext cx="360444" cy="360191"/>
            </a:xfrm>
            <a:prstGeom prst="rect">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16401" name="Group 20"/>
            <p:cNvGrpSpPr>
              <a:grpSpLocks/>
            </p:cNvGrpSpPr>
            <p:nvPr/>
          </p:nvGrpSpPr>
          <p:grpSpPr bwMode="auto">
            <a:xfrm>
              <a:off x="5652120" y="5181828"/>
              <a:ext cx="936104" cy="576064"/>
              <a:chOff x="5580112" y="4941168"/>
              <a:chExt cx="792088" cy="576064"/>
            </a:xfrm>
          </p:grpSpPr>
          <p:cxnSp>
            <p:nvCxnSpPr>
              <p:cNvPr id="24" name="Straight Connector 23"/>
              <p:cNvCxnSpPr/>
              <p:nvPr/>
            </p:nvCxnSpPr>
            <p:spPr>
              <a:xfrm>
                <a:off x="5580666" y="4941090"/>
                <a:ext cx="791363" cy="0"/>
              </a:xfrm>
              <a:prstGeom prst="line">
                <a:avLst/>
              </a:prstGeom>
              <a:ln w="635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80666" y="5517078"/>
                <a:ext cx="791363" cy="0"/>
              </a:xfrm>
              <a:prstGeom prst="line">
                <a:avLst/>
              </a:prstGeom>
              <a:ln w="6350">
                <a:solidFill>
                  <a:srgbClr val="CC9900"/>
                </a:solidFill>
              </a:ln>
            </p:spPr>
            <p:style>
              <a:lnRef idx="1">
                <a:schemeClr val="accent1"/>
              </a:lnRef>
              <a:fillRef idx="0">
                <a:schemeClr val="accent1"/>
              </a:fillRef>
              <a:effectRef idx="0">
                <a:schemeClr val="accent1"/>
              </a:effectRef>
              <a:fontRef idx="minor">
                <a:schemeClr val="tx1"/>
              </a:fontRef>
            </p:style>
          </p:cxnSp>
        </p:grpSp>
        <p:grpSp>
          <p:nvGrpSpPr>
            <p:cNvPr id="16402" name="Group 25"/>
            <p:cNvGrpSpPr>
              <a:grpSpLocks/>
            </p:cNvGrpSpPr>
            <p:nvPr/>
          </p:nvGrpSpPr>
          <p:grpSpPr bwMode="auto">
            <a:xfrm>
              <a:off x="8028384" y="5181828"/>
              <a:ext cx="936104" cy="576064"/>
              <a:chOff x="5580112" y="4941168"/>
              <a:chExt cx="792088" cy="576064"/>
            </a:xfrm>
          </p:grpSpPr>
          <p:cxnSp>
            <p:nvCxnSpPr>
              <p:cNvPr id="27" name="Straight Connector 26"/>
              <p:cNvCxnSpPr/>
              <p:nvPr/>
            </p:nvCxnSpPr>
            <p:spPr>
              <a:xfrm>
                <a:off x="5579963" y="4941090"/>
                <a:ext cx="792707" cy="0"/>
              </a:xfrm>
              <a:prstGeom prst="line">
                <a:avLst/>
              </a:prstGeom>
              <a:ln w="635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79963" y="5517078"/>
                <a:ext cx="792707" cy="0"/>
              </a:xfrm>
              <a:prstGeom prst="line">
                <a:avLst/>
              </a:prstGeom>
              <a:ln w="6350">
                <a:solidFill>
                  <a:srgbClr val="CC9900"/>
                </a:solidFill>
              </a:ln>
            </p:spPr>
            <p:style>
              <a:lnRef idx="1">
                <a:schemeClr val="accent1"/>
              </a:lnRef>
              <a:fillRef idx="0">
                <a:schemeClr val="accent1"/>
              </a:fillRef>
              <a:effectRef idx="0">
                <a:schemeClr val="accent1"/>
              </a:effectRef>
              <a:fontRef idx="minor">
                <a:schemeClr val="tx1"/>
              </a:fontRef>
            </p:style>
          </p:cxnSp>
        </p:grpSp>
      </p:grpSp>
      <p:grpSp>
        <p:nvGrpSpPr>
          <p:cNvPr id="16390" name="Group 54"/>
          <p:cNvGrpSpPr>
            <a:grpSpLocks/>
          </p:cNvGrpSpPr>
          <p:nvPr/>
        </p:nvGrpSpPr>
        <p:grpSpPr bwMode="auto">
          <a:xfrm>
            <a:off x="4497388" y="981075"/>
            <a:ext cx="4538662" cy="3552825"/>
            <a:chOff x="4497761" y="980728"/>
            <a:chExt cx="4538735" cy="3552652"/>
          </a:xfrm>
        </p:grpSpPr>
        <p:sp>
          <p:nvSpPr>
            <p:cNvPr id="16392" name="TextBox 12"/>
            <p:cNvSpPr txBox="1">
              <a:spLocks noChangeArrowheads="1"/>
            </p:cNvSpPr>
            <p:nvPr/>
          </p:nvSpPr>
          <p:spPr bwMode="auto">
            <a:xfrm>
              <a:off x="4499992" y="1023258"/>
              <a:ext cx="4536504" cy="300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600"/>
                </a:spcBef>
              </a:pPr>
              <a:r>
                <a:rPr lang="fr-FR" altLang="x-none" sz="1400">
                  <a:latin typeface="Century Gothic" charset="0"/>
                </a:rPr>
                <a:t>Nous pensons que cette recherche augmentera les récoltes de cacao parce que...</a:t>
              </a:r>
            </a:p>
            <a:p>
              <a:endParaRPr lang="fr-FR" altLang="x-none" sz="1400">
                <a:latin typeface="Century Gothic" charset="0"/>
              </a:endParaRPr>
            </a:p>
            <a:p>
              <a:endParaRPr lang="fr-FR" altLang="x-none" sz="1400">
                <a:latin typeface="Century Gothic" charset="0"/>
              </a:endParaRPr>
            </a:p>
            <a:p>
              <a:pPr>
                <a:spcBef>
                  <a:spcPts val="600"/>
                </a:spcBef>
              </a:pPr>
              <a:r>
                <a:rPr lang="fr-FR" altLang="x-none" sz="1400">
                  <a:latin typeface="Century Gothic" charset="0"/>
                </a:rPr>
                <a:t>Comment il contribuera à l’oeuvre de bienfaisance</a:t>
              </a:r>
            </a:p>
            <a:p>
              <a:pPr>
                <a:spcBef>
                  <a:spcPts val="600"/>
                </a:spcBef>
              </a:pPr>
              <a:endParaRPr lang="fr-FR" altLang="x-none" sz="1400">
                <a:latin typeface="Century Gothic" charset="0"/>
              </a:endParaRPr>
            </a:p>
            <a:p>
              <a:pPr>
                <a:spcBef>
                  <a:spcPts val="600"/>
                </a:spcBef>
              </a:pPr>
              <a:r>
                <a:rPr lang="fr-FR" altLang="x-none" sz="1400">
                  <a:latin typeface="Century Gothic" charset="0"/>
                </a:rPr>
                <a:t>Comment il aidera au gouvernement</a:t>
              </a:r>
            </a:p>
            <a:p>
              <a:pPr>
                <a:spcBef>
                  <a:spcPts val="600"/>
                </a:spcBef>
              </a:pPr>
              <a:endParaRPr lang="fr-FR" altLang="x-none" sz="1400">
                <a:latin typeface="Century Gothic" charset="0"/>
              </a:endParaRPr>
            </a:p>
            <a:p>
              <a:pPr>
                <a:spcBef>
                  <a:spcPts val="600"/>
                </a:spcBef>
              </a:pPr>
              <a:endParaRPr lang="fr-FR" altLang="x-none" sz="1400">
                <a:latin typeface="Century Gothic" charset="0"/>
              </a:endParaRPr>
            </a:p>
            <a:p>
              <a:pPr>
                <a:spcBef>
                  <a:spcPts val="1200"/>
                </a:spcBef>
              </a:pPr>
              <a:r>
                <a:rPr lang="fr-FR" altLang="x-none" sz="1400">
                  <a:latin typeface="Century Gothic" charset="0"/>
                </a:rPr>
                <a:t>Comment il aidera à la grande entreprise</a:t>
              </a:r>
            </a:p>
          </p:txBody>
        </p:sp>
        <p:sp>
          <p:nvSpPr>
            <p:cNvPr id="16" name="Rectangle 15"/>
            <p:cNvSpPr>
              <a:spLocks noChangeArrowheads="1"/>
            </p:cNvSpPr>
            <p:nvPr/>
          </p:nvSpPr>
          <p:spPr bwMode="auto">
            <a:xfrm>
              <a:off x="4499992" y="980728"/>
              <a:ext cx="4536504" cy="3552652"/>
            </a:xfrm>
            <a:prstGeom prst="rect">
              <a:avLst/>
            </a:prstGeom>
            <a:noFill/>
            <a:ln w="6350">
              <a:solidFill>
                <a:srgbClr val="00B050"/>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lIns="144000" tIns="108000" rIns="180000" bIns="108000"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fr-FR" altLang="x-none">
                <a:solidFill>
                  <a:srgbClr val="FFFFFF"/>
                </a:solidFill>
              </a:endParaRPr>
            </a:p>
          </p:txBody>
        </p:sp>
        <p:cxnSp>
          <p:nvCxnSpPr>
            <p:cNvPr id="46" name="Straight Connector 45"/>
            <p:cNvCxnSpPr/>
            <p:nvPr/>
          </p:nvCxnSpPr>
          <p:spPr>
            <a:xfrm flipV="1">
              <a:off x="4497761" y="1914133"/>
              <a:ext cx="4535560" cy="3175"/>
            </a:xfrm>
            <a:prstGeom prst="line">
              <a:avLst/>
            </a:prstGeom>
            <a:ln w="635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499348" y="2777690"/>
              <a:ext cx="4537148" cy="3175"/>
            </a:xfrm>
            <a:prstGeom prst="line">
              <a:avLst/>
            </a:prstGeom>
            <a:ln w="635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499348" y="3714270"/>
              <a:ext cx="4537148" cy="3175"/>
            </a:xfrm>
            <a:prstGeom prst="line">
              <a:avLst/>
            </a:prstGeom>
            <a:ln w="6350">
              <a:solidFill>
                <a:srgbClr val="CC9900"/>
              </a:solidFill>
            </a:ln>
          </p:spPr>
          <p:style>
            <a:lnRef idx="1">
              <a:schemeClr val="accent1"/>
            </a:lnRef>
            <a:fillRef idx="0">
              <a:schemeClr val="accent1"/>
            </a:fillRef>
            <a:effectRef idx="0">
              <a:schemeClr val="accent1"/>
            </a:effectRef>
            <a:fontRef idx="minor">
              <a:schemeClr val="tx1"/>
            </a:fontRef>
          </p:style>
        </p:cxnSp>
      </p:grpSp>
      <p:sp>
        <p:nvSpPr>
          <p:cNvPr id="16391" name="TextBox 28"/>
          <p:cNvSpPr txBox="1">
            <a:spLocks noChangeArrowheads="1"/>
          </p:cNvSpPr>
          <p:nvPr/>
        </p:nvSpPr>
        <p:spPr bwMode="auto">
          <a:xfrm>
            <a:off x="7094538" y="6535738"/>
            <a:ext cx="2057400" cy="339725"/>
          </a:xfrm>
          <a:prstGeom prst="rect">
            <a:avLst/>
          </a:prstGeom>
          <a:solidFill>
            <a:srgbClr val="C49B0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sz="1600">
                <a:solidFill>
                  <a:schemeClr val="bg1"/>
                </a:solidFill>
                <a:latin typeface="Geneva" charset="0"/>
                <a:ea typeface="Geneva" charset="0"/>
                <a:cs typeface="Geneva" charset="0"/>
              </a:rPr>
              <a:t>Fiches apprenants</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9"/>
          <p:cNvGrpSpPr>
            <a:grpSpLocks/>
          </p:cNvGrpSpPr>
          <p:nvPr/>
        </p:nvGrpSpPr>
        <p:grpSpPr bwMode="auto">
          <a:xfrm>
            <a:off x="7543800" y="0"/>
            <a:ext cx="1565275" cy="641350"/>
            <a:chOff x="7543800" y="0"/>
            <a:chExt cx="1565498" cy="641606"/>
          </a:xfrm>
        </p:grpSpPr>
        <p:sp>
          <p:nvSpPr>
            <p:cNvPr id="17426" name="TextBox 21"/>
            <p:cNvSpPr txBox="1">
              <a:spLocks noChangeArrowheads="1"/>
            </p:cNvSpPr>
            <p:nvPr/>
          </p:nvSpPr>
          <p:spPr bwMode="auto">
            <a:xfrm>
              <a:off x="7543800" y="0"/>
              <a:ext cx="10614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sz="1600">
                  <a:latin typeface="Century Gothic" charset="0"/>
                </a:rPr>
                <a:t>Fiche 2</a:t>
              </a:r>
            </a:p>
          </p:txBody>
        </p:sp>
        <p:pic>
          <p:nvPicPr>
            <p:cNvPr id="17427" name="Picture 22"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1" name="TextBox 33"/>
          <p:cNvSpPr txBox="1">
            <a:spLocks noChangeArrowheads="1"/>
          </p:cNvSpPr>
          <p:nvPr/>
        </p:nvSpPr>
        <p:spPr bwMode="auto">
          <a:xfrm>
            <a:off x="1763713" y="188913"/>
            <a:ext cx="612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fr-FR" altLang="x-none" sz="2400">
                <a:solidFill>
                  <a:srgbClr val="00B050"/>
                </a:solidFill>
                <a:latin typeface="Century Gothic" charset="0"/>
              </a:rPr>
              <a:t>Investisseur : préparation de la réunion</a:t>
            </a:r>
          </a:p>
        </p:txBody>
      </p:sp>
      <p:sp>
        <p:nvSpPr>
          <p:cNvPr id="26" name="Rectangle 25"/>
          <p:cNvSpPr/>
          <p:nvPr/>
        </p:nvSpPr>
        <p:spPr>
          <a:xfrm>
            <a:off x="152400" y="765175"/>
            <a:ext cx="4564063" cy="5832475"/>
          </a:xfrm>
          <a:prstGeom prst="rect">
            <a:avLst/>
          </a:prstGeom>
        </p:spPr>
        <p:txBody>
          <a:bodyPr>
            <a:spAutoFit/>
          </a:bodyPr>
          <a:lstStyle/>
          <a:p>
            <a:pPr fontAlgn="auto">
              <a:spcBef>
                <a:spcPts val="600"/>
              </a:spcBef>
              <a:spcAft>
                <a:spcPts val="0"/>
              </a:spcAft>
              <a:defRPr/>
            </a:pPr>
            <a:r>
              <a:rPr lang="fr-FR" sz="1200" dirty="0">
                <a:latin typeface="Century Gothic" pitchFamily="34" charset="0"/>
                <a:ea typeface="+mn-ea"/>
                <a:cs typeface="+mn-cs"/>
              </a:rPr>
              <a:t>Une entreprise chocolatière veut te demander de l’argent pour effectuer une recherche. Tu leur donneras de l’argent uniquement si cela contribue à tes intérêts. </a:t>
            </a:r>
          </a:p>
          <a:p>
            <a:pPr fontAlgn="auto">
              <a:spcBef>
                <a:spcPts val="600"/>
              </a:spcBef>
              <a:spcAft>
                <a:spcPts val="0"/>
              </a:spcAft>
              <a:defRPr/>
            </a:pPr>
            <a:r>
              <a:rPr lang="fr-FR" sz="1400" b="1" dirty="0">
                <a:latin typeface="Century Gothic" pitchFamily="34" charset="0"/>
                <a:ea typeface="+mn-ea"/>
                <a:cs typeface="+mn-cs"/>
              </a:rPr>
              <a:t>Priorités de l’investisseur</a:t>
            </a:r>
          </a:p>
          <a:p>
            <a:pPr fontAlgn="auto">
              <a:spcBef>
                <a:spcPts val="600"/>
              </a:spcBef>
              <a:spcAft>
                <a:spcPts val="0"/>
              </a:spcAft>
              <a:defRPr/>
            </a:pPr>
            <a:r>
              <a:rPr lang="fr-FR" sz="1200" b="1" dirty="0">
                <a:solidFill>
                  <a:srgbClr val="00B050"/>
                </a:solidFill>
                <a:latin typeface="Century Gothic" pitchFamily="34" charset="0"/>
                <a:ea typeface="+mn-ea"/>
                <a:cs typeface="+mn-cs"/>
              </a:rPr>
              <a:t>Bienfaisance : </a:t>
            </a:r>
            <a:r>
              <a:rPr lang="fr-FR" sz="1200" dirty="0">
                <a:latin typeface="Century Gothic" pitchFamily="34" charset="0"/>
                <a:ea typeface="+mn-ea"/>
                <a:cs typeface="+mn-cs"/>
              </a:rPr>
              <a:t>tes donateurs veulent savoir si leur argent contribue à l’amélioration des conditions de vie des plus pauvres . Tu as besoin de savoir si le projet répond aux besoins des personnes sur place.</a:t>
            </a:r>
          </a:p>
          <a:p>
            <a:pPr fontAlgn="auto">
              <a:spcBef>
                <a:spcPts val="600"/>
              </a:spcBef>
              <a:spcAft>
                <a:spcPts val="0"/>
              </a:spcAft>
              <a:defRPr/>
            </a:pPr>
            <a:r>
              <a:rPr lang="fr-FR" sz="1200" b="1" dirty="0">
                <a:solidFill>
                  <a:srgbClr val="00B050"/>
                </a:solidFill>
                <a:latin typeface="Century Gothic" pitchFamily="34" charset="0"/>
                <a:ea typeface="+mn-ea"/>
                <a:cs typeface="+mn-cs"/>
              </a:rPr>
              <a:t>Commission de recherche gouvernementale : </a:t>
            </a:r>
            <a:r>
              <a:rPr lang="fr-FR" sz="1200" dirty="0">
                <a:latin typeface="Century Gothic" pitchFamily="34" charset="0"/>
                <a:ea typeface="+mn-ea"/>
                <a:cs typeface="+mn-cs"/>
              </a:rPr>
              <a:t>tu as besoin de justifier tes dépenses devant les électeurs. Il faudrait montrer comment le projet augmentera la richesse et le bien-être du pays.</a:t>
            </a:r>
          </a:p>
          <a:p>
            <a:pPr fontAlgn="auto">
              <a:spcBef>
                <a:spcPts val="600"/>
              </a:spcBef>
              <a:spcAft>
                <a:spcPts val="0"/>
              </a:spcAft>
              <a:defRPr/>
            </a:pPr>
            <a:r>
              <a:rPr lang="fr-FR" sz="1200" b="1" dirty="0">
                <a:solidFill>
                  <a:srgbClr val="00B050"/>
                </a:solidFill>
                <a:latin typeface="Century Gothic" pitchFamily="34" charset="0"/>
                <a:ea typeface="+mn-ea"/>
                <a:cs typeface="+mn-cs"/>
              </a:rPr>
              <a:t>Grande entreprise : </a:t>
            </a:r>
            <a:r>
              <a:rPr lang="fr-FR" sz="1200" dirty="0">
                <a:latin typeface="Century Gothic" pitchFamily="34" charset="0"/>
                <a:ea typeface="+mn-ea"/>
                <a:cs typeface="+mn-cs"/>
              </a:rPr>
              <a:t>tu as besoin de justifier les dépenses devant tes actionnaires. Il est donc nécessaire de montrer comment le projet fera augmenter les bénéfices.</a:t>
            </a:r>
          </a:p>
          <a:p>
            <a:pPr fontAlgn="auto">
              <a:spcBef>
                <a:spcPts val="600"/>
              </a:spcBef>
              <a:spcAft>
                <a:spcPts val="0"/>
              </a:spcAft>
              <a:defRPr/>
            </a:pPr>
            <a:r>
              <a:rPr lang="fr-FR" sz="1400" b="1" dirty="0">
                <a:latin typeface="Century Gothic" pitchFamily="34" charset="0"/>
                <a:ea typeface="+mn-ea"/>
                <a:cs typeface="+mn-cs"/>
              </a:rPr>
              <a:t>Information de base</a:t>
            </a:r>
          </a:p>
          <a:p>
            <a:pPr fontAlgn="auto">
              <a:spcBef>
                <a:spcPts val="600"/>
              </a:spcBef>
              <a:spcAft>
                <a:spcPts val="0"/>
              </a:spcAft>
              <a:defRPr/>
            </a:pPr>
            <a:r>
              <a:rPr lang="fr-FR" sz="1200" dirty="0">
                <a:latin typeface="Century Gothic" pitchFamily="34" charset="0"/>
                <a:ea typeface="+mn-ea"/>
                <a:cs typeface="+mn-cs"/>
              </a:rPr>
              <a:t>Ce projet de recherche se propose de rendre plus efficace la pollinisation des fleurs du cacaoyer. Nous allons engager des scientifiques dans les domaines de recherche suivants :</a:t>
            </a:r>
          </a:p>
          <a:p>
            <a:pPr marL="173038" indent="-173038">
              <a:spcBef>
                <a:spcPts val="600"/>
              </a:spcBef>
              <a:spcAft>
                <a:spcPts val="0"/>
              </a:spcAft>
              <a:buClr>
                <a:srgbClr val="00B050"/>
              </a:buClr>
              <a:buFont typeface="Wingdings" pitchFamily="2" charset="2"/>
              <a:buChar char="n"/>
              <a:defRPr/>
            </a:pPr>
            <a:r>
              <a:rPr lang="fr-FR" sz="1200" dirty="0">
                <a:latin typeface="Century Gothic" pitchFamily="34" charset="0"/>
                <a:ea typeface="+mn-ea"/>
                <a:cs typeface="+mn-cs"/>
              </a:rPr>
              <a:t>Des écologistes pour étudier où habitent les moucherons pollinisateurs et les facteurs qui influencent leur population</a:t>
            </a:r>
          </a:p>
          <a:p>
            <a:pPr marL="173038" indent="-173038">
              <a:spcBef>
                <a:spcPts val="600"/>
              </a:spcBef>
              <a:spcAft>
                <a:spcPts val="0"/>
              </a:spcAft>
              <a:buClr>
                <a:srgbClr val="00B050"/>
              </a:buClr>
              <a:buFont typeface="Wingdings" pitchFamily="2" charset="2"/>
              <a:buChar char="n"/>
              <a:defRPr/>
            </a:pPr>
            <a:r>
              <a:rPr lang="fr-FR" sz="1200" dirty="0">
                <a:latin typeface="Century Gothic" pitchFamily="34" charset="0"/>
                <a:ea typeface="+mn-ea"/>
                <a:cs typeface="+mn-cs"/>
              </a:rPr>
              <a:t>Des chimistes pour analyser les substances dans le parfum des fleurs du cacaoyer</a:t>
            </a:r>
          </a:p>
          <a:p>
            <a:pPr marL="173038" indent="-173038">
              <a:spcBef>
                <a:spcPts val="600"/>
              </a:spcBef>
              <a:spcAft>
                <a:spcPts val="0"/>
              </a:spcAft>
              <a:buClr>
                <a:srgbClr val="00B050"/>
              </a:buClr>
              <a:buFont typeface="Wingdings" pitchFamily="2" charset="2"/>
              <a:buChar char="n"/>
              <a:defRPr/>
            </a:pPr>
            <a:r>
              <a:rPr lang="fr-FR" sz="1200" dirty="0">
                <a:latin typeface="Century Gothic" pitchFamily="34" charset="0"/>
                <a:ea typeface="+mn-ea"/>
                <a:cs typeface="+mn-cs"/>
              </a:rPr>
              <a:t>Des entomologistes (biologistes des insectes) pour étudier le cycle de vie des moucherons et la manière de les élever</a:t>
            </a:r>
            <a:endParaRPr lang="fr-FR" sz="1200" dirty="0">
              <a:latin typeface="Century Gothic" pitchFamily="34" charset="0"/>
              <a:ea typeface="+mn-ea"/>
              <a:cs typeface="+mn-cs"/>
            </a:endParaRPr>
          </a:p>
        </p:txBody>
      </p:sp>
      <p:grpSp>
        <p:nvGrpSpPr>
          <p:cNvPr id="17413" name="Group 48"/>
          <p:cNvGrpSpPr>
            <a:grpSpLocks/>
          </p:cNvGrpSpPr>
          <p:nvPr/>
        </p:nvGrpSpPr>
        <p:grpSpPr bwMode="auto">
          <a:xfrm>
            <a:off x="4787900" y="836613"/>
            <a:ext cx="4248150" cy="3455987"/>
            <a:chOff x="4788024" y="836712"/>
            <a:chExt cx="4248472" cy="3456384"/>
          </a:xfrm>
        </p:grpSpPr>
        <p:cxnSp>
          <p:nvCxnSpPr>
            <p:cNvPr id="46" name="Straight Connector 45"/>
            <p:cNvCxnSpPr/>
            <p:nvPr/>
          </p:nvCxnSpPr>
          <p:spPr>
            <a:xfrm>
              <a:off x="4788024" y="1343182"/>
              <a:ext cx="4248472" cy="14290"/>
            </a:xfrm>
            <a:prstGeom prst="line">
              <a:avLst/>
            </a:prstGeom>
            <a:ln w="6350">
              <a:solidFill>
                <a:srgbClr val="CC9900"/>
              </a:solidFill>
            </a:ln>
          </p:spPr>
          <p:style>
            <a:lnRef idx="1">
              <a:schemeClr val="accent1"/>
            </a:lnRef>
            <a:fillRef idx="0">
              <a:schemeClr val="accent1"/>
            </a:fillRef>
            <a:effectRef idx="0">
              <a:schemeClr val="accent1"/>
            </a:effectRef>
            <a:fontRef idx="minor">
              <a:schemeClr val="tx1"/>
            </a:fontRef>
          </p:style>
        </p:cxnSp>
        <p:sp>
          <p:nvSpPr>
            <p:cNvPr id="17423" name="TextBox 28"/>
            <p:cNvSpPr txBox="1">
              <a:spLocks noChangeArrowheads="1"/>
            </p:cNvSpPr>
            <p:nvPr/>
          </p:nvSpPr>
          <p:spPr bwMode="auto">
            <a:xfrm>
              <a:off x="4788024" y="862255"/>
              <a:ext cx="424847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1400">
                  <a:latin typeface="Century Gothic" charset="0"/>
                </a:rPr>
                <a:t>Je travaille pour ...</a:t>
              </a:r>
            </a:p>
            <a:p>
              <a:endParaRPr lang="fr-FR" altLang="x-none" sz="1400">
                <a:latin typeface="Century Gothic" charset="0"/>
              </a:endParaRPr>
            </a:p>
            <a:p>
              <a:pPr>
                <a:spcBef>
                  <a:spcPts val="1200"/>
                </a:spcBef>
              </a:pPr>
              <a:r>
                <a:rPr lang="fr-FR" altLang="x-none" sz="1400">
                  <a:latin typeface="Century Gothic" charset="0"/>
                </a:rPr>
                <a:t>Questions d’ordre scientifique sur la recherche</a:t>
              </a:r>
              <a:endParaRPr lang="fr-FR" altLang="x-none" sz="700">
                <a:latin typeface="Century Gothic" charset="0"/>
              </a:endParaRPr>
            </a:p>
            <a:p>
              <a:pPr>
                <a:spcBef>
                  <a:spcPts val="600"/>
                </a:spcBef>
                <a:buClr>
                  <a:srgbClr val="00B050"/>
                </a:buClr>
                <a:buFont typeface="Wingdings" charset="2"/>
                <a:buChar char="n"/>
              </a:pPr>
              <a:r>
                <a:rPr lang="fr-FR" altLang="x-none" sz="1400">
                  <a:latin typeface="Century Gothic" charset="0"/>
                </a:rPr>
                <a:t> </a:t>
              </a:r>
            </a:p>
            <a:p>
              <a:pPr>
                <a:buFont typeface="Arial" charset="0"/>
                <a:buChar char="•"/>
              </a:pPr>
              <a:endParaRPr lang="fr-FR" altLang="x-none" sz="1400">
                <a:latin typeface="Century Gothic" charset="0"/>
              </a:endParaRPr>
            </a:p>
            <a:p>
              <a:endParaRPr lang="fr-FR" altLang="x-none" sz="1400">
                <a:latin typeface="Century Gothic" charset="0"/>
              </a:endParaRPr>
            </a:p>
            <a:p>
              <a:pPr>
                <a:buClr>
                  <a:srgbClr val="00B050"/>
                </a:buClr>
                <a:buFont typeface="Wingdings" charset="2"/>
                <a:buChar char="n"/>
              </a:pPr>
              <a:r>
                <a:rPr lang="fr-FR" altLang="x-none" sz="1400">
                  <a:latin typeface="Century Gothic" charset="0"/>
                </a:rPr>
                <a:t> </a:t>
              </a:r>
            </a:p>
            <a:p>
              <a:endParaRPr lang="fr-FR" altLang="x-none" sz="1400">
                <a:latin typeface="Century Gothic" charset="0"/>
              </a:endParaRPr>
            </a:p>
            <a:p>
              <a:endParaRPr lang="fr-FR" altLang="x-none" sz="1400">
                <a:latin typeface="Century Gothic" charset="0"/>
              </a:endParaRPr>
            </a:p>
            <a:p>
              <a:endParaRPr lang="fr-FR" altLang="x-none" sz="1400">
                <a:latin typeface="Century Gothic" charset="0"/>
              </a:endParaRPr>
            </a:p>
            <a:p>
              <a:r>
                <a:rPr lang="fr-FR" altLang="x-none" sz="1400">
                  <a:latin typeface="Century Gothic" charset="0"/>
                </a:rPr>
                <a:t>Question à propos de la contribution à nos intérêts</a:t>
              </a:r>
            </a:p>
            <a:p>
              <a:pPr>
                <a:spcBef>
                  <a:spcPts val="600"/>
                </a:spcBef>
                <a:buClr>
                  <a:srgbClr val="00B050"/>
                </a:buClr>
                <a:buFont typeface="Wingdings" charset="2"/>
                <a:buChar char="n"/>
              </a:pPr>
              <a:r>
                <a:rPr lang="fr-FR" altLang="x-none" sz="1400">
                  <a:latin typeface="Century Gothic" charset="0"/>
                </a:rPr>
                <a:t> </a:t>
              </a:r>
            </a:p>
            <a:p>
              <a:endParaRPr lang="fr-FR" altLang="x-none" sz="1400">
                <a:latin typeface="Century Gothic" charset="0"/>
              </a:endParaRPr>
            </a:p>
          </p:txBody>
        </p:sp>
        <p:sp>
          <p:nvSpPr>
            <p:cNvPr id="30" name="Rectangle 29"/>
            <p:cNvSpPr>
              <a:spLocks noChangeArrowheads="1"/>
            </p:cNvSpPr>
            <p:nvPr/>
          </p:nvSpPr>
          <p:spPr bwMode="auto">
            <a:xfrm>
              <a:off x="4788024" y="836712"/>
              <a:ext cx="4248472" cy="3456384"/>
            </a:xfrm>
            <a:prstGeom prst="rect">
              <a:avLst/>
            </a:prstGeom>
            <a:noFill/>
            <a:ln w="6350">
              <a:solidFill>
                <a:srgbClr val="00B050"/>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lIns="144000" tIns="108000" rIns="180000" bIns="108000"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fr-FR" altLang="x-none">
                <a:solidFill>
                  <a:srgbClr val="FFFFFF"/>
                </a:solidFill>
              </a:endParaRPr>
            </a:p>
          </p:txBody>
        </p:sp>
        <p:cxnSp>
          <p:nvCxnSpPr>
            <p:cNvPr id="40" name="Straight Connector 39"/>
            <p:cNvCxnSpPr/>
            <p:nvPr/>
          </p:nvCxnSpPr>
          <p:spPr>
            <a:xfrm>
              <a:off x="4788024" y="3126150"/>
              <a:ext cx="4248472" cy="14289"/>
            </a:xfrm>
            <a:prstGeom prst="line">
              <a:avLst/>
            </a:prstGeom>
            <a:ln w="6350">
              <a:solidFill>
                <a:srgbClr val="CC9900"/>
              </a:solidFill>
            </a:ln>
          </p:spPr>
          <p:style>
            <a:lnRef idx="1">
              <a:schemeClr val="accent1"/>
            </a:lnRef>
            <a:fillRef idx="0">
              <a:schemeClr val="accent1"/>
            </a:fillRef>
            <a:effectRef idx="0">
              <a:schemeClr val="accent1"/>
            </a:effectRef>
            <a:fontRef idx="minor">
              <a:schemeClr val="tx1"/>
            </a:fontRef>
          </p:style>
        </p:cxnSp>
      </p:grpSp>
      <p:grpSp>
        <p:nvGrpSpPr>
          <p:cNvPr id="17414" name="Group 49"/>
          <p:cNvGrpSpPr>
            <a:grpSpLocks/>
          </p:cNvGrpSpPr>
          <p:nvPr/>
        </p:nvGrpSpPr>
        <p:grpSpPr bwMode="auto">
          <a:xfrm>
            <a:off x="4787900" y="4365625"/>
            <a:ext cx="4248150" cy="2087563"/>
            <a:chOff x="4788024" y="4365104"/>
            <a:chExt cx="4248472" cy="2088232"/>
          </a:xfrm>
        </p:grpSpPr>
        <p:sp>
          <p:nvSpPr>
            <p:cNvPr id="32" name="Rectangle 31"/>
            <p:cNvSpPr>
              <a:spLocks noChangeArrowheads="1"/>
            </p:cNvSpPr>
            <p:nvPr/>
          </p:nvSpPr>
          <p:spPr bwMode="auto">
            <a:xfrm>
              <a:off x="4788024" y="4365104"/>
              <a:ext cx="4248472" cy="2088232"/>
            </a:xfrm>
            <a:prstGeom prst="rect">
              <a:avLst/>
            </a:prstGeom>
            <a:noFill/>
            <a:ln w="6350">
              <a:solidFill>
                <a:srgbClr val="00B050"/>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lIns="144000" tIns="108000" rIns="180000" bIns="108000"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fr-FR" altLang="x-none">
                <a:solidFill>
                  <a:srgbClr val="FFFFFF"/>
                </a:solidFill>
              </a:endParaRPr>
            </a:p>
          </p:txBody>
        </p:sp>
        <p:sp>
          <p:nvSpPr>
            <p:cNvPr id="17417" name="TextBox 40"/>
            <p:cNvSpPr txBox="1">
              <a:spLocks noChangeArrowheads="1"/>
            </p:cNvSpPr>
            <p:nvPr/>
          </p:nvSpPr>
          <p:spPr bwMode="auto">
            <a:xfrm>
              <a:off x="4788024" y="4437112"/>
              <a:ext cx="403244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1200"/>
                </a:spcBef>
              </a:pPr>
              <a:r>
                <a:rPr lang="fr-FR" altLang="x-none" sz="1400" b="1">
                  <a:latin typeface="Century Gothic" charset="0"/>
                </a:rPr>
                <a:t>Quantité d’argent donnée :</a:t>
              </a:r>
            </a:p>
            <a:p>
              <a:pPr>
                <a:spcBef>
                  <a:spcPts val="1800"/>
                </a:spcBef>
              </a:pPr>
              <a:r>
                <a:rPr lang="fr-FR" altLang="x-none" sz="1400">
                  <a:latin typeface="Century Gothic" charset="0"/>
                </a:rPr>
                <a:t>€1 million	           €0.5 million                    €0</a:t>
              </a:r>
            </a:p>
            <a:p>
              <a:pPr>
                <a:spcBef>
                  <a:spcPts val="1800"/>
                </a:spcBef>
              </a:pPr>
              <a:r>
                <a:rPr lang="fr-FR" altLang="x-none" sz="1400" b="1">
                  <a:latin typeface="Century Gothic" charset="0"/>
                </a:rPr>
                <a:t>Motif :</a:t>
              </a:r>
            </a:p>
            <a:p>
              <a:endParaRPr lang="fr-FR" altLang="x-none"/>
            </a:p>
          </p:txBody>
        </p:sp>
        <p:sp>
          <p:nvSpPr>
            <p:cNvPr id="44" name="Rectangle 43"/>
            <p:cNvSpPr/>
            <p:nvPr/>
          </p:nvSpPr>
          <p:spPr>
            <a:xfrm>
              <a:off x="5724720" y="4797042"/>
              <a:ext cx="358802" cy="360478"/>
            </a:xfrm>
            <a:prstGeom prst="rect">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5" name="Rectangle 44"/>
            <p:cNvSpPr/>
            <p:nvPr/>
          </p:nvSpPr>
          <p:spPr>
            <a:xfrm>
              <a:off x="8533221" y="4797042"/>
              <a:ext cx="358802" cy="360478"/>
            </a:xfrm>
            <a:prstGeom prst="rect">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7" name="Rectangle 46"/>
            <p:cNvSpPr/>
            <p:nvPr/>
          </p:nvSpPr>
          <p:spPr>
            <a:xfrm>
              <a:off x="7452051" y="4797042"/>
              <a:ext cx="360390" cy="360478"/>
            </a:xfrm>
            <a:prstGeom prst="rect">
              <a:avLst/>
            </a:prstGeom>
            <a:noFill/>
            <a:ln w="9525">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48" name="Straight Connector 47"/>
            <p:cNvCxnSpPr/>
            <p:nvPr/>
          </p:nvCxnSpPr>
          <p:spPr>
            <a:xfrm>
              <a:off x="4788024" y="5300442"/>
              <a:ext cx="4248472" cy="15880"/>
            </a:xfrm>
            <a:prstGeom prst="line">
              <a:avLst/>
            </a:prstGeom>
            <a:ln w="6350">
              <a:solidFill>
                <a:srgbClr val="CC9900"/>
              </a:solidFill>
            </a:ln>
          </p:spPr>
          <p:style>
            <a:lnRef idx="1">
              <a:schemeClr val="accent1"/>
            </a:lnRef>
            <a:fillRef idx="0">
              <a:schemeClr val="accent1"/>
            </a:fillRef>
            <a:effectRef idx="0">
              <a:schemeClr val="accent1"/>
            </a:effectRef>
            <a:fontRef idx="minor">
              <a:schemeClr val="tx1"/>
            </a:fontRef>
          </p:style>
        </p:cxnSp>
      </p:grpSp>
      <p:sp>
        <p:nvSpPr>
          <p:cNvPr id="17415" name="TextBox 18"/>
          <p:cNvSpPr txBox="1">
            <a:spLocks noChangeArrowheads="1"/>
          </p:cNvSpPr>
          <p:nvPr/>
        </p:nvSpPr>
        <p:spPr bwMode="auto">
          <a:xfrm>
            <a:off x="7094538" y="6535738"/>
            <a:ext cx="2057400" cy="339725"/>
          </a:xfrm>
          <a:prstGeom prst="rect">
            <a:avLst/>
          </a:prstGeom>
          <a:solidFill>
            <a:srgbClr val="C49B0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sz="1600">
                <a:solidFill>
                  <a:schemeClr val="bg1"/>
                </a:solidFill>
                <a:latin typeface="Geneva" charset="0"/>
                <a:ea typeface="Geneva" charset="0"/>
                <a:cs typeface="Geneva" charset="0"/>
              </a:rPr>
              <a:t>Fiches apprenants</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bol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24043</TotalTime>
  <Words>1319</Words>
  <Application>Microsoft Macintosh PowerPoint</Application>
  <PresentationFormat>Présentation à l'écran (4:3)</PresentationFormat>
  <Paragraphs>157</Paragraphs>
  <Slides>11</Slides>
  <Notes>10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11</vt:i4>
      </vt:variant>
    </vt:vector>
  </HeadingPairs>
  <TitlesOfParts>
    <vt:vector size="22" baseType="lpstr">
      <vt:lpstr>Century Gothic</vt:lpstr>
      <vt:lpstr>ＭＳ Ｐゴシック</vt:lpstr>
      <vt:lpstr>Ebrima</vt:lpstr>
      <vt:lpstr>Geneva</vt:lpstr>
      <vt:lpstr>Wingdings</vt:lpstr>
      <vt:lpstr>Lato Regular</vt:lpstr>
      <vt:lpstr>Arial</vt:lpstr>
      <vt:lpstr>LilyUPC</vt:lpstr>
      <vt:lpstr>Mangal</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Fiches apprenants</vt:lpstr>
      <vt:lpstr>Présentation PowerPoint</vt:lpstr>
      <vt:lpstr>Présentation PowerPoint</vt:lpstr>
      <vt:lpstr>Présentation PowerPoint</vt:lpstr>
      <vt:lpstr>Présentation PowerPoint</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Gemma Young</dc:creator>
  <cp:lastModifiedBy>FPE</cp:lastModifiedBy>
  <cp:revision>420</cp:revision>
  <dcterms:created xsi:type="dcterms:W3CDTF">2015-12-22T07:59:27Z</dcterms:created>
  <dcterms:modified xsi:type="dcterms:W3CDTF">2019-10-10T09:13:53Z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926A4257-4A38-4A28-A204-42692B1F4461</vt:lpwstr>
  </property>
  <property fmtid="{D5CDD505-2E9C-101B-9397-08002B2CF9AE}" pid="3" name="ArticulatePath">
    <vt:lpwstr>Ebola presentation</vt:lpwstr>
  </property>
</Properties>
</file>