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comments/comment1.xml" ContentType="application/vnd.openxmlformats-officedocument.presentationml.comments+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16"/>
  </p:notesMasterIdLst>
  <p:sldIdLst>
    <p:sldId id="279" r:id="rId2"/>
    <p:sldId id="333" r:id="rId3"/>
    <p:sldId id="319" r:id="rId4"/>
    <p:sldId id="327" r:id="rId5"/>
    <p:sldId id="334" r:id="rId6"/>
    <p:sldId id="320" r:id="rId7"/>
    <p:sldId id="328" r:id="rId8"/>
    <p:sldId id="284" r:id="rId9"/>
    <p:sldId id="335" r:id="rId10"/>
    <p:sldId id="336" r:id="rId11"/>
    <p:sldId id="331" r:id="rId12"/>
    <p:sldId id="337" r:id="rId13"/>
    <p:sldId id="277" r:id="rId14"/>
    <p:sldId id="278" r:id="rId15"/>
  </p:sldIdLst>
  <p:sldSz cx="9144000" cy="6858000" type="screen4x3"/>
  <p:notesSz cx="6858000" cy="9144000"/>
  <p:custDataLst>
    <p:tags r:id="rId17"/>
  </p:custDataLst>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ippa Gardom Hulme" initials="PGH" lastIdx="2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4D86"/>
    <a:srgbClr val="1B0B27"/>
    <a:srgbClr val="55247A"/>
    <a:srgbClr val="7331A5"/>
    <a:srgbClr val="A568D2"/>
    <a:srgbClr val="005776"/>
    <a:srgbClr val="00729A"/>
    <a:srgbClr val="00A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4" autoAdjust="0"/>
    <p:restoredTop sz="86656" autoAdjust="0"/>
  </p:normalViewPr>
  <p:slideViewPr>
    <p:cSldViewPr>
      <p:cViewPr varScale="1">
        <p:scale>
          <a:sx n="97" d="100"/>
          <a:sy n="97" d="100"/>
        </p:scale>
        <p:origin x="54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tags" Target="tags/tag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2-20T11:13:00.189" idx="27">
    <p:pos x="19" y="10"/>
    <p:text>have made a few tiny text changes to reduce words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45CF881B-037D-074B-AE93-B193F06726B8}" type="datetimeFigureOut">
              <a:rPr lang="en-GB"/>
              <a:pPr>
                <a:defRPr/>
              </a:pPr>
              <a:t>09/10/2019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4D92D95-1457-7B46-97A7-F512D9C9EA1A}" type="slidenum">
              <a:rPr lang="en-GB" altLang="x-none"/>
              <a:pPr/>
              <a:t>‹#›</a:t>
            </a:fld>
            <a:endParaRPr lang="en-GB"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56BA7042-AFB8-8D41-A015-D55710EB8F3B}" type="slidenum">
              <a:rPr lang="en-GB" altLang="x-none"/>
              <a:pPr/>
              <a:t>1</a:t>
            </a:fld>
            <a:endParaRPr lang="en-GB"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A2F8B3B9-E0DB-8C48-80D5-D32A536E53D9}" type="slidenum">
              <a:rPr lang="en-GB" altLang="x-none"/>
              <a:pPr/>
              <a:t>11</a:t>
            </a:fld>
            <a:endParaRPr lang="en-GB"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092A4C3C-6E4B-FF40-830D-6CAAE5F0C532}" type="slidenum">
              <a:rPr lang="en-GB" altLang="x-none"/>
              <a:pPr/>
              <a:t>12</a:t>
            </a:fld>
            <a:endParaRPr lang="en-GB"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1CEA3F7A-B0D3-4C4F-AF18-C6A03F341535}" type="slidenum">
              <a:rPr lang="en-GB" altLang="x-none"/>
              <a:pPr/>
              <a:t>13</a:t>
            </a:fld>
            <a:endParaRPr lang="en-GB"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BD70C3D1-1416-0F41-B833-D067AF34F21C}" type="slidenum">
              <a:rPr lang="en-GB" altLang="x-none"/>
              <a:pPr/>
              <a:t>14</a:t>
            </a:fld>
            <a:endParaRPr lang="en-GB"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F72628B7-A8B5-3D47-9DAF-4A4C6CB7DBE3}" type="slidenum">
              <a:rPr lang="en-GB" altLang="x-none"/>
              <a:pPr/>
              <a:t>2</a:t>
            </a:fld>
            <a:endParaRPr lang="en-GB"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DDE2299B-551F-A445-8F0A-7459E7D09173}" type="slidenum">
              <a:rPr lang="en-GB" altLang="x-none"/>
              <a:pPr/>
              <a:t>3</a:t>
            </a:fld>
            <a:endParaRPr lang="en-GB"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E2DA5868-5248-BF47-A1E8-14F8F319022F}" type="slidenum">
              <a:rPr lang="en-GB" altLang="x-none"/>
              <a:pPr/>
              <a:t>4</a:t>
            </a:fld>
            <a:endParaRPr lang="en-GB"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72E50CE4-AD78-5C4D-A666-4A3EE97710CD}" type="slidenum">
              <a:rPr lang="en-GB" altLang="x-none"/>
              <a:pPr/>
              <a:t>5</a:t>
            </a:fld>
            <a:endParaRPr lang="en-GB"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723B71ED-16B5-C944-AB8D-78D6712B3F27}" type="slidenum">
              <a:rPr lang="en-GB" altLang="x-none"/>
              <a:pPr/>
              <a:t>6</a:t>
            </a:fld>
            <a:endParaRPr lang="en-GB"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ED2E2CC-9E79-7A41-B6D1-E90115596F5A}" type="slidenum">
              <a:rPr lang="en-GB" altLang="x-none"/>
              <a:pPr/>
              <a:t>7</a:t>
            </a:fld>
            <a:endParaRPr lang="en-GB"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3CB3E8B9-0CDE-9341-83F8-D33F244A6947}" type="slidenum">
              <a:rPr lang="en-GB" altLang="x-none"/>
              <a:pPr/>
              <a:t>9</a:t>
            </a:fld>
            <a:endParaRPr lang="en-GB"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EB642274-65F1-D84A-88D4-0F30FFC38549}" type="slidenum">
              <a:rPr lang="en-GB" altLang="x-none"/>
              <a:pPr/>
              <a:t>10</a:t>
            </a:fld>
            <a:endParaRPr lang="en-GB"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hyperlink" Target="http://www.glp-e.org.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C549356-A1C2-EF4F-9486-3121104FE490}"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31226E2-5A9D-244D-9FAC-832306C759ED}" type="slidenum">
              <a:rPr lang="en-GB" altLang="x-none"/>
              <a:pPr/>
              <a:t>‹#›</a:t>
            </a:fld>
            <a:endParaRPr lang="en-GB" altLang="x-none"/>
          </a:p>
        </p:txBody>
      </p:sp>
    </p:spTree>
    <p:extLst>
      <p:ext uri="{BB962C8B-B14F-4D97-AF65-F5344CB8AC3E}">
        <p14:creationId xmlns:p14="http://schemas.microsoft.com/office/powerpoint/2010/main" val="158089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82EA8D7-E30A-3846-B069-56322410AC86}"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BA95298-46DD-344F-B536-4A4A20C5E8CF}" type="slidenum">
              <a:rPr lang="en-GB" altLang="x-none"/>
              <a:pPr/>
              <a:t>‹#›</a:t>
            </a:fld>
            <a:endParaRPr lang="en-GB" altLang="x-none"/>
          </a:p>
        </p:txBody>
      </p:sp>
    </p:spTree>
    <p:extLst>
      <p:ext uri="{BB962C8B-B14F-4D97-AF65-F5344CB8AC3E}">
        <p14:creationId xmlns:p14="http://schemas.microsoft.com/office/powerpoint/2010/main" val="2116528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211FF84-3343-AC42-8CBD-43A68B7457D3}"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36F047C-3C57-A443-8672-0AE4ECFB2924}" type="slidenum">
              <a:rPr lang="en-GB" altLang="x-none"/>
              <a:pPr/>
              <a:t>‹#›</a:t>
            </a:fld>
            <a:endParaRPr lang="en-GB" altLang="x-none"/>
          </a:p>
        </p:txBody>
      </p:sp>
    </p:spTree>
    <p:extLst>
      <p:ext uri="{BB962C8B-B14F-4D97-AF65-F5344CB8AC3E}">
        <p14:creationId xmlns:p14="http://schemas.microsoft.com/office/powerpoint/2010/main" val="157597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5706269"/>
            <a:ext cx="306388" cy="1079500"/>
          </a:xfrm>
          <a:prstGeom prst="roundRect">
            <a:avLst/>
          </a:prstGeom>
          <a:solidFill>
            <a:srgbClr val="CC33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13"/>
          <p:cNvSpPr txBox="1">
            <a:spLocks noChangeArrowheads="1"/>
          </p:cNvSpPr>
          <p:nvPr userDrawn="1"/>
        </p:nvSpPr>
        <p:spPr bwMode="auto">
          <a:xfrm>
            <a:off x="8761413" y="6124575"/>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53ABF406-A8F0-1C43-B8AE-87B0DB755D23}"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458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udent sheets">
    <p:spTree>
      <p:nvGrpSpPr>
        <p:cNvPr id="1" name=""/>
        <p:cNvGrpSpPr/>
        <p:nvPr/>
      </p:nvGrpSpPr>
      <p:grpSpPr>
        <a:xfrm>
          <a:off x="0" y="0"/>
          <a:ext cx="0" cy="0"/>
          <a:chOff x="0" y="0"/>
          <a:chExt cx="0" cy="0"/>
        </a:xfrm>
      </p:grpSpPr>
      <p:pic>
        <p:nvPicPr>
          <p:cNvPr id="2"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rot="5400000">
            <a:off x="4394993" y="2129632"/>
            <a:ext cx="354013" cy="914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6"/>
          <p:cNvSpPr txBox="1"/>
          <p:nvPr userDrawn="1"/>
        </p:nvSpPr>
        <p:spPr>
          <a:xfrm>
            <a:off x="7056438" y="6524625"/>
            <a:ext cx="2087562" cy="339725"/>
          </a:xfrm>
          <a:prstGeom prst="rect">
            <a:avLst/>
          </a:prstGeom>
          <a:noFill/>
        </p:spPr>
        <p:txBody>
          <a:bodyPr>
            <a:spAutoFit/>
          </a:bodyPr>
          <a:lstStyle/>
          <a:p>
            <a:pPr algn="r" fontAlgn="auto">
              <a:spcBef>
                <a:spcPts val="0"/>
              </a:spcBef>
              <a:spcAft>
                <a:spcPts val="0"/>
              </a:spcAft>
              <a:defRPr/>
            </a:pPr>
            <a:r>
              <a:rPr lang="en-GB" sz="1600" dirty="0">
                <a:solidFill>
                  <a:schemeClr val="bg1"/>
                </a:solidFill>
                <a:latin typeface="Century Gothic" pitchFamily="34" charset="0"/>
                <a:ea typeface="+mn-ea"/>
                <a:cs typeface="+mn-cs"/>
              </a:rPr>
              <a:t>Fiches </a:t>
            </a:r>
            <a:r>
              <a:rPr lang="en-GB" sz="1600" dirty="0" err="1">
                <a:solidFill>
                  <a:schemeClr val="bg1"/>
                </a:solidFill>
                <a:latin typeface="Century Gothic" pitchFamily="34" charset="0"/>
                <a:ea typeface="+mn-ea"/>
                <a:cs typeface="+mn-cs"/>
              </a:rPr>
              <a:t>apprenant</a:t>
            </a:r>
            <a:endParaRPr lang="en-GB" sz="1600" dirty="0">
              <a:solidFill>
                <a:schemeClr val="bg1"/>
              </a:solidFill>
              <a:latin typeface="Century Gothic" pitchFamily="34" charset="0"/>
              <a:ea typeface="+mn-ea"/>
              <a:cs typeface="+mn-cs"/>
            </a:endParaRPr>
          </a:p>
        </p:txBody>
      </p:sp>
    </p:spTree>
    <p:extLst>
      <p:ext uri="{BB962C8B-B14F-4D97-AF65-F5344CB8AC3E}">
        <p14:creationId xmlns:p14="http://schemas.microsoft.com/office/powerpoint/2010/main" val="550067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0DC32020-43B5-E041-98EF-C6A26DABCC1A}"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25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852841DD-FCA9-7A47-80D9-698F60CAFC9A}"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91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5FE128A1-62B6-ED49-A21F-6C1F412107B7}"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006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ounded Rectangle 5"/>
          <p:cNvSpPr>
            <a:spLocks noChangeArrowheads="1"/>
          </p:cNvSpPr>
          <p:nvPr userDrawn="1"/>
        </p:nvSpPr>
        <p:spPr bwMode="auto">
          <a:xfrm rot="16200000">
            <a:off x="-153194" y="6234906"/>
            <a:ext cx="306388" cy="708026"/>
          </a:xfrm>
          <a:prstGeom prst="roundRect">
            <a:avLst>
              <a:gd name="adj" fmla="val 50000"/>
            </a:avLst>
          </a:prstGeom>
          <a:solidFill>
            <a:srgbClr val="215968"/>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x-none" altLang="x-none">
              <a:solidFill>
                <a:srgbClr val="FFFFFF"/>
              </a:solidFill>
            </a:endParaRPr>
          </a:p>
        </p:txBody>
      </p:sp>
      <p:sp>
        <p:nvSpPr>
          <p:cNvPr id="3" name="Text Box 13"/>
          <p:cNvSpPr txBox="1">
            <a:spLocks noChangeArrowheads="1"/>
          </p:cNvSpPr>
          <p:nvPr userDrawn="1"/>
        </p:nvSpPr>
        <p:spPr bwMode="auto">
          <a:xfrm>
            <a:off x="-61913" y="6467475"/>
            <a:ext cx="457201"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0C70A26D-8365-4D4D-8837-112F7B3153C0}"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7" descr="GLP logo.jpg">
            <a:hlinkClick r:id="rId2"/>
          </p:cNvPr>
          <p:cNvPicPr>
            <a:picLocks noChangeAspect="1"/>
          </p:cNvPicPr>
          <p:nvPr userDrawn="1"/>
        </p:nvPicPr>
        <p:blipFill>
          <a:blip r:embed="rId3">
            <a:extLst>
              <a:ext uri="{28A0092B-C50C-407E-A947-70E740481C1C}">
                <a14:useLocalDpi xmlns:a14="http://schemas.microsoft.com/office/drawing/2010/main" val="0"/>
              </a:ext>
            </a:extLst>
          </a:blip>
          <a:srcRect t="12422"/>
          <a:stretch>
            <a:fillRect/>
          </a:stretch>
        </p:blipFill>
        <p:spPr bwMode="auto">
          <a:xfrm>
            <a:off x="7432675" y="44450"/>
            <a:ext cx="17113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aindrops 2.png"/>
          <p:cNvPicPr>
            <a:picLocks noChangeAspect="1"/>
          </p:cNvPicPr>
          <p:nvPr userDrawn="1"/>
        </p:nvPicPr>
        <p:blipFill>
          <a:blip r:embed="rId4">
            <a:extLst>
              <a:ext uri="{28A0092B-C50C-407E-A947-70E740481C1C}">
                <a14:useLocalDpi xmlns:a14="http://schemas.microsoft.com/office/drawing/2010/main" val="0"/>
              </a:ext>
            </a:extLst>
          </a:blip>
          <a:srcRect t="61697"/>
          <a:stretch>
            <a:fillRect/>
          </a:stretch>
        </p:blipFill>
        <p:spPr bwMode="auto">
          <a:xfrm>
            <a:off x="0" y="-26988"/>
            <a:ext cx="91027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17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C2A737D-E3B0-3B4E-A30B-D8A8C6E9AB54}"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3CE017D-52BA-7349-A05F-6D6A4DF282CC}" type="slidenum">
              <a:rPr lang="en-GB" altLang="x-none"/>
              <a:pPr/>
              <a:t>‹#›</a:t>
            </a:fld>
            <a:endParaRPr lang="en-GB" altLang="x-none"/>
          </a:p>
        </p:txBody>
      </p:sp>
    </p:spTree>
    <p:extLst>
      <p:ext uri="{BB962C8B-B14F-4D97-AF65-F5344CB8AC3E}">
        <p14:creationId xmlns:p14="http://schemas.microsoft.com/office/powerpoint/2010/main" val="146638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58967E-EC37-284E-8BCD-88E591BDBCC0}"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CDB4026-857E-DE4C-8AA2-D387D334A475}" type="slidenum">
              <a:rPr lang="en-GB" altLang="x-none"/>
              <a:pPr/>
              <a:t>‹#›</a:t>
            </a:fld>
            <a:endParaRPr lang="en-GB" altLang="x-none"/>
          </a:p>
        </p:txBody>
      </p:sp>
    </p:spTree>
    <p:extLst>
      <p:ext uri="{BB962C8B-B14F-4D97-AF65-F5344CB8AC3E}">
        <p14:creationId xmlns:p14="http://schemas.microsoft.com/office/powerpoint/2010/main" val="97943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3CC29C5-D2F6-8C42-9C2D-E9849A14D258}" type="datetimeFigureOut">
              <a:rPr lang="en-GB"/>
              <a:pPr>
                <a:defRPr/>
              </a:pPr>
              <a:t>09/10/2019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1441390A-7D41-2544-8B2D-02594E678B6D}" type="slidenum">
              <a:rPr lang="en-GB" altLang="x-none"/>
              <a:pPr/>
              <a:t>‹#›</a:t>
            </a:fld>
            <a:endParaRPr lang="en-GB" altLang="x-none"/>
          </a:p>
        </p:txBody>
      </p:sp>
    </p:spTree>
    <p:extLst>
      <p:ext uri="{BB962C8B-B14F-4D97-AF65-F5344CB8AC3E}">
        <p14:creationId xmlns:p14="http://schemas.microsoft.com/office/powerpoint/2010/main" val="937992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565D09B-40FE-584B-A353-3F6B9C3092E8}" type="datetimeFigureOut">
              <a:rPr lang="en-GB"/>
              <a:pPr>
                <a:defRPr/>
              </a:pPr>
              <a:t>09/10/2019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80786581-4CE0-D349-A764-FB40CD19BAC5}" type="slidenum">
              <a:rPr lang="en-GB" altLang="x-none"/>
              <a:pPr/>
              <a:t>‹#›</a:t>
            </a:fld>
            <a:endParaRPr lang="en-GB" altLang="x-none"/>
          </a:p>
        </p:txBody>
      </p:sp>
    </p:spTree>
    <p:extLst>
      <p:ext uri="{BB962C8B-B14F-4D97-AF65-F5344CB8AC3E}">
        <p14:creationId xmlns:p14="http://schemas.microsoft.com/office/powerpoint/2010/main" val="15713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4470D77-1768-9B44-8980-B71471BA739F}" type="datetimeFigureOut">
              <a:rPr lang="en-GB"/>
              <a:pPr>
                <a:defRPr/>
              </a:pPr>
              <a:t>09/10/2019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83D6F11A-4A9B-0444-BECE-25552FD75D7F}" type="slidenum">
              <a:rPr lang="en-GB" altLang="x-none"/>
              <a:pPr/>
              <a:t>‹#›</a:t>
            </a:fld>
            <a:endParaRPr lang="en-GB" altLang="x-none"/>
          </a:p>
        </p:txBody>
      </p:sp>
    </p:spTree>
    <p:extLst>
      <p:ext uri="{BB962C8B-B14F-4D97-AF65-F5344CB8AC3E}">
        <p14:creationId xmlns:p14="http://schemas.microsoft.com/office/powerpoint/2010/main" val="168432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6453188"/>
            <a:ext cx="1054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6938" y="6453188"/>
            <a:ext cx="939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p:nvPr userDrawn="1"/>
        </p:nvSpPr>
        <p:spPr>
          <a:xfrm>
            <a:off x="1476375" y="6381750"/>
            <a:ext cx="6262688" cy="461963"/>
          </a:xfrm>
          <a:prstGeom prst="rect">
            <a:avLst/>
          </a:prstGeom>
          <a:noFill/>
        </p:spPr>
        <p:txBody>
          <a:bodyPr>
            <a:spAutoFit/>
          </a:bodyPr>
          <a:lstStyle/>
          <a:p>
            <a:pPr algn="ctr" fontAlgn="auto">
              <a:spcBef>
                <a:spcPts val="0"/>
              </a:spcBef>
              <a:spcAft>
                <a:spcPts val="0"/>
              </a:spcAft>
              <a:defRPr/>
            </a:pPr>
            <a:r>
              <a:rPr lang="en-GB" sz="2400" dirty="0">
                <a:latin typeface="Century Gothic" pitchFamily="34" charset="0"/>
                <a:ea typeface="+mn-ea"/>
                <a:cs typeface="LilyUPC" panose="020B0604020202020204" pitchFamily="34" charset="-34"/>
              </a:rPr>
              <a:t> For more, visit E</a:t>
            </a:r>
            <a:r>
              <a:rPr lang="en-GB" sz="2400" dirty="0">
                <a:latin typeface="Century Gothic" pitchFamily="34" charset="0"/>
                <a:ea typeface="Ebrima" panose="02000000000000000000" pitchFamily="2" charset="0"/>
                <a:cs typeface="Mangal" panose="02040503050203030202" pitchFamily="18" charset="0"/>
              </a:rPr>
              <a:t>ngagingScience.eu</a:t>
            </a:r>
          </a:p>
        </p:txBody>
      </p:sp>
      <p:sp>
        <p:nvSpPr>
          <p:cNvPr id="5" name="Date Placeholder 1"/>
          <p:cNvSpPr>
            <a:spLocks noGrp="1"/>
          </p:cNvSpPr>
          <p:nvPr>
            <p:ph type="dt" sz="half" idx="10"/>
          </p:nvPr>
        </p:nvSpPr>
        <p:spPr/>
        <p:txBody>
          <a:bodyPr/>
          <a:lstStyle>
            <a:lvl1pPr>
              <a:defRPr/>
            </a:lvl1pPr>
          </a:lstStyle>
          <a:p>
            <a:pPr>
              <a:defRPr/>
            </a:pPr>
            <a:fld id="{10F0CD6E-D5E1-5F4D-B90A-9FFEEF60D161}" type="datetimeFigureOut">
              <a:rPr lang="en-GB"/>
              <a:pPr>
                <a:defRPr/>
              </a:pPr>
              <a:t>09/10/2019</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3"/>
          <p:cNvSpPr>
            <a:spLocks noGrp="1"/>
          </p:cNvSpPr>
          <p:nvPr>
            <p:ph type="sldNum" sz="quarter" idx="12"/>
          </p:nvPr>
        </p:nvSpPr>
        <p:spPr/>
        <p:txBody>
          <a:bodyPr/>
          <a:lstStyle>
            <a:lvl1pPr>
              <a:defRPr/>
            </a:lvl1pPr>
          </a:lstStyle>
          <a:p>
            <a:fld id="{DB08E3DD-9506-CD4B-9D87-E8D88CB45E35}" type="slidenum">
              <a:rPr lang="en-GB" altLang="x-none"/>
              <a:pPr/>
              <a:t>‹#›</a:t>
            </a:fld>
            <a:endParaRPr lang="en-GB" altLang="x-none"/>
          </a:p>
        </p:txBody>
      </p:sp>
    </p:spTree>
    <p:extLst>
      <p:ext uri="{BB962C8B-B14F-4D97-AF65-F5344CB8AC3E}">
        <p14:creationId xmlns:p14="http://schemas.microsoft.com/office/powerpoint/2010/main" val="35934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586954-E2EB-6546-9533-6E482C9874F9}" type="datetimeFigureOut">
              <a:rPr lang="en-GB"/>
              <a:pPr>
                <a:defRPr/>
              </a:pPr>
              <a:t>09/10/2019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11B95E5-DCFD-5A47-A3AD-27286A3E9BBA}" type="slidenum">
              <a:rPr lang="en-GB" altLang="x-none"/>
              <a:pPr/>
              <a:t>‹#›</a:t>
            </a:fld>
            <a:endParaRPr lang="en-GB" altLang="x-none"/>
          </a:p>
        </p:txBody>
      </p:sp>
    </p:spTree>
    <p:extLst>
      <p:ext uri="{BB962C8B-B14F-4D97-AF65-F5344CB8AC3E}">
        <p14:creationId xmlns:p14="http://schemas.microsoft.com/office/powerpoint/2010/main" val="30263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45D776-1CCA-554F-B093-9A3F5332C9EE}" type="datetimeFigureOut">
              <a:rPr lang="en-GB"/>
              <a:pPr>
                <a:defRPr/>
              </a:pPr>
              <a:t>09/10/2019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D92A4D52-A212-504E-B803-D5A88B6ABE45}" type="slidenum">
              <a:rPr lang="en-GB" altLang="x-none"/>
              <a:pPr/>
              <a:t>‹#›</a:t>
            </a:fld>
            <a:endParaRPr lang="en-GB" altLang="x-none"/>
          </a:p>
        </p:txBody>
      </p:sp>
    </p:spTree>
    <p:extLst>
      <p:ext uri="{BB962C8B-B14F-4D97-AF65-F5344CB8AC3E}">
        <p14:creationId xmlns:p14="http://schemas.microsoft.com/office/powerpoint/2010/main" val="12000437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058CE3ED-7BE9-8540-A9F1-E844BE8BCF12}" type="datetimeFigureOut">
              <a:rPr lang="en-GB"/>
              <a:pPr>
                <a:defRPr/>
              </a:pPr>
              <a:t>09/10/2019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1BF209FD-3097-2746-92DA-D912C9E2AC97}"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4" r:id="rId7"/>
    <p:sldLayoutId id="2147483680" r:id="rId8"/>
    <p:sldLayoutId id="2147483681" r:id="rId9"/>
    <p:sldLayoutId id="2147483682" r:id="rId10"/>
    <p:sldLayoutId id="2147483683" r:id="rId11"/>
    <p:sldLayoutId id="2147483685" r:id="rId12"/>
    <p:sldLayoutId id="2147483686" r:id="rId13"/>
    <p:sldLayoutId id="2147483687" r:id="rId14"/>
    <p:sldLayoutId id="2147483688" r:id="rId15"/>
    <p:sldLayoutId id="2147483689" r:id="rId16"/>
    <p:sldLayoutId id="2147483690" r:id="rId17"/>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6.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5.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5.png"/><Relationship Id="rId11" Type="http://schemas.openxmlformats.org/officeDocument/2006/relationships/comments" Target="../comments/comment1.xml"/><Relationship Id="rId1" Type="http://schemas.openxmlformats.org/officeDocument/2006/relationships/tags" Target="../tags/tag6.x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5" Type="http://schemas.openxmlformats.org/officeDocument/2006/relationships/image" Target="../media/image46.png"/><Relationship Id="rId16" Type="http://schemas.openxmlformats.org/officeDocument/2006/relationships/image" Target="../media/image47.png"/><Relationship Id="rId17" Type="http://schemas.openxmlformats.org/officeDocument/2006/relationships/image" Target="../media/image48.png"/><Relationship Id="rId1" Type="http://schemas.openxmlformats.org/officeDocument/2006/relationships/tags" Target="../tags/tag7.xml"/><Relationship Id="rId2" Type="http://schemas.openxmlformats.org/officeDocument/2006/relationships/slideLayout" Target="../slideLayouts/slideLayout13.xml"/><Relationship Id="rId3" Type="http://schemas.openxmlformats.org/officeDocument/2006/relationships/notesSlide" Target="../notesSlides/notesSlide10.xml"/><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26.png"/><Relationship Id="rId8" Type="http://schemas.openxmlformats.org/officeDocument/2006/relationships/image" Target="../media/image25.png"/><Relationship Id="rId9" Type="http://schemas.openxmlformats.org/officeDocument/2006/relationships/image" Target="../media/image33.png"/><Relationship Id="rId10" Type="http://schemas.openxmlformats.org/officeDocument/2006/relationships/image" Target="../media/image34.png"/></Relationships>
</file>

<file path=ppt/slides/_rels/slide12.xml.rels><?xml version="1.0" encoding="UTF-8" standalone="yes"?>
<Relationships xmlns="http://schemas.openxmlformats.org/package/2006/relationships"><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5" Type="http://schemas.openxmlformats.org/officeDocument/2006/relationships/image" Target="../media/image46.png"/><Relationship Id="rId16" Type="http://schemas.openxmlformats.org/officeDocument/2006/relationships/image" Target="../media/image47.png"/><Relationship Id="rId17" Type="http://schemas.openxmlformats.org/officeDocument/2006/relationships/image" Target="../media/image48.png"/><Relationship Id="rId1" Type="http://schemas.openxmlformats.org/officeDocument/2006/relationships/tags" Target="../tags/tag8.xml"/><Relationship Id="rId2" Type="http://schemas.openxmlformats.org/officeDocument/2006/relationships/slideLayout" Target="../slideLayouts/slideLayout13.xml"/><Relationship Id="rId3" Type="http://schemas.openxmlformats.org/officeDocument/2006/relationships/notesSlide" Target="../notesSlides/notesSlide11.xml"/><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26.png"/><Relationship Id="rId8" Type="http://schemas.openxmlformats.org/officeDocument/2006/relationships/image" Target="../media/image25.png"/><Relationship Id="rId9" Type="http://schemas.openxmlformats.org/officeDocument/2006/relationships/image" Target="../media/image33.png"/><Relationship Id="rId10"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49.png"/><Relationship Id="rId5" Type="http://schemas.openxmlformats.org/officeDocument/2006/relationships/image" Target="../media/image6.png"/><Relationship Id="rId1" Type="http://schemas.openxmlformats.org/officeDocument/2006/relationships/tags" Target="../tags/tag9.x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image" Target="../media/image59.png"/><Relationship Id="rId15" Type="http://schemas.openxmlformats.org/officeDocument/2006/relationships/image" Target="../media/image60.emf"/><Relationship Id="rId16" Type="http://schemas.openxmlformats.org/officeDocument/2006/relationships/image" Target="../media/image61.emf"/><Relationship Id="rId17" Type="http://schemas.openxmlformats.org/officeDocument/2006/relationships/image" Target="../media/image62.png"/><Relationship Id="rId18" Type="http://schemas.openxmlformats.org/officeDocument/2006/relationships/image" Target="../media/image63.png"/><Relationship Id="rId1" Type="http://schemas.openxmlformats.org/officeDocument/2006/relationships/tags" Target="../tags/tag10.xml"/><Relationship Id="rId2" Type="http://schemas.openxmlformats.org/officeDocument/2006/relationships/slideLayout" Target="../slideLayouts/slideLayout7.xml"/><Relationship Id="rId3" Type="http://schemas.openxmlformats.org/officeDocument/2006/relationships/notesSlide" Target="../notesSlides/notesSlide13.xml"/><Relationship Id="rId4" Type="http://schemas.openxmlformats.org/officeDocument/2006/relationships/image" Target="../media/image6.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3.png"/><Relationship Id="rId7"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tags" Target="../tags/tag3.x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0.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png"/><Relationship Id="rId5"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slide" Target="slide13.xml"/><Relationship Id="rId1" Type="http://schemas.openxmlformats.org/officeDocument/2006/relationships/tags" Target="../tags/tag4.x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5.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 Id="rId1" Type="http://schemas.openxmlformats.org/officeDocument/2006/relationships/tags" Target="../tags/tag5.xml"/><Relationship Id="rId2"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298825"/>
            <a:ext cx="9142413" cy="1066800"/>
          </a:xfrm>
          <a:prstGeom prst="rect">
            <a:avLst/>
          </a:prstGeom>
          <a:solidFill>
            <a:srgbClr val="CC33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219" name="TextBox 1"/>
          <p:cNvSpPr txBox="1">
            <a:spLocks noChangeArrowheads="1"/>
          </p:cNvSpPr>
          <p:nvPr/>
        </p:nvSpPr>
        <p:spPr bwMode="auto">
          <a:xfrm>
            <a:off x="900113" y="3359150"/>
            <a:ext cx="7488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5400">
                <a:solidFill>
                  <a:schemeClr val="bg1"/>
                </a:solidFill>
                <a:latin typeface="Century Gothic" charset="0"/>
              </a:rPr>
              <a:t>Décision OGM</a:t>
            </a:r>
          </a:p>
        </p:txBody>
      </p:sp>
      <p:pic>
        <p:nvPicPr>
          <p:cNvPr id="9220"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619250" y="2508250"/>
            <a:ext cx="6192838" cy="292100"/>
          </a:xfrm>
          <a:prstGeom prst="rect">
            <a:avLst/>
          </a:prstGeom>
          <a:solidFill>
            <a:schemeClr val="bg1"/>
          </a:solidFill>
        </p:spPr>
        <p:txBody>
          <a:bodyPr>
            <a:spAutoFit/>
          </a:bodyPr>
          <a:lstStyle/>
          <a:p>
            <a:pPr fontAlgn="auto">
              <a:spcBef>
                <a:spcPts val="0"/>
              </a:spcBef>
              <a:spcAft>
                <a:spcPts val="0"/>
              </a:spcAft>
              <a:defRPr/>
            </a:pP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nouvelles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générations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à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s’impliquer</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dans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les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enjeux</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des sciences</a:t>
            </a:r>
            <a:endPar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endParaRPr>
          </a:p>
        </p:txBody>
      </p:sp>
      <p:sp>
        <p:nvSpPr>
          <p:cNvPr id="7" name="Title 1"/>
          <p:cNvSpPr txBox="1">
            <a:spLocks/>
          </p:cNvSpPr>
          <p:nvPr/>
        </p:nvSpPr>
        <p:spPr>
          <a:xfrm>
            <a:off x="1828800" y="6477000"/>
            <a:ext cx="5638800" cy="381000"/>
          </a:xfrm>
          <a:prstGeom prst="rect">
            <a:avLst/>
          </a:prstGeom>
          <a:solidFill>
            <a:srgbClr val="FFFFFF"/>
          </a:solidFill>
        </p:spPr>
        <p:txBody>
          <a:bodyPr anchor="ctr"/>
          <a:lstStyle/>
          <a:p>
            <a:pPr algn="ctr" fontAlgn="auto">
              <a:spcAft>
                <a:spcPts val="0"/>
              </a:spcAft>
              <a:defRPr/>
            </a:pPr>
            <a:r>
              <a:rPr lang="en-US" sz="1600" dirty="0">
                <a:latin typeface="Century Gothic" pitchFamily="34" charset="0"/>
                <a:ea typeface="+mn-ea"/>
                <a:cs typeface="+mn-cs"/>
              </a:rPr>
              <a:t>Pour plus </a:t>
            </a:r>
            <a:r>
              <a:rPr lang="en-US" sz="1600" dirty="0" err="1">
                <a:latin typeface="Century Gothic" pitchFamily="34" charset="0"/>
                <a:ea typeface="+mn-ea"/>
                <a:cs typeface="+mn-cs"/>
              </a:rPr>
              <a:t>d’informations</a:t>
            </a:r>
            <a:r>
              <a:rPr lang="en-US" sz="1600" dirty="0">
                <a:latin typeface="Century Gothic" pitchFamily="34" charset="0"/>
                <a:ea typeface="+mn-ea"/>
                <a:cs typeface="+mn-cs"/>
              </a:rPr>
              <a:t>, </a:t>
            </a:r>
            <a:r>
              <a:rPr lang="en-US" sz="1600" dirty="0" err="1">
                <a:latin typeface="Century Gothic" pitchFamily="34" charset="0"/>
                <a:ea typeface="+mn-ea"/>
                <a:cs typeface="+mn-cs"/>
              </a:rPr>
              <a:t>visitez</a:t>
            </a:r>
            <a:r>
              <a:rPr lang="en-US" sz="1600" dirty="0">
                <a:latin typeface="Century Gothic" pitchFamily="34" charset="0"/>
                <a:ea typeface="+mn-ea"/>
                <a:cs typeface="+mn-cs"/>
              </a:rPr>
              <a:t> </a:t>
            </a:r>
            <a:r>
              <a:rPr lang="en-US" sz="1600" dirty="0" err="1">
                <a:solidFill>
                  <a:srgbClr val="000000"/>
                </a:solidFill>
                <a:latin typeface="Century Gothic" pitchFamily="34" charset="0"/>
                <a:ea typeface="+mn-ea"/>
                <a:cs typeface="+mn-cs"/>
              </a:rPr>
              <a:t>EngagingScience.eu</a:t>
            </a:r>
            <a:r>
              <a:rPr lang="en-US" sz="1600" dirty="0" err="1">
                <a:latin typeface="Century Gothic" pitchFamily="34" charset="0"/>
                <a:ea typeface="+mn-ea"/>
                <a:cs typeface="+mn-cs"/>
              </a:rPr>
              <a:t>/fr</a:t>
            </a:r>
            <a:r>
              <a:rPr lang="en-US" sz="1600" dirty="0">
                <a:latin typeface="Century Gothic" pitchFamily="34" charset="0"/>
                <a:ea typeface="+mn-ea"/>
                <a:cs typeface="+mn-cs"/>
              </a:rPr>
              <a:t>/</a:t>
            </a:r>
            <a:endParaRPr lang="fr-FR" sz="1600" dirty="0">
              <a:latin typeface="Century Gothic" pitchFamily="34" charset="0"/>
              <a:ea typeface="+mj-ea"/>
              <a:cs typeface="Lato Regular"/>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9"/>
          <p:cNvGrpSpPr>
            <a:grpSpLocks/>
          </p:cNvGrpSpPr>
          <p:nvPr/>
        </p:nvGrpSpPr>
        <p:grpSpPr bwMode="auto">
          <a:xfrm>
            <a:off x="6629400" y="0"/>
            <a:ext cx="2479675" cy="641350"/>
            <a:chOff x="6629400" y="0"/>
            <a:chExt cx="2479898" cy="641606"/>
          </a:xfrm>
        </p:grpSpPr>
        <p:sp>
          <p:nvSpPr>
            <p:cNvPr id="18467" name="TextBox 21"/>
            <p:cNvSpPr txBox="1">
              <a:spLocks noChangeArrowheads="1"/>
            </p:cNvSpPr>
            <p:nvPr/>
          </p:nvSpPr>
          <p:spPr bwMode="auto">
            <a:xfrm>
              <a:off x="6629400" y="0"/>
              <a:ext cx="19758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2</a:t>
              </a:r>
            </a:p>
          </p:txBody>
        </p:sp>
        <p:pic>
          <p:nvPicPr>
            <p:cNvPr id="18468" name="Picture 22"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Box 33"/>
          <p:cNvSpPr txBox="1"/>
          <p:nvPr/>
        </p:nvSpPr>
        <p:spPr>
          <a:xfrm>
            <a:off x="1763713" y="188913"/>
            <a:ext cx="6480175" cy="584200"/>
          </a:xfrm>
          <a:prstGeom prst="rect">
            <a:avLst/>
          </a:prstGeom>
          <a:noFill/>
        </p:spPr>
        <p:txBody>
          <a:bodyPr>
            <a:spAutoFit/>
          </a:bodyPr>
          <a:lstStyle/>
          <a:p>
            <a:pPr algn="ctr" fontAlgn="auto">
              <a:spcBef>
                <a:spcPts val="0"/>
              </a:spcBef>
              <a:spcAft>
                <a:spcPts val="0"/>
              </a:spcAft>
              <a:defRPr/>
            </a:pPr>
            <a:r>
              <a:rPr lang="en-GB" sz="3200" dirty="0">
                <a:solidFill>
                  <a:srgbClr val="00B050"/>
                </a:solidFill>
                <a:latin typeface="Century Gothic" pitchFamily="34" charset="0"/>
                <a:ea typeface="+mj-ea"/>
                <a:cs typeface="+mj-cs"/>
              </a:rPr>
              <a:t>Affirmations </a:t>
            </a:r>
            <a:r>
              <a:rPr lang="en-GB" sz="3200" dirty="0" err="1">
                <a:solidFill>
                  <a:srgbClr val="00B050"/>
                </a:solidFill>
                <a:latin typeface="Century Gothic" pitchFamily="34" charset="0"/>
                <a:ea typeface="+mj-ea"/>
                <a:cs typeface="+mj-cs"/>
              </a:rPr>
              <a:t>sur</a:t>
            </a:r>
            <a:r>
              <a:rPr lang="en-GB" sz="3200" dirty="0">
                <a:solidFill>
                  <a:srgbClr val="00B050"/>
                </a:solidFill>
                <a:latin typeface="Century Gothic" pitchFamily="34" charset="0"/>
                <a:ea typeface="+mj-ea"/>
                <a:cs typeface="+mj-cs"/>
              </a:rPr>
              <a:t> les </a:t>
            </a:r>
            <a:r>
              <a:rPr lang="en-GB" sz="3200" b="1" dirty="0">
                <a:solidFill>
                  <a:srgbClr val="00B050"/>
                </a:solidFill>
                <a:latin typeface="Century Gothic" pitchFamily="34" charset="0"/>
                <a:ea typeface="+mj-ea"/>
                <a:cs typeface="+mj-cs"/>
              </a:rPr>
              <a:t>aliments GM</a:t>
            </a:r>
            <a:endParaRPr lang="en-GB" sz="3200" b="1" dirty="0">
              <a:solidFill>
                <a:srgbClr val="00B050"/>
              </a:solidFill>
              <a:latin typeface="Century Gothic" pitchFamily="34" charset="0"/>
              <a:ea typeface="+mj-ea"/>
              <a:cs typeface="+mj-cs"/>
            </a:endParaRPr>
          </a:p>
        </p:txBody>
      </p:sp>
      <p:pic>
        <p:nvPicPr>
          <p:cNvPr id="31" name="Picture 30" descr="flake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926913">
            <a:off x="4181476" y="693737"/>
            <a:ext cx="925512" cy="1262063"/>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31"/>
          <p:cNvSpPr txBox="1">
            <a:spLocks noChangeArrowheads="1"/>
          </p:cNvSpPr>
          <p:nvPr/>
        </p:nvSpPr>
        <p:spPr bwMode="auto">
          <a:xfrm>
            <a:off x="4643438" y="981075"/>
            <a:ext cx="433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rgbClr val="CC3300"/>
                </a:solidFill>
              </a:rPr>
              <a:t>A</a:t>
            </a:r>
          </a:p>
        </p:txBody>
      </p:sp>
      <p:pic>
        <p:nvPicPr>
          <p:cNvPr id="20" name="Picture 19" descr="flake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683743">
            <a:off x="174625" y="1219200"/>
            <a:ext cx="1028700" cy="1401763"/>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20"/>
          <p:cNvSpPr txBox="1">
            <a:spLocks noChangeArrowheads="1"/>
          </p:cNvSpPr>
          <p:nvPr/>
        </p:nvSpPr>
        <p:spPr bwMode="auto">
          <a:xfrm>
            <a:off x="415925" y="1674813"/>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rgbClr val="CC3300"/>
                </a:solidFill>
              </a:rPr>
              <a:t>B</a:t>
            </a:r>
          </a:p>
        </p:txBody>
      </p:sp>
      <p:pic>
        <p:nvPicPr>
          <p:cNvPr id="36" name="Picture 35" descr="flake 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214697">
            <a:off x="4795044" y="1924844"/>
            <a:ext cx="1120775" cy="1109663"/>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Box 36"/>
          <p:cNvSpPr txBox="1">
            <a:spLocks noChangeArrowheads="1"/>
          </p:cNvSpPr>
          <p:nvPr/>
        </p:nvSpPr>
        <p:spPr bwMode="auto">
          <a:xfrm>
            <a:off x="4859338" y="2195513"/>
            <a:ext cx="3921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rgbClr val="CC3300"/>
                </a:solidFill>
              </a:rPr>
              <a:t>C</a:t>
            </a:r>
          </a:p>
        </p:txBody>
      </p:sp>
      <p:grpSp>
        <p:nvGrpSpPr>
          <p:cNvPr id="18442" name="Group 40"/>
          <p:cNvGrpSpPr>
            <a:grpSpLocks/>
          </p:cNvGrpSpPr>
          <p:nvPr/>
        </p:nvGrpSpPr>
        <p:grpSpPr bwMode="auto">
          <a:xfrm>
            <a:off x="144463" y="3165475"/>
            <a:ext cx="3743325" cy="1476375"/>
            <a:chOff x="144450" y="3140968"/>
            <a:chExt cx="3743982" cy="1477328"/>
          </a:xfrm>
        </p:grpSpPr>
        <p:pic>
          <p:nvPicPr>
            <p:cNvPr id="33" name="Picture 32" descr="flake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771431">
              <a:off x="199962" y="3191490"/>
              <a:ext cx="1029380" cy="1140404"/>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5" name="TextBox 34"/>
            <p:cNvSpPr txBox="1">
              <a:spLocks noChangeArrowheads="1"/>
            </p:cNvSpPr>
            <p:nvPr/>
          </p:nvSpPr>
          <p:spPr bwMode="auto">
            <a:xfrm>
              <a:off x="395536" y="3492297"/>
              <a:ext cx="4320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rgbClr val="CC3300"/>
                  </a:solidFill>
                </a:rPr>
                <a:t>D</a:t>
              </a:r>
            </a:p>
          </p:txBody>
        </p:sp>
        <p:sp>
          <p:nvSpPr>
            <p:cNvPr id="18466" name="Rectangle 9"/>
            <p:cNvSpPr>
              <a:spLocks noChangeArrowheads="1"/>
            </p:cNvSpPr>
            <p:nvPr/>
          </p:nvSpPr>
          <p:spPr bwMode="auto">
            <a:xfrm>
              <a:off x="755576" y="3140968"/>
              <a:ext cx="313285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500">
                  <a:latin typeface="Century Gothic" charset="0"/>
                </a:rPr>
                <a:t>Lors d’une étude réalisée par une société productrice de maïs OGM, il a été révélé que les </a:t>
              </a:r>
              <a:r>
                <a:rPr lang="en-GB" altLang="x-none" sz="1500" b="1">
                  <a:latin typeface="Century Gothic" charset="0"/>
                </a:rPr>
                <a:t>rats</a:t>
              </a:r>
              <a:r>
                <a:rPr lang="en-GB" altLang="x-none" sz="1500">
                  <a:latin typeface="Century Gothic" charset="0"/>
                </a:rPr>
                <a:t> consommant ce maïs ont montré des signes </a:t>
              </a:r>
              <a:r>
                <a:rPr lang="en-GB" altLang="x-none" sz="1500" b="1">
                  <a:latin typeface="Century Gothic" charset="0"/>
                </a:rPr>
                <a:t>d’impact toxique </a:t>
              </a:r>
              <a:r>
                <a:rPr lang="en-GB" altLang="x-none" sz="1500">
                  <a:latin typeface="Century Gothic" charset="0"/>
                </a:rPr>
                <a:t>sur le foie et les reins.</a:t>
              </a:r>
            </a:p>
          </p:txBody>
        </p:sp>
      </p:grpSp>
      <p:grpSp>
        <p:nvGrpSpPr>
          <p:cNvPr id="18443" name="Group 42"/>
          <p:cNvGrpSpPr>
            <a:grpSpLocks/>
          </p:cNvGrpSpPr>
          <p:nvPr/>
        </p:nvGrpSpPr>
        <p:grpSpPr bwMode="auto">
          <a:xfrm>
            <a:off x="280988" y="4899025"/>
            <a:ext cx="4222750" cy="1509713"/>
            <a:chOff x="280883" y="4898237"/>
            <a:chExt cx="4223601" cy="1510967"/>
          </a:xfrm>
        </p:grpSpPr>
        <p:pic>
          <p:nvPicPr>
            <p:cNvPr id="26" name="Picture 25" descr="flake 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214697">
              <a:off x="275739" y="4903381"/>
              <a:ext cx="1119875" cy="1109588"/>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2" name="TextBox 26"/>
            <p:cNvSpPr txBox="1">
              <a:spLocks noChangeArrowheads="1"/>
            </p:cNvSpPr>
            <p:nvPr/>
          </p:nvSpPr>
          <p:spPr bwMode="auto">
            <a:xfrm>
              <a:off x="683568" y="5220489"/>
              <a:ext cx="4320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rgbClr val="CC3300"/>
                  </a:solidFill>
                </a:rPr>
                <a:t>F</a:t>
              </a:r>
            </a:p>
          </p:txBody>
        </p:sp>
        <p:sp>
          <p:nvSpPr>
            <p:cNvPr id="18463" name="Rectangle 11"/>
            <p:cNvSpPr>
              <a:spLocks noChangeArrowheads="1"/>
            </p:cNvSpPr>
            <p:nvPr/>
          </p:nvSpPr>
          <p:spPr bwMode="auto">
            <a:xfrm>
              <a:off x="1048100" y="4931876"/>
              <a:ext cx="345638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500">
                  <a:latin typeface="Century Gothic" charset="0"/>
                </a:rPr>
                <a:t>Plus de deux billions de repas préparés avec des ingrédients GM ont été consommés de par le monde au cours des 15 dernières années sans </a:t>
              </a:r>
              <a:r>
                <a:rPr lang="en-GB" altLang="x-none" sz="1500" b="1">
                  <a:latin typeface="Century Gothic" charset="0"/>
                </a:rPr>
                <a:t>aucun impact négatif prouvé sur la santé.</a:t>
              </a:r>
            </a:p>
          </p:txBody>
        </p:sp>
      </p:grpSp>
      <p:pic>
        <p:nvPicPr>
          <p:cNvPr id="13" name="Picture 12" descr="flake 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908050"/>
            <a:ext cx="409575" cy="382588"/>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lake 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68538" y="836613"/>
            <a:ext cx="368300" cy="469900"/>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lake 2.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877101">
            <a:off x="1868488" y="477838"/>
            <a:ext cx="428625" cy="525462"/>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lake 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652963"/>
            <a:ext cx="409575" cy="382587"/>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lake 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532813" y="5084763"/>
            <a:ext cx="368300" cy="469900"/>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lake 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16913" y="1412875"/>
            <a:ext cx="411162" cy="382588"/>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50" name="Group 41"/>
          <p:cNvGrpSpPr>
            <a:grpSpLocks/>
          </p:cNvGrpSpPr>
          <p:nvPr/>
        </p:nvGrpSpPr>
        <p:grpSpPr bwMode="auto">
          <a:xfrm>
            <a:off x="3733800" y="3784600"/>
            <a:ext cx="5311775" cy="1477963"/>
            <a:chOff x="3581258" y="3645024"/>
            <a:chExt cx="5311222" cy="1477328"/>
          </a:xfrm>
        </p:grpSpPr>
        <p:pic>
          <p:nvPicPr>
            <p:cNvPr id="28" name="Picture 27" descr="flake 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3848455">
              <a:off x="3684130" y="3614691"/>
              <a:ext cx="1021857" cy="1227602"/>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9" name="Rectangle 10"/>
            <p:cNvSpPr>
              <a:spLocks noChangeArrowheads="1"/>
            </p:cNvSpPr>
            <p:nvPr/>
          </p:nvSpPr>
          <p:spPr bwMode="auto">
            <a:xfrm>
              <a:off x="4283968" y="3645024"/>
              <a:ext cx="46085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500">
                  <a:latin typeface="Century Gothic" charset="0"/>
                </a:rPr>
                <a:t>La toxine extraite des bactéries produites par le maïs OGM est disponible comme pesticide depuis les années 60. Ces produits ont un </a:t>
              </a:r>
              <a:r>
                <a:rPr lang="en-GB" altLang="x-none" sz="1500" b="1">
                  <a:latin typeface="Century Gothic" charset="0"/>
                </a:rPr>
                <a:t>excellent dossier en matière d’innocuité des aliments </a:t>
              </a:r>
              <a:r>
                <a:rPr lang="en-GB" altLang="x-none" sz="1500">
                  <a:latin typeface="Century Gothic" charset="0"/>
                </a:rPr>
                <a:t>et ne sont pas </a:t>
              </a:r>
              <a:r>
                <a:rPr lang="en-GB" altLang="x-none" sz="1500" b="1">
                  <a:latin typeface="Century Gothic" charset="0"/>
                </a:rPr>
                <a:t>dangereux pour la santé des humains</a:t>
              </a:r>
              <a:r>
                <a:rPr lang="en-GB" altLang="x-none" sz="1500">
                  <a:latin typeface="Century Gothic" charset="0"/>
                </a:rPr>
                <a:t>.</a:t>
              </a:r>
            </a:p>
          </p:txBody>
        </p:sp>
        <p:sp>
          <p:nvSpPr>
            <p:cNvPr id="18460" name="TextBox 29"/>
            <p:cNvSpPr txBox="1">
              <a:spLocks noChangeArrowheads="1"/>
            </p:cNvSpPr>
            <p:nvPr/>
          </p:nvSpPr>
          <p:spPr bwMode="auto">
            <a:xfrm>
              <a:off x="3995936" y="3933056"/>
              <a:ext cx="4320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rgbClr val="CC3300"/>
                  </a:solidFill>
                </a:rPr>
                <a:t>E</a:t>
              </a:r>
            </a:p>
          </p:txBody>
        </p:sp>
      </p:grpSp>
      <p:pic>
        <p:nvPicPr>
          <p:cNvPr id="24" name="Picture 23" descr="flake 3.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68800" y="5307013"/>
            <a:ext cx="1336675" cy="1328737"/>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2" name="TextBox 24"/>
          <p:cNvSpPr txBox="1">
            <a:spLocks noChangeArrowheads="1"/>
          </p:cNvSpPr>
          <p:nvPr/>
        </p:nvSpPr>
        <p:spPr bwMode="auto">
          <a:xfrm>
            <a:off x="5035550" y="5453063"/>
            <a:ext cx="431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rgbClr val="CC3300"/>
                </a:solidFill>
              </a:rPr>
              <a:t>G</a:t>
            </a:r>
          </a:p>
        </p:txBody>
      </p:sp>
      <p:sp>
        <p:nvSpPr>
          <p:cNvPr id="18453" name="Rectangle 28"/>
          <p:cNvSpPr>
            <a:spLocks noChangeArrowheads="1"/>
          </p:cNvSpPr>
          <p:nvPr/>
        </p:nvSpPr>
        <p:spPr bwMode="auto">
          <a:xfrm>
            <a:off x="5076825" y="765175"/>
            <a:ext cx="35274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500">
                <a:latin typeface="Century Gothic" charset="0"/>
              </a:rPr>
              <a:t>Des chercheurs ont développé des cultures GM avec des </a:t>
            </a:r>
            <a:r>
              <a:rPr lang="en-GB" altLang="x-none" sz="1500" b="1">
                <a:latin typeface="Century Gothic" charset="0"/>
              </a:rPr>
              <a:t>bienfaits pour la santé </a:t>
            </a:r>
            <a:r>
              <a:rPr lang="en-GB" altLang="x-none" sz="1500">
                <a:latin typeface="Century Gothic" charset="0"/>
              </a:rPr>
              <a:t>tel que le riz jaune contenant de la vitamine A. </a:t>
            </a:r>
          </a:p>
        </p:txBody>
      </p:sp>
      <p:sp>
        <p:nvSpPr>
          <p:cNvPr id="18454" name="Rectangle 6"/>
          <p:cNvSpPr>
            <a:spLocks noChangeArrowheads="1"/>
          </p:cNvSpPr>
          <p:nvPr/>
        </p:nvSpPr>
        <p:spPr bwMode="auto">
          <a:xfrm>
            <a:off x="5508625" y="5300663"/>
            <a:ext cx="2879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500">
                <a:latin typeface="Century Gothic" charset="0"/>
              </a:rPr>
              <a:t>Le maïs OGM a </a:t>
            </a:r>
            <a:r>
              <a:rPr lang="en-GB" altLang="x-none" sz="1500" b="1">
                <a:latin typeface="Century Gothic" charset="0"/>
              </a:rPr>
              <a:t>été déclaré sûr </a:t>
            </a:r>
            <a:r>
              <a:rPr lang="en-GB" altLang="x-none" sz="1500">
                <a:latin typeface="Century Gothic" charset="0"/>
              </a:rPr>
              <a:t>par l’EFSA, l’autorité européenne de sécurité des aliments.</a:t>
            </a:r>
          </a:p>
        </p:txBody>
      </p:sp>
      <p:sp>
        <p:nvSpPr>
          <p:cNvPr id="18455" name="Rectangle 8"/>
          <p:cNvSpPr>
            <a:spLocks noChangeArrowheads="1"/>
          </p:cNvSpPr>
          <p:nvPr/>
        </p:nvSpPr>
        <p:spPr bwMode="auto">
          <a:xfrm>
            <a:off x="971550" y="1196975"/>
            <a:ext cx="36099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500">
                <a:latin typeface="Century Gothic" charset="0"/>
              </a:rPr>
              <a:t>L’unique essai publié sur les aliments GM et les </a:t>
            </a:r>
            <a:r>
              <a:rPr lang="fr-FR" altLang="x-none" sz="1500" b="1">
                <a:latin typeface="Century Gothic" charset="0"/>
              </a:rPr>
              <a:t>êtres humains</a:t>
            </a:r>
            <a:r>
              <a:rPr lang="fr-FR" altLang="x-none" sz="1500">
                <a:latin typeface="Century Gothic" charset="0"/>
              </a:rPr>
              <a:t> a été réalisé par des chercheurs en 2004. Ils ont découvert que des parties de l’ADN ont été transférés depuis les aliments GM vers les bactéries vivant dans les intestins de certaines personnes.</a:t>
            </a:r>
          </a:p>
        </p:txBody>
      </p:sp>
      <p:sp>
        <p:nvSpPr>
          <p:cNvPr id="18456" name="Rectangle 7"/>
          <p:cNvSpPr>
            <a:spLocks noChangeArrowheads="1"/>
          </p:cNvSpPr>
          <p:nvPr/>
        </p:nvSpPr>
        <p:spPr bwMode="auto">
          <a:xfrm>
            <a:off x="5251450" y="1916113"/>
            <a:ext cx="38925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500">
                <a:latin typeface="Century Gothic" charset="0"/>
              </a:rPr>
              <a:t>Le maïs OGM produit son propre pesticide, de fait le cultivateur utilise des </a:t>
            </a:r>
            <a:r>
              <a:rPr lang="en-GB" altLang="x-none" sz="1500" b="1">
                <a:latin typeface="Century Gothic" charset="0"/>
              </a:rPr>
              <a:t>quantités de pesticides moins importantes </a:t>
            </a:r>
            <a:r>
              <a:rPr lang="en-GB" altLang="x-none" sz="1500">
                <a:latin typeface="Century Gothic" charset="0"/>
              </a:rPr>
              <a:t>pour se débarasser </a:t>
            </a:r>
            <a:endParaRPr lang="en-GB" altLang="x-none" sz="1500" b="1">
              <a:latin typeface="Century Gothic" charset="0"/>
            </a:endParaRPr>
          </a:p>
        </p:txBody>
      </p:sp>
      <p:sp>
        <p:nvSpPr>
          <p:cNvPr id="18457" name="Rectangle 44"/>
          <p:cNvSpPr>
            <a:spLocks noChangeArrowheads="1"/>
          </p:cNvSpPr>
          <p:nvPr/>
        </p:nvSpPr>
        <p:spPr bwMode="auto">
          <a:xfrm>
            <a:off x="5003800" y="2819400"/>
            <a:ext cx="39608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500">
                <a:latin typeface="Century Gothic" charset="0"/>
              </a:rPr>
              <a:t>des insectes qui mangeraient le maïs. Les céréales GM sont donc moins chères à produire que les céréales non GM.</a:t>
            </a:r>
            <a:endParaRPr lang="en-GB" altLang="x-none" sz="150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flake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79732">
            <a:off x="2230438" y="1214438"/>
            <a:ext cx="555625" cy="75565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flake 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74505">
            <a:off x="1120775" y="2860675"/>
            <a:ext cx="1144588" cy="113665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flake 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56425" y="3284538"/>
            <a:ext cx="1000125" cy="99377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cornflakes.png"/>
          <p:cNvPicPr>
            <a:picLocks noChangeAspect="1"/>
          </p:cNvPicPr>
          <p:nvPr/>
        </p:nvPicPr>
        <p:blipFill>
          <a:blip r:embed="rId7">
            <a:extLst>
              <a:ext uri="{28A0092B-C50C-407E-A947-70E740481C1C}">
                <a14:useLocalDpi xmlns:a14="http://schemas.microsoft.com/office/drawing/2010/main" val="0"/>
              </a:ext>
            </a:extLst>
          </a:blip>
          <a:srcRect l="3133" r="8598" b="52744"/>
          <a:stretch>
            <a:fillRect/>
          </a:stretch>
        </p:blipFill>
        <p:spPr bwMode="auto">
          <a:xfrm>
            <a:off x="0" y="3179763"/>
            <a:ext cx="9144000" cy="3344862"/>
          </a:xfrm>
          <a:prstGeom prst="rect">
            <a:avLst/>
          </a:prstGeom>
          <a:noFill/>
          <a:ln>
            <a:noFill/>
          </a:ln>
          <a:effectLst>
            <a:outerShdw blurRad="63500" dist="76200" dir="16200000"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2" name="Group 9"/>
          <p:cNvGrpSpPr>
            <a:grpSpLocks/>
          </p:cNvGrpSpPr>
          <p:nvPr/>
        </p:nvGrpSpPr>
        <p:grpSpPr bwMode="auto">
          <a:xfrm>
            <a:off x="6324600" y="0"/>
            <a:ext cx="2784475" cy="641350"/>
            <a:chOff x="6324600" y="0"/>
            <a:chExt cx="2784698" cy="641606"/>
          </a:xfrm>
        </p:grpSpPr>
        <p:sp>
          <p:nvSpPr>
            <p:cNvPr id="19504" name="TextBox 21"/>
            <p:cNvSpPr txBox="1">
              <a:spLocks noChangeArrowheads="1"/>
            </p:cNvSpPr>
            <p:nvPr/>
          </p:nvSpPr>
          <p:spPr bwMode="auto">
            <a:xfrm>
              <a:off x="6324600" y="0"/>
              <a:ext cx="2280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3</a:t>
              </a:r>
            </a:p>
          </p:txBody>
        </p:sp>
        <p:pic>
          <p:nvPicPr>
            <p:cNvPr id="19505" name="Picture 22" descr="Student sheet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Box 33"/>
          <p:cNvSpPr txBox="1"/>
          <p:nvPr/>
        </p:nvSpPr>
        <p:spPr>
          <a:xfrm>
            <a:off x="1763713" y="188913"/>
            <a:ext cx="5545137" cy="584200"/>
          </a:xfrm>
          <a:prstGeom prst="rect">
            <a:avLst/>
          </a:prstGeom>
          <a:noFill/>
        </p:spPr>
        <p:txBody>
          <a:bodyPr>
            <a:spAutoFit/>
          </a:bodyPr>
          <a:lstStyle/>
          <a:p>
            <a:pPr algn="ctr" fontAlgn="auto">
              <a:spcBef>
                <a:spcPts val="0"/>
              </a:spcBef>
              <a:spcAft>
                <a:spcPts val="0"/>
              </a:spcAft>
              <a:defRPr/>
            </a:pPr>
            <a:r>
              <a:rPr lang="en-GB" sz="3200" dirty="0">
                <a:solidFill>
                  <a:srgbClr val="0091C4"/>
                </a:solidFill>
                <a:latin typeface="Century Gothic" pitchFamily="34" charset="0"/>
                <a:ea typeface="+mj-ea"/>
                <a:cs typeface="+mj-cs"/>
              </a:rPr>
              <a:t>Puzzle </a:t>
            </a:r>
            <a:r>
              <a:rPr lang="en-GB" sz="3200" b="1" dirty="0">
                <a:solidFill>
                  <a:srgbClr val="0091C4"/>
                </a:solidFill>
                <a:latin typeface="Century Gothic" pitchFamily="34" charset="0"/>
                <a:ea typeface="+mj-ea"/>
                <a:cs typeface="+mj-cs"/>
              </a:rPr>
              <a:t>sans OGM</a:t>
            </a:r>
            <a:endParaRPr lang="en-GB" sz="3200" dirty="0">
              <a:solidFill>
                <a:srgbClr val="0091C4"/>
              </a:solidFill>
              <a:latin typeface="Century Gothic" pitchFamily="34" charset="0"/>
              <a:ea typeface="+mj-ea"/>
              <a:cs typeface="+mj-cs"/>
            </a:endParaRPr>
          </a:p>
        </p:txBody>
      </p:sp>
      <p:grpSp>
        <p:nvGrpSpPr>
          <p:cNvPr id="19464" name="Group 48"/>
          <p:cNvGrpSpPr>
            <a:grpSpLocks/>
          </p:cNvGrpSpPr>
          <p:nvPr/>
        </p:nvGrpSpPr>
        <p:grpSpPr bwMode="auto">
          <a:xfrm>
            <a:off x="1763713" y="765175"/>
            <a:ext cx="5616575" cy="5616575"/>
            <a:chOff x="1763688" y="764704"/>
            <a:chExt cx="5616624" cy="5616624"/>
          </a:xfrm>
        </p:grpSpPr>
        <p:sp>
          <p:nvSpPr>
            <p:cNvPr id="9" name="Oval 8"/>
            <p:cNvSpPr/>
            <p:nvPr/>
          </p:nvSpPr>
          <p:spPr>
            <a:xfrm>
              <a:off x="1763688" y="764704"/>
              <a:ext cx="5616624" cy="5616624"/>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Oval 9"/>
            <p:cNvSpPr/>
            <p:nvPr/>
          </p:nvSpPr>
          <p:spPr>
            <a:xfrm>
              <a:off x="2512654" y="1513670"/>
              <a:ext cx="4118858" cy="4118858"/>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Oval 10"/>
            <p:cNvSpPr/>
            <p:nvPr/>
          </p:nvSpPr>
          <p:spPr>
            <a:xfrm>
              <a:off x="3261621" y="2262928"/>
              <a:ext cx="2621091" cy="2621091"/>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Oval 11"/>
            <p:cNvSpPr/>
            <p:nvPr/>
          </p:nvSpPr>
          <p:spPr>
            <a:xfrm>
              <a:off x="4010587" y="3011603"/>
              <a:ext cx="1123450" cy="1123450"/>
            </a:xfrm>
            <a:prstGeom prst="ellipse">
              <a:avLst/>
            </a:prstGeom>
            <a:solidFill>
              <a:srgbClr val="00A1D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93" name="TextBox 12"/>
            <p:cNvSpPr txBox="1">
              <a:spLocks noChangeArrowheads="1"/>
            </p:cNvSpPr>
            <p:nvPr/>
          </p:nvSpPr>
          <p:spPr bwMode="auto">
            <a:xfrm>
              <a:off x="4038600" y="3124200"/>
              <a:ext cx="1027514" cy="75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ts val="2600"/>
                </a:lnSpc>
              </a:pPr>
              <a:r>
                <a:rPr lang="en-GB" altLang="x-none" sz="2000" b="1">
                  <a:solidFill>
                    <a:schemeClr val="bg1"/>
                  </a:solidFill>
                </a:rPr>
                <a:t>sans OGM</a:t>
              </a:r>
            </a:p>
          </p:txBody>
        </p:sp>
        <p:cxnSp>
          <p:nvCxnSpPr>
            <p:cNvPr id="14" name="Straight Connector 13"/>
            <p:cNvCxnSpPr>
              <a:stCxn id="0" idx="0"/>
              <a:endCxn id="0" idx="0"/>
            </p:cNvCxnSpPr>
            <p:nvPr/>
          </p:nvCxnSpPr>
          <p:spPr>
            <a:xfrm>
              <a:off x="4571999" y="2263317"/>
              <a:ext cx="0" cy="747720"/>
            </a:xfrm>
            <a:prstGeom prst="line">
              <a:avLst/>
            </a:prstGeom>
            <a:solidFill>
              <a:srgbClr val="00B0F0"/>
            </a:solidFill>
            <a:ln>
              <a:solidFill>
                <a:srgbClr val="004D8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0" idx="4"/>
              <a:endCxn id="0" idx="4"/>
            </p:cNvCxnSpPr>
            <p:nvPr/>
          </p:nvCxnSpPr>
          <p:spPr>
            <a:xfrm flipH="1">
              <a:off x="4571999" y="4134996"/>
              <a:ext cx="0" cy="749307"/>
            </a:xfrm>
            <a:prstGeom prst="line">
              <a:avLst/>
            </a:prstGeom>
            <a:solidFill>
              <a:srgbClr val="00B0F0"/>
            </a:solidFill>
            <a:ln>
              <a:solidFill>
                <a:srgbClr val="004D8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0" idx="7"/>
              <a:endCxn id="0" idx="7"/>
            </p:cNvCxnSpPr>
            <p:nvPr/>
          </p:nvCxnSpPr>
          <p:spPr>
            <a:xfrm flipV="1">
              <a:off x="5499108" y="2117266"/>
              <a:ext cx="528643" cy="530230"/>
            </a:xfrm>
            <a:prstGeom prst="line">
              <a:avLst/>
            </a:prstGeom>
            <a:solidFill>
              <a:srgbClr val="00B0F0"/>
            </a:solidFill>
            <a:ln>
              <a:solidFill>
                <a:srgbClr val="004D8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0" idx="5"/>
              <a:endCxn id="0" idx="5"/>
            </p:cNvCxnSpPr>
            <p:nvPr/>
          </p:nvCxnSpPr>
          <p:spPr>
            <a:xfrm>
              <a:off x="5499108" y="4500125"/>
              <a:ext cx="528643" cy="528642"/>
            </a:xfrm>
            <a:prstGeom prst="line">
              <a:avLst/>
            </a:prstGeom>
            <a:solidFill>
              <a:srgbClr val="00B0F0"/>
            </a:solidFill>
            <a:ln>
              <a:solidFill>
                <a:srgbClr val="004D8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0" idx="3"/>
              <a:endCxn id="0" idx="3"/>
            </p:cNvCxnSpPr>
            <p:nvPr/>
          </p:nvCxnSpPr>
          <p:spPr>
            <a:xfrm flipH="1">
              <a:off x="3116250" y="4500125"/>
              <a:ext cx="528642" cy="528642"/>
            </a:xfrm>
            <a:prstGeom prst="line">
              <a:avLst/>
            </a:prstGeom>
            <a:solidFill>
              <a:srgbClr val="00B0F0"/>
            </a:solidFill>
            <a:ln>
              <a:solidFill>
                <a:srgbClr val="004D8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0" idx="1"/>
              <a:endCxn id="0" idx="1"/>
            </p:cNvCxnSpPr>
            <p:nvPr/>
          </p:nvCxnSpPr>
          <p:spPr>
            <a:xfrm flipH="1" flipV="1">
              <a:off x="3116250" y="2117266"/>
              <a:ext cx="528642" cy="530230"/>
            </a:xfrm>
            <a:prstGeom prst="line">
              <a:avLst/>
            </a:prstGeom>
            <a:solidFill>
              <a:srgbClr val="00B0F0"/>
            </a:solidFill>
            <a:ln>
              <a:solidFill>
                <a:srgbClr val="004D8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0" idx="0"/>
              <a:endCxn id="0" idx="0"/>
            </p:cNvCxnSpPr>
            <p:nvPr/>
          </p:nvCxnSpPr>
          <p:spPr>
            <a:xfrm flipH="1" flipV="1">
              <a:off x="4571999" y="764704"/>
              <a:ext cx="0" cy="749307"/>
            </a:xfrm>
            <a:prstGeom prst="line">
              <a:avLst/>
            </a:prstGeom>
            <a:solidFill>
              <a:srgbClr val="00B0F0"/>
            </a:solidFill>
            <a:ln>
              <a:solidFill>
                <a:srgbClr val="004D8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0" idx="6"/>
              <a:endCxn id="0" idx="6"/>
            </p:cNvCxnSpPr>
            <p:nvPr/>
          </p:nvCxnSpPr>
          <p:spPr>
            <a:xfrm flipV="1">
              <a:off x="6631005" y="3573017"/>
              <a:ext cx="749307" cy="0"/>
            </a:xfrm>
            <a:prstGeom prst="line">
              <a:avLst/>
            </a:prstGeom>
            <a:solidFill>
              <a:srgbClr val="00B0F0"/>
            </a:solidFill>
            <a:ln>
              <a:solidFill>
                <a:srgbClr val="004D8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0" idx="4"/>
              <a:endCxn id="0" idx="4"/>
            </p:cNvCxnSpPr>
            <p:nvPr/>
          </p:nvCxnSpPr>
          <p:spPr>
            <a:xfrm flipH="1">
              <a:off x="4571999" y="5632021"/>
              <a:ext cx="0" cy="749307"/>
            </a:xfrm>
            <a:prstGeom prst="line">
              <a:avLst/>
            </a:prstGeom>
            <a:solidFill>
              <a:srgbClr val="00B0F0"/>
            </a:solidFill>
            <a:ln>
              <a:solidFill>
                <a:srgbClr val="004D8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0" idx="2"/>
              <a:endCxn id="0" idx="2"/>
            </p:cNvCxnSpPr>
            <p:nvPr/>
          </p:nvCxnSpPr>
          <p:spPr>
            <a:xfrm flipH="1" flipV="1">
              <a:off x="1763688" y="3573017"/>
              <a:ext cx="749307" cy="0"/>
            </a:xfrm>
            <a:prstGeom prst="line">
              <a:avLst/>
            </a:prstGeom>
            <a:solidFill>
              <a:srgbClr val="00B0F0"/>
            </a:solidFill>
            <a:ln>
              <a:solidFill>
                <a:srgbClr val="004D86"/>
              </a:solidFill>
            </a:ln>
          </p:spPr>
          <p:style>
            <a:lnRef idx="1">
              <a:schemeClr val="accent1"/>
            </a:lnRef>
            <a:fillRef idx="0">
              <a:schemeClr val="accent1"/>
            </a:fillRef>
            <a:effectRef idx="0">
              <a:schemeClr val="accent1"/>
            </a:effectRef>
            <a:fontRef idx="minor">
              <a:schemeClr val="tx1"/>
            </a:fontRef>
          </p:style>
        </p:cxnSp>
      </p:grpSp>
      <p:pic>
        <p:nvPicPr>
          <p:cNvPr id="26" name="Picture 25" descr="flake 1.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443675">
            <a:off x="7847013" y="2114550"/>
            <a:ext cx="776287" cy="105727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flake 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3123360">
            <a:off x="7043738" y="777875"/>
            <a:ext cx="792162" cy="117633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flake 3.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27088" y="1700213"/>
            <a:ext cx="682625" cy="67786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flake 3.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3145875">
            <a:off x="468313" y="4221162"/>
            <a:ext cx="681038" cy="677863"/>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flake 3.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5197847">
            <a:off x="8031956" y="4604544"/>
            <a:ext cx="587375" cy="5857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flake 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2865036">
            <a:off x="250825" y="2205038"/>
            <a:ext cx="434975" cy="64452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flake 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850921">
            <a:off x="1322388" y="4143375"/>
            <a:ext cx="433387" cy="64452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flake 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715642">
            <a:off x="7435850" y="4357688"/>
            <a:ext cx="434975" cy="64452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flake 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2865036">
            <a:off x="8318500" y="1581151"/>
            <a:ext cx="433387" cy="39211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flake 3.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7088" y="5013325"/>
            <a:ext cx="352425" cy="34925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flake 3.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956550" y="4076700"/>
            <a:ext cx="350838" cy="34925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flake 3.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7088" y="2420938"/>
            <a:ext cx="352425" cy="34925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flake 3.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95288" y="5148263"/>
            <a:ext cx="215900" cy="21431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flake 3.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534400" y="3573463"/>
            <a:ext cx="247650" cy="24606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flake 3.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908175" y="1052513"/>
            <a:ext cx="246063" cy="24606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flake 3.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380288" y="1989138"/>
            <a:ext cx="247650" cy="24606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flake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79732">
            <a:off x="2230438" y="1214438"/>
            <a:ext cx="555625" cy="75565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flake 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74505">
            <a:off x="1120775" y="2860675"/>
            <a:ext cx="1144588" cy="113665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flake 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56425" y="3284538"/>
            <a:ext cx="1000125" cy="99377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cornflakes.png"/>
          <p:cNvPicPr>
            <a:picLocks noChangeAspect="1"/>
          </p:cNvPicPr>
          <p:nvPr/>
        </p:nvPicPr>
        <p:blipFill>
          <a:blip r:embed="rId7">
            <a:extLst>
              <a:ext uri="{28A0092B-C50C-407E-A947-70E740481C1C}">
                <a14:useLocalDpi xmlns:a14="http://schemas.microsoft.com/office/drawing/2010/main" val="0"/>
              </a:ext>
            </a:extLst>
          </a:blip>
          <a:srcRect l="3133" r="8598" b="52744"/>
          <a:stretch>
            <a:fillRect/>
          </a:stretch>
        </p:blipFill>
        <p:spPr bwMode="auto">
          <a:xfrm>
            <a:off x="0" y="3179763"/>
            <a:ext cx="9144000" cy="3344862"/>
          </a:xfrm>
          <a:prstGeom prst="rect">
            <a:avLst/>
          </a:prstGeom>
          <a:noFill/>
          <a:ln>
            <a:noFill/>
          </a:ln>
          <a:effectLst>
            <a:outerShdw blurRad="63500" dist="76200" dir="16200000"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6" name="Group 9"/>
          <p:cNvGrpSpPr>
            <a:grpSpLocks/>
          </p:cNvGrpSpPr>
          <p:nvPr/>
        </p:nvGrpSpPr>
        <p:grpSpPr bwMode="auto">
          <a:xfrm>
            <a:off x="5334000" y="0"/>
            <a:ext cx="3775075" cy="641350"/>
            <a:chOff x="5334000" y="0"/>
            <a:chExt cx="3775298" cy="641606"/>
          </a:xfrm>
        </p:grpSpPr>
        <p:sp>
          <p:nvSpPr>
            <p:cNvPr id="20528" name="TextBox 21"/>
            <p:cNvSpPr txBox="1">
              <a:spLocks noChangeArrowheads="1"/>
            </p:cNvSpPr>
            <p:nvPr/>
          </p:nvSpPr>
          <p:spPr bwMode="auto">
            <a:xfrm>
              <a:off x="5334000" y="0"/>
              <a:ext cx="32712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4</a:t>
              </a:r>
            </a:p>
          </p:txBody>
        </p:sp>
        <p:pic>
          <p:nvPicPr>
            <p:cNvPr id="20529" name="Picture 22" descr="Student sheet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Box 33"/>
          <p:cNvSpPr txBox="1"/>
          <p:nvPr/>
        </p:nvSpPr>
        <p:spPr>
          <a:xfrm>
            <a:off x="1763713" y="188913"/>
            <a:ext cx="5545137" cy="584200"/>
          </a:xfrm>
          <a:prstGeom prst="rect">
            <a:avLst/>
          </a:prstGeom>
          <a:noFill/>
        </p:spPr>
        <p:txBody>
          <a:bodyPr>
            <a:spAutoFit/>
          </a:bodyPr>
          <a:lstStyle/>
          <a:p>
            <a:pPr algn="ctr" fontAlgn="auto">
              <a:spcBef>
                <a:spcPts val="0"/>
              </a:spcBef>
              <a:spcAft>
                <a:spcPts val="0"/>
              </a:spcAft>
              <a:defRPr/>
            </a:pPr>
            <a:r>
              <a:rPr lang="en-GB" sz="3200" dirty="0">
                <a:solidFill>
                  <a:srgbClr val="0091C4"/>
                </a:solidFill>
                <a:latin typeface="Century Gothic" pitchFamily="34" charset="0"/>
                <a:ea typeface="+mj-ea"/>
                <a:cs typeface="+mj-cs"/>
              </a:rPr>
              <a:t>Puzzle</a:t>
            </a:r>
            <a:r>
              <a:rPr lang="en-GB" sz="3200" b="1" dirty="0">
                <a:solidFill>
                  <a:srgbClr val="0091C4"/>
                </a:solidFill>
                <a:latin typeface="Century Gothic" pitchFamily="34" charset="0"/>
                <a:ea typeface="+mj-ea"/>
                <a:cs typeface="+mj-cs"/>
              </a:rPr>
              <a:t> OGM</a:t>
            </a:r>
            <a:endParaRPr lang="en-GB" sz="3200" dirty="0">
              <a:solidFill>
                <a:srgbClr val="0091C4"/>
              </a:solidFill>
              <a:latin typeface="Century Gothic" pitchFamily="34" charset="0"/>
              <a:ea typeface="+mj-ea"/>
              <a:cs typeface="+mj-cs"/>
            </a:endParaRPr>
          </a:p>
        </p:txBody>
      </p:sp>
      <p:grpSp>
        <p:nvGrpSpPr>
          <p:cNvPr id="20488" name="Group 47"/>
          <p:cNvGrpSpPr>
            <a:grpSpLocks/>
          </p:cNvGrpSpPr>
          <p:nvPr/>
        </p:nvGrpSpPr>
        <p:grpSpPr bwMode="auto">
          <a:xfrm>
            <a:off x="1763713" y="765175"/>
            <a:ext cx="5616575" cy="5616575"/>
            <a:chOff x="1763688" y="764704"/>
            <a:chExt cx="5616624" cy="5616624"/>
          </a:xfrm>
        </p:grpSpPr>
        <p:sp>
          <p:nvSpPr>
            <p:cNvPr id="9" name="Oval 8"/>
            <p:cNvSpPr/>
            <p:nvPr/>
          </p:nvSpPr>
          <p:spPr>
            <a:xfrm>
              <a:off x="1763688" y="764704"/>
              <a:ext cx="5616624" cy="5616624"/>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Oval 9"/>
            <p:cNvSpPr/>
            <p:nvPr/>
          </p:nvSpPr>
          <p:spPr>
            <a:xfrm>
              <a:off x="2512654" y="1513670"/>
              <a:ext cx="4118858" cy="4118858"/>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Oval 10"/>
            <p:cNvSpPr/>
            <p:nvPr/>
          </p:nvSpPr>
          <p:spPr>
            <a:xfrm>
              <a:off x="3261621" y="2262928"/>
              <a:ext cx="2621091" cy="2621091"/>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Oval 11"/>
            <p:cNvSpPr/>
            <p:nvPr/>
          </p:nvSpPr>
          <p:spPr>
            <a:xfrm>
              <a:off x="4010587" y="3011603"/>
              <a:ext cx="1123450" cy="112345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517" name="TextBox 12"/>
            <p:cNvSpPr txBox="1">
              <a:spLocks noChangeArrowheads="1"/>
            </p:cNvSpPr>
            <p:nvPr/>
          </p:nvSpPr>
          <p:spPr bwMode="auto">
            <a:xfrm>
              <a:off x="3923928" y="3173874"/>
              <a:ext cx="1294586" cy="76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ts val="2600"/>
                </a:lnSpc>
              </a:pPr>
              <a:r>
                <a:rPr lang="en-GB" altLang="x-none" sz="2400" b="1">
                  <a:solidFill>
                    <a:schemeClr val="bg1"/>
                  </a:solidFill>
                </a:rPr>
                <a:t>avec OGM</a:t>
              </a:r>
            </a:p>
          </p:txBody>
        </p:sp>
        <p:cxnSp>
          <p:nvCxnSpPr>
            <p:cNvPr id="14" name="Straight Connector 13"/>
            <p:cNvCxnSpPr>
              <a:stCxn id="0" idx="0"/>
              <a:endCxn id="0" idx="0"/>
            </p:cNvCxnSpPr>
            <p:nvPr/>
          </p:nvCxnSpPr>
          <p:spPr>
            <a:xfrm>
              <a:off x="4571999" y="2263317"/>
              <a:ext cx="0" cy="747720"/>
            </a:xfrm>
            <a:prstGeom prst="line">
              <a:avLst/>
            </a:prstGeom>
            <a:solidFill>
              <a:srgbClr val="00B0F0"/>
            </a:solidFill>
            <a:ln>
              <a:solidFill>
                <a:srgbClr val="1B0B2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0" idx="4"/>
              <a:endCxn id="0" idx="4"/>
            </p:cNvCxnSpPr>
            <p:nvPr/>
          </p:nvCxnSpPr>
          <p:spPr>
            <a:xfrm flipH="1">
              <a:off x="4571999" y="4134996"/>
              <a:ext cx="0" cy="749307"/>
            </a:xfrm>
            <a:prstGeom prst="line">
              <a:avLst/>
            </a:prstGeom>
            <a:solidFill>
              <a:srgbClr val="00B0F0"/>
            </a:solidFill>
            <a:ln>
              <a:solidFill>
                <a:srgbClr val="1B0B2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0" idx="7"/>
              <a:endCxn id="0" idx="7"/>
            </p:cNvCxnSpPr>
            <p:nvPr/>
          </p:nvCxnSpPr>
          <p:spPr>
            <a:xfrm flipV="1">
              <a:off x="5499108" y="2117266"/>
              <a:ext cx="528643" cy="530230"/>
            </a:xfrm>
            <a:prstGeom prst="line">
              <a:avLst/>
            </a:prstGeom>
            <a:solidFill>
              <a:srgbClr val="00B0F0"/>
            </a:solidFill>
            <a:ln>
              <a:solidFill>
                <a:srgbClr val="1B0B2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0" idx="5"/>
              <a:endCxn id="0" idx="5"/>
            </p:cNvCxnSpPr>
            <p:nvPr/>
          </p:nvCxnSpPr>
          <p:spPr>
            <a:xfrm>
              <a:off x="5499108" y="4500125"/>
              <a:ext cx="528643" cy="528642"/>
            </a:xfrm>
            <a:prstGeom prst="line">
              <a:avLst/>
            </a:prstGeom>
            <a:solidFill>
              <a:srgbClr val="00B0F0"/>
            </a:solidFill>
            <a:ln>
              <a:solidFill>
                <a:srgbClr val="1B0B2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0" idx="3"/>
              <a:endCxn id="0" idx="3"/>
            </p:cNvCxnSpPr>
            <p:nvPr/>
          </p:nvCxnSpPr>
          <p:spPr>
            <a:xfrm flipH="1">
              <a:off x="3116250" y="4500125"/>
              <a:ext cx="528642" cy="528642"/>
            </a:xfrm>
            <a:prstGeom prst="line">
              <a:avLst/>
            </a:prstGeom>
            <a:solidFill>
              <a:srgbClr val="00B0F0"/>
            </a:solidFill>
            <a:ln>
              <a:solidFill>
                <a:srgbClr val="1B0B2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0" idx="1"/>
              <a:endCxn id="0" idx="1"/>
            </p:cNvCxnSpPr>
            <p:nvPr/>
          </p:nvCxnSpPr>
          <p:spPr>
            <a:xfrm flipH="1" flipV="1">
              <a:off x="3116250" y="2117266"/>
              <a:ext cx="528642" cy="530230"/>
            </a:xfrm>
            <a:prstGeom prst="line">
              <a:avLst/>
            </a:prstGeom>
            <a:solidFill>
              <a:srgbClr val="00B0F0"/>
            </a:solidFill>
            <a:ln>
              <a:solidFill>
                <a:srgbClr val="1B0B2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0" idx="0"/>
              <a:endCxn id="0" idx="0"/>
            </p:cNvCxnSpPr>
            <p:nvPr/>
          </p:nvCxnSpPr>
          <p:spPr>
            <a:xfrm flipH="1" flipV="1">
              <a:off x="4571999" y="764704"/>
              <a:ext cx="0" cy="749307"/>
            </a:xfrm>
            <a:prstGeom prst="line">
              <a:avLst/>
            </a:prstGeom>
            <a:solidFill>
              <a:srgbClr val="00B0F0"/>
            </a:solidFill>
            <a:ln>
              <a:solidFill>
                <a:srgbClr val="1B0B2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0" idx="6"/>
              <a:endCxn id="0" idx="6"/>
            </p:cNvCxnSpPr>
            <p:nvPr/>
          </p:nvCxnSpPr>
          <p:spPr>
            <a:xfrm flipV="1">
              <a:off x="6631005" y="3573017"/>
              <a:ext cx="749307" cy="0"/>
            </a:xfrm>
            <a:prstGeom prst="line">
              <a:avLst/>
            </a:prstGeom>
            <a:solidFill>
              <a:srgbClr val="00B0F0"/>
            </a:solidFill>
            <a:ln>
              <a:solidFill>
                <a:srgbClr val="1B0B2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0" idx="4"/>
              <a:endCxn id="0" idx="4"/>
            </p:cNvCxnSpPr>
            <p:nvPr/>
          </p:nvCxnSpPr>
          <p:spPr>
            <a:xfrm flipH="1">
              <a:off x="4571999" y="5632021"/>
              <a:ext cx="0" cy="749307"/>
            </a:xfrm>
            <a:prstGeom prst="line">
              <a:avLst/>
            </a:prstGeom>
            <a:solidFill>
              <a:srgbClr val="00B0F0"/>
            </a:solidFill>
            <a:ln>
              <a:solidFill>
                <a:srgbClr val="1B0B2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0" idx="2"/>
              <a:endCxn id="0" idx="2"/>
            </p:cNvCxnSpPr>
            <p:nvPr/>
          </p:nvCxnSpPr>
          <p:spPr>
            <a:xfrm flipH="1" flipV="1">
              <a:off x="1763688" y="3573017"/>
              <a:ext cx="749307" cy="0"/>
            </a:xfrm>
            <a:prstGeom prst="line">
              <a:avLst/>
            </a:prstGeom>
            <a:solidFill>
              <a:srgbClr val="00B0F0"/>
            </a:solidFill>
            <a:ln>
              <a:solidFill>
                <a:srgbClr val="1B0B27"/>
              </a:solidFill>
            </a:ln>
          </p:spPr>
          <p:style>
            <a:lnRef idx="1">
              <a:schemeClr val="accent1"/>
            </a:lnRef>
            <a:fillRef idx="0">
              <a:schemeClr val="accent1"/>
            </a:fillRef>
            <a:effectRef idx="0">
              <a:schemeClr val="accent1"/>
            </a:effectRef>
            <a:fontRef idx="minor">
              <a:schemeClr val="tx1"/>
            </a:fontRef>
          </p:style>
        </p:cxnSp>
      </p:grpSp>
      <p:pic>
        <p:nvPicPr>
          <p:cNvPr id="26" name="Picture 25" descr="flake 1.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443675">
            <a:off x="7847013" y="2114550"/>
            <a:ext cx="776287" cy="105727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flake 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3123360">
            <a:off x="7043738" y="777875"/>
            <a:ext cx="792162" cy="117633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flake 3.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27088" y="1700213"/>
            <a:ext cx="682625" cy="67786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flake 3.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3145875">
            <a:off x="468313" y="4221162"/>
            <a:ext cx="681038" cy="677863"/>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flake 3.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5197847">
            <a:off x="8031956" y="4604544"/>
            <a:ext cx="587375" cy="5857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flake 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2865036">
            <a:off x="250825" y="2205038"/>
            <a:ext cx="434975" cy="64452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flake 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850921">
            <a:off x="1322388" y="4143375"/>
            <a:ext cx="433387" cy="64452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flake 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715642">
            <a:off x="7435850" y="4357688"/>
            <a:ext cx="434975" cy="64452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flake 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2865036">
            <a:off x="8318500" y="1581151"/>
            <a:ext cx="433387" cy="39211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flake 3.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7088" y="5013325"/>
            <a:ext cx="352425" cy="34925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flake 3.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956550" y="4076700"/>
            <a:ext cx="350838" cy="34925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flake 3.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7088" y="2420938"/>
            <a:ext cx="352425" cy="34925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flake 3.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95288" y="5148263"/>
            <a:ext cx="215900" cy="21431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flake 3.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534400" y="3573463"/>
            <a:ext cx="247650" cy="24606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flake 3.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908175" y="1052513"/>
            <a:ext cx="246063" cy="24606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flake 3.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380288" y="1989138"/>
            <a:ext cx="247650" cy="24606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b="23170"/>
          <a:stretch>
            <a:fillRect/>
          </a:stretch>
        </p:blipFill>
        <p:spPr bwMode="auto">
          <a:xfrm>
            <a:off x="-1588" y="2209800"/>
            <a:ext cx="9145588" cy="46751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7" descr="engage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04813"/>
            <a:ext cx="282257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116013" y="1700213"/>
            <a:ext cx="7559675"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3200">
                <a:solidFill>
                  <a:srgbClr val="639729"/>
                </a:solidFill>
                <a:latin typeface="Century Gothic" charset="0"/>
              </a:rPr>
              <a:t>Promouvoir le dialogue et la réflexion</a:t>
            </a:r>
            <a:endParaRPr lang="pt-BR" altLang="x-none" sz="3200">
              <a:solidFill>
                <a:srgbClr val="639729"/>
              </a:solidFill>
              <a:latin typeface="Century Gothic"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538288" y="2508250"/>
            <a:ext cx="6273800" cy="292100"/>
          </a:xfrm>
          <a:prstGeom prst="rect">
            <a:avLst/>
          </a:prstGeom>
          <a:solidFill>
            <a:schemeClr val="bg1"/>
          </a:solidFill>
        </p:spPr>
        <p:txBody>
          <a:bodyPr>
            <a:spAutoFit/>
          </a:bodyPr>
          <a:lstStyle/>
          <a:p>
            <a:pPr fontAlgn="auto">
              <a:spcBef>
                <a:spcPts val="0"/>
              </a:spcBef>
              <a:spcAft>
                <a:spcPts val="0"/>
              </a:spcAft>
              <a:defRPr/>
            </a:pPr>
            <a:r>
              <a:rPr lang="fr-FR"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Aider </a:t>
            </a:r>
            <a:r>
              <a:rPr lang="fr-FR"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les nouvelles générations à s’impliquer dans les enjeux des sciences</a:t>
            </a:r>
            <a:endPar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endParaRPr>
          </a:p>
        </p:txBody>
      </p:sp>
      <p:pic>
        <p:nvPicPr>
          <p:cNvPr id="225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5157788"/>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4437063"/>
            <a:ext cx="1285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4365625"/>
            <a:ext cx="9128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4437063"/>
            <a:ext cx="11811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088" y="5157788"/>
            <a:ext cx="6111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775" y="3716338"/>
            <a:ext cx="6016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875" y="5229225"/>
            <a:ext cx="14065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8625" y="4149725"/>
            <a:ext cx="1824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7538" y="3500438"/>
            <a:ext cx="496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17"/>
          <p:cNvSpPr txBox="1">
            <a:spLocks noChangeArrowheads="1"/>
          </p:cNvSpPr>
          <p:nvPr/>
        </p:nvSpPr>
        <p:spPr bwMode="auto">
          <a:xfrm>
            <a:off x="7667625" y="4437063"/>
            <a:ext cx="1216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t>TRACES</a:t>
            </a:r>
            <a:endParaRPr lang="pt-BR" altLang="x-none"/>
          </a:p>
        </p:txBody>
      </p:sp>
      <p:pic>
        <p:nvPicPr>
          <p:cNvPr id="22542" name="Picture 16"/>
          <p:cNvPicPr>
            <a:picLocks noChangeAspect="1" noChangeArrowheads="1"/>
          </p:cNvPicPr>
          <p:nvPr/>
        </p:nvPicPr>
        <p:blipFill>
          <a:blip r:embed="rId14">
            <a:extLst>
              <a:ext uri="{28A0092B-C50C-407E-A947-70E740481C1C}">
                <a14:useLocalDpi xmlns:a14="http://schemas.microsoft.com/office/drawing/2010/main" val="0"/>
              </a:ext>
            </a:extLst>
          </a:blip>
          <a:srcRect l="12569" r="40408"/>
          <a:stretch>
            <a:fillRect/>
          </a:stretch>
        </p:blipFill>
        <p:spPr bwMode="auto">
          <a:xfrm>
            <a:off x="4068763" y="5157788"/>
            <a:ext cx="11033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80063" y="3500438"/>
            <a:ext cx="8556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39975" y="5300663"/>
            <a:ext cx="122078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12088" y="3573463"/>
            <a:ext cx="409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8538" y="3500438"/>
            <a:ext cx="87788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180975" y="3213100"/>
            <a:ext cx="8782050" cy="2663825"/>
          </a:xfrm>
          <a:prstGeom prst="rect">
            <a:avLst/>
          </a:prstGeom>
          <a:noFill/>
          <a:ln w="6350">
            <a:solidFill>
              <a:srgbClr val="0091C4"/>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5" name="Title 1"/>
          <p:cNvSpPr txBox="1">
            <a:spLocks/>
          </p:cNvSpPr>
          <p:nvPr/>
        </p:nvSpPr>
        <p:spPr>
          <a:xfrm>
            <a:off x="1828800" y="6477000"/>
            <a:ext cx="5638800" cy="381000"/>
          </a:xfrm>
          <a:prstGeom prst="rect">
            <a:avLst/>
          </a:prstGeom>
          <a:solidFill>
            <a:srgbClr val="FFFFFF"/>
          </a:solidFill>
        </p:spPr>
        <p:txBody>
          <a:bodyPr anchor="ctr"/>
          <a:lstStyle/>
          <a:p>
            <a:pPr algn="ctr" fontAlgn="auto">
              <a:spcAft>
                <a:spcPts val="0"/>
              </a:spcAft>
              <a:defRPr/>
            </a:pPr>
            <a:r>
              <a:rPr lang="en-US" sz="1600" dirty="0">
                <a:latin typeface="Century Gothic" pitchFamily="34" charset="0"/>
                <a:ea typeface="+mn-ea"/>
                <a:cs typeface="+mn-cs"/>
              </a:rPr>
              <a:t>Pour plus </a:t>
            </a:r>
            <a:r>
              <a:rPr lang="en-US" sz="1600" dirty="0" err="1">
                <a:latin typeface="Century Gothic" pitchFamily="34" charset="0"/>
                <a:ea typeface="+mn-ea"/>
                <a:cs typeface="+mn-cs"/>
              </a:rPr>
              <a:t>d’informations</a:t>
            </a:r>
            <a:r>
              <a:rPr lang="en-US" sz="1600" dirty="0">
                <a:latin typeface="Century Gothic" pitchFamily="34" charset="0"/>
                <a:ea typeface="+mn-ea"/>
                <a:cs typeface="+mn-cs"/>
              </a:rPr>
              <a:t>, </a:t>
            </a:r>
            <a:r>
              <a:rPr lang="en-US" sz="1600" dirty="0" err="1">
                <a:latin typeface="Century Gothic" pitchFamily="34" charset="0"/>
                <a:ea typeface="+mn-ea"/>
                <a:cs typeface="+mn-cs"/>
              </a:rPr>
              <a:t>visitez</a:t>
            </a:r>
            <a:r>
              <a:rPr lang="en-US" sz="1600" dirty="0">
                <a:latin typeface="Century Gothic" pitchFamily="34" charset="0"/>
                <a:ea typeface="+mn-ea"/>
                <a:cs typeface="+mn-cs"/>
              </a:rPr>
              <a:t> </a:t>
            </a:r>
            <a:r>
              <a:rPr lang="en-US" sz="1600" dirty="0" err="1">
                <a:solidFill>
                  <a:srgbClr val="000000"/>
                </a:solidFill>
                <a:latin typeface="Century Gothic" pitchFamily="34" charset="0"/>
                <a:ea typeface="+mn-ea"/>
                <a:cs typeface="+mn-cs"/>
              </a:rPr>
              <a:t>EngagingScience.eu</a:t>
            </a:r>
            <a:r>
              <a:rPr lang="en-US" sz="1600" dirty="0" err="1">
                <a:latin typeface="Century Gothic" pitchFamily="34" charset="0"/>
                <a:ea typeface="+mn-ea"/>
                <a:cs typeface="+mn-cs"/>
              </a:rPr>
              <a:t>/fr</a:t>
            </a:r>
            <a:r>
              <a:rPr lang="en-US" sz="1600" dirty="0">
                <a:latin typeface="Century Gothic" pitchFamily="34" charset="0"/>
                <a:ea typeface="+mn-ea"/>
                <a:cs typeface="+mn-cs"/>
              </a:rPr>
              <a:t>/</a:t>
            </a:r>
            <a:endParaRPr lang="fr-FR" sz="1600" dirty="0">
              <a:latin typeface="Century Gothic" pitchFamily="34" charset="0"/>
              <a:ea typeface="+mj-ea"/>
              <a:cs typeface="Lato Regular"/>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1"/>
          <p:cNvGrpSpPr>
            <a:grpSpLocks/>
          </p:cNvGrpSpPr>
          <p:nvPr/>
        </p:nvGrpSpPr>
        <p:grpSpPr bwMode="auto">
          <a:xfrm>
            <a:off x="600075" y="350838"/>
            <a:ext cx="8555038" cy="5878512"/>
            <a:chOff x="600100" y="350133"/>
            <a:chExt cx="8555359" cy="5878689"/>
          </a:xfrm>
        </p:grpSpPr>
        <p:grpSp>
          <p:nvGrpSpPr>
            <p:cNvPr id="10252" name="Group 39"/>
            <p:cNvGrpSpPr>
              <a:grpSpLocks/>
            </p:cNvGrpSpPr>
            <p:nvPr/>
          </p:nvGrpSpPr>
          <p:grpSpPr bwMode="auto">
            <a:xfrm rot="-239786">
              <a:off x="1161889" y="514915"/>
              <a:ext cx="7416824" cy="5713907"/>
              <a:chOff x="1331640" y="476672"/>
              <a:chExt cx="7416824" cy="5713907"/>
            </a:xfrm>
          </p:grpSpPr>
          <p:sp>
            <p:nvSpPr>
              <p:cNvPr id="27" name="Rectangle 26"/>
              <p:cNvSpPr/>
              <p:nvPr/>
            </p:nvSpPr>
            <p:spPr>
              <a:xfrm>
                <a:off x="1331640" y="476672"/>
                <a:ext cx="7416824" cy="5644008"/>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0" name="TextBox 49"/>
              <p:cNvSpPr txBox="1">
                <a:spLocks noChangeArrowheads="1"/>
              </p:cNvSpPr>
              <p:nvPr/>
            </p:nvSpPr>
            <p:spPr bwMode="auto">
              <a:xfrm>
                <a:off x="1654515" y="552610"/>
                <a:ext cx="3168352" cy="3604705"/>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lnSpc>
                    <a:spcPts val="9500"/>
                  </a:lnSpc>
                  <a:spcBef>
                    <a:spcPts val="0"/>
                  </a:spcBef>
                  <a:spcAft>
                    <a:spcPts val="0"/>
                  </a:spcAft>
                  <a:defRPr/>
                </a:pPr>
                <a:r>
                  <a:rPr lang="en-GB" sz="5800" dirty="0">
                    <a:latin typeface="Century Gothic" pitchFamily="34" charset="0"/>
                    <a:ea typeface="+mn-ea"/>
                    <a:cs typeface="+mn-cs"/>
                  </a:rPr>
                  <a:t>Dis </a:t>
                </a:r>
                <a:r>
                  <a:rPr lang="en-GB" sz="5800" b="1" dirty="0">
                    <a:solidFill>
                      <a:srgbClr val="FF0000"/>
                    </a:solidFill>
                    <a:latin typeface="Century Gothic" pitchFamily="34" charset="0"/>
                    <a:ea typeface="+mn-ea"/>
                    <a:cs typeface="+mn-cs"/>
                  </a:rPr>
                  <a:t>non</a:t>
                </a:r>
                <a:r>
                  <a:rPr lang="en-GB" sz="5800" dirty="0">
                    <a:latin typeface="Century Gothic" pitchFamily="34" charset="0"/>
                    <a:ea typeface="+mn-ea"/>
                    <a:cs typeface="+mn-cs"/>
                  </a:rPr>
                  <a:t> aux </a:t>
                </a:r>
                <a:r>
                  <a:rPr lang="en-GB" sz="5800" b="1" dirty="0">
                    <a:latin typeface="Century Gothic" pitchFamily="34" charset="0"/>
                    <a:ea typeface="+mn-ea"/>
                    <a:cs typeface="+mn-cs"/>
                  </a:rPr>
                  <a:t>OGM</a:t>
                </a:r>
                <a:endParaRPr lang="en-GB" sz="5800" b="1" dirty="0">
                  <a:latin typeface="Century Gothic" pitchFamily="34" charset="0"/>
                  <a:ea typeface="+mn-ea"/>
                  <a:cs typeface="+mn-cs"/>
                </a:endParaRPr>
              </a:p>
            </p:txBody>
          </p:sp>
          <p:pic>
            <p:nvPicPr>
              <p:cNvPr id="39" name="Picture 38" descr="cornflake box.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55841">
                <a:off x="4860684" y="612906"/>
                <a:ext cx="3642218" cy="532859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2" name="TextBox 25"/>
              <p:cNvSpPr txBox="1">
                <a:spLocks noChangeArrowheads="1"/>
              </p:cNvSpPr>
              <p:nvPr/>
            </p:nvSpPr>
            <p:spPr bwMode="auto">
              <a:xfrm rot="538247">
                <a:off x="5104472" y="1053300"/>
                <a:ext cx="27842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200" b="1">
                    <a:solidFill>
                      <a:schemeClr val="bg1"/>
                    </a:solidFill>
                    <a:latin typeface="Aharoni" charset="0"/>
                    <a:cs typeface="Aharoni" charset="0"/>
                  </a:rPr>
                  <a:t>Genetically</a:t>
                </a:r>
              </a:p>
            </p:txBody>
          </p:sp>
          <p:sp>
            <p:nvSpPr>
              <p:cNvPr id="10263" name="Rectangle 45"/>
              <p:cNvSpPr>
                <a:spLocks noChangeArrowheads="1"/>
              </p:cNvSpPr>
              <p:nvPr/>
            </p:nvSpPr>
            <p:spPr bwMode="auto">
              <a:xfrm rot="578986">
                <a:off x="5108101" y="1393625"/>
                <a:ext cx="2398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200" b="1">
                    <a:solidFill>
                      <a:schemeClr val="bg1"/>
                    </a:solidFill>
                    <a:latin typeface="Aharoni" charset="0"/>
                    <a:cs typeface="Aharoni" charset="0"/>
                  </a:rPr>
                  <a:t>modified</a:t>
                </a:r>
              </a:p>
            </p:txBody>
          </p:sp>
          <p:sp>
            <p:nvSpPr>
              <p:cNvPr id="51" name="TextBox 50"/>
              <p:cNvSpPr txBox="1"/>
              <p:nvPr/>
            </p:nvSpPr>
            <p:spPr>
              <a:xfrm rot="152488">
                <a:off x="7766551" y="1313384"/>
                <a:ext cx="843258" cy="1200329"/>
              </a:xfrm>
              <a:prstGeom prst="rect">
                <a:avLst/>
              </a:prstGeom>
              <a:solidFill>
                <a:srgbClr val="0091C4"/>
              </a:solidFill>
              <a:scene3d>
                <a:camera prst="isometricRightUp"/>
                <a:lightRig rig="threePt" dir="t"/>
              </a:scene3d>
            </p:spPr>
            <p:txBody>
              <a:bodyPr>
                <a:spAutoFit/>
              </a:bodyPr>
              <a:lstStyle/>
              <a:p>
                <a:pPr fontAlgn="auto">
                  <a:spcBef>
                    <a:spcPts val="0"/>
                  </a:spcBef>
                  <a:spcAft>
                    <a:spcPts val="0"/>
                  </a:spcAft>
                  <a:defRPr/>
                </a:pPr>
                <a:r>
                  <a:rPr lang="en-GB" sz="2400" b="1" spc="-130" dirty="0">
                    <a:solidFill>
                      <a:schemeClr val="bg1"/>
                    </a:solidFill>
                    <a:latin typeface="+mn-lt"/>
                    <a:ea typeface="+mn-ea"/>
                    <a:cs typeface="+mn-cs"/>
                  </a:rPr>
                  <a:t>GMO</a:t>
                </a:r>
              </a:p>
              <a:p>
                <a:pPr fontAlgn="auto">
                  <a:spcBef>
                    <a:spcPts val="0"/>
                  </a:spcBef>
                  <a:spcAft>
                    <a:spcPts val="0"/>
                  </a:spcAft>
                  <a:defRPr/>
                </a:pPr>
                <a:endParaRPr lang="en-GB" sz="2400" b="1" spc="-210" dirty="0">
                  <a:solidFill>
                    <a:schemeClr val="bg1"/>
                  </a:solidFill>
                  <a:latin typeface="+mn-lt"/>
                  <a:ea typeface="+mn-ea"/>
                  <a:cs typeface="+mn-cs"/>
                </a:endParaRPr>
              </a:p>
              <a:p>
                <a:pPr fontAlgn="auto">
                  <a:spcBef>
                    <a:spcPts val="0"/>
                  </a:spcBef>
                  <a:spcAft>
                    <a:spcPts val="0"/>
                  </a:spcAft>
                  <a:defRPr/>
                </a:pPr>
                <a:r>
                  <a:rPr lang="en-GB" sz="2400" b="1" spc="-130" dirty="0">
                    <a:solidFill>
                      <a:schemeClr val="bg1"/>
                    </a:solidFill>
                    <a:latin typeface="+mn-lt"/>
                    <a:ea typeface="+mn-ea"/>
                    <a:cs typeface="+mn-cs"/>
                  </a:rPr>
                  <a:t>OMG</a:t>
                </a:r>
                <a:endParaRPr lang="en-GB" sz="2400" b="1" spc="-130" dirty="0">
                  <a:solidFill>
                    <a:schemeClr val="bg1"/>
                  </a:solidFill>
                  <a:latin typeface="+mn-lt"/>
                  <a:ea typeface="+mn-ea"/>
                  <a:cs typeface="+mn-cs"/>
                </a:endParaRPr>
              </a:p>
            </p:txBody>
          </p:sp>
          <p:sp>
            <p:nvSpPr>
              <p:cNvPr id="35" name="TextBox 34"/>
              <p:cNvSpPr txBox="1">
                <a:spLocks noChangeArrowheads="1"/>
              </p:cNvSpPr>
              <p:nvPr/>
            </p:nvSpPr>
            <p:spPr bwMode="auto">
              <a:xfrm rot="-662659">
                <a:off x="5128344" y="3265139"/>
                <a:ext cx="1662604" cy="830997"/>
              </a:xfrm>
              <a:prstGeom prst="rect">
                <a:avLst/>
              </a:prstGeom>
              <a:solidFill>
                <a:srgbClr val="FFFF00"/>
              </a:solidFill>
              <a:ln>
                <a:noFill/>
              </a:ln>
              <a:effectLst>
                <a:outerShdw blurRad="63500" dist="76201" dir="2700000" sx="102000" sy="102000" algn="tl"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GB" sz="2400" b="1" dirty="0">
                    <a:latin typeface="+mn-lt"/>
                    <a:ea typeface="+mn-ea"/>
                    <a:cs typeface="+mn-cs"/>
                  </a:rPr>
                  <a:t>Non </a:t>
                </a:r>
                <a:r>
                  <a:rPr lang="en-GB" sz="2400" b="1" dirty="0" err="1">
                    <a:latin typeface="+mn-lt"/>
                    <a:ea typeface="+mn-ea"/>
                    <a:cs typeface="+mn-cs"/>
                  </a:rPr>
                  <a:t>testés</a:t>
                </a:r>
                <a:r>
                  <a:rPr lang="en-GB" sz="2400" b="1" dirty="0">
                    <a:latin typeface="+mn-lt"/>
                    <a:ea typeface="+mn-ea"/>
                    <a:cs typeface="+mn-cs"/>
                  </a:rPr>
                  <a:t>!</a:t>
                </a:r>
              </a:p>
              <a:p>
                <a:pPr fontAlgn="auto">
                  <a:spcBef>
                    <a:spcPts val="0"/>
                  </a:spcBef>
                  <a:spcAft>
                    <a:spcPts val="0"/>
                  </a:spcAft>
                  <a:defRPr/>
                </a:pPr>
                <a:r>
                  <a:rPr lang="en-GB" sz="2400" b="1" dirty="0" err="1">
                    <a:latin typeface="+mn-lt"/>
                    <a:ea typeface="+mn-ea"/>
                    <a:cs typeface="+mn-cs"/>
                  </a:rPr>
                  <a:t>Dangereux</a:t>
                </a:r>
                <a:r>
                  <a:rPr lang="en-GB" sz="2400" b="1" dirty="0">
                    <a:latin typeface="+mn-lt"/>
                    <a:ea typeface="+mn-ea"/>
                    <a:cs typeface="+mn-cs"/>
                  </a:rPr>
                  <a:t>!</a:t>
                </a:r>
                <a:endParaRPr lang="en-GB" sz="2400" b="1" dirty="0">
                  <a:latin typeface="+mn-lt"/>
                  <a:ea typeface="+mn-ea"/>
                  <a:cs typeface="+mn-cs"/>
                </a:endParaRPr>
              </a:p>
            </p:txBody>
          </p:sp>
          <p:pic>
            <p:nvPicPr>
              <p:cNvPr id="38" name="Picture 37" descr="skull crossbone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88803" y="4574817"/>
                <a:ext cx="1746183" cy="1615762"/>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Rectangle 42"/>
            <p:cNvSpPr/>
            <p:nvPr/>
          </p:nvSpPr>
          <p:spPr>
            <a:xfrm rot="19433939">
              <a:off x="600100" y="731144"/>
              <a:ext cx="1224009" cy="360373"/>
            </a:xfrm>
            <a:prstGeom prst="rect">
              <a:avLst/>
            </a:prstGeom>
            <a:solidFill>
              <a:schemeClr val="bg2">
                <a:lumMod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4" name="Rectangle 43"/>
            <p:cNvSpPr/>
            <p:nvPr/>
          </p:nvSpPr>
          <p:spPr>
            <a:xfrm rot="19433939">
              <a:off x="7931450" y="5555702"/>
              <a:ext cx="1224009" cy="360374"/>
            </a:xfrm>
            <a:prstGeom prst="rect">
              <a:avLst/>
            </a:prstGeom>
            <a:solidFill>
              <a:schemeClr val="bg2">
                <a:lumMod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5" name="Rectangle 44"/>
            <p:cNvSpPr/>
            <p:nvPr/>
          </p:nvSpPr>
          <p:spPr>
            <a:xfrm rot="2388545">
              <a:off x="944601" y="5795422"/>
              <a:ext cx="1224008" cy="360373"/>
            </a:xfrm>
            <a:prstGeom prst="rect">
              <a:avLst/>
            </a:prstGeom>
            <a:solidFill>
              <a:schemeClr val="bg2">
                <a:lumMod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7" name="Rectangle 46"/>
            <p:cNvSpPr/>
            <p:nvPr/>
          </p:nvSpPr>
          <p:spPr>
            <a:xfrm rot="2388545">
              <a:off x="7498047" y="350133"/>
              <a:ext cx="1224008" cy="360373"/>
            </a:xfrm>
            <a:prstGeom prst="rect">
              <a:avLst/>
            </a:prstGeom>
            <a:solidFill>
              <a:schemeClr val="bg2">
                <a:lumMod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pic>
        <p:nvPicPr>
          <p:cNvPr id="10244" name="Picture 32" descr="engage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3059113" y="6524625"/>
            <a:ext cx="3060700"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Développement</a:t>
            </a:r>
            <a:endParaRPr lang="en-GB" sz="2000" b="1" dirty="0">
              <a:solidFill>
                <a:schemeClr val="bg1"/>
              </a:solidFill>
              <a:latin typeface="Century Gothic" pitchFamily="34" charset="0"/>
            </a:endParaRPr>
          </a:p>
        </p:txBody>
      </p:sp>
      <p:sp>
        <p:nvSpPr>
          <p:cNvPr id="31" name="Rectangle 30"/>
          <p:cNvSpPr/>
          <p:nvPr/>
        </p:nvSpPr>
        <p:spPr>
          <a:xfrm>
            <a:off x="6121400" y="6524625"/>
            <a:ext cx="3059113"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Mise</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en</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commun</a:t>
            </a:r>
            <a:endParaRPr lang="en-GB" sz="2000" b="1" dirty="0">
              <a:solidFill>
                <a:schemeClr val="bg1"/>
              </a:solidFill>
              <a:latin typeface="Century Gothic" pitchFamily="34" charset="0"/>
            </a:endParaRPr>
          </a:p>
        </p:txBody>
      </p:sp>
      <p:sp>
        <p:nvSpPr>
          <p:cNvPr id="32" name="Rounded Rectangle 31"/>
          <p:cNvSpPr>
            <a:spLocks noChangeArrowheads="1"/>
          </p:cNvSpPr>
          <p:nvPr/>
        </p:nvSpPr>
        <p:spPr bwMode="auto">
          <a:xfrm>
            <a:off x="0" y="6529388"/>
            <a:ext cx="3132138" cy="355600"/>
          </a:xfrm>
          <a:prstGeom prst="roundRect">
            <a:avLst>
              <a:gd name="adj" fmla="val 16667"/>
            </a:avLst>
          </a:prstGeom>
          <a:solidFill>
            <a:srgbClr val="7030A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Point de </a:t>
            </a:r>
            <a:r>
              <a:rPr lang="en-GB" sz="2000" b="1" dirty="0" err="1">
                <a:solidFill>
                  <a:schemeClr val="bg1"/>
                </a:solidFill>
                <a:latin typeface="Century Gothic" pitchFamily="34" charset="0"/>
                <a:ea typeface="+mn-ea"/>
                <a:cs typeface="+mn-cs"/>
              </a:rPr>
              <a:t>départ</a:t>
            </a:r>
            <a:endParaRPr lang="en-GB" sz="2000" b="1" dirty="0">
              <a:solidFill>
                <a:schemeClr val="bg1"/>
              </a:solidFill>
              <a:latin typeface="Century Gothic" pitchFamily="34" charset="0"/>
              <a:ea typeface="+mn-ea"/>
              <a:cs typeface="+mn-cs"/>
            </a:endParaRPr>
          </a:p>
        </p:txBody>
      </p:sp>
      <p:pic>
        <p:nvPicPr>
          <p:cNvPr id="53" name="Picture 52" descr="discus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900" y="5691188"/>
            <a:ext cx="1150938" cy="715962"/>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ounded Rectangle 58"/>
          <p:cNvSpPr/>
          <p:nvPr/>
        </p:nvSpPr>
        <p:spPr>
          <a:xfrm rot="16200000">
            <a:off x="9147969" y="5706269"/>
            <a:ext cx="306388" cy="1079500"/>
          </a:xfrm>
          <a:prstGeom prst="roundRect">
            <a:avLst/>
          </a:prstGeom>
          <a:solidFill>
            <a:srgbClr val="CC33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50" name="Text Box 13"/>
          <p:cNvSpPr txBox="1">
            <a:spLocks noChangeArrowheads="1"/>
          </p:cNvSpPr>
          <p:nvPr/>
        </p:nvSpPr>
        <p:spPr bwMode="auto">
          <a:xfrm>
            <a:off x="8761413"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E4EBD362-FB93-1B49-A3A4-E95645993A3E}" type="slidenum">
              <a:rPr lang="en-GB" altLang="en-US" sz="1400" b="1">
                <a:solidFill>
                  <a:schemeClr val="bg1"/>
                </a:solidFill>
                <a:latin typeface="Century Gothic" charset="0"/>
                <a:ea typeface="ＭＳ Ｐゴシック" charset="-128"/>
              </a:rPr>
              <a:pPr algn="ctr"/>
              <a:t>2</a:t>
            </a:fld>
            <a:endParaRPr lang="en-GB" altLang="en-US" sz="1400" b="1">
              <a:solidFill>
                <a:schemeClr val="bg1"/>
              </a:solidFill>
              <a:latin typeface="Century Gothic" charset="0"/>
              <a:ea typeface="ＭＳ Ｐゴシック" charset="-128"/>
            </a:endParaRPr>
          </a:p>
        </p:txBody>
      </p:sp>
      <p:grpSp>
        <p:nvGrpSpPr>
          <p:cNvPr id="4" name="Group 55"/>
          <p:cNvGrpSpPr/>
          <p:nvPr/>
        </p:nvGrpSpPr>
        <p:grpSpPr>
          <a:xfrm>
            <a:off x="5554655" y="2351644"/>
            <a:ext cx="274714" cy="396371"/>
            <a:chOff x="5557040" y="2370376"/>
            <a:chExt cx="274714" cy="396371"/>
          </a:xfrm>
          <a:effectLst>
            <a:outerShdw blurRad="38100" dist="25400" dir="2700000" algn="tl" rotWithShape="0">
              <a:prstClr val="black">
                <a:alpha val="40000"/>
              </a:prstClr>
            </a:outerShdw>
          </a:effectLst>
        </p:grpSpPr>
        <p:cxnSp>
          <p:nvCxnSpPr>
            <p:cNvPr id="29" name="Straight Connector 28"/>
            <p:cNvCxnSpPr/>
            <p:nvPr/>
          </p:nvCxnSpPr>
          <p:spPr>
            <a:xfrm flipH="1">
              <a:off x="5557040" y="2405696"/>
              <a:ext cx="274714" cy="329655"/>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608058" y="2370376"/>
              <a:ext cx="192299" cy="396371"/>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cstate="print"/>
          <a:srcRect b="7925"/>
          <a:stretch>
            <a:fillRect/>
          </a:stretch>
        </p:blipFill>
        <p:spPr bwMode="auto">
          <a:xfrm>
            <a:off x="2396825" y="2131803"/>
            <a:ext cx="6883897" cy="4248472"/>
          </a:xfrm>
          <a:prstGeom prst="rect">
            <a:avLst/>
          </a:prstGeom>
          <a:ln>
            <a:noFill/>
          </a:ln>
          <a:effectLst>
            <a:softEdge rad="112500"/>
          </a:effectLst>
        </p:spPr>
      </p:pic>
      <p:sp>
        <p:nvSpPr>
          <p:cNvPr id="27" name="Rectangle 26"/>
          <p:cNvSpPr/>
          <p:nvPr/>
        </p:nvSpPr>
        <p:spPr>
          <a:xfrm>
            <a:off x="3059113" y="6524625"/>
            <a:ext cx="3060700"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Développement</a:t>
            </a:r>
            <a:endParaRPr lang="en-GB" sz="2000" b="1" dirty="0">
              <a:solidFill>
                <a:schemeClr val="bg1"/>
              </a:solidFill>
              <a:latin typeface="Century Gothic" pitchFamily="34" charset="0"/>
            </a:endParaRPr>
          </a:p>
        </p:txBody>
      </p:sp>
      <p:sp>
        <p:nvSpPr>
          <p:cNvPr id="28" name="Rectangle 27"/>
          <p:cNvSpPr/>
          <p:nvPr/>
        </p:nvSpPr>
        <p:spPr>
          <a:xfrm>
            <a:off x="6121400" y="6524625"/>
            <a:ext cx="3059113"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Mise</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en</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commun</a:t>
            </a:r>
            <a:endParaRPr lang="en-GB" sz="2000" b="1" dirty="0">
              <a:solidFill>
                <a:schemeClr val="bg1"/>
              </a:solidFill>
              <a:latin typeface="Century Gothic" pitchFamily="34" charset="0"/>
            </a:endParaRPr>
          </a:p>
        </p:txBody>
      </p:sp>
      <p:sp>
        <p:nvSpPr>
          <p:cNvPr id="29" name="Rounded Rectangle 28"/>
          <p:cNvSpPr>
            <a:spLocks noChangeArrowheads="1"/>
          </p:cNvSpPr>
          <p:nvPr/>
        </p:nvSpPr>
        <p:spPr bwMode="auto">
          <a:xfrm>
            <a:off x="0" y="6529388"/>
            <a:ext cx="3132138" cy="355600"/>
          </a:xfrm>
          <a:prstGeom prst="roundRect">
            <a:avLst>
              <a:gd name="adj" fmla="val 16667"/>
            </a:avLst>
          </a:prstGeom>
          <a:solidFill>
            <a:srgbClr val="7030A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Point de </a:t>
            </a:r>
            <a:r>
              <a:rPr lang="en-GB" sz="2000" b="1" dirty="0" err="1">
                <a:solidFill>
                  <a:schemeClr val="bg1"/>
                </a:solidFill>
                <a:latin typeface="Century Gothic" pitchFamily="34" charset="0"/>
                <a:ea typeface="+mn-ea"/>
                <a:cs typeface="+mn-cs"/>
              </a:rPr>
              <a:t>départ</a:t>
            </a:r>
            <a:endParaRPr lang="en-GB" sz="2000" b="1" dirty="0">
              <a:solidFill>
                <a:schemeClr val="bg1"/>
              </a:solidFill>
              <a:latin typeface="Century Gothic" pitchFamily="34" charset="0"/>
              <a:ea typeface="+mn-ea"/>
              <a:cs typeface="+mn-cs"/>
            </a:endParaRPr>
          </a:p>
        </p:txBody>
      </p:sp>
      <p:sp>
        <p:nvSpPr>
          <p:cNvPr id="30" name="Rectangle 29"/>
          <p:cNvSpPr>
            <a:spLocks noChangeArrowheads="1"/>
          </p:cNvSpPr>
          <p:nvPr/>
        </p:nvSpPr>
        <p:spPr bwMode="auto">
          <a:xfrm>
            <a:off x="395288" y="908050"/>
            <a:ext cx="82804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ct val="114000"/>
              </a:lnSpc>
            </a:pPr>
            <a:r>
              <a:rPr lang="en-GB" altLang="x-none" sz="3000">
                <a:latin typeface="Century Gothic" charset="0"/>
              </a:rPr>
              <a:t>Suite à un changement de la réglementation européenne, de nouvelles cultures GM pourraient faire leur apparition en Europe dès l’année prochaine</a:t>
            </a:r>
            <a:r>
              <a:rPr lang="en-GB" altLang="x-none" sz="3200">
                <a:latin typeface="Century Gothic" charset="0"/>
              </a:rPr>
              <a:t>. </a:t>
            </a:r>
          </a:p>
        </p:txBody>
      </p:sp>
      <p:grpSp>
        <p:nvGrpSpPr>
          <p:cNvPr id="2" name="Group 67"/>
          <p:cNvGrpSpPr>
            <a:grpSpLocks/>
          </p:cNvGrpSpPr>
          <p:nvPr/>
        </p:nvGrpSpPr>
        <p:grpSpPr bwMode="auto">
          <a:xfrm>
            <a:off x="3363913" y="5334000"/>
            <a:ext cx="6256337" cy="947738"/>
            <a:chOff x="6213662" y="426640"/>
            <a:chExt cx="2886980" cy="512590"/>
          </a:xfrm>
        </p:grpSpPr>
        <p:sp>
          <p:nvSpPr>
            <p:cNvPr id="32" name="Rounded Rectangle 31"/>
            <p:cNvSpPr/>
            <p:nvPr/>
          </p:nvSpPr>
          <p:spPr>
            <a:xfrm>
              <a:off x="6228184" y="426640"/>
              <a:ext cx="2619048" cy="512590"/>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278" name="TextBox 32"/>
            <p:cNvSpPr txBox="1">
              <a:spLocks noChangeArrowheads="1"/>
            </p:cNvSpPr>
            <p:nvPr/>
          </p:nvSpPr>
          <p:spPr bwMode="auto">
            <a:xfrm>
              <a:off x="6213662" y="514623"/>
              <a:ext cx="2886980" cy="2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a:solidFill>
                    <a:schemeClr val="bg1"/>
                  </a:solidFill>
                  <a:latin typeface="Century Gothic" charset="0"/>
                </a:rPr>
                <a:t>Achèteras-tu des céréales GM ? </a:t>
              </a:r>
            </a:p>
          </p:txBody>
        </p:sp>
      </p:grpSp>
      <p:sp>
        <p:nvSpPr>
          <p:cNvPr id="35" name="Rectangle 34"/>
          <p:cNvSpPr>
            <a:spLocks noChangeArrowheads="1"/>
          </p:cNvSpPr>
          <p:nvPr/>
        </p:nvSpPr>
        <p:spPr bwMode="auto">
          <a:xfrm>
            <a:off x="395288" y="3260725"/>
            <a:ext cx="30241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000" b="1">
                <a:solidFill>
                  <a:srgbClr val="C00000"/>
                </a:solidFill>
                <a:latin typeface="Century Gothic" charset="0"/>
              </a:rPr>
              <a:t>Des aliments GM </a:t>
            </a:r>
            <a:r>
              <a:rPr lang="en-GB" altLang="x-none" sz="3000" b="1">
                <a:latin typeface="Century Gothic" charset="0"/>
              </a:rPr>
              <a:t>pourraient être proposés bientôt dans les rayons des supermarchés</a:t>
            </a:r>
            <a:endParaRPr lang="en-GB" altLang="x-none" sz="3000" b="1"/>
          </a:p>
        </p:txBody>
      </p:sp>
      <p:sp>
        <p:nvSpPr>
          <p:cNvPr id="16" name="Rounded Rectangle 15"/>
          <p:cNvSpPr/>
          <p:nvPr/>
        </p:nvSpPr>
        <p:spPr>
          <a:xfrm rot="16200000">
            <a:off x="9147969" y="5706269"/>
            <a:ext cx="306388" cy="1079500"/>
          </a:xfrm>
          <a:prstGeom prst="roundRect">
            <a:avLst/>
          </a:prstGeom>
          <a:solidFill>
            <a:srgbClr val="CC33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74" name="Text Box 13"/>
          <p:cNvSpPr txBox="1">
            <a:spLocks noChangeArrowheads="1"/>
          </p:cNvSpPr>
          <p:nvPr/>
        </p:nvSpPr>
        <p:spPr bwMode="auto">
          <a:xfrm>
            <a:off x="8761413"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3E8ABADA-D2FB-AC49-B6FF-E5F1E8BFF280}" type="slidenum">
              <a:rPr lang="en-GB" altLang="en-US" sz="1400" b="1">
                <a:solidFill>
                  <a:schemeClr val="bg1"/>
                </a:solidFill>
                <a:latin typeface="Century Gothic" charset="0"/>
                <a:ea typeface="ＭＳ Ｐゴシック" charset="-128"/>
              </a:rPr>
              <a:pPr algn="ctr"/>
              <a:t>3</a:t>
            </a:fld>
            <a:endParaRPr lang="en-GB" altLang="en-US" sz="1400" b="1">
              <a:solidFill>
                <a:schemeClr val="bg1"/>
              </a:solidFill>
              <a:latin typeface="Century Gothic"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2000"/>
                                        <p:tgtEl>
                                          <p:spTgt spid="30"/>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2000"/>
                                        <p:tgtEl>
                                          <p:spTgt spid="35"/>
                                        </p:tgtEl>
                                      </p:cBhvr>
                                    </p:animEffect>
                                  </p:childTnLst>
                                </p:cTn>
                              </p:par>
                            </p:childTnLst>
                          </p:cTn>
                        </p:par>
                        <p:par>
                          <p:cTn id="12" fill="hold" nodeType="afterGroup">
                            <p:stCondLst>
                              <p:cond delay="4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42988" y="1066800"/>
            <a:ext cx="7273925" cy="4786313"/>
          </a:xfrm>
          <a:prstGeom prst="rect">
            <a:avLst/>
          </a:prstGeom>
        </p:spPr>
        <p:txBody>
          <a:bodyPr>
            <a:spAutoFit/>
          </a:bodyPr>
          <a:lstStyle/>
          <a:p>
            <a:pPr>
              <a:spcBef>
                <a:spcPts val="0"/>
              </a:spcBef>
              <a:spcAft>
                <a:spcPts val="0"/>
              </a:spcAft>
              <a:defRPr/>
            </a:pPr>
            <a:r>
              <a:rPr lang="en-GB" sz="3600" b="1" dirty="0" err="1">
                <a:latin typeface="Century Gothic" pitchFamily="34" charset="0"/>
                <a:ea typeface="+mn-ea"/>
                <a:cs typeface="+mn-cs"/>
              </a:rPr>
              <a:t>Dans</a:t>
            </a:r>
            <a:r>
              <a:rPr lang="en-GB" sz="3600" b="1" dirty="0">
                <a:latin typeface="Century Gothic" pitchFamily="34" charset="0"/>
                <a:ea typeface="+mn-ea"/>
                <a:cs typeface="+mn-cs"/>
              </a:rPr>
              <a:t> </a:t>
            </a:r>
            <a:r>
              <a:rPr lang="en-GB" sz="3600" b="1" dirty="0" err="1">
                <a:latin typeface="Century Gothic" pitchFamily="34" charset="0"/>
                <a:ea typeface="+mn-ea"/>
                <a:cs typeface="+mn-cs"/>
              </a:rPr>
              <a:t>cette</a:t>
            </a:r>
            <a:r>
              <a:rPr lang="en-GB" sz="3600" b="1" dirty="0">
                <a:latin typeface="Century Gothic" pitchFamily="34" charset="0"/>
                <a:ea typeface="+mn-ea"/>
                <a:cs typeface="+mn-cs"/>
              </a:rPr>
              <a:t> </a:t>
            </a:r>
            <a:r>
              <a:rPr lang="en-GB" sz="3600" b="1" dirty="0" err="1">
                <a:latin typeface="Century Gothic" pitchFamily="34" charset="0"/>
                <a:ea typeface="+mn-ea"/>
                <a:cs typeface="+mn-cs"/>
              </a:rPr>
              <a:t>activité</a:t>
            </a:r>
            <a:r>
              <a:rPr lang="en-GB" sz="3600" b="1" dirty="0">
                <a:latin typeface="Century Gothic" pitchFamily="34" charset="0"/>
                <a:ea typeface="+mn-ea"/>
                <a:cs typeface="+mn-cs"/>
              </a:rPr>
              <a:t>, </a:t>
            </a:r>
            <a:r>
              <a:rPr lang="en-GB" sz="3600" b="1" dirty="0" err="1">
                <a:latin typeface="Century Gothic" pitchFamily="34" charset="0"/>
                <a:ea typeface="+mn-ea"/>
                <a:cs typeface="+mn-cs"/>
              </a:rPr>
              <a:t>tu</a:t>
            </a:r>
            <a:r>
              <a:rPr lang="en-GB" sz="3600" b="1" dirty="0">
                <a:latin typeface="Century Gothic" pitchFamily="34" charset="0"/>
                <a:ea typeface="+mn-ea"/>
                <a:cs typeface="+mn-cs"/>
              </a:rPr>
              <a:t> vas</a:t>
            </a:r>
          </a:p>
          <a:p>
            <a:pPr>
              <a:spcBef>
                <a:spcPts val="1800"/>
              </a:spcBef>
              <a:spcAft>
                <a:spcPts val="0"/>
              </a:spcAft>
              <a:defRPr/>
            </a:pPr>
            <a:r>
              <a:rPr lang="en-GB" sz="3200" dirty="0" err="1">
                <a:latin typeface="Century Gothic" pitchFamily="34" charset="0"/>
                <a:ea typeface="+mn-ea"/>
                <a:cs typeface="+mn-cs"/>
              </a:rPr>
              <a:t>prendre</a:t>
            </a:r>
            <a:r>
              <a:rPr lang="en-GB" sz="3200" dirty="0">
                <a:latin typeface="Century Gothic" pitchFamily="34" charset="0"/>
                <a:ea typeface="+mn-ea"/>
                <a:cs typeface="+mn-cs"/>
              </a:rPr>
              <a:t> </a:t>
            </a:r>
            <a:r>
              <a:rPr lang="en-GB" sz="3200" dirty="0" err="1">
                <a:latin typeface="Century Gothic" pitchFamily="34" charset="0"/>
                <a:ea typeface="+mn-ea"/>
                <a:cs typeface="+mn-cs"/>
              </a:rPr>
              <a:t>une</a:t>
            </a:r>
            <a:r>
              <a:rPr lang="en-GB" sz="3200" dirty="0">
                <a:latin typeface="Century Gothic" pitchFamily="34" charset="0"/>
                <a:ea typeface="+mn-ea"/>
                <a:cs typeface="+mn-cs"/>
              </a:rPr>
              <a:t> </a:t>
            </a:r>
            <a:r>
              <a:rPr lang="en-GB" sz="3200" dirty="0" err="1">
                <a:latin typeface="Century Gothic" pitchFamily="34" charset="0"/>
                <a:ea typeface="+mn-ea"/>
                <a:cs typeface="+mn-cs"/>
              </a:rPr>
              <a:t>décision</a:t>
            </a:r>
            <a:r>
              <a:rPr lang="en-GB" sz="3200" dirty="0">
                <a:latin typeface="Century Gothic" pitchFamily="34" charset="0"/>
                <a:ea typeface="+mn-ea"/>
                <a:cs typeface="+mn-cs"/>
              </a:rPr>
              <a:t> </a:t>
            </a:r>
            <a:r>
              <a:rPr lang="en-GB" sz="3200" dirty="0" err="1">
                <a:latin typeface="Century Gothic" pitchFamily="34" charset="0"/>
                <a:ea typeface="+mn-ea"/>
                <a:cs typeface="+mn-cs"/>
              </a:rPr>
              <a:t>concernant</a:t>
            </a:r>
            <a:r>
              <a:rPr lang="en-GB" sz="3200" dirty="0">
                <a:latin typeface="Century Gothic" pitchFamily="34" charset="0"/>
                <a:ea typeface="+mn-ea"/>
                <a:cs typeface="+mn-cs"/>
              </a:rPr>
              <a:t> des aliments </a:t>
            </a:r>
            <a:r>
              <a:rPr lang="en-GB" sz="3200" dirty="0" err="1">
                <a:latin typeface="Century Gothic" pitchFamily="34" charset="0"/>
                <a:ea typeface="+mn-ea"/>
                <a:cs typeface="+mn-cs"/>
              </a:rPr>
              <a:t>génétiquement</a:t>
            </a:r>
            <a:r>
              <a:rPr lang="en-GB" sz="3200" dirty="0">
                <a:latin typeface="Century Gothic" pitchFamily="34" charset="0"/>
                <a:ea typeface="+mn-ea"/>
                <a:cs typeface="+mn-cs"/>
              </a:rPr>
              <a:t> </a:t>
            </a:r>
            <a:r>
              <a:rPr lang="en-GB" sz="3200" dirty="0" err="1">
                <a:latin typeface="Century Gothic" pitchFamily="34" charset="0"/>
                <a:ea typeface="+mn-ea"/>
                <a:cs typeface="+mn-cs"/>
              </a:rPr>
              <a:t>modifiés</a:t>
            </a:r>
            <a:r>
              <a:rPr lang="en-GB" sz="3200" dirty="0">
                <a:latin typeface="Century Gothic" pitchFamily="34" charset="0"/>
                <a:ea typeface="+mn-ea"/>
                <a:cs typeface="+mn-cs"/>
              </a:rPr>
              <a:t> (GM) </a:t>
            </a:r>
            <a:r>
              <a:rPr lang="en-GB" sz="3200" dirty="0" err="1">
                <a:latin typeface="Century Gothic" pitchFamily="34" charset="0"/>
                <a:ea typeface="+mn-ea"/>
                <a:cs typeface="+mn-cs"/>
              </a:rPr>
              <a:t>basée</a:t>
            </a:r>
            <a:r>
              <a:rPr lang="en-GB" sz="3200" dirty="0">
                <a:latin typeface="Century Gothic" pitchFamily="34" charset="0"/>
                <a:ea typeface="+mn-ea"/>
                <a:cs typeface="+mn-cs"/>
              </a:rPr>
              <a:t> </a:t>
            </a:r>
            <a:r>
              <a:rPr lang="en-GB" sz="3200" dirty="0" err="1">
                <a:latin typeface="Century Gothic" pitchFamily="34" charset="0"/>
                <a:ea typeface="+mn-ea"/>
                <a:cs typeface="+mn-cs"/>
              </a:rPr>
              <a:t>sur</a:t>
            </a:r>
            <a:r>
              <a:rPr lang="en-GB" sz="3200" dirty="0">
                <a:latin typeface="Century Gothic" pitchFamily="34" charset="0"/>
                <a:ea typeface="+mn-ea"/>
                <a:cs typeface="+mn-cs"/>
              </a:rPr>
              <a:t> :</a:t>
            </a:r>
            <a:endParaRPr lang="en-GB" sz="3200" dirty="0">
              <a:solidFill>
                <a:schemeClr val="tx1">
                  <a:lumMod val="85000"/>
                  <a:lumOff val="15000"/>
                </a:schemeClr>
              </a:solidFill>
              <a:latin typeface="Century Gothic" pitchFamily="34" charset="0"/>
              <a:ea typeface="+mn-ea"/>
              <a:cs typeface="+mn-cs"/>
            </a:endParaRPr>
          </a:p>
          <a:p>
            <a:pPr>
              <a:spcBef>
                <a:spcPts val="1800"/>
              </a:spcBef>
              <a:spcAft>
                <a:spcPts val="0"/>
              </a:spcAft>
              <a:defRPr/>
            </a:pPr>
            <a:r>
              <a:rPr lang="en-GB" sz="3200" b="1" dirty="0">
                <a:solidFill>
                  <a:srgbClr val="008EC0"/>
                </a:solidFill>
                <a:latin typeface="Century Gothic" pitchFamily="34" charset="0"/>
                <a:ea typeface="+mn-ea"/>
                <a:cs typeface="+mn-cs"/>
              </a:rPr>
              <a:t>Les </a:t>
            </a:r>
            <a:r>
              <a:rPr lang="en-GB" sz="3200" b="1" dirty="0" err="1">
                <a:solidFill>
                  <a:srgbClr val="008EC0"/>
                </a:solidFill>
                <a:latin typeface="Century Gothic" pitchFamily="34" charset="0"/>
                <a:ea typeface="+mn-ea"/>
                <a:cs typeface="+mn-cs"/>
              </a:rPr>
              <a:t>gènes</a:t>
            </a:r>
            <a:r>
              <a:rPr lang="en-GB" sz="3200" b="1" dirty="0">
                <a:solidFill>
                  <a:srgbClr val="008EC0"/>
                </a:solidFill>
                <a:latin typeface="Century Gothic" pitchFamily="34" charset="0"/>
                <a:ea typeface="+mn-ea"/>
                <a:cs typeface="+mn-cs"/>
              </a:rPr>
              <a:t>: </a:t>
            </a:r>
            <a:r>
              <a:rPr lang="en-GB" sz="3200" dirty="0" err="1">
                <a:latin typeface="Century Gothic" pitchFamily="34" charset="0"/>
                <a:ea typeface="+mn-ea"/>
                <a:cs typeface="+mn-cs"/>
              </a:rPr>
              <a:t>Décrire</a:t>
            </a:r>
            <a:r>
              <a:rPr lang="en-GB" sz="3200" dirty="0">
                <a:latin typeface="Century Gothic" pitchFamily="34" charset="0"/>
                <a:ea typeface="+mn-ea"/>
                <a:cs typeface="+mn-cs"/>
              </a:rPr>
              <a:t> </a:t>
            </a:r>
            <a:r>
              <a:rPr lang="en-GB" sz="3200" dirty="0" err="1">
                <a:latin typeface="Century Gothic" pitchFamily="34" charset="0"/>
                <a:ea typeface="+mn-ea"/>
                <a:cs typeface="+mn-cs"/>
              </a:rPr>
              <a:t>une</a:t>
            </a:r>
            <a:r>
              <a:rPr lang="en-GB" sz="3200" dirty="0">
                <a:latin typeface="Century Gothic" pitchFamily="34" charset="0"/>
                <a:ea typeface="+mn-ea"/>
                <a:cs typeface="+mn-cs"/>
              </a:rPr>
              <a:t> modification </a:t>
            </a:r>
            <a:r>
              <a:rPr lang="en-GB" sz="3200" dirty="0" err="1">
                <a:latin typeface="Century Gothic" pitchFamily="34" charset="0"/>
                <a:ea typeface="+mn-ea"/>
                <a:cs typeface="+mn-cs"/>
              </a:rPr>
              <a:t>génétique</a:t>
            </a:r>
            <a:endParaRPr lang="en-GB" sz="3200" dirty="0">
              <a:latin typeface="Century Gothic" pitchFamily="34" charset="0"/>
              <a:ea typeface="+mn-ea"/>
              <a:cs typeface="+mn-cs"/>
            </a:endParaRPr>
          </a:p>
          <a:p>
            <a:pPr>
              <a:spcBef>
                <a:spcPts val="1800"/>
              </a:spcBef>
              <a:spcAft>
                <a:spcPts val="0"/>
              </a:spcAft>
              <a:defRPr/>
            </a:pPr>
            <a:r>
              <a:rPr lang="en-GB" sz="3200" b="1" dirty="0">
                <a:solidFill>
                  <a:srgbClr val="009900"/>
                </a:solidFill>
                <a:latin typeface="Century Gothic" pitchFamily="34" charset="0"/>
                <a:ea typeface="+mn-ea"/>
                <a:cs typeface="+mn-cs"/>
              </a:rPr>
              <a:t>Science </a:t>
            </a:r>
            <a:r>
              <a:rPr lang="en-GB" sz="3200" b="1" dirty="0" err="1">
                <a:solidFill>
                  <a:srgbClr val="009900"/>
                </a:solidFill>
                <a:latin typeface="Century Gothic" pitchFamily="34" charset="0"/>
                <a:ea typeface="+mn-ea"/>
                <a:cs typeface="+mn-cs"/>
              </a:rPr>
              <a:t>en</a:t>
            </a:r>
            <a:r>
              <a:rPr lang="en-GB" sz="3200" b="1" dirty="0">
                <a:solidFill>
                  <a:srgbClr val="009900"/>
                </a:solidFill>
                <a:latin typeface="Century Gothic" pitchFamily="34" charset="0"/>
                <a:ea typeface="+mn-ea"/>
                <a:cs typeface="+mn-cs"/>
              </a:rPr>
              <a:t> </a:t>
            </a:r>
            <a:r>
              <a:rPr lang="en-GB" sz="3200" b="1" dirty="0" err="1">
                <a:solidFill>
                  <a:srgbClr val="009900"/>
                </a:solidFill>
                <a:latin typeface="Century Gothic" pitchFamily="34" charset="0"/>
                <a:ea typeface="+mn-ea"/>
                <a:cs typeface="+mn-cs"/>
              </a:rPr>
              <a:t>société</a:t>
            </a:r>
            <a:r>
              <a:rPr lang="en-GB" sz="3200" b="1" dirty="0">
                <a:solidFill>
                  <a:srgbClr val="009900"/>
                </a:solidFill>
                <a:latin typeface="Century Gothic" pitchFamily="34" charset="0"/>
                <a:ea typeface="+mn-ea"/>
                <a:cs typeface="+mn-cs"/>
              </a:rPr>
              <a:t>: </a:t>
            </a:r>
            <a:br>
              <a:rPr lang="en-GB" sz="3200" b="1" dirty="0">
                <a:solidFill>
                  <a:srgbClr val="009900"/>
                </a:solidFill>
                <a:latin typeface="Century Gothic" pitchFamily="34" charset="0"/>
                <a:ea typeface="+mn-ea"/>
                <a:cs typeface="+mn-cs"/>
              </a:rPr>
            </a:br>
            <a:r>
              <a:rPr lang="en-GB" sz="3200" dirty="0" err="1">
                <a:latin typeface="Century Gothic" pitchFamily="34" charset="0"/>
                <a:ea typeface="+mn-ea"/>
                <a:cs typeface="+mn-cs"/>
              </a:rPr>
              <a:t>Evaluer</a:t>
            </a:r>
            <a:r>
              <a:rPr lang="en-GB" sz="3200" dirty="0">
                <a:latin typeface="Century Gothic" pitchFamily="34" charset="0"/>
                <a:ea typeface="+mn-ea"/>
                <a:cs typeface="+mn-cs"/>
              </a:rPr>
              <a:t> les </a:t>
            </a:r>
            <a:r>
              <a:rPr lang="en-GB" sz="3200" dirty="0" err="1">
                <a:latin typeface="Century Gothic" pitchFamily="34" charset="0"/>
                <a:ea typeface="+mn-ea"/>
                <a:cs typeface="+mn-cs"/>
              </a:rPr>
              <a:t>risques</a:t>
            </a:r>
            <a:r>
              <a:rPr lang="en-GB" sz="3200" dirty="0">
                <a:latin typeface="Century Gothic" pitchFamily="34" charset="0"/>
                <a:ea typeface="+mn-ea"/>
                <a:cs typeface="+mn-cs"/>
              </a:rPr>
              <a:t> pour la santé</a:t>
            </a:r>
          </a:p>
        </p:txBody>
      </p:sp>
      <p:sp>
        <p:nvSpPr>
          <p:cNvPr id="12291" name="Rectangle 9"/>
          <p:cNvSpPr>
            <a:spLocks noChangeArrowheads="1"/>
          </p:cNvSpPr>
          <p:nvPr/>
        </p:nvSpPr>
        <p:spPr bwMode="auto">
          <a:xfrm>
            <a:off x="6043613" y="6161088"/>
            <a:ext cx="27066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389E2A"/>
                </a:solidFill>
                <a:latin typeface="Century Gothic" charset="0"/>
              </a:rPr>
              <a:t>Démarche scientifique</a:t>
            </a:r>
            <a:endParaRPr lang="en-GB" altLang="x-none">
              <a:solidFill>
                <a:srgbClr val="389E2A"/>
              </a:solidFill>
            </a:endParaRPr>
          </a:p>
        </p:txBody>
      </p:sp>
      <p:sp>
        <p:nvSpPr>
          <p:cNvPr id="12292" name="Rectangle 10"/>
          <p:cNvSpPr>
            <a:spLocks noChangeArrowheads="1"/>
          </p:cNvSpPr>
          <p:nvPr/>
        </p:nvSpPr>
        <p:spPr bwMode="auto">
          <a:xfrm>
            <a:off x="3779838" y="6169025"/>
            <a:ext cx="13303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008EC0"/>
                </a:solidFill>
                <a:latin typeface="Century Gothic" charset="0"/>
              </a:rPr>
              <a:t>Notion clé</a:t>
            </a:r>
            <a:endParaRPr lang="en-GB" altLang="x-none">
              <a:solidFill>
                <a:srgbClr val="008EC0"/>
              </a:solidFill>
            </a:endParaRPr>
          </a:p>
        </p:txBody>
      </p:sp>
      <p:pic>
        <p:nvPicPr>
          <p:cNvPr id="12" name="Picture 11" descr="citiz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6092825"/>
            <a:ext cx="555625" cy="5095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knowled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6105525"/>
            <a:ext cx="647700" cy="4968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2000"/>
                                        <p:tgtEl>
                                          <p:spTgt spid="9">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2000"/>
                                        <p:tgtEl>
                                          <p:spTgt spid="9">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corn stal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03279">
            <a:off x="6442075" y="1962150"/>
            <a:ext cx="2160588" cy="21605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cornstalk.png"/>
          <p:cNvPicPr>
            <a:picLocks noChangeAspect="1"/>
          </p:cNvPicPr>
          <p:nvPr/>
        </p:nvPicPr>
        <p:blipFill>
          <a:blip r:embed="rId4">
            <a:extLst>
              <a:ext uri="{28A0092B-C50C-407E-A947-70E740481C1C}">
                <a14:useLocalDpi xmlns:a14="http://schemas.microsoft.com/office/drawing/2010/main" val="0"/>
              </a:ext>
            </a:extLst>
          </a:blip>
          <a:srcRect b="19508"/>
          <a:stretch>
            <a:fillRect/>
          </a:stretch>
        </p:blipFill>
        <p:spPr bwMode="auto">
          <a:xfrm>
            <a:off x="3995738" y="1030288"/>
            <a:ext cx="2160587" cy="535146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36513" y="6524625"/>
            <a:ext cx="3089276" cy="360363"/>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Point de </a:t>
            </a:r>
            <a:r>
              <a:rPr lang="en-GB" sz="2000" b="1" dirty="0" err="1">
                <a:solidFill>
                  <a:schemeClr val="bg1"/>
                </a:solidFill>
                <a:latin typeface="Century Gothic" pitchFamily="34" charset="0"/>
              </a:rPr>
              <a:t>départ</a:t>
            </a:r>
            <a:endParaRPr lang="en-GB" sz="2000" b="1" dirty="0">
              <a:solidFill>
                <a:schemeClr val="bg1"/>
              </a:solidFill>
              <a:latin typeface="Century Gothic" pitchFamily="34" charset="0"/>
            </a:endParaRPr>
          </a:p>
        </p:txBody>
      </p:sp>
      <p:sp>
        <p:nvSpPr>
          <p:cNvPr id="40" name="Rectangle 39"/>
          <p:cNvSpPr/>
          <p:nvPr/>
        </p:nvSpPr>
        <p:spPr>
          <a:xfrm>
            <a:off x="6105525" y="6524625"/>
            <a:ext cx="3067050"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Mise</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en</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commun</a:t>
            </a:r>
            <a:endParaRPr lang="en-GB" sz="2000" b="1" dirty="0">
              <a:solidFill>
                <a:schemeClr val="bg1"/>
              </a:solidFill>
              <a:latin typeface="Century Gothic" pitchFamily="34" charset="0"/>
            </a:endParaRPr>
          </a:p>
        </p:txBody>
      </p:sp>
      <p:sp>
        <p:nvSpPr>
          <p:cNvPr id="42" name="Rounded Rectangle 41"/>
          <p:cNvSpPr>
            <a:spLocks noChangeArrowheads="1"/>
          </p:cNvSpPr>
          <p:nvPr/>
        </p:nvSpPr>
        <p:spPr bwMode="auto">
          <a:xfrm>
            <a:off x="3024188" y="6529388"/>
            <a:ext cx="3132137" cy="355600"/>
          </a:xfrm>
          <a:prstGeom prst="roundRect">
            <a:avLst>
              <a:gd name="adj" fmla="val 16667"/>
            </a:avLst>
          </a:prstGeom>
          <a:solidFill>
            <a:srgbClr val="CC99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Développement</a:t>
            </a:r>
            <a:endParaRPr lang="en-GB" sz="2000" b="1" dirty="0">
              <a:solidFill>
                <a:schemeClr val="bg1"/>
              </a:solidFill>
              <a:latin typeface="Century Gothic" pitchFamily="34" charset="0"/>
              <a:ea typeface="+mn-ea"/>
              <a:cs typeface="+mn-cs"/>
            </a:endParaRPr>
          </a:p>
        </p:txBody>
      </p:sp>
      <p:sp>
        <p:nvSpPr>
          <p:cNvPr id="60" name="TextBox 59"/>
          <p:cNvSpPr txBox="1">
            <a:spLocks noChangeArrowheads="1"/>
          </p:cNvSpPr>
          <p:nvPr/>
        </p:nvSpPr>
        <p:spPr bwMode="auto">
          <a:xfrm>
            <a:off x="304800" y="1219200"/>
            <a:ext cx="1368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latin typeface="Century Gothic" charset="0"/>
              </a:rPr>
              <a:t>ADN de la bactérie</a:t>
            </a:r>
          </a:p>
        </p:txBody>
      </p:sp>
      <p:sp>
        <p:nvSpPr>
          <p:cNvPr id="63" name="TextBox 62"/>
          <p:cNvSpPr txBox="1">
            <a:spLocks noChangeArrowheads="1"/>
          </p:cNvSpPr>
          <p:nvPr/>
        </p:nvSpPr>
        <p:spPr bwMode="auto">
          <a:xfrm>
            <a:off x="7315200" y="9906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latin typeface="Century Gothic" charset="0"/>
              </a:rPr>
              <a:t>ADN du plant de maïs</a:t>
            </a:r>
          </a:p>
        </p:txBody>
      </p:sp>
      <p:sp>
        <p:nvSpPr>
          <p:cNvPr id="73" name="TextBox 72"/>
          <p:cNvSpPr txBox="1">
            <a:spLocks noChangeArrowheads="1"/>
          </p:cNvSpPr>
          <p:nvPr/>
        </p:nvSpPr>
        <p:spPr bwMode="auto">
          <a:xfrm>
            <a:off x="2319338" y="3754438"/>
            <a:ext cx="2016125" cy="338137"/>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Le gène est extrait</a:t>
            </a:r>
          </a:p>
        </p:txBody>
      </p:sp>
      <p:sp>
        <p:nvSpPr>
          <p:cNvPr id="74" name="TextBox 73"/>
          <p:cNvSpPr txBox="1">
            <a:spLocks noChangeArrowheads="1"/>
          </p:cNvSpPr>
          <p:nvPr/>
        </p:nvSpPr>
        <p:spPr bwMode="auto">
          <a:xfrm>
            <a:off x="6553200" y="4343400"/>
            <a:ext cx="2016125" cy="584200"/>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Placé dans l’ADN du plant de maïs</a:t>
            </a:r>
          </a:p>
        </p:txBody>
      </p:sp>
      <p:sp>
        <p:nvSpPr>
          <p:cNvPr id="75" name="TextBox 74"/>
          <p:cNvSpPr txBox="1">
            <a:spLocks noChangeArrowheads="1"/>
          </p:cNvSpPr>
          <p:nvPr/>
        </p:nvSpPr>
        <p:spPr bwMode="auto">
          <a:xfrm>
            <a:off x="6019800" y="5334000"/>
            <a:ext cx="2743200" cy="1016000"/>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a:latin typeface="Century Gothic" charset="0"/>
              </a:rPr>
              <a:t>Le plant de maïs produit une protéine toxique</a:t>
            </a:r>
          </a:p>
        </p:txBody>
      </p:sp>
      <p:grpSp>
        <p:nvGrpSpPr>
          <p:cNvPr id="2" name="Group 67"/>
          <p:cNvGrpSpPr>
            <a:grpSpLocks/>
          </p:cNvGrpSpPr>
          <p:nvPr/>
        </p:nvGrpSpPr>
        <p:grpSpPr bwMode="auto">
          <a:xfrm>
            <a:off x="107950" y="4860925"/>
            <a:ext cx="5903913" cy="1089025"/>
            <a:chOff x="6192768" y="531704"/>
            <a:chExt cx="2904172" cy="775256"/>
          </a:xfrm>
        </p:grpSpPr>
        <p:sp>
          <p:nvSpPr>
            <p:cNvPr id="91" name="Rounded Rectangle 90"/>
            <p:cNvSpPr/>
            <p:nvPr/>
          </p:nvSpPr>
          <p:spPr>
            <a:xfrm>
              <a:off x="6228184" y="531704"/>
              <a:ext cx="2797922" cy="775256"/>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345" name="TextBox 91"/>
            <p:cNvSpPr txBox="1">
              <a:spLocks noChangeArrowheads="1"/>
            </p:cNvSpPr>
            <p:nvPr/>
          </p:nvSpPr>
          <p:spPr bwMode="auto">
            <a:xfrm>
              <a:off x="6192768" y="562876"/>
              <a:ext cx="2904172" cy="71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3600"/>
                </a:lnSpc>
              </a:pPr>
              <a:r>
                <a:rPr lang="en-GB" altLang="x-none" sz="2600">
                  <a:solidFill>
                    <a:schemeClr val="bg1"/>
                  </a:solidFill>
                  <a:latin typeface="Century Gothic" charset="0"/>
                </a:rPr>
                <a:t>Pourquoi est-ce que le cultivateur utilise alors moins de pesticides ?</a:t>
              </a:r>
            </a:p>
          </p:txBody>
        </p:sp>
      </p:grpSp>
      <p:sp>
        <p:nvSpPr>
          <p:cNvPr id="13325" name="TextBox 45"/>
          <p:cNvSpPr txBox="1">
            <a:spLocks noChangeArrowheads="1"/>
          </p:cNvSpPr>
          <p:nvPr/>
        </p:nvSpPr>
        <p:spPr bwMode="auto">
          <a:xfrm>
            <a:off x="1524000" y="76200"/>
            <a:ext cx="6934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600" b="1">
                <a:solidFill>
                  <a:srgbClr val="C00000"/>
                </a:solidFill>
                <a:latin typeface="Century Gothic" charset="0"/>
              </a:rPr>
              <a:t>Comment le maïs est-il génétiquement modifié ?</a:t>
            </a:r>
          </a:p>
        </p:txBody>
      </p:sp>
      <p:sp>
        <p:nvSpPr>
          <p:cNvPr id="95" name="TextBox 94"/>
          <p:cNvSpPr txBox="1">
            <a:spLocks noChangeArrowheads="1"/>
          </p:cNvSpPr>
          <p:nvPr/>
        </p:nvSpPr>
        <p:spPr bwMode="auto">
          <a:xfrm>
            <a:off x="1981200" y="990600"/>
            <a:ext cx="3887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a:latin typeface="Century Gothic" charset="0"/>
              </a:rPr>
              <a:t>Une culture GM contient un gène d’un autre organisme</a:t>
            </a:r>
          </a:p>
        </p:txBody>
      </p:sp>
      <p:pic>
        <p:nvPicPr>
          <p:cNvPr id="41" name="Picture 40" descr="discus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35125" y="5949950"/>
            <a:ext cx="920750" cy="57150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bacteria.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777527">
            <a:off x="75406" y="2077244"/>
            <a:ext cx="2312988" cy="221615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descr="scissor botto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5638" y="2703513"/>
            <a:ext cx="1660525" cy="641350"/>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Box 55"/>
          <p:cNvSpPr txBox="1">
            <a:spLocks noChangeArrowheads="1"/>
          </p:cNvSpPr>
          <p:nvPr/>
        </p:nvSpPr>
        <p:spPr bwMode="auto">
          <a:xfrm>
            <a:off x="2378075" y="2257425"/>
            <a:ext cx="1584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b="1">
                <a:latin typeface="Century Gothic" charset="0"/>
              </a:rPr>
              <a:t>gène codant pour  la protéine toxique pour les chenilles </a:t>
            </a:r>
          </a:p>
        </p:txBody>
      </p:sp>
      <p:pic>
        <p:nvPicPr>
          <p:cNvPr id="66" name="Picture 65" descr="red dna 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6138" y="1916113"/>
            <a:ext cx="5492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descr="red dna 2.png"/>
          <p:cNvPicPr>
            <a:picLocks noChangeAspect="1"/>
          </p:cNvPicPr>
          <p:nvPr/>
        </p:nvPicPr>
        <p:blipFill>
          <a:blip r:embed="rId9" cstate="print">
            <a:duotone>
              <a:schemeClr val="accent4">
                <a:shade val="45000"/>
                <a:satMod val="135000"/>
              </a:schemeClr>
              <a:prstClr val="white"/>
            </a:duotone>
          </a:blip>
          <a:stretch>
            <a:fillRect/>
          </a:stretch>
        </p:blipFill>
        <p:spPr>
          <a:xfrm>
            <a:off x="827584" y="2852936"/>
            <a:ext cx="570063" cy="576064"/>
          </a:xfrm>
          <a:prstGeom prst="rect">
            <a:avLst/>
          </a:prstGeom>
        </p:spPr>
      </p:pic>
      <p:pic>
        <p:nvPicPr>
          <p:cNvPr id="68" name="Picture 67" descr="red dna 3.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3429000"/>
            <a:ext cx="5508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scissor botto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72300" y="3148013"/>
            <a:ext cx="1660525" cy="641350"/>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blue dna 3.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97700" y="3265488"/>
            <a:ext cx="617538"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scissor top.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48488" y="2757488"/>
            <a:ext cx="1706562" cy="600075"/>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descr="scissor top.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33413" y="2349500"/>
            <a:ext cx="1706562" cy="598488"/>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51"/>
          <p:cNvGrpSpPr>
            <a:grpSpLocks/>
          </p:cNvGrpSpPr>
          <p:nvPr/>
        </p:nvGrpSpPr>
        <p:grpSpPr bwMode="auto">
          <a:xfrm>
            <a:off x="7053263" y="1698625"/>
            <a:ext cx="609600" cy="1585913"/>
            <a:chOff x="7052579" y="1686925"/>
            <a:chExt cx="610354" cy="1586930"/>
          </a:xfrm>
        </p:grpSpPr>
        <p:pic>
          <p:nvPicPr>
            <p:cNvPr id="13340" name="Picture 29" descr="blue dna 1.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88758" y="1686925"/>
              <a:ext cx="574175" cy="96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30" descr="blue dna 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052579" y="2648226"/>
              <a:ext cx="583110" cy="62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9" name="Straight Arrow Connector 58"/>
          <p:cNvCxnSpPr/>
          <p:nvPr/>
        </p:nvCxnSpPr>
        <p:spPr>
          <a:xfrm rot="10800000" flipV="1">
            <a:off x="1295400" y="2819400"/>
            <a:ext cx="1223963" cy="49053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2000"/>
                                        <p:tgtEl>
                                          <p:spTgt spid="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2000"/>
                                        <p:tgtEl>
                                          <p:spTgt spid="56"/>
                                        </p:tgtEl>
                                      </p:cBhvr>
                                    </p:animEffect>
                                  </p:childTnLst>
                                </p:cTn>
                              </p:par>
                              <p:par>
                                <p:cTn id="13" presetID="22" presetClass="entr" presetSubtype="2"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right)">
                                      <p:cBhvr>
                                        <p:cTn id="15" dur="1000"/>
                                        <p:tgtEl>
                                          <p:spTgt spid="59"/>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20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2000"/>
                                        <p:tgtEl>
                                          <p:spTgt spid="51"/>
                                        </p:tgtEl>
                                      </p:cBhvr>
                                    </p:animEffect>
                                  </p:childTnLst>
                                </p:cTn>
                              </p:par>
                            </p:childTnLst>
                          </p:cTn>
                        </p:par>
                        <p:par>
                          <p:cTn id="23" fill="hold" nodeType="afterGroup">
                            <p:stCondLst>
                              <p:cond delay="4000"/>
                            </p:stCondLst>
                            <p:childTnLst>
                              <p:par>
                                <p:cTn id="24" presetID="0" presetClass="path" presetSubtype="0" accel="50000" decel="50000" fill="hold" nodeType="afterEffect">
                                  <p:stCondLst>
                                    <p:cond delay="0"/>
                                  </p:stCondLst>
                                  <p:childTnLst>
                                    <p:animMotion origin="layout" path="M 0 0 L 0 0.08403 " pathEditMode="relative" ptsTypes="AA">
                                      <p:cBhvr>
                                        <p:cTn id="25" dur="2000" fill="hold"/>
                                        <p:tgtEl>
                                          <p:spTgt spid="51"/>
                                        </p:tgtEl>
                                        <p:attrNameLst>
                                          <p:attrName>ppt_x</p:attrName>
                                          <p:attrName>ppt_y</p:attrName>
                                        </p:attrNameLst>
                                      </p:cBhvr>
                                    </p:animMotion>
                                  </p:childTnLst>
                                </p:cTn>
                              </p:par>
                              <p:par>
                                <p:cTn id="26" presetID="0" presetClass="path" presetSubtype="0" accel="50000" decel="50000" fill="hold" nodeType="withEffect">
                                  <p:stCondLst>
                                    <p:cond delay="0"/>
                                  </p:stCondLst>
                                  <p:childTnLst>
                                    <p:animMotion origin="layout" path="M 0 0 L 0 0.08403 " pathEditMode="relative" ptsTypes="AA">
                                      <p:cBhvr>
                                        <p:cTn id="27" dur="2000" fill="hold"/>
                                        <p:tgtEl>
                                          <p:spTgt spid="50"/>
                                        </p:tgtEl>
                                        <p:attrNameLst>
                                          <p:attrName>ppt_x</p:attrName>
                                          <p:attrName>ppt_y</p:attrName>
                                        </p:attrNameLst>
                                      </p:cBhvr>
                                    </p:animMotion>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2000"/>
                                        <p:tgtEl>
                                          <p:spTgt spid="73"/>
                                        </p:tgtEl>
                                      </p:cBhvr>
                                    </p:animEffect>
                                  </p:childTnLst>
                                </p:cTn>
                              </p:par>
                            </p:childTnLst>
                          </p:cTn>
                        </p:par>
                        <p:par>
                          <p:cTn id="32" fill="hold" nodeType="afterGroup">
                            <p:stCondLst>
                              <p:cond delay="8000"/>
                            </p:stCondLst>
                            <p:childTnLst>
                              <p:par>
                                <p:cTn id="33" presetID="0" presetClass="path" presetSubtype="0" accel="50000" decel="50000" fill="hold" nodeType="afterEffect">
                                  <p:stCondLst>
                                    <p:cond delay="0"/>
                                  </p:stCondLst>
                                  <p:childTnLst>
                                    <p:animMotion origin="layout" path="M 0.04097 0.01227 L 0.26927 0.03333 " pathEditMode="relative" ptsTypes="AA">
                                      <p:cBhvr>
                                        <p:cTn id="34" dur="2000" fill="hold"/>
                                        <p:tgtEl>
                                          <p:spTgt spid="67"/>
                                        </p:tgtEl>
                                        <p:attrNameLst>
                                          <p:attrName>ppt_x</p:attrName>
                                          <p:attrName>ppt_y</p:attrName>
                                        </p:attrNameLst>
                                      </p:cBhvr>
                                    </p:animMotion>
                                  </p:childTnLst>
                                </p:cTn>
                              </p:par>
                            </p:childTnLst>
                          </p:cTn>
                        </p:par>
                        <p:par>
                          <p:cTn id="35" fill="hold" nodeType="afterGroup">
                            <p:stCondLst>
                              <p:cond delay="10000"/>
                            </p:stCondLst>
                            <p:childTnLst>
                              <p:par>
                                <p:cTn id="36" presetID="10"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2000"/>
                                        <p:tgtEl>
                                          <p:spTgt spid="36"/>
                                        </p:tgtEl>
                                      </p:cBhvr>
                                    </p:animEffect>
                                  </p:childTnLst>
                                </p:cTn>
                              </p:par>
                              <p:par>
                                <p:cTn id="39" presetID="10"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2000"/>
                                        <p:tgtEl>
                                          <p:spTgt spid="34"/>
                                        </p:tgtEl>
                                      </p:cBhvr>
                                    </p:animEffect>
                                  </p:childTnLst>
                                </p:cTn>
                              </p:par>
                            </p:childTnLst>
                          </p:cTn>
                        </p:par>
                        <p:par>
                          <p:cTn id="42" fill="hold" nodeType="afterGroup">
                            <p:stCondLst>
                              <p:cond delay="12000"/>
                            </p:stCondLst>
                            <p:childTnLst>
                              <p:par>
                                <p:cTn id="43" presetID="0" presetClass="path" presetSubtype="0" accel="50000" decel="50000" fill="hold" nodeType="afterEffect">
                                  <p:stCondLst>
                                    <p:cond delay="0"/>
                                  </p:stCondLst>
                                  <p:childTnLst>
                                    <p:animMotion origin="layout" path="M -0.00538 -4.44444E-6 L -0.02118 -0.07361 " pathEditMode="relative" rAng="0" ptsTypes="AA">
                                      <p:cBhvr>
                                        <p:cTn id="44" dur="2000" fill="hold"/>
                                        <p:tgtEl>
                                          <p:spTgt spid="3"/>
                                        </p:tgtEl>
                                        <p:attrNameLst>
                                          <p:attrName>ppt_x</p:attrName>
                                          <p:attrName>ppt_y</p:attrName>
                                        </p:attrNameLst>
                                      </p:cBhvr>
                                      <p:rCtr x="-80000" y="-370000"/>
                                    </p:animMotion>
                                  </p:childTnLst>
                                </p:cTn>
                              </p:par>
                            </p:childTnLst>
                          </p:cTn>
                        </p:par>
                        <p:par>
                          <p:cTn id="45" fill="hold" nodeType="afterGroup">
                            <p:stCondLst>
                              <p:cond delay="14000"/>
                            </p:stCondLst>
                            <p:childTnLst>
                              <p:par>
                                <p:cTn id="46" presetID="0" presetClass="path" presetSubtype="0" accel="50000" decel="50000" fill="hold" nodeType="afterEffect">
                                  <p:stCondLst>
                                    <p:cond delay="0"/>
                                  </p:stCondLst>
                                  <p:childTnLst>
                                    <p:animMotion origin="layout" path="M 0.26041 0.03333 L 0.67864 -0.01852 " pathEditMode="relative" rAng="0" ptsTypes="AA">
                                      <p:cBhvr>
                                        <p:cTn id="47" dur="2000" fill="hold"/>
                                        <p:tgtEl>
                                          <p:spTgt spid="67"/>
                                        </p:tgtEl>
                                        <p:attrNameLst>
                                          <p:attrName>ppt_x</p:attrName>
                                          <p:attrName>ppt_y</p:attrName>
                                        </p:attrNameLst>
                                      </p:cBhvr>
                                      <p:rCtr x="2090000" y="-260000"/>
                                    </p:animMotion>
                                  </p:childTnLst>
                                </p:cTn>
                              </p:par>
                              <p:par>
                                <p:cTn id="48" presetID="10" presetClass="exit" presetSubtype="0" fill="hold" nodeType="withEffect">
                                  <p:stCondLst>
                                    <p:cond delay="0"/>
                                  </p:stCondLst>
                                  <p:childTnLst>
                                    <p:animEffect transition="out" filter="fade">
                                      <p:cBhvr>
                                        <p:cTn id="49" dur="2000"/>
                                        <p:tgtEl>
                                          <p:spTgt spid="36"/>
                                        </p:tgtEl>
                                      </p:cBhvr>
                                    </p:animEffect>
                                    <p:set>
                                      <p:cBhvr>
                                        <p:cTn id="50" dur="1" fill="hold">
                                          <p:stCondLst>
                                            <p:cond delay="1999"/>
                                          </p:stCondLst>
                                        </p:cTn>
                                        <p:tgtEl>
                                          <p:spTgt spid="36"/>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34"/>
                                        </p:tgtEl>
                                      </p:cBhvr>
                                    </p:animEffect>
                                    <p:set>
                                      <p:cBhvr>
                                        <p:cTn id="53" dur="1" fill="hold">
                                          <p:stCondLst>
                                            <p:cond delay="1999"/>
                                          </p:stCondLst>
                                        </p:cTn>
                                        <p:tgtEl>
                                          <p:spTgt spid="34"/>
                                        </p:tgtEl>
                                        <p:attrNameLst>
                                          <p:attrName>style.visibility</p:attrName>
                                        </p:attrNameLst>
                                      </p:cBhvr>
                                      <p:to>
                                        <p:strVal val="hidden"/>
                                      </p:to>
                                    </p:set>
                                  </p:childTnLst>
                                </p:cTn>
                              </p:par>
                              <p:par>
                                <p:cTn id="54" presetID="10" presetClass="entr" presetSubtype="0" fill="hold" grpId="0" nodeType="withEffect">
                                  <p:stCondLst>
                                    <p:cond delay="100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2000"/>
                                        <p:tgtEl>
                                          <p:spTgt spid="7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xit" presetSubtype="0" fill="hold" grpId="0" nodeType="clickEffect">
                                  <p:stCondLst>
                                    <p:cond delay="0"/>
                                  </p:stCondLst>
                                  <p:childTnLst>
                                    <p:animEffect transition="out" filter="fade">
                                      <p:cBhvr>
                                        <p:cTn id="60" dur="2000"/>
                                        <p:tgtEl>
                                          <p:spTgt spid="60"/>
                                        </p:tgtEl>
                                      </p:cBhvr>
                                    </p:animEffect>
                                    <p:set>
                                      <p:cBhvr>
                                        <p:cTn id="61" dur="1" fill="hold">
                                          <p:stCondLst>
                                            <p:cond delay="1999"/>
                                          </p:stCondLst>
                                        </p:cTn>
                                        <p:tgtEl>
                                          <p:spTgt spid="6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000"/>
                                        <p:tgtEl>
                                          <p:spTgt spid="50"/>
                                        </p:tgtEl>
                                      </p:cBhvr>
                                    </p:animEffect>
                                    <p:set>
                                      <p:cBhvr>
                                        <p:cTn id="64" dur="1" fill="hold">
                                          <p:stCondLst>
                                            <p:cond delay="1999"/>
                                          </p:stCondLst>
                                        </p:cTn>
                                        <p:tgtEl>
                                          <p:spTgt spid="50"/>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2000"/>
                                        <p:tgtEl>
                                          <p:spTgt spid="56"/>
                                        </p:tgtEl>
                                      </p:cBhvr>
                                    </p:animEffect>
                                    <p:set>
                                      <p:cBhvr>
                                        <p:cTn id="67" dur="1" fill="hold">
                                          <p:stCondLst>
                                            <p:cond delay="1999"/>
                                          </p:stCondLst>
                                        </p:cTn>
                                        <p:tgtEl>
                                          <p:spTgt spid="56"/>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59"/>
                                        </p:tgtEl>
                                      </p:cBhvr>
                                    </p:animEffect>
                                    <p:set>
                                      <p:cBhvr>
                                        <p:cTn id="70" dur="1" fill="hold">
                                          <p:stCondLst>
                                            <p:cond delay="1999"/>
                                          </p:stCondLst>
                                        </p:cTn>
                                        <p:tgtEl>
                                          <p:spTgt spid="5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66"/>
                                        </p:tgtEl>
                                      </p:cBhvr>
                                    </p:animEffect>
                                    <p:set>
                                      <p:cBhvr>
                                        <p:cTn id="73" dur="1" fill="hold">
                                          <p:stCondLst>
                                            <p:cond delay="1999"/>
                                          </p:stCondLst>
                                        </p:cTn>
                                        <p:tgtEl>
                                          <p:spTgt spid="6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000"/>
                                        <p:tgtEl>
                                          <p:spTgt spid="67"/>
                                        </p:tgtEl>
                                      </p:cBhvr>
                                    </p:animEffect>
                                    <p:set>
                                      <p:cBhvr>
                                        <p:cTn id="76" dur="1" fill="hold">
                                          <p:stCondLst>
                                            <p:cond delay="1999"/>
                                          </p:stCondLst>
                                        </p:cTn>
                                        <p:tgtEl>
                                          <p:spTgt spid="67"/>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68"/>
                                        </p:tgtEl>
                                      </p:cBhvr>
                                    </p:animEffect>
                                    <p:set>
                                      <p:cBhvr>
                                        <p:cTn id="79" dur="1" fill="hold">
                                          <p:stCondLst>
                                            <p:cond delay="1999"/>
                                          </p:stCondLst>
                                        </p:cTn>
                                        <p:tgtEl>
                                          <p:spTgt spid="6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51"/>
                                        </p:tgtEl>
                                      </p:cBhvr>
                                    </p:animEffect>
                                    <p:set>
                                      <p:cBhvr>
                                        <p:cTn id="82" dur="1" fill="hold">
                                          <p:stCondLst>
                                            <p:cond delay="1999"/>
                                          </p:stCondLst>
                                        </p:cTn>
                                        <p:tgtEl>
                                          <p:spTgt spid="51"/>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2000"/>
                                        <p:tgtEl>
                                          <p:spTgt spid="44"/>
                                        </p:tgtEl>
                                      </p:cBhvr>
                                    </p:animEffect>
                                    <p:set>
                                      <p:cBhvr>
                                        <p:cTn id="85" dur="1" fill="hold">
                                          <p:stCondLst>
                                            <p:cond delay="1999"/>
                                          </p:stCondLst>
                                        </p:cTn>
                                        <p:tgtEl>
                                          <p:spTgt spid="4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000"/>
                                        <p:tgtEl>
                                          <p:spTgt spid="53"/>
                                        </p:tgtEl>
                                      </p:cBhvr>
                                    </p:animEffect>
                                    <p:set>
                                      <p:cBhvr>
                                        <p:cTn id="88" dur="1" fill="hold">
                                          <p:stCondLst>
                                            <p:cond delay="1999"/>
                                          </p:stCondLst>
                                        </p:cTn>
                                        <p:tgtEl>
                                          <p:spTgt spid="53"/>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2000"/>
                                        <p:tgtEl>
                                          <p:spTgt spid="63"/>
                                        </p:tgtEl>
                                      </p:cBhvr>
                                    </p:animEffect>
                                    <p:set>
                                      <p:cBhvr>
                                        <p:cTn id="91" dur="1" fill="hold">
                                          <p:stCondLst>
                                            <p:cond delay="1999"/>
                                          </p:stCondLst>
                                        </p:cTn>
                                        <p:tgtEl>
                                          <p:spTgt spid="63"/>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2000"/>
                                        <p:tgtEl>
                                          <p:spTgt spid="32"/>
                                        </p:tgtEl>
                                      </p:cBhvr>
                                    </p:animEffect>
                                    <p:set>
                                      <p:cBhvr>
                                        <p:cTn id="94" dur="1" fill="hold">
                                          <p:stCondLst>
                                            <p:cond delay="1999"/>
                                          </p:stCondLst>
                                        </p:cTn>
                                        <p:tgtEl>
                                          <p:spTgt spid="32"/>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2000"/>
                                        <p:tgtEl>
                                          <p:spTgt spid="73"/>
                                        </p:tgtEl>
                                      </p:cBhvr>
                                    </p:animEffect>
                                    <p:set>
                                      <p:cBhvr>
                                        <p:cTn id="97" dur="1" fill="hold">
                                          <p:stCondLst>
                                            <p:cond delay="1999"/>
                                          </p:stCondLst>
                                        </p:cTn>
                                        <p:tgtEl>
                                          <p:spTgt spid="73"/>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2000"/>
                                        <p:tgtEl>
                                          <p:spTgt spid="74"/>
                                        </p:tgtEl>
                                      </p:cBhvr>
                                    </p:animEffect>
                                    <p:set>
                                      <p:cBhvr>
                                        <p:cTn id="100" dur="1" fill="hold">
                                          <p:stCondLst>
                                            <p:cond delay="1999"/>
                                          </p:stCondLst>
                                        </p:cTn>
                                        <p:tgtEl>
                                          <p:spTgt spid="74"/>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2000"/>
                                        <p:tgtEl>
                                          <p:spTgt spid="3"/>
                                        </p:tgtEl>
                                      </p:cBhvr>
                                    </p:animEffect>
                                    <p:set>
                                      <p:cBhvr>
                                        <p:cTn id="103" dur="1" fill="hold">
                                          <p:stCondLst>
                                            <p:cond delay="1999"/>
                                          </p:stCondLst>
                                        </p:cTn>
                                        <p:tgtEl>
                                          <p:spTgt spid="3"/>
                                        </p:tgtEl>
                                        <p:attrNameLst>
                                          <p:attrName>style.visibility</p:attrName>
                                        </p:attrNameLst>
                                      </p:cBhvr>
                                      <p:to>
                                        <p:strVal val="hidden"/>
                                      </p:to>
                                    </p:set>
                                  </p:childTnLst>
                                </p:cTn>
                              </p:par>
                            </p:childTnLst>
                          </p:cTn>
                        </p:par>
                        <p:par>
                          <p:cTn id="104" fill="hold" nodeType="afterGroup">
                            <p:stCondLst>
                              <p:cond delay="2000"/>
                            </p:stCondLst>
                            <p:childTnLst>
                              <p:par>
                                <p:cTn id="105" presetID="10" presetClass="entr" presetSubtype="0" fill="hold"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2000"/>
                                        <p:tgtEl>
                                          <p:spTgt spid="39"/>
                                        </p:tgtEl>
                                      </p:cBhvr>
                                    </p:animEffect>
                                  </p:childTnLst>
                                </p:cTn>
                              </p:par>
                            </p:childTnLst>
                          </p:cTn>
                        </p:par>
                        <p:par>
                          <p:cTn id="108" fill="hold" nodeType="afterGroup">
                            <p:stCondLst>
                              <p:cond delay="40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0"/>
                                        <p:tgtEl>
                                          <p:spTgt spid="75"/>
                                        </p:tgtEl>
                                      </p:cBhvr>
                                    </p:animEffect>
                                  </p:childTnLst>
                                </p:cTn>
                              </p:par>
                            </p:childTnLst>
                          </p:cTn>
                        </p:par>
                        <p:par>
                          <p:cTn id="112" fill="hold" nodeType="afterGroup">
                            <p:stCondLst>
                              <p:cond delay="6000"/>
                            </p:stCondLst>
                            <p:childTnLst>
                              <p:par>
                                <p:cTn id="113" presetID="10" presetClass="entr" presetSubtype="0" fill="hold" nodeType="afterEffect">
                                  <p:stCondLst>
                                    <p:cond delay="0"/>
                                  </p:stCondLst>
                                  <p:childTnLst>
                                    <p:set>
                                      <p:cBhvr>
                                        <p:cTn id="114" dur="1" fill="hold">
                                          <p:stCondLst>
                                            <p:cond delay="0"/>
                                          </p:stCondLst>
                                        </p:cTn>
                                        <p:tgtEl>
                                          <p:spTgt spid="2"/>
                                        </p:tgtEl>
                                        <p:attrNameLst>
                                          <p:attrName>style.visibility</p:attrName>
                                        </p:attrNameLst>
                                      </p:cBhvr>
                                      <p:to>
                                        <p:strVal val="visible"/>
                                      </p:to>
                                    </p:set>
                                    <p:animEffect transition="in" filter="fade">
                                      <p:cBhvr>
                                        <p:cTn id="115" dur="2000"/>
                                        <p:tgtEl>
                                          <p:spTgt spid="2"/>
                                        </p:tgtEl>
                                      </p:cBhvr>
                                    </p:animEffect>
                                  </p:childTnLst>
                                </p:cTn>
                              </p:par>
                            </p:childTnLst>
                          </p:cTn>
                        </p:par>
                        <p:par>
                          <p:cTn id="116" fill="hold" nodeType="afterGroup">
                            <p:stCondLst>
                              <p:cond delay="8000"/>
                            </p:stCondLst>
                            <p:childTnLst>
                              <p:par>
                                <p:cTn id="117" presetID="10" presetClass="entr" presetSubtype="0" fill="hold" nodeType="after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fade">
                                      <p:cBhvr>
                                        <p:cTn id="119"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p:bldP spid="73" grpId="0" animBg="1"/>
      <p:bldP spid="73" grpId="1" animBg="1"/>
      <p:bldP spid="74" grpId="0" animBg="1"/>
      <p:bldP spid="74" grpId="1" animBg="1"/>
      <p:bldP spid="75" grpId="0" animBg="1"/>
      <p:bldP spid="95" grpId="0"/>
      <p:bldP spid="56" grpId="0"/>
      <p:bldP spid="5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92275" y="222250"/>
            <a:ext cx="6335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a:solidFill>
                  <a:srgbClr val="C00000"/>
                </a:solidFill>
                <a:latin typeface="Century Gothic" charset="0"/>
              </a:rPr>
              <a:t>Quelles céréales vas-tu choisir?</a:t>
            </a:r>
          </a:p>
        </p:txBody>
      </p:sp>
      <p:sp>
        <p:nvSpPr>
          <p:cNvPr id="8" name="TextBox 7"/>
          <p:cNvSpPr txBox="1">
            <a:spLocks noChangeArrowheads="1"/>
          </p:cNvSpPr>
          <p:nvPr/>
        </p:nvSpPr>
        <p:spPr bwMode="auto">
          <a:xfrm>
            <a:off x="1042988" y="2997200"/>
            <a:ext cx="7720012"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buClr>
                <a:srgbClr val="C00000"/>
              </a:buClr>
              <a:buFont typeface="Wingdings" charset="2"/>
              <a:buChar char="n"/>
            </a:pPr>
            <a:r>
              <a:rPr lang="en-GB" altLang="x-none" sz="1600">
                <a:latin typeface="Century Gothic" charset="0"/>
              </a:rPr>
              <a:t>Par groupe, lis les éléments concernant les aliments sans OGM dans l’ordre (A à G)</a:t>
            </a:r>
          </a:p>
          <a:p>
            <a:pPr>
              <a:spcBef>
                <a:spcPts val="600"/>
              </a:spcBef>
              <a:buClr>
                <a:srgbClr val="C00000"/>
              </a:buClr>
              <a:buFont typeface="Wingdings" charset="2"/>
              <a:buChar char="n"/>
            </a:pPr>
            <a:r>
              <a:rPr lang="en-GB" altLang="x-none" sz="1600" b="1">
                <a:latin typeface="Century Gothic" charset="0"/>
              </a:rPr>
              <a:t>Après chaque affirmation, discute: </a:t>
            </a:r>
            <a:r>
              <a:rPr lang="en-GB" altLang="x-none" sz="1600">
                <a:latin typeface="Century Gothic" charset="0"/>
              </a:rPr>
              <a:t>Est-ce que cette  affirmation va dans le sens des céréales OGM représentant un danger pour la santé?</a:t>
            </a:r>
          </a:p>
          <a:p>
            <a:pPr>
              <a:spcBef>
                <a:spcPts val="600"/>
              </a:spcBef>
              <a:buClr>
                <a:srgbClr val="C00000"/>
              </a:buClr>
              <a:buFont typeface="Wingdings" charset="2"/>
              <a:buChar char="n"/>
            </a:pPr>
            <a:r>
              <a:rPr lang="en-GB" altLang="x-none" sz="1600">
                <a:latin typeface="Century Gothic" charset="0"/>
              </a:rPr>
              <a:t>Si oui, ajoute une pièce au puzzle sans OGM</a:t>
            </a:r>
          </a:p>
          <a:p>
            <a:pPr>
              <a:spcBef>
                <a:spcPts val="600"/>
              </a:spcBef>
              <a:buClr>
                <a:srgbClr val="C00000"/>
              </a:buClr>
              <a:buFont typeface="Wingdings" charset="2"/>
              <a:buChar char="n"/>
            </a:pPr>
            <a:r>
              <a:rPr lang="en-GB" altLang="x-none" sz="1600">
                <a:latin typeface="Century Gothic" charset="0"/>
              </a:rPr>
              <a:t>Si non, cette affirmation va à l’encontre de ce concept, retire une pièce.</a:t>
            </a:r>
          </a:p>
          <a:p>
            <a:pPr>
              <a:spcBef>
                <a:spcPts val="600"/>
              </a:spcBef>
              <a:buClr>
                <a:srgbClr val="C00000"/>
              </a:buClr>
              <a:buFont typeface="Wingdings" charset="2"/>
              <a:buChar char="n"/>
            </a:pPr>
            <a:r>
              <a:rPr lang="en-GB" altLang="x-none" sz="1600">
                <a:latin typeface="Century Gothic" charset="0"/>
              </a:rPr>
              <a:t>Si cette proposition ne va ni dans le sens ni à l’encontre de ce concept, ne touche pas au puzzle.</a:t>
            </a:r>
          </a:p>
          <a:p>
            <a:pPr>
              <a:spcBef>
                <a:spcPts val="600"/>
              </a:spcBef>
              <a:buClr>
                <a:srgbClr val="C00000"/>
              </a:buClr>
              <a:buFont typeface="Wingdings" charset="2"/>
              <a:buChar char="n"/>
            </a:pPr>
            <a:r>
              <a:rPr lang="en-GB" altLang="x-none" sz="1600">
                <a:latin typeface="Century Gothic" charset="0"/>
              </a:rPr>
              <a:t>Suis le même processus pour les affirmations OGM et construis le puzzle OGM.</a:t>
            </a:r>
          </a:p>
          <a:p>
            <a:pPr>
              <a:spcBef>
                <a:spcPts val="600"/>
              </a:spcBef>
              <a:buClr>
                <a:srgbClr val="C00000"/>
              </a:buClr>
              <a:buFont typeface="Wingdings" charset="2"/>
              <a:buChar char="n"/>
            </a:pPr>
            <a:r>
              <a:rPr lang="en-GB" altLang="x-none" sz="1600">
                <a:latin typeface="Century Gothic" charset="0"/>
              </a:rPr>
              <a:t>Compare la taille des deux puzzles, lequel représente un plus grand risque pour la santé, céréales OGM ou sans OGM?</a:t>
            </a:r>
          </a:p>
        </p:txBody>
      </p:sp>
      <p:sp>
        <p:nvSpPr>
          <p:cNvPr id="22" name="Rectangle 21"/>
          <p:cNvSpPr/>
          <p:nvPr/>
        </p:nvSpPr>
        <p:spPr>
          <a:xfrm>
            <a:off x="-36513" y="6524625"/>
            <a:ext cx="3089276" cy="360363"/>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Point de </a:t>
            </a:r>
            <a:r>
              <a:rPr lang="en-GB" sz="2000" b="1" dirty="0" err="1">
                <a:solidFill>
                  <a:schemeClr val="bg1"/>
                </a:solidFill>
                <a:latin typeface="Century Gothic" pitchFamily="34" charset="0"/>
              </a:rPr>
              <a:t>départ</a:t>
            </a:r>
            <a:endParaRPr lang="en-GB" sz="2000" b="1" dirty="0">
              <a:solidFill>
                <a:schemeClr val="bg1"/>
              </a:solidFill>
              <a:latin typeface="Century Gothic" pitchFamily="34" charset="0"/>
            </a:endParaRPr>
          </a:p>
        </p:txBody>
      </p:sp>
      <p:sp>
        <p:nvSpPr>
          <p:cNvPr id="23" name="Rectangle 22"/>
          <p:cNvSpPr/>
          <p:nvPr/>
        </p:nvSpPr>
        <p:spPr>
          <a:xfrm>
            <a:off x="6105525" y="6524625"/>
            <a:ext cx="3067050"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Mise</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en</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commun</a:t>
            </a:r>
            <a:endParaRPr lang="en-GB" sz="2000" b="1" dirty="0">
              <a:solidFill>
                <a:schemeClr val="bg1"/>
              </a:solidFill>
              <a:latin typeface="Century Gothic" pitchFamily="34" charset="0"/>
            </a:endParaRPr>
          </a:p>
        </p:txBody>
      </p:sp>
      <p:sp>
        <p:nvSpPr>
          <p:cNvPr id="24" name="Rounded Rectangle 23"/>
          <p:cNvSpPr>
            <a:spLocks noChangeArrowheads="1"/>
          </p:cNvSpPr>
          <p:nvPr/>
        </p:nvSpPr>
        <p:spPr bwMode="auto">
          <a:xfrm>
            <a:off x="3024188" y="6529388"/>
            <a:ext cx="3132137" cy="355600"/>
          </a:xfrm>
          <a:prstGeom prst="roundRect">
            <a:avLst>
              <a:gd name="adj" fmla="val 16667"/>
            </a:avLst>
          </a:prstGeom>
          <a:solidFill>
            <a:srgbClr val="CC99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Développement</a:t>
            </a:r>
            <a:endParaRPr lang="en-GB" sz="2000" b="1" dirty="0">
              <a:solidFill>
                <a:schemeClr val="bg1"/>
              </a:solidFill>
              <a:latin typeface="Century Gothic" pitchFamily="34" charset="0"/>
              <a:ea typeface="+mn-ea"/>
              <a:cs typeface="+mn-cs"/>
            </a:endParaRPr>
          </a:p>
        </p:txBody>
      </p:sp>
      <p:grpSp>
        <p:nvGrpSpPr>
          <p:cNvPr id="14343" name="Group 18"/>
          <p:cNvGrpSpPr>
            <a:grpSpLocks/>
          </p:cNvGrpSpPr>
          <p:nvPr/>
        </p:nvGrpSpPr>
        <p:grpSpPr bwMode="auto">
          <a:xfrm>
            <a:off x="7667625" y="0"/>
            <a:ext cx="1441450" cy="641350"/>
            <a:chOff x="7668344" y="0"/>
            <a:chExt cx="1440954" cy="641606"/>
          </a:xfrm>
        </p:grpSpPr>
        <p:sp>
          <p:nvSpPr>
            <p:cNvPr id="14358" name="TextBox 24"/>
            <p:cNvSpPr txBox="1">
              <a:spLocks noChangeArrowheads="1"/>
            </p:cNvSpPr>
            <p:nvPr/>
          </p:nvSpPr>
          <p:spPr bwMode="auto">
            <a:xfrm>
              <a:off x="7668344" y="0"/>
              <a:ext cx="9368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SS1-4</a:t>
              </a:r>
            </a:p>
          </p:txBody>
        </p:sp>
        <p:pic>
          <p:nvPicPr>
            <p:cNvPr id="14359" name="Picture 25" descr="Student sheet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67"/>
          <p:cNvGrpSpPr>
            <a:grpSpLocks/>
          </p:cNvGrpSpPr>
          <p:nvPr/>
        </p:nvGrpSpPr>
        <p:grpSpPr bwMode="auto">
          <a:xfrm>
            <a:off x="2133600" y="836613"/>
            <a:ext cx="4746625" cy="1724025"/>
            <a:chOff x="6220794" y="887971"/>
            <a:chExt cx="2009484" cy="1154404"/>
          </a:xfrm>
        </p:grpSpPr>
        <p:sp>
          <p:nvSpPr>
            <p:cNvPr id="16" name="Rounded Rectangle 15"/>
            <p:cNvSpPr/>
            <p:nvPr/>
          </p:nvSpPr>
          <p:spPr>
            <a:xfrm>
              <a:off x="6343249" y="887971"/>
              <a:ext cx="1821145" cy="1127700"/>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357" name="TextBox 16"/>
            <p:cNvSpPr txBox="1">
              <a:spLocks noChangeArrowheads="1"/>
            </p:cNvSpPr>
            <p:nvPr/>
          </p:nvSpPr>
          <p:spPr bwMode="auto">
            <a:xfrm>
              <a:off x="6220794" y="908720"/>
              <a:ext cx="2009484" cy="113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600">
                  <a:solidFill>
                    <a:schemeClr val="bg1"/>
                  </a:solidFill>
                  <a:latin typeface="Century Gothic" charset="0"/>
                </a:rPr>
                <a:t>Evalue les risques pour la santé liés à  la consommation des deux types de céréales</a:t>
              </a:r>
            </a:p>
          </p:txBody>
        </p:sp>
      </p:grpSp>
      <p:pic>
        <p:nvPicPr>
          <p:cNvPr id="27" name="Picture 26" descr="cornflak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92150"/>
            <a:ext cx="2160588" cy="147637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cornflake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692150"/>
            <a:ext cx="2160588" cy="147637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GM red.png"/>
          <p:cNvPicPr>
            <a:picLocks noChangeAspect="1"/>
          </p:cNvPicPr>
          <p:nvPr/>
        </p:nvPicPr>
        <p:blipFill>
          <a:blip r:embed="rId6" cstate="print">
            <a:clrChange>
              <a:clrFrom>
                <a:srgbClr val="CC242A"/>
              </a:clrFrom>
              <a:clrTo>
                <a:srgbClr val="CC242A">
                  <a:alpha val="0"/>
                </a:srgbClr>
              </a:clrTo>
            </a:clrChange>
            <a:duotone>
              <a:prstClr val="black"/>
              <a:schemeClr val="accent3">
                <a:lumMod val="75000"/>
                <a:tint val="45000"/>
                <a:satMod val="400000"/>
              </a:schemeClr>
            </a:duotone>
          </a:blip>
          <a:stretch>
            <a:fillRect/>
          </a:stretch>
        </p:blipFill>
        <p:spPr>
          <a:xfrm rot="1883625">
            <a:off x="6664202" y="1311156"/>
            <a:ext cx="2386841" cy="1027668"/>
          </a:xfrm>
          <a:prstGeom prst="rect">
            <a:avLst/>
          </a:prstGeom>
        </p:spPr>
      </p:pic>
      <p:pic>
        <p:nvPicPr>
          <p:cNvPr id="33" name="Picture 32" descr="GM fre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907705">
            <a:off x="185738" y="1350963"/>
            <a:ext cx="241935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5"/>
          <p:cNvGrpSpPr>
            <a:grpSpLocks/>
          </p:cNvGrpSpPr>
          <p:nvPr/>
        </p:nvGrpSpPr>
        <p:grpSpPr bwMode="auto">
          <a:xfrm>
            <a:off x="93663" y="2636838"/>
            <a:ext cx="8582025" cy="3887787"/>
            <a:chOff x="93403" y="2852936"/>
            <a:chExt cx="8583053" cy="3888432"/>
          </a:xfrm>
        </p:grpSpPr>
        <p:sp>
          <p:nvSpPr>
            <p:cNvPr id="14350" name="Rectangle 30"/>
            <p:cNvSpPr>
              <a:spLocks noChangeArrowheads="1"/>
            </p:cNvSpPr>
            <p:nvPr/>
          </p:nvSpPr>
          <p:spPr bwMode="auto">
            <a:xfrm>
              <a:off x="1043608" y="2884874"/>
              <a:ext cx="76328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buClr>
                  <a:srgbClr val="00B0F0"/>
                </a:buClr>
              </a:pPr>
              <a:r>
                <a:rPr lang="en-GB" altLang="x-none" sz="2000" b="1">
                  <a:solidFill>
                    <a:srgbClr val="C00000"/>
                  </a:solidFill>
                  <a:latin typeface="Century Gothic" charset="0"/>
                </a:rPr>
                <a:t>Place l’élément central du puzzle sans OGM sur la table.</a:t>
              </a:r>
            </a:p>
          </p:txBody>
        </p:sp>
        <p:grpSp>
          <p:nvGrpSpPr>
            <p:cNvPr id="14351" name="Group 34"/>
            <p:cNvGrpSpPr>
              <a:grpSpLocks/>
            </p:cNvGrpSpPr>
            <p:nvPr/>
          </p:nvGrpSpPr>
          <p:grpSpPr bwMode="auto">
            <a:xfrm>
              <a:off x="93403" y="2852936"/>
              <a:ext cx="8583053" cy="3888432"/>
              <a:chOff x="93403" y="2852936"/>
              <a:chExt cx="8583053" cy="3888432"/>
            </a:xfrm>
          </p:grpSpPr>
          <p:sp>
            <p:nvSpPr>
              <p:cNvPr id="6" name="Rectangle 5"/>
              <p:cNvSpPr>
                <a:spLocks noChangeArrowheads="1"/>
              </p:cNvSpPr>
              <p:nvPr/>
            </p:nvSpPr>
            <p:spPr bwMode="auto">
              <a:xfrm>
                <a:off x="971600" y="2852936"/>
                <a:ext cx="7704856" cy="3888432"/>
              </a:xfrm>
              <a:prstGeom prst="rect">
                <a:avLst/>
              </a:prstGeom>
              <a:noFill/>
              <a:ln w="6350">
                <a:solidFill>
                  <a:srgbClr val="990099"/>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34" name="Picture 33" descr="discus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3403" y="2852936"/>
                <a:ext cx="806189" cy="500839"/>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2000"/>
                                        <p:tgtEl>
                                          <p:spTgt spid="27"/>
                                        </p:tgtEl>
                                      </p:cBhvr>
                                    </p:animEffect>
                                  </p:childTnLst>
                                </p:cTn>
                              </p:par>
                              <p:par>
                                <p:cTn id="12" presetID="10" presetClass="entr" presetSubtype="0" fill="hold" nodeType="withEffect">
                                  <p:stCondLst>
                                    <p:cond delay="100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2000"/>
                                        <p:tgtEl>
                                          <p:spTgt spid="33"/>
                                        </p:tgtEl>
                                      </p:cBhvr>
                                    </p:animEffect>
                                  </p:childTnLst>
                                </p:cTn>
                              </p:par>
                            </p:childTnLst>
                          </p:cTn>
                        </p:par>
                        <p:par>
                          <p:cTn id="15" fill="hold" nodeType="afterGroup">
                            <p:stCondLst>
                              <p:cond delay="5000"/>
                            </p:stCondLst>
                            <p:childTnLst>
                              <p:par>
                                <p:cTn id="16" presetID="10"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000"/>
                                        <p:tgtEl>
                                          <p:spTgt spid="28"/>
                                        </p:tgtEl>
                                      </p:cBhvr>
                                    </p:animEffect>
                                  </p:childTnLst>
                                </p:cTn>
                              </p:par>
                              <p:par>
                                <p:cTn id="19" presetID="10" presetClass="entr" presetSubtype="0" fill="hold" nodeType="withEffect">
                                  <p:stCondLst>
                                    <p:cond delay="100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2000"/>
                                        <p:tgtEl>
                                          <p:spTgt spid="30"/>
                                        </p:tgtEl>
                                      </p:cBhvr>
                                    </p:animEffect>
                                  </p:childTnLst>
                                </p:cTn>
                              </p:par>
                            </p:childTnLst>
                          </p:cTn>
                        </p:par>
                        <p:par>
                          <p:cTn id="22" fill="hold" nodeType="afterGroup">
                            <p:stCondLst>
                              <p:cond delay="80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childTnLst>
                                </p:cTn>
                              </p:par>
                            </p:childTnLst>
                          </p:cTn>
                        </p:par>
                        <p:par>
                          <p:cTn id="31" fill="hold" nodeType="afterGroup">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2000"/>
                                        <p:tgtEl>
                                          <p:spTgt spid="8">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fade">
                                      <p:cBhvr>
                                        <p:cTn id="39" dur="2000"/>
                                        <p:tgtEl>
                                          <p:spTgt spid="8">
                                            <p:txEl>
                                              <p:pRg st="1" end="1"/>
                                            </p:txEl>
                                          </p:spTgt>
                                        </p:tgtEl>
                                      </p:cBhvr>
                                    </p:animEffect>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2000"/>
                                        <p:tgtEl>
                                          <p:spTgt spid="8">
                                            <p:txEl>
                                              <p:pRg st="2" end="2"/>
                                            </p:txEl>
                                          </p:spTgt>
                                        </p:tgtEl>
                                      </p:cBhvr>
                                    </p:animEffect>
                                  </p:childTnLst>
                                </p:cTn>
                              </p:par>
                            </p:childTnLst>
                          </p:cTn>
                        </p:par>
                        <p:par>
                          <p:cTn id="44" fill="hold" nodeType="afterGroup">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fade">
                                      <p:cBhvr>
                                        <p:cTn id="47" dur="2000"/>
                                        <p:tgtEl>
                                          <p:spTgt spid="8">
                                            <p:txEl>
                                              <p:pRg st="3" end="3"/>
                                            </p:txEl>
                                          </p:spTgt>
                                        </p:tgtEl>
                                      </p:cBhvr>
                                    </p:animEffect>
                                  </p:childTnLst>
                                </p:cTn>
                              </p:par>
                            </p:childTnLst>
                          </p:cTn>
                        </p:par>
                        <p:par>
                          <p:cTn id="48" fill="hold" nodeType="afterGroup">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Effect transition="in" filter="fade">
                                      <p:cBhvr>
                                        <p:cTn id="51" dur="2000"/>
                                        <p:tgtEl>
                                          <p:spTgt spid="8">
                                            <p:txEl>
                                              <p:pRg st="4" end="4"/>
                                            </p:txEl>
                                          </p:spTgt>
                                        </p:tgtEl>
                                      </p:cBhvr>
                                    </p:animEffect>
                                  </p:childTnLst>
                                </p:cTn>
                              </p:par>
                            </p:childTnLst>
                          </p:cTn>
                        </p:par>
                        <p:par>
                          <p:cTn id="52" fill="hold" nodeType="afterGroup">
                            <p:stCondLst>
                              <p:cond delay="8000"/>
                            </p:stCondLst>
                            <p:childTnLst>
                              <p:par>
                                <p:cTn id="53" presetID="10" presetClass="entr" presetSubtype="0" fill="hold" grpId="0" nodeType="after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animEffect transition="in" filter="fade">
                                      <p:cBhvr>
                                        <p:cTn id="55" dur="2000"/>
                                        <p:tgtEl>
                                          <p:spTgt spid="8">
                                            <p:txEl>
                                              <p:pRg st="5" end="5"/>
                                            </p:txEl>
                                          </p:spTgt>
                                        </p:tgtEl>
                                      </p:cBhvr>
                                    </p:animEffect>
                                  </p:childTnLst>
                                </p:cTn>
                              </p:par>
                            </p:childTnLst>
                          </p:cTn>
                        </p:par>
                        <p:par>
                          <p:cTn id="56" fill="hold" nodeType="afterGroup">
                            <p:stCondLst>
                              <p:cond delay="10000"/>
                            </p:stCondLst>
                            <p:childTnLst>
                              <p:par>
                                <p:cTn id="57" presetID="10" presetClass="entr" presetSubtype="0" fill="hold" grpId="0" nodeType="afterEffect">
                                  <p:stCondLst>
                                    <p:cond delay="0"/>
                                  </p:stCondLst>
                                  <p:childTnLst>
                                    <p:set>
                                      <p:cBhvr>
                                        <p:cTn id="58" dur="1" fill="hold">
                                          <p:stCondLst>
                                            <p:cond delay="0"/>
                                          </p:stCondLst>
                                        </p:cTn>
                                        <p:tgtEl>
                                          <p:spTgt spid="8">
                                            <p:txEl>
                                              <p:pRg st="6" end="6"/>
                                            </p:txEl>
                                          </p:spTgt>
                                        </p:tgtEl>
                                        <p:attrNameLst>
                                          <p:attrName>style.visibility</p:attrName>
                                        </p:attrNameLst>
                                      </p:cBhvr>
                                      <p:to>
                                        <p:strVal val="visible"/>
                                      </p:to>
                                    </p:set>
                                    <p:animEffect transition="in" filter="fade">
                                      <p:cBhvr>
                                        <p:cTn id="59"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t="12201"/>
          <a:stretch>
            <a:fillRect/>
          </a:stretch>
        </p:blipFill>
        <p:spPr bwMode="auto">
          <a:xfrm>
            <a:off x="0" y="0"/>
            <a:ext cx="3995738" cy="685800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513" y="6524625"/>
            <a:ext cx="3168651" cy="360363"/>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Point de </a:t>
            </a:r>
            <a:r>
              <a:rPr lang="en-GB" sz="2000" b="1" dirty="0" err="1">
                <a:solidFill>
                  <a:schemeClr val="bg1"/>
                </a:solidFill>
                <a:latin typeface="Century Gothic" pitchFamily="34" charset="0"/>
              </a:rPr>
              <a:t>départ</a:t>
            </a:r>
            <a:endParaRPr lang="en-GB" sz="2000" b="1" dirty="0">
              <a:solidFill>
                <a:schemeClr val="bg1"/>
              </a:solidFill>
              <a:latin typeface="Century Gothic" pitchFamily="34" charset="0"/>
            </a:endParaRPr>
          </a:p>
        </p:txBody>
      </p:sp>
      <p:sp>
        <p:nvSpPr>
          <p:cNvPr id="6" name="Rectangle 5"/>
          <p:cNvSpPr/>
          <p:nvPr/>
        </p:nvSpPr>
        <p:spPr>
          <a:xfrm>
            <a:off x="3059113" y="6524625"/>
            <a:ext cx="3060700"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Développement</a:t>
            </a:r>
            <a:endParaRPr lang="en-GB" sz="2000" b="1" dirty="0">
              <a:solidFill>
                <a:schemeClr val="bg1"/>
              </a:solidFill>
              <a:latin typeface="Century Gothic" pitchFamily="34" charset="0"/>
            </a:endParaRPr>
          </a:p>
        </p:txBody>
      </p:sp>
      <p:sp>
        <p:nvSpPr>
          <p:cNvPr id="7" name="Rectangle 6"/>
          <p:cNvSpPr>
            <a:spLocks noChangeArrowheads="1"/>
          </p:cNvSpPr>
          <p:nvPr/>
        </p:nvSpPr>
        <p:spPr bwMode="auto">
          <a:xfrm>
            <a:off x="4283075" y="1989138"/>
            <a:ext cx="4608513" cy="3240087"/>
          </a:xfrm>
          <a:prstGeom prst="rect">
            <a:avLst/>
          </a:prstGeom>
          <a:noFill/>
          <a:ln w="6350">
            <a:solidFill>
              <a:srgbClr val="990099"/>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8" name="Rectangle 7"/>
          <p:cNvSpPr>
            <a:spLocks noChangeArrowheads="1"/>
          </p:cNvSpPr>
          <p:nvPr/>
        </p:nvSpPr>
        <p:spPr bwMode="auto">
          <a:xfrm>
            <a:off x="5003800" y="1989138"/>
            <a:ext cx="41402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buClr>
                <a:srgbClr val="00B0F0"/>
              </a:buClr>
            </a:pPr>
            <a:r>
              <a:rPr lang="en-GB" altLang="x-none" sz="2000">
                <a:latin typeface="Century Gothic" charset="0"/>
              </a:rPr>
              <a:t>Travaille à présent seul/e.</a:t>
            </a:r>
          </a:p>
          <a:p>
            <a:pPr>
              <a:spcBef>
                <a:spcPts val="1200"/>
              </a:spcBef>
              <a:buClr>
                <a:srgbClr val="00B0F0"/>
              </a:buClr>
            </a:pPr>
            <a:r>
              <a:rPr lang="en-GB" altLang="x-none" sz="2000">
                <a:latin typeface="Century Gothic" charset="0"/>
              </a:rPr>
              <a:t>Indique quelles céréales tu choisirais.</a:t>
            </a:r>
          </a:p>
          <a:p>
            <a:pPr>
              <a:spcBef>
                <a:spcPts val="1200"/>
              </a:spcBef>
              <a:buClr>
                <a:srgbClr val="00B0F0"/>
              </a:buClr>
            </a:pPr>
            <a:r>
              <a:rPr lang="en-GB" altLang="x-none" sz="2000">
                <a:latin typeface="Century Gothic" charset="0"/>
              </a:rPr>
              <a:t>Explique comment tu as pris cette décision. Nous demandons de décrire les risques associés pour la santé, et les affirmations qui viennent étayer ou réfuter ces risques.</a:t>
            </a:r>
          </a:p>
        </p:txBody>
      </p:sp>
      <p:pic>
        <p:nvPicPr>
          <p:cNvPr id="15367" name="Picture 12"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writ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420938"/>
            <a:ext cx="346075" cy="5048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a:spLocks noChangeArrowheads="1"/>
          </p:cNvSpPr>
          <p:nvPr/>
        </p:nvSpPr>
        <p:spPr bwMode="auto">
          <a:xfrm>
            <a:off x="6011863" y="6529388"/>
            <a:ext cx="3132137" cy="355600"/>
          </a:xfrm>
          <a:prstGeom prst="roundRect">
            <a:avLst>
              <a:gd name="adj" fmla="val 16667"/>
            </a:avLst>
          </a:prstGeom>
          <a:solidFill>
            <a:srgbClr val="5C723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Mise</a:t>
            </a:r>
            <a:r>
              <a:rPr lang="en-GB" sz="2000" b="1" dirty="0">
                <a:solidFill>
                  <a:schemeClr val="bg1"/>
                </a:solidFill>
                <a:latin typeface="Century Gothic" pitchFamily="34" charset="0"/>
                <a:ea typeface="+mn-ea"/>
                <a:cs typeface="+mn-cs"/>
              </a:rPr>
              <a:t> </a:t>
            </a:r>
            <a:r>
              <a:rPr lang="en-GB" sz="2000" b="1" dirty="0" err="1">
                <a:solidFill>
                  <a:schemeClr val="bg1"/>
                </a:solidFill>
                <a:latin typeface="Century Gothic" pitchFamily="34" charset="0"/>
                <a:ea typeface="+mn-ea"/>
                <a:cs typeface="+mn-cs"/>
              </a:rPr>
              <a:t>en</a:t>
            </a:r>
            <a:r>
              <a:rPr lang="en-GB" sz="2000" b="1" dirty="0">
                <a:solidFill>
                  <a:schemeClr val="bg1"/>
                </a:solidFill>
                <a:latin typeface="Century Gothic" pitchFamily="34" charset="0"/>
                <a:ea typeface="+mn-ea"/>
                <a:cs typeface="+mn-cs"/>
              </a:rPr>
              <a:t> </a:t>
            </a:r>
            <a:r>
              <a:rPr lang="en-GB" sz="2000" b="1" dirty="0" err="1">
                <a:solidFill>
                  <a:schemeClr val="bg1"/>
                </a:solidFill>
                <a:latin typeface="Century Gothic" pitchFamily="34" charset="0"/>
                <a:ea typeface="+mn-ea"/>
                <a:cs typeface="+mn-cs"/>
              </a:rPr>
              <a:t>commun</a:t>
            </a:r>
            <a:endParaRPr lang="en-GB" sz="2000" b="1" dirty="0">
              <a:solidFill>
                <a:schemeClr val="bg1"/>
              </a:solidFill>
              <a:latin typeface="Century Gothic"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2000"/>
                                        <p:tgtEl>
                                          <p:spTgt spid="1536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2000"/>
                                        <p:tgtEl>
                                          <p:spTgt spid="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par>
                          <p:cTn id="19" fill="hold" nodeType="afterGroup">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2000"/>
                                        <p:tgtEl>
                                          <p:spTgt spid="8">
                                            <p:txEl>
                                              <p:pRg st="1" end="1"/>
                                            </p:txEl>
                                          </p:spTgt>
                                        </p:tgtEl>
                                      </p:cBhvr>
                                    </p:animEffect>
                                  </p:childTnLst>
                                </p:cTn>
                              </p:par>
                            </p:childTnLst>
                          </p:cTn>
                        </p:par>
                        <p:par>
                          <p:cTn id="23" fill="hold" nodeType="afterGroup">
                            <p:stCondLst>
                              <p:cond delay="8000"/>
                            </p:stCondLst>
                            <p:childTnLst>
                              <p:par>
                                <p:cTn id="24" presetID="10" presetClass="entr" presetSubtype="0" fill="hold" grpId="0"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96975"/>
            <a:ext cx="9142413" cy="1066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6387" name="TextBox 8"/>
          <p:cNvSpPr txBox="1">
            <a:spLocks noChangeArrowheads="1"/>
          </p:cNvSpPr>
          <p:nvPr/>
        </p:nvSpPr>
        <p:spPr bwMode="auto">
          <a:xfrm>
            <a:off x="900113" y="1257300"/>
            <a:ext cx="7488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5400">
                <a:solidFill>
                  <a:schemeClr val="bg1"/>
                </a:solidFill>
                <a:latin typeface="Century Gothic" charset="0"/>
              </a:rPr>
              <a:t>Décision OGM </a:t>
            </a:r>
          </a:p>
        </p:txBody>
      </p:sp>
      <p:sp>
        <p:nvSpPr>
          <p:cNvPr id="16388" name="Title 1"/>
          <p:cNvSpPr>
            <a:spLocks noGrp="1"/>
          </p:cNvSpPr>
          <p:nvPr>
            <p:ph type="ctrTitle" idx="4294967295"/>
          </p:nvPr>
        </p:nvSpPr>
        <p:spPr>
          <a:xfrm>
            <a:off x="2411413" y="476250"/>
            <a:ext cx="4464050" cy="647700"/>
          </a:xfrm>
        </p:spPr>
        <p:txBody>
          <a:bodyPr/>
          <a:lstStyle/>
          <a:p>
            <a:r>
              <a:rPr lang="en-US" altLang="x-none" sz="3200">
                <a:solidFill>
                  <a:srgbClr val="CC9900"/>
                </a:solidFill>
                <a:latin typeface="Century Gothic" charset="0"/>
              </a:rPr>
              <a:t>Fiche apprenants</a:t>
            </a:r>
            <a:endParaRPr lang="en-US" altLang="x-none" sz="4000">
              <a:solidFill>
                <a:srgbClr val="CC9900"/>
              </a:solidFill>
              <a:latin typeface="Century Gothic" charset="0"/>
              <a:ea typeface="Lato Regular" charset="0"/>
              <a:cs typeface="Lato Regular" charset="0"/>
            </a:endParaRPr>
          </a:p>
        </p:txBody>
      </p:sp>
      <p:pic>
        <p:nvPicPr>
          <p:cNvPr id="16389" name="Picture 4" descr="engage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5800" y="204788"/>
            <a:ext cx="19034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Table 17"/>
          <p:cNvGraphicFramePr>
            <a:graphicFrameLocks noGrp="1"/>
          </p:cNvGraphicFramePr>
          <p:nvPr/>
        </p:nvGraphicFramePr>
        <p:xfrm>
          <a:off x="1331913" y="2466975"/>
          <a:ext cx="6553200" cy="3716338"/>
        </p:xfrm>
        <a:graphic>
          <a:graphicData uri="http://schemas.openxmlformats.org/drawingml/2006/table">
            <a:tbl>
              <a:tblPr/>
              <a:tblGrid>
                <a:gridCol w="1368425"/>
                <a:gridCol w="2519362"/>
                <a:gridCol w="2665413"/>
              </a:tblGrid>
              <a:tr h="43973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CC9900"/>
                          </a:solidFill>
                          <a:effectLst/>
                          <a:latin typeface="Century Gothic" charset="0"/>
                        </a:rPr>
                        <a:t>Fiche no. </a:t>
                      </a:r>
                      <a:endParaRPr kumimoji="0" lang="en-GB" altLang="x-none" sz="1600" b="0" i="0" u="none" strike="noStrike" cap="none" normalizeH="0" baseline="0">
                        <a:ln>
                          <a:noFill/>
                        </a:ln>
                        <a:solidFill>
                          <a:srgbClr val="CC9900"/>
                        </a:solidFill>
                        <a:effectLst/>
                        <a:latin typeface="Century Gothic" charset="0"/>
                        <a:ea typeface="ＭＳ Ｐゴシック" charset="-128"/>
                        <a:cs typeface="ＭＳ Ｐゴシック" charset="-128"/>
                      </a:endParaRPr>
                    </a:p>
                  </a:txBody>
                  <a:tcPr marL="126000" marR="126000" marT="72000" marB="50400" horzOverflow="overflow">
                    <a:lnL>
                      <a:noFill/>
                    </a:lnL>
                    <a:lnR w="6350" cap="flat" cmpd="sng" algn="ctr">
                      <a:solidFill>
                        <a:srgbClr val="CC9900"/>
                      </a:solidFill>
                      <a:prstDash val="solid"/>
                      <a:round/>
                      <a:headEnd type="none" w="med" len="med"/>
                      <a:tailEnd type="none" w="med" len="med"/>
                    </a:lnR>
                    <a:lnT>
                      <a:noFill/>
                    </a:lnT>
                    <a:lnB w="6350" cap="flat" cmpd="sng" algn="ctr">
                      <a:solidFill>
                        <a:srgbClr val="CC99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CC9900"/>
                          </a:solidFill>
                          <a:effectLst/>
                          <a:latin typeface="Century Gothic" charset="0"/>
                        </a:rPr>
                        <a:t>Titre </a:t>
                      </a:r>
                      <a:endParaRPr kumimoji="0" lang="en-GB" altLang="x-none" sz="1600" b="0" i="0" u="none" strike="noStrike" cap="none" normalizeH="0" baseline="0">
                        <a:ln>
                          <a:noFill/>
                        </a:ln>
                        <a:solidFill>
                          <a:srgbClr val="CC9900"/>
                        </a:solidFill>
                        <a:effectLst/>
                        <a:latin typeface="Century Gothic" charset="0"/>
                        <a:ea typeface="ＭＳ Ｐゴシック" charset="-128"/>
                        <a:cs typeface="ＭＳ Ｐゴシック" charset="-128"/>
                      </a:endParaRPr>
                    </a:p>
                  </a:txBody>
                  <a:tcPr marL="126000" marR="126000" marT="72000" marB="50400" horzOverflow="overflow">
                    <a:lnL w="6350" cap="flat" cmpd="sng" algn="ctr">
                      <a:solidFill>
                        <a:srgbClr val="CC9900"/>
                      </a:solidFill>
                      <a:prstDash val="solid"/>
                      <a:round/>
                      <a:headEnd type="none" w="med" len="med"/>
                      <a:tailEnd type="none" w="med" len="med"/>
                    </a:lnL>
                    <a:lnR w="6350" cap="flat" cmpd="sng" algn="ctr">
                      <a:solidFill>
                        <a:srgbClr val="CC9900"/>
                      </a:solidFill>
                      <a:prstDash val="solid"/>
                      <a:round/>
                      <a:headEnd type="none" w="med" len="med"/>
                      <a:tailEnd type="none" w="med" len="med"/>
                    </a:lnR>
                    <a:lnT>
                      <a:noFill/>
                    </a:lnT>
                    <a:lnB w="6350" cap="flat" cmpd="sng" algn="ctr">
                      <a:solidFill>
                        <a:srgbClr val="CC99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CC9900"/>
                          </a:solidFill>
                          <a:effectLst/>
                          <a:latin typeface="Century Gothic" charset="0"/>
                        </a:rPr>
                        <a:t>Notes</a:t>
                      </a:r>
                      <a:endParaRPr kumimoji="0" lang="en-GB" altLang="x-none" sz="1600" b="0" i="0" u="none" strike="noStrike" cap="none" normalizeH="0" baseline="0">
                        <a:ln>
                          <a:noFill/>
                        </a:ln>
                        <a:solidFill>
                          <a:srgbClr val="CC9900"/>
                        </a:solidFill>
                        <a:effectLst/>
                        <a:latin typeface="Century Gothic" charset="0"/>
                        <a:ea typeface="ＭＳ Ｐゴシック" charset="-128"/>
                        <a:cs typeface="ＭＳ Ｐゴシック" charset="-128"/>
                      </a:endParaRPr>
                    </a:p>
                  </a:txBody>
                  <a:tcPr marL="126000" marR="126000" marT="72000" marB="50400" horzOverflow="overflow">
                    <a:lnL w="6350" cap="flat" cmpd="sng" algn="ctr">
                      <a:solidFill>
                        <a:srgbClr val="CC9900"/>
                      </a:solidFill>
                      <a:prstDash val="solid"/>
                      <a:round/>
                      <a:headEnd type="none" w="med" len="med"/>
                      <a:tailEnd type="none" w="med" len="med"/>
                    </a:lnL>
                    <a:lnR>
                      <a:noFill/>
                    </a:lnR>
                    <a:lnT>
                      <a:noFill/>
                    </a:lnT>
                    <a:lnB w="6350" cap="flat" cmpd="sng" algn="ctr">
                      <a:solidFill>
                        <a:srgbClr val="CC9900"/>
                      </a:solidFill>
                      <a:prstDash val="solid"/>
                      <a:round/>
                      <a:headEnd type="none" w="med" len="med"/>
                      <a:tailEnd type="none" w="med" len="med"/>
                    </a:lnB>
                    <a:lnTlToBr>
                      <a:noFill/>
                    </a:lnTlToBr>
                    <a:lnBlToTr>
                      <a:noFill/>
                    </a:lnBlToTr>
                    <a:noFill/>
                  </a:tcPr>
                </a:tc>
              </a:tr>
              <a:tr h="74136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1</a:t>
                      </a:r>
                    </a:p>
                  </a:txBody>
                  <a:tcPr horzOverflow="overflow">
                    <a:lnL>
                      <a:noFill/>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Affirmations sur les aliments non GM</a:t>
                      </a:r>
                    </a:p>
                  </a:txBody>
                  <a:tcPr horzOverflow="overflow">
                    <a:lnL w="6350" cap="flat" cmpd="sng" algn="ctr">
                      <a:solidFill>
                        <a:srgbClr val="CC9900"/>
                      </a:solidFill>
                      <a:prstDash val="solid"/>
                      <a:round/>
                      <a:headEnd type="none" w="med" len="med"/>
                      <a:tailEnd type="none" w="med" len="med"/>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une par groupe.</a:t>
                      </a:r>
                    </a:p>
                  </a:txBody>
                  <a:tcPr horzOverflow="overflow">
                    <a:lnL w="6350" cap="flat" cmpd="sng" algn="ctr">
                      <a:solidFill>
                        <a:srgbClr val="CC9900"/>
                      </a:solidFill>
                      <a:prstDash val="solid"/>
                      <a:round/>
                      <a:headEnd type="none" w="med" len="med"/>
                      <a:tailEnd type="none" w="med" len="med"/>
                    </a:lnL>
                    <a:lnR>
                      <a:noFill/>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2</a:t>
                      </a:r>
                    </a:p>
                  </a:txBody>
                  <a:tcPr horzOverflow="overflow">
                    <a:lnL>
                      <a:noFill/>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Affirmations sur les aliments GM</a:t>
                      </a:r>
                    </a:p>
                  </a:txBody>
                  <a:tcPr horzOverflow="overflow">
                    <a:lnL w="6350" cap="flat" cmpd="sng" algn="ctr">
                      <a:solidFill>
                        <a:srgbClr val="CC9900"/>
                      </a:solidFill>
                      <a:prstDash val="solid"/>
                      <a:round/>
                      <a:headEnd type="none" w="med" len="med"/>
                      <a:tailEnd type="none" w="med" len="med"/>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une par groupe.</a:t>
                      </a:r>
                    </a:p>
                  </a:txBody>
                  <a:tcPr horzOverflow="overflow">
                    <a:lnL w="6350" cap="flat" cmpd="sng" algn="ctr">
                      <a:solidFill>
                        <a:srgbClr val="CC9900"/>
                      </a:solidFill>
                      <a:prstDash val="solid"/>
                      <a:round/>
                      <a:headEnd type="none" w="med" len="med"/>
                      <a:tailEnd type="none" w="med" len="med"/>
                    </a:lnL>
                    <a:lnR>
                      <a:noFill/>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3</a:t>
                      </a:r>
                    </a:p>
                  </a:txBody>
                  <a:tcPr horzOverflow="overflow">
                    <a:lnL>
                      <a:noFill/>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Puzzle OGM</a:t>
                      </a:r>
                    </a:p>
                  </a:txBody>
                  <a:tcPr horzOverflow="overflow">
                    <a:lnL w="6350" cap="flat" cmpd="sng" algn="ctr">
                      <a:solidFill>
                        <a:srgbClr val="CC9900"/>
                      </a:solidFill>
                      <a:prstDash val="solid"/>
                      <a:round/>
                      <a:headEnd type="none" w="med" len="med"/>
                      <a:tailEnd type="none" w="med" len="med"/>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Copier sur du papier cartonné et découper en pièces. Un par groupe.</a:t>
                      </a:r>
                    </a:p>
                  </a:txBody>
                  <a:tcPr horzOverflow="overflow">
                    <a:lnL w="6350" cap="flat" cmpd="sng" algn="ctr">
                      <a:solidFill>
                        <a:srgbClr val="CC9900"/>
                      </a:solidFill>
                      <a:prstDash val="solid"/>
                      <a:round/>
                      <a:headEnd type="none" w="med" len="med"/>
                      <a:tailEnd type="none" w="med" len="med"/>
                    </a:lnL>
                    <a:lnR>
                      <a:noFill/>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4</a:t>
                      </a:r>
                    </a:p>
                  </a:txBody>
                  <a:tcPr horzOverflow="overflow">
                    <a:lnL>
                      <a:noFill/>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Puzzle non OGM</a:t>
                      </a:r>
                    </a:p>
                  </a:txBody>
                  <a:tcPr horzOverflow="overflow">
                    <a:lnL w="6350" cap="flat" cmpd="sng" algn="ctr">
                      <a:solidFill>
                        <a:srgbClr val="CC9900"/>
                      </a:solidFill>
                      <a:prstDash val="solid"/>
                      <a:round/>
                      <a:headEnd type="none" w="med" len="med"/>
                      <a:tailEnd type="none" w="med" len="med"/>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Copier sur du papier cartonné et découper en pièces. Un par groupe.</a:t>
                      </a:r>
                    </a:p>
                  </a:txBody>
                  <a:tcPr horzOverflow="overflow">
                    <a:lnL w="6350" cap="flat" cmpd="sng" algn="ctr">
                      <a:solidFill>
                        <a:srgbClr val="CC9900"/>
                      </a:solidFill>
                      <a:prstDash val="solid"/>
                      <a:round/>
                      <a:headEnd type="none" w="med" len="med"/>
                      <a:tailEnd type="none" w="med" len="med"/>
                    </a:lnL>
                    <a:lnR>
                      <a:noFill/>
                    </a:lnR>
                    <a:lnT w="6350" cap="flat" cmpd="sng" algn="ctr">
                      <a:solidFill>
                        <a:srgbClr val="CC9900"/>
                      </a:solidFill>
                      <a:prstDash val="solid"/>
                      <a:round/>
                      <a:headEnd type="none" w="med" len="med"/>
                      <a:tailEnd type="none" w="med" len="med"/>
                    </a:lnT>
                    <a:lnB>
                      <a:noFill/>
                    </a:lnB>
                    <a:lnTlToBr>
                      <a:noFill/>
                    </a:lnTlToBr>
                    <a:lnBlToTr>
                      <a:noFill/>
                    </a:lnBlToTr>
                    <a:noFill/>
                  </a:tcPr>
                </a:tc>
              </a:tr>
            </a:tbl>
          </a:graphicData>
        </a:graphic>
      </p:graphicFrame>
      <p:sp>
        <p:nvSpPr>
          <p:cNvPr id="7" name="Action Button: Custom 6">
            <a:hlinkClick r:id="rId4" action="ppaction://hlinksldjump" highlightClick="1"/>
          </p:cNvPr>
          <p:cNvSpPr/>
          <p:nvPr/>
        </p:nvSpPr>
        <p:spPr>
          <a:xfrm>
            <a:off x="6875463" y="0"/>
            <a:ext cx="2268537" cy="1169988"/>
          </a:xfrm>
          <a:prstGeom prst="actionButtonBlank">
            <a:avLst/>
          </a:prstGeom>
          <a:solidFill>
            <a:schemeClr val="bg1">
              <a:lumMod val="85000"/>
              <a:alpha val="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Title 1"/>
          <p:cNvSpPr txBox="1">
            <a:spLocks/>
          </p:cNvSpPr>
          <p:nvPr/>
        </p:nvSpPr>
        <p:spPr>
          <a:xfrm>
            <a:off x="1828800" y="6477000"/>
            <a:ext cx="5638800" cy="381000"/>
          </a:xfrm>
          <a:prstGeom prst="rect">
            <a:avLst/>
          </a:prstGeom>
          <a:solidFill>
            <a:srgbClr val="FFFFFF"/>
          </a:solidFill>
        </p:spPr>
        <p:txBody>
          <a:bodyPr anchor="ctr"/>
          <a:lstStyle/>
          <a:p>
            <a:pPr algn="ctr" fontAlgn="auto">
              <a:spcAft>
                <a:spcPts val="0"/>
              </a:spcAft>
              <a:defRPr/>
            </a:pPr>
            <a:r>
              <a:rPr lang="en-US" sz="1600" dirty="0">
                <a:latin typeface="Century Gothic" pitchFamily="34" charset="0"/>
                <a:ea typeface="+mn-ea"/>
                <a:cs typeface="+mn-cs"/>
              </a:rPr>
              <a:t>Pour plus </a:t>
            </a:r>
            <a:r>
              <a:rPr lang="en-US" sz="1600" dirty="0" err="1">
                <a:latin typeface="Century Gothic" pitchFamily="34" charset="0"/>
                <a:ea typeface="+mn-ea"/>
                <a:cs typeface="+mn-cs"/>
              </a:rPr>
              <a:t>d’informations</a:t>
            </a:r>
            <a:r>
              <a:rPr lang="en-US" sz="1600" dirty="0">
                <a:latin typeface="Century Gothic" pitchFamily="34" charset="0"/>
                <a:ea typeface="+mn-ea"/>
                <a:cs typeface="+mn-cs"/>
              </a:rPr>
              <a:t>, </a:t>
            </a:r>
            <a:r>
              <a:rPr lang="en-US" sz="1600" dirty="0" err="1">
                <a:latin typeface="Century Gothic" pitchFamily="34" charset="0"/>
                <a:ea typeface="+mn-ea"/>
                <a:cs typeface="+mn-cs"/>
              </a:rPr>
              <a:t>visitez</a:t>
            </a:r>
            <a:r>
              <a:rPr lang="en-US" sz="1600" dirty="0">
                <a:latin typeface="Century Gothic" pitchFamily="34" charset="0"/>
                <a:ea typeface="+mn-ea"/>
                <a:cs typeface="+mn-cs"/>
              </a:rPr>
              <a:t> </a:t>
            </a:r>
            <a:r>
              <a:rPr lang="en-US" sz="1600" dirty="0" err="1">
                <a:solidFill>
                  <a:srgbClr val="000000"/>
                </a:solidFill>
                <a:latin typeface="Century Gothic" pitchFamily="34" charset="0"/>
                <a:ea typeface="+mn-ea"/>
                <a:cs typeface="+mn-cs"/>
              </a:rPr>
              <a:t>EngagingScience.eu</a:t>
            </a:r>
            <a:r>
              <a:rPr lang="en-US" sz="1600" dirty="0" err="1">
                <a:latin typeface="Century Gothic" pitchFamily="34" charset="0"/>
                <a:ea typeface="+mn-ea"/>
                <a:cs typeface="+mn-cs"/>
              </a:rPr>
              <a:t>/fr</a:t>
            </a:r>
            <a:r>
              <a:rPr lang="en-US" sz="1600" dirty="0">
                <a:latin typeface="Century Gothic" pitchFamily="34" charset="0"/>
                <a:ea typeface="+mn-ea"/>
                <a:cs typeface="+mn-cs"/>
              </a:rPr>
              <a:t>/</a:t>
            </a:r>
            <a:endParaRPr lang="fr-FR" sz="1600" dirty="0">
              <a:latin typeface="Century Gothic" pitchFamily="34" charset="0"/>
              <a:ea typeface="+mj-ea"/>
              <a:cs typeface="Lato Regular"/>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9"/>
          <p:cNvGrpSpPr>
            <a:grpSpLocks/>
          </p:cNvGrpSpPr>
          <p:nvPr/>
        </p:nvGrpSpPr>
        <p:grpSpPr bwMode="auto">
          <a:xfrm>
            <a:off x="6477000" y="0"/>
            <a:ext cx="2632075" cy="641350"/>
            <a:chOff x="6477000" y="0"/>
            <a:chExt cx="2632298" cy="641606"/>
          </a:xfrm>
        </p:grpSpPr>
        <p:sp>
          <p:nvSpPr>
            <p:cNvPr id="17447" name="TextBox 21"/>
            <p:cNvSpPr txBox="1">
              <a:spLocks noChangeArrowheads="1"/>
            </p:cNvSpPr>
            <p:nvPr/>
          </p:nvSpPr>
          <p:spPr bwMode="auto">
            <a:xfrm>
              <a:off x="6477000" y="0"/>
              <a:ext cx="21282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a:t>
              </a:r>
            </a:p>
          </p:txBody>
        </p:sp>
        <p:pic>
          <p:nvPicPr>
            <p:cNvPr id="17448" name="Picture 22"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Box 33"/>
          <p:cNvSpPr txBox="1"/>
          <p:nvPr/>
        </p:nvSpPr>
        <p:spPr>
          <a:xfrm>
            <a:off x="1219200" y="76200"/>
            <a:ext cx="7410450" cy="892175"/>
          </a:xfrm>
          <a:prstGeom prst="rect">
            <a:avLst/>
          </a:prstGeom>
          <a:noFill/>
        </p:spPr>
        <p:txBody>
          <a:bodyPr>
            <a:spAutoFit/>
          </a:bodyPr>
          <a:lstStyle/>
          <a:p>
            <a:pPr algn="ctr" fontAlgn="auto">
              <a:spcBef>
                <a:spcPts val="0"/>
              </a:spcBef>
              <a:spcAft>
                <a:spcPts val="0"/>
              </a:spcAft>
              <a:defRPr/>
            </a:pPr>
            <a:r>
              <a:rPr lang="en-GB" sz="2600" dirty="0">
                <a:solidFill>
                  <a:srgbClr val="00B050"/>
                </a:solidFill>
                <a:latin typeface="Century Gothic" pitchFamily="34" charset="0"/>
                <a:ea typeface="+mj-ea"/>
                <a:cs typeface="+mj-cs"/>
              </a:rPr>
              <a:t>Affirmations </a:t>
            </a:r>
            <a:r>
              <a:rPr lang="en-GB" sz="2600" dirty="0" err="1">
                <a:solidFill>
                  <a:srgbClr val="00B050"/>
                </a:solidFill>
                <a:latin typeface="Century Gothic" pitchFamily="34" charset="0"/>
                <a:ea typeface="+mj-ea"/>
                <a:cs typeface="+mj-cs"/>
              </a:rPr>
              <a:t>concernant</a:t>
            </a:r>
            <a:r>
              <a:rPr lang="en-GB" sz="2600" dirty="0">
                <a:solidFill>
                  <a:srgbClr val="00B050"/>
                </a:solidFill>
                <a:latin typeface="Century Gothic" pitchFamily="34" charset="0"/>
                <a:ea typeface="+mj-ea"/>
                <a:cs typeface="+mj-cs"/>
              </a:rPr>
              <a:t> </a:t>
            </a:r>
          </a:p>
          <a:p>
            <a:pPr algn="ctr" fontAlgn="auto">
              <a:spcBef>
                <a:spcPts val="0"/>
              </a:spcBef>
              <a:spcAft>
                <a:spcPts val="0"/>
              </a:spcAft>
              <a:defRPr/>
            </a:pPr>
            <a:r>
              <a:rPr lang="en-GB" sz="2600" dirty="0">
                <a:solidFill>
                  <a:srgbClr val="00B050"/>
                </a:solidFill>
                <a:latin typeface="Century Gothic" pitchFamily="34" charset="0"/>
                <a:ea typeface="+mj-ea"/>
                <a:cs typeface="+mj-cs"/>
              </a:rPr>
              <a:t>les aliments </a:t>
            </a:r>
            <a:r>
              <a:rPr lang="en-GB" sz="2600" b="1" dirty="0">
                <a:solidFill>
                  <a:srgbClr val="00B050"/>
                </a:solidFill>
                <a:latin typeface="Century Gothic" pitchFamily="34" charset="0"/>
                <a:ea typeface="+mj-ea"/>
                <a:cs typeface="+mj-cs"/>
              </a:rPr>
              <a:t>non GM</a:t>
            </a:r>
            <a:endParaRPr lang="en-GB" sz="2600" b="1" dirty="0">
              <a:solidFill>
                <a:srgbClr val="00B050"/>
              </a:solidFill>
              <a:latin typeface="Century Gothic" pitchFamily="34" charset="0"/>
              <a:ea typeface="+mj-ea"/>
              <a:cs typeface="+mj-cs"/>
            </a:endParaRPr>
          </a:p>
        </p:txBody>
      </p:sp>
      <p:sp>
        <p:nvSpPr>
          <p:cNvPr id="17412" name="Rectangle 28"/>
          <p:cNvSpPr>
            <a:spLocks noChangeArrowheads="1"/>
          </p:cNvSpPr>
          <p:nvPr/>
        </p:nvSpPr>
        <p:spPr bwMode="auto">
          <a:xfrm>
            <a:off x="9685338" y="-892175"/>
            <a:ext cx="84248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buFont typeface="Calibri" charset="0"/>
              <a:buAutoNum type="alphaUcPeriod"/>
            </a:pPr>
            <a:endParaRPr lang="en-GB" altLang="x-none" sz="1600">
              <a:latin typeface="Century Gothic" charset="0"/>
            </a:endParaRPr>
          </a:p>
          <a:p>
            <a:pPr>
              <a:buFont typeface="Calibri" charset="0"/>
              <a:buAutoNum type="alphaUcPeriod"/>
            </a:pPr>
            <a:endParaRPr lang="en-GB" altLang="x-none" sz="1600">
              <a:latin typeface="Century Gothic" charset="0"/>
            </a:endParaRPr>
          </a:p>
          <a:p>
            <a:pPr>
              <a:buFont typeface="Calibri" charset="0"/>
              <a:buAutoNum type="alphaUcPeriod"/>
            </a:pPr>
            <a:endParaRPr lang="en-GB" altLang="x-none" sz="1600">
              <a:latin typeface="Century Gothic" charset="0"/>
            </a:endParaRPr>
          </a:p>
          <a:p>
            <a:pPr>
              <a:buFont typeface="Calibri" charset="0"/>
              <a:buAutoNum type="alphaUcPeriod"/>
            </a:pPr>
            <a:endParaRPr lang="en-GB" altLang="x-none" sz="1600">
              <a:latin typeface="Century Gothic" charset="0"/>
            </a:endParaRPr>
          </a:p>
          <a:p>
            <a:pPr>
              <a:buFont typeface="Calibri" charset="0"/>
              <a:buAutoNum type="alphaUcPeriod"/>
            </a:pPr>
            <a:endParaRPr lang="en-GB" altLang="x-none" sz="1600">
              <a:latin typeface="Century Gothic" charset="0"/>
            </a:endParaRPr>
          </a:p>
          <a:p>
            <a:pPr>
              <a:buFont typeface="Calibri" charset="0"/>
              <a:buAutoNum type="alphaUcPeriod"/>
            </a:pPr>
            <a:endParaRPr lang="en-GB" altLang="x-none" sz="1600">
              <a:latin typeface="Century Gothic" charset="0"/>
            </a:endParaRPr>
          </a:p>
          <a:p>
            <a:pPr>
              <a:buFont typeface="Calibri" charset="0"/>
              <a:buAutoNum type="alphaUcPeriod"/>
            </a:pPr>
            <a:endParaRPr lang="en-GB" altLang="x-none" sz="1600">
              <a:latin typeface="Century Gothic" charset="0"/>
            </a:endParaRPr>
          </a:p>
        </p:txBody>
      </p:sp>
      <p:grpSp>
        <p:nvGrpSpPr>
          <p:cNvPr id="17413" name="Group 32"/>
          <p:cNvGrpSpPr>
            <a:grpSpLocks/>
          </p:cNvGrpSpPr>
          <p:nvPr/>
        </p:nvGrpSpPr>
        <p:grpSpPr bwMode="auto">
          <a:xfrm>
            <a:off x="2667000" y="914400"/>
            <a:ext cx="4646613" cy="1068388"/>
            <a:chOff x="2949565" y="990600"/>
            <a:chExt cx="4646771" cy="1069148"/>
          </a:xfrm>
        </p:grpSpPr>
        <p:pic>
          <p:nvPicPr>
            <p:cNvPr id="17" name="Picture 16" descr="flake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071745">
              <a:off x="3135966" y="843967"/>
              <a:ext cx="1029380" cy="1402182"/>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5" name="TextBox 17"/>
            <p:cNvSpPr txBox="1">
              <a:spLocks noChangeArrowheads="1"/>
            </p:cNvSpPr>
            <p:nvPr/>
          </p:nvSpPr>
          <p:spPr bwMode="auto">
            <a:xfrm>
              <a:off x="3378400" y="1236165"/>
              <a:ext cx="4320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rgbClr val="CC3300"/>
                  </a:solidFill>
                </a:rPr>
                <a:t>A</a:t>
              </a:r>
            </a:p>
          </p:txBody>
        </p:sp>
        <p:sp>
          <p:nvSpPr>
            <p:cNvPr id="17446" name="Rectangle 8"/>
            <p:cNvSpPr>
              <a:spLocks noChangeArrowheads="1"/>
            </p:cNvSpPr>
            <p:nvPr/>
          </p:nvSpPr>
          <p:spPr bwMode="auto">
            <a:xfrm>
              <a:off x="3815408" y="990600"/>
              <a:ext cx="37809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500">
                  <a:latin typeface="Century Gothic" charset="0"/>
                </a:rPr>
                <a:t>De nombreux pesticides chimiques sont pulvérisés sur le maïs non OGM. Ces produits sont </a:t>
              </a:r>
              <a:r>
                <a:rPr lang="en-GB" altLang="x-none" sz="1500" b="1">
                  <a:latin typeface="Century Gothic" charset="0"/>
                </a:rPr>
                <a:t>toxiques pour les insectes</a:t>
              </a:r>
              <a:r>
                <a:rPr lang="en-GB" altLang="x-none" sz="1500">
                  <a:latin typeface="Century Gothic" charset="0"/>
                </a:rPr>
                <a:t> se nourissant sur la plante.</a:t>
              </a:r>
            </a:p>
          </p:txBody>
        </p:sp>
      </p:grpSp>
      <p:grpSp>
        <p:nvGrpSpPr>
          <p:cNvPr id="17414" name="Group 34"/>
          <p:cNvGrpSpPr>
            <a:grpSpLocks/>
          </p:cNvGrpSpPr>
          <p:nvPr/>
        </p:nvGrpSpPr>
        <p:grpSpPr bwMode="auto">
          <a:xfrm>
            <a:off x="328613" y="1658938"/>
            <a:ext cx="3100387" cy="1846262"/>
            <a:chOff x="328669" y="1383274"/>
            <a:chExt cx="3100331" cy="1846654"/>
          </a:xfrm>
        </p:grpSpPr>
        <p:pic>
          <p:nvPicPr>
            <p:cNvPr id="15" name="Picture 14" descr="flake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683743">
              <a:off x="328669" y="1383274"/>
              <a:ext cx="1029380" cy="1402182"/>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2" name="Rectangle 9"/>
            <p:cNvSpPr>
              <a:spLocks noChangeArrowheads="1"/>
            </p:cNvSpPr>
            <p:nvPr/>
          </p:nvSpPr>
          <p:spPr bwMode="auto">
            <a:xfrm>
              <a:off x="838200" y="1752600"/>
              <a:ext cx="2590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500">
                  <a:latin typeface="Century Gothic" charset="0"/>
                </a:rPr>
                <a:t>Si nous consommons des aliments qui ont été pulvérisés avec des pesticides, ces produits chimiques passent dans notre corps. </a:t>
              </a:r>
            </a:p>
          </p:txBody>
        </p:sp>
        <p:sp>
          <p:nvSpPr>
            <p:cNvPr id="17443" name="TextBox 15"/>
            <p:cNvSpPr txBox="1">
              <a:spLocks noChangeArrowheads="1"/>
            </p:cNvSpPr>
            <p:nvPr/>
          </p:nvSpPr>
          <p:spPr bwMode="auto">
            <a:xfrm>
              <a:off x="381000" y="1777425"/>
              <a:ext cx="4320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rgbClr val="CC3300"/>
                  </a:solidFill>
                </a:rPr>
                <a:t>B</a:t>
              </a:r>
            </a:p>
          </p:txBody>
        </p:sp>
      </p:grpSp>
      <p:grpSp>
        <p:nvGrpSpPr>
          <p:cNvPr id="17415" name="Group 35"/>
          <p:cNvGrpSpPr>
            <a:grpSpLocks/>
          </p:cNvGrpSpPr>
          <p:nvPr/>
        </p:nvGrpSpPr>
        <p:grpSpPr bwMode="auto">
          <a:xfrm>
            <a:off x="3352800" y="1981200"/>
            <a:ext cx="5070475" cy="1477963"/>
            <a:chOff x="3893686" y="2180272"/>
            <a:chExt cx="5070802" cy="1477328"/>
          </a:xfrm>
        </p:grpSpPr>
        <p:pic>
          <p:nvPicPr>
            <p:cNvPr id="19" name="Picture 18" descr="flake 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214697">
              <a:off x="3888542" y="2200937"/>
              <a:ext cx="1119875" cy="1109588"/>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9" name="Rectangle 10"/>
            <p:cNvSpPr>
              <a:spLocks noChangeArrowheads="1"/>
            </p:cNvSpPr>
            <p:nvPr/>
          </p:nvSpPr>
          <p:spPr bwMode="auto">
            <a:xfrm>
              <a:off x="4644008" y="2180272"/>
              <a:ext cx="432048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500">
                  <a:latin typeface="Century Gothic" charset="0"/>
                </a:rPr>
                <a:t>Près d’un tiers des aliments et boissons non GM testés par des chercheurs gouvernementaux anglais en 2005 contenaient des traces de pesticides, et dans 1,7% des cas </a:t>
              </a:r>
              <a:r>
                <a:rPr lang="en-GB" altLang="x-none" sz="1500" b="1">
                  <a:latin typeface="Century Gothic" charset="0"/>
                </a:rPr>
                <a:t>dépassaient les limites fixées par la loi. </a:t>
              </a:r>
            </a:p>
          </p:txBody>
        </p:sp>
        <p:sp>
          <p:nvSpPr>
            <p:cNvPr id="17440" name="TextBox 19"/>
            <p:cNvSpPr txBox="1">
              <a:spLocks noChangeArrowheads="1"/>
            </p:cNvSpPr>
            <p:nvPr/>
          </p:nvSpPr>
          <p:spPr bwMode="auto">
            <a:xfrm>
              <a:off x="4211960" y="2396296"/>
              <a:ext cx="4320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rgbClr val="CC3300"/>
                  </a:solidFill>
                </a:rPr>
                <a:t>C</a:t>
              </a:r>
            </a:p>
          </p:txBody>
        </p:sp>
      </p:grpSp>
      <p:grpSp>
        <p:nvGrpSpPr>
          <p:cNvPr id="17416" name="Group 37"/>
          <p:cNvGrpSpPr>
            <a:grpSpLocks/>
          </p:cNvGrpSpPr>
          <p:nvPr/>
        </p:nvGrpSpPr>
        <p:grpSpPr bwMode="auto">
          <a:xfrm>
            <a:off x="107950" y="3429000"/>
            <a:ext cx="4464050" cy="1620838"/>
            <a:chOff x="107504" y="3356992"/>
            <a:chExt cx="3888432" cy="1621344"/>
          </a:xfrm>
        </p:grpSpPr>
        <p:pic>
          <p:nvPicPr>
            <p:cNvPr id="21" name="Picture 20" descr="flake 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504" y="3356992"/>
              <a:ext cx="1336502" cy="1328547"/>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6" name="Rectangle 11"/>
            <p:cNvSpPr>
              <a:spLocks noChangeArrowheads="1"/>
            </p:cNvSpPr>
            <p:nvPr/>
          </p:nvSpPr>
          <p:spPr bwMode="auto">
            <a:xfrm>
              <a:off x="827584" y="3501008"/>
              <a:ext cx="316835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500">
                  <a:latin typeface="Century Gothic" charset="0"/>
                </a:rPr>
                <a:t>Des recherches en laboratoire ont révélé que </a:t>
              </a:r>
              <a:r>
                <a:rPr lang="en-GB" altLang="x-none" sz="1500" b="1">
                  <a:latin typeface="Century Gothic" charset="0"/>
                </a:rPr>
                <a:t>les grandes quantités de pesticides </a:t>
              </a:r>
              <a:r>
                <a:rPr lang="en-GB" altLang="x-none" sz="1500">
                  <a:latin typeface="Century Gothic" charset="0"/>
                </a:rPr>
                <a:t>peuvent entraîner des </a:t>
              </a:r>
              <a:r>
                <a:rPr lang="en-GB" altLang="x-none" sz="1500" b="1">
                  <a:latin typeface="Century Gothic" charset="0"/>
                </a:rPr>
                <a:t>problèmes de santé </a:t>
              </a:r>
              <a:r>
                <a:rPr lang="en-GB" altLang="x-none" sz="1500">
                  <a:latin typeface="Century Gothic" charset="0"/>
                </a:rPr>
                <a:t>tels que des anomalies congénitales, lésions nerveuses ou cancers.</a:t>
              </a:r>
            </a:p>
          </p:txBody>
        </p:sp>
        <p:sp>
          <p:nvSpPr>
            <p:cNvPr id="17437" name="TextBox 23"/>
            <p:cNvSpPr txBox="1">
              <a:spLocks noChangeArrowheads="1"/>
            </p:cNvSpPr>
            <p:nvPr/>
          </p:nvSpPr>
          <p:spPr bwMode="auto">
            <a:xfrm>
              <a:off x="467544" y="3645024"/>
              <a:ext cx="4320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rgbClr val="CC3300"/>
                  </a:solidFill>
                </a:rPr>
                <a:t>D</a:t>
              </a:r>
            </a:p>
          </p:txBody>
        </p:sp>
      </p:grpSp>
      <p:grpSp>
        <p:nvGrpSpPr>
          <p:cNvPr id="17417" name="Group 36"/>
          <p:cNvGrpSpPr>
            <a:grpSpLocks/>
          </p:cNvGrpSpPr>
          <p:nvPr/>
        </p:nvGrpSpPr>
        <p:grpSpPr bwMode="auto">
          <a:xfrm>
            <a:off x="4343400" y="3427413"/>
            <a:ext cx="4940300" cy="1463675"/>
            <a:chOff x="3822507" y="3426981"/>
            <a:chExt cx="5321493" cy="1464538"/>
          </a:xfrm>
        </p:grpSpPr>
        <p:pic>
          <p:nvPicPr>
            <p:cNvPr id="25" name="Picture 24" descr="flake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610534">
              <a:off x="3822507" y="3426981"/>
              <a:ext cx="1029380" cy="1209099"/>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3" name="Rectangle 12"/>
            <p:cNvSpPr>
              <a:spLocks noChangeArrowheads="1"/>
            </p:cNvSpPr>
            <p:nvPr/>
          </p:nvSpPr>
          <p:spPr bwMode="auto">
            <a:xfrm>
              <a:off x="4355976" y="3645024"/>
              <a:ext cx="478802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500">
                  <a:latin typeface="Century Gothic" charset="0"/>
                </a:rPr>
                <a:t>L’impact des pesticides sur la santé dépend de la toxicité du pesticide et de la quantité ingérée. Des </a:t>
              </a:r>
              <a:r>
                <a:rPr lang="en-GB" altLang="x-none" sz="1500" b="1">
                  <a:latin typeface="Century Gothic" charset="0"/>
                </a:rPr>
                <a:t>limites strictes définies par la loi</a:t>
              </a:r>
              <a:r>
                <a:rPr lang="en-GB" altLang="x-none" sz="1500">
                  <a:latin typeface="Century Gothic" charset="0"/>
                </a:rPr>
                <a:t> imposent le type et la quantité de pesticides pouvant être utilisés sur une exploitation.</a:t>
              </a:r>
            </a:p>
          </p:txBody>
        </p:sp>
        <p:sp>
          <p:nvSpPr>
            <p:cNvPr id="17434" name="TextBox 25"/>
            <p:cNvSpPr txBox="1">
              <a:spLocks noChangeArrowheads="1"/>
            </p:cNvSpPr>
            <p:nvPr/>
          </p:nvSpPr>
          <p:spPr bwMode="auto">
            <a:xfrm>
              <a:off x="4067944" y="3717032"/>
              <a:ext cx="4320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rgbClr val="CC3300"/>
                  </a:solidFill>
                </a:rPr>
                <a:t>E</a:t>
              </a:r>
            </a:p>
          </p:txBody>
        </p:sp>
      </p:grpSp>
      <p:grpSp>
        <p:nvGrpSpPr>
          <p:cNvPr id="17418" name="Group 38"/>
          <p:cNvGrpSpPr>
            <a:grpSpLocks/>
          </p:cNvGrpSpPr>
          <p:nvPr/>
        </p:nvGrpSpPr>
        <p:grpSpPr bwMode="auto">
          <a:xfrm>
            <a:off x="5334000" y="4876800"/>
            <a:ext cx="3635375" cy="1720850"/>
            <a:chOff x="5508104" y="5013176"/>
            <a:chExt cx="3635896" cy="1720552"/>
          </a:xfrm>
        </p:grpSpPr>
        <p:pic>
          <p:nvPicPr>
            <p:cNvPr id="27" name="Picture 26" descr="flake 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5508104" y="5013176"/>
              <a:ext cx="1336502" cy="1328547"/>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0" name="Rectangle 29"/>
            <p:cNvSpPr>
              <a:spLocks noChangeArrowheads="1"/>
            </p:cNvSpPr>
            <p:nvPr/>
          </p:nvSpPr>
          <p:spPr bwMode="auto">
            <a:xfrm>
              <a:off x="6335688" y="5025568"/>
              <a:ext cx="2808312"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500">
                  <a:latin typeface="Century Gothic" charset="0"/>
                </a:rPr>
                <a:t>Avant que le maïs ne soit transformé en céréales pour le petit-déjeuner, il est soigneusement </a:t>
              </a:r>
              <a:r>
                <a:rPr lang="en-GB" altLang="x-none" sz="1500" b="1">
                  <a:latin typeface="Century Gothic" charset="0"/>
                </a:rPr>
                <a:t>lavé</a:t>
              </a:r>
              <a:r>
                <a:rPr lang="en-GB" altLang="x-none" sz="1500">
                  <a:latin typeface="Century Gothic" charset="0"/>
                </a:rPr>
                <a:t> afin de le débarasser de toute saleté et produits chimiques.</a:t>
              </a:r>
            </a:p>
          </p:txBody>
        </p:sp>
        <p:sp>
          <p:nvSpPr>
            <p:cNvPr id="17431" name="TextBox 27"/>
            <p:cNvSpPr txBox="1">
              <a:spLocks noChangeArrowheads="1"/>
            </p:cNvSpPr>
            <p:nvPr/>
          </p:nvSpPr>
          <p:spPr bwMode="auto">
            <a:xfrm>
              <a:off x="5940152" y="5436513"/>
              <a:ext cx="4320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rgbClr val="CC3300"/>
                  </a:solidFill>
                </a:rPr>
                <a:t>G</a:t>
              </a:r>
            </a:p>
          </p:txBody>
        </p:sp>
      </p:grpSp>
      <p:grpSp>
        <p:nvGrpSpPr>
          <p:cNvPr id="17419" name="Group 39"/>
          <p:cNvGrpSpPr>
            <a:grpSpLocks/>
          </p:cNvGrpSpPr>
          <p:nvPr/>
        </p:nvGrpSpPr>
        <p:grpSpPr bwMode="auto">
          <a:xfrm>
            <a:off x="161925" y="5084763"/>
            <a:ext cx="5857875" cy="1477962"/>
            <a:chOff x="161387" y="5085184"/>
            <a:chExt cx="5418725" cy="1477328"/>
          </a:xfrm>
        </p:grpSpPr>
        <p:pic>
          <p:nvPicPr>
            <p:cNvPr id="31" name="Picture 30" descr="flake 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3848455">
              <a:off x="264259" y="5126859"/>
              <a:ext cx="1021857" cy="1227602"/>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Rectangle 13"/>
            <p:cNvSpPr>
              <a:spLocks noChangeArrowheads="1"/>
            </p:cNvSpPr>
            <p:nvPr/>
          </p:nvSpPr>
          <p:spPr bwMode="auto">
            <a:xfrm>
              <a:off x="827584" y="5085184"/>
              <a:ext cx="475252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500">
                  <a:latin typeface="Century Gothic" charset="0"/>
                </a:rPr>
                <a:t>Des tests effectués sur des céréales pour le petit-déjeuner non GM aux Etats-Unis ont révélé qu’elles contiennent du phosmet, une </a:t>
              </a:r>
              <a:r>
                <a:rPr lang="en-GB" altLang="x-none" sz="1500" b="1">
                  <a:latin typeface="Century Gothic" charset="0"/>
                </a:rPr>
                <a:t>neurotoxine</a:t>
              </a:r>
              <a:r>
                <a:rPr lang="en-GB" altLang="x-none" sz="1500">
                  <a:latin typeface="Century Gothic" charset="0"/>
                </a:rPr>
                <a:t>, et du captane, </a:t>
              </a:r>
              <a:r>
                <a:rPr lang="en-GB" altLang="x-none" sz="1500" b="1">
                  <a:latin typeface="Century Gothic" charset="0"/>
                </a:rPr>
                <a:t>carcinogène</a:t>
              </a:r>
              <a:r>
                <a:rPr lang="en-GB" altLang="x-none" sz="1500">
                  <a:latin typeface="Century Gothic" charset="0"/>
                </a:rPr>
                <a:t> (produit chimique qui provoque le cancer). La quantité présente dans les céréales n’a pas été révélée.</a:t>
              </a:r>
            </a:p>
          </p:txBody>
        </p:sp>
        <p:sp>
          <p:nvSpPr>
            <p:cNvPr id="17428" name="TextBox 31"/>
            <p:cNvSpPr txBox="1">
              <a:spLocks noChangeArrowheads="1"/>
            </p:cNvSpPr>
            <p:nvPr/>
          </p:nvSpPr>
          <p:spPr bwMode="auto">
            <a:xfrm>
              <a:off x="467544" y="5508521"/>
              <a:ext cx="4320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rgbClr val="CC3300"/>
                  </a:solidFill>
                </a:rPr>
                <a:t>F</a:t>
              </a:r>
            </a:p>
          </p:txBody>
        </p:sp>
      </p:grpSp>
      <p:pic>
        <p:nvPicPr>
          <p:cNvPr id="41" name="Picture 40" descr="flake 3.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00250" y="890588"/>
            <a:ext cx="411163" cy="382587"/>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flake 1.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58888" y="981075"/>
            <a:ext cx="368300" cy="469900"/>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flake 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877101">
            <a:off x="1706563" y="1176338"/>
            <a:ext cx="428625" cy="523875"/>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flake 1.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16913" y="3068638"/>
            <a:ext cx="368300" cy="469900"/>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flake 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877101">
            <a:off x="7700963" y="1485900"/>
            <a:ext cx="428625" cy="525463"/>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flake 3.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16913" y="1412875"/>
            <a:ext cx="411162" cy="382588"/>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bol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26572</TotalTime>
  <Words>1041</Words>
  <Application>Microsoft Macintosh PowerPoint</Application>
  <PresentationFormat>Présentation à l'écran (4:3)</PresentationFormat>
  <Paragraphs>140</Paragraphs>
  <Slides>14</Slides>
  <Notes>13</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14</vt:i4>
      </vt:variant>
    </vt:vector>
  </HeadingPairs>
  <TitlesOfParts>
    <vt:vector size="25" baseType="lpstr">
      <vt:lpstr>Arial</vt:lpstr>
      <vt:lpstr>LilyUPC</vt:lpstr>
      <vt:lpstr>Mangal</vt:lpstr>
      <vt:lpstr>Calibri</vt:lpstr>
      <vt:lpstr>Century Gothic</vt:lpstr>
      <vt:lpstr>ＭＳ Ｐゴシック</vt:lpstr>
      <vt:lpstr>Ebrima</vt:lpstr>
      <vt:lpstr>Aharoni</vt:lpstr>
      <vt:lpstr>Lato Regular</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Fiche apprenants</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Gemma Young</dc:creator>
  <cp:lastModifiedBy>FPE</cp:lastModifiedBy>
  <cp:revision>510</cp:revision>
  <cp:lastPrinted>2015-05-06T13:57:46Z</cp:lastPrinted>
  <dcterms:created xsi:type="dcterms:W3CDTF">2015-06-09T12:24:34Z</dcterms:created>
  <dcterms:modified xsi:type="dcterms:W3CDTF">2019-10-09T17:31:49Z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926A4257-4A38-4A28-A204-42692B1F4461</vt:lpwstr>
  </property>
  <property fmtid="{D5CDD505-2E9C-101B-9397-08002B2CF9AE}" pid="3" name="ArticulatePath">
    <vt:lpwstr>Ebola presentation</vt:lpwstr>
  </property>
</Properties>
</file>