
<file path=[Content_Types].xml><?xml version="1.0" encoding="utf-8"?>
<Types xmlns="http://schemas.openxmlformats.org/package/2006/content-types">
  <Default Extension="xml" ContentType="application/xml"/>
  <Default Extension="bin" ContentType="audio/unknown"/>
  <Default Extension="jpeg" ContentType="image/jpeg"/>
  <Default Extension="rels" ContentType="application/vnd.openxmlformats-package.relationships+xml"/>
  <Default Extension="emf" ContentType="image/x-emf"/>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4"/>
  </p:notesMasterIdLst>
  <p:sldIdLst>
    <p:sldId id="287" r:id="rId2"/>
    <p:sldId id="288" r:id="rId3"/>
    <p:sldId id="277" r:id="rId4"/>
    <p:sldId id="274" r:id="rId5"/>
    <p:sldId id="280" r:id="rId6"/>
    <p:sldId id="281" r:id="rId7"/>
    <p:sldId id="301" r:id="rId8"/>
    <p:sldId id="268" r:id="rId9"/>
    <p:sldId id="265" r:id="rId10"/>
    <p:sldId id="267" r:id="rId11"/>
    <p:sldId id="283" r:id="rId12"/>
    <p:sldId id="276" r:id="rId13"/>
    <p:sldId id="292" r:id="rId14"/>
    <p:sldId id="293" r:id="rId15"/>
    <p:sldId id="294" r:id="rId16"/>
    <p:sldId id="295" r:id="rId17"/>
    <p:sldId id="296" r:id="rId18"/>
    <p:sldId id="297" r:id="rId19"/>
    <p:sldId id="298" r:id="rId20"/>
    <p:sldId id="299" r:id="rId21"/>
    <p:sldId id="300" r:id="rId22"/>
    <p:sldId id="29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00B0EE"/>
    <a:srgbClr val="000000"/>
    <a:srgbClr val="4F81BD"/>
    <a:srgbClr val="B9CDE5"/>
    <a:srgbClr val="95B3D7"/>
    <a:srgbClr val="92B1D6"/>
    <a:srgbClr val="6491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6" autoAdjust="0"/>
    <p:restoredTop sz="82439" autoAdjust="0"/>
  </p:normalViewPr>
  <p:slideViewPr>
    <p:cSldViewPr>
      <p:cViewPr varScale="1">
        <p:scale>
          <a:sx n="92" d="100"/>
          <a:sy n="92" d="100"/>
        </p:scale>
        <p:origin x="206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B0A663F-41F5-AE40-8CF9-D52C36EAB7D8}" type="datetimeFigureOut">
              <a:rPr lang="en-GB"/>
              <a:pPr>
                <a:defRPr/>
              </a:pPr>
              <a:t>09/10/2019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6835F38-BF19-DC4A-87D7-79246EF63B2C}"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tLang="x-none"/>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85D893B-AF13-594D-9DA6-0A08B64C9C72}" type="slidenum">
              <a:rPr lang="en-GB" altLang="x-none">
                <a:latin typeface="Calibri" charset="0"/>
              </a:rPr>
              <a:pPr eaLnBrk="1" hangingPunct="1"/>
              <a:t>1</a:t>
            </a:fld>
            <a:endParaRPr lang="en-GB" altLang="x-none">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BE63857-9FCF-4046-A420-EB342079B5BB}" type="slidenum">
              <a:rPr lang="en-GB" altLang="x-none">
                <a:latin typeface="Calibri" charset="0"/>
              </a:rPr>
              <a:pPr eaLnBrk="1" hangingPunct="1"/>
              <a:t>12</a:t>
            </a:fld>
            <a:endParaRPr lang="en-GB" altLang="x-none">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7CB9B83-0152-9744-81A6-2A28FD08BC34}" type="slidenum">
              <a:rPr lang="en-GB" altLang="x-none">
                <a:latin typeface="Calibri" charset="0"/>
              </a:rPr>
              <a:pPr eaLnBrk="1" hangingPunct="1"/>
              <a:t>13</a:t>
            </a:fld>
            <a:endParaRPr lang="en-GB" altLang="x-none">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a:t>For foundation students</a:t>
            </a:r>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74FB887-E3F3-B042-A42E-BEA0BD5573A7}" type="slidenum">
              <a:rPr lang="en-GB" altLang="x-none">
                <a:latin typeface="Calibri" charset="0"/>
              </a:rPr>
              <a:pPr eaLnBrk="1" hangingPunct="1"/>
              <a:t>14</a:t>
            </a:fld>
            <a:endParaRPr lang="en-GB" altLang="x-none">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a:t>For higher students</a:t>
            </a:r>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B84237-98C4-BB41-A082-535F95210706}" type="slidenum">
              <a:rPr lang="en-GB" altLang="x-none">
                <a:latin typeface="Calibri" charset="0"/>
              </a:rPr>
              <a:pPr eaLnBrk="1" hangingPunct="1"/>
              <a:t>15</a:t>
            </a:fld>
            <a:endParaRPr lang="en-GB" altLang="x-none">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E46EBD2-33AE-F143-AB30-3B81BA1EC9D4}" type="slidenum">
              <a:rPr lang="en-GB" altLang="x-none">
                <a:latin typeface="Calibri" charset="0"/>
              </a:rPr>
              <a:pPr eaLnBrk="1" hangingPunct="1"/>
              <a:t>17</a:t>
            </a:fld>
            <a:endParaRPr lang="en-GB" altLang="x-none">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9425C5-6F0C-0F4E-924C-743D750B5E1D}" type="slidenum">
              <a:rPr lang="en-US" altLang="x-none">
                <a:latin typeface="Calibri" charset="0"/>
              </a:rPr>
              <a:pPr eaLnBrk="1" hangingPunct="1"/>
              <a:t>19</a:t>
            </a:fld>
            <a:endParaRPr lang="en-US" altLang="x-none">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C9E419C-1E35-D740-85D7-8C5FC314DA33}" type="slidenum">
              <a:rPr lang="en-US" altLang="x-none">
                <a:latin typeface="Calibri" charset="0"/>
              </a:rPr>
              <a:pPr eaLnBrk="1" hangingPunct="1"/>
              <a:t>20</a:t>
            </a:fld>
            <a:endParaRPr lang="en-US" altLang="x-none">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tLang="x-none"/>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41AD4C7-3B9A-CF46-9F28-6B3AA36BBEDE}" type="slidenum">
              <a:rPr lang="en-GB" altLang="x-none">
                <a:latin typeface="Calibri" charset="0"/>
              </a:rPr>
              <a:pPr eaLnBrk="1" hangingPunct="1"/>
              <a:t>21</a:t>
            </a:fld>
            <a:endParaRPr lang="en-GB" altLang="x-none">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altLang="x-none"/>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8E8D4CA-0706-F34D-BB96-438E914C0401}" type="slidenum">
              <a:rPr lang="en-GB" altLang="x-none">
                <a:latin typeface="Calibri" charset="0"/>
              </a:rPr>
              <a:pPr eaLnBrk="1" hangingPunct="1"/>
              <a:t>22</a:t>
            </a:fld>
            <a:endParaRPr lang="en-GB" altLang="x-none">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0695E67-2AF9-644E-B03D-9A34D3871151}" type="slidenum">
              <a:rPr lang="en-GB" altLang="x-none">
                <a:latin typeface="Calibri" charset="0"/>
              </a:rPr>
              <a:pPr eaLnBrk="1" hangingPunct="1"/>
              <a:t>2</a:t>
            </a:fld>
            <a:endParaRPr lang="en-GB" altLang="x-none">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a:t>Pour lire la vidéo sur Internet, cliquez sur le lien Youtube en mode diaporama.</a:t>
            </a:r>
            <a:br>
              <a:rPr lang="en-GB" altLang="x-none"/>
            </a:br>
            <a:endParaRPr lang="en-GB" altLang="x-none"/>
          </a:p>
          <a:p>
            <a:pPr eaLnBrk="1" hangingPunct="1">
              <a:spcBef>
                <a:spcPct val="0"/>
              </a:spcBef>
            </a:pPr>
            <a:r>
              <a:rPr lang="en-GB" altLang="x-none"/>
              <a:t>Si vous n’avez pas accès à Internet, téléchargez-la avant la séance sur la page de la ressource: http://www.engagingscience.eu/fr/2014/07/03/take-the-test/</a:t>
            </a: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6465CB-AFE9-6741-97D0-42E024802AC1}" type="slidenum">
              <a:rPr lang="en-GB" altLang="x-none">
                <a:latin typeface="Calibri" charset="0"/>
              </a:rPr>
              <a:pPr eaLnBrk="1" hangingPunct="1"/>
              <a:t>3</a:t>
            </a:fld>
            <a:endParaRPr lang="en-GB" altLang="x-none">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a:t>Vivre avec la drépanocytose : La vidéo est disponible sur Youtube en cliquant sur la flèche bleue en mode diaporama.</a:t>
            </a:r>
          </a:p>
          <a:p>
            <a:pPr eaLnBrk="1" hangingPunct="1">
              <a:spcBef>
                <a:spcPct val="0"/>
              </a:spcBef>
            </a:pPr>
            <a:r>
              <a:rPr lang="en-GB" altLang="x-none"/>
              <a:t>Pour télécharger “Témoignage d’une malade” avant la séance, allez sur la la page de la ressource : http://www.engagingscience.eu/fr/2014/07/03/take-the-test/</a:t>
            </a: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95D14D4-3E73-134A-A9D8-193B9CF2A498}" type="slidenum">
              <a:rPr lang="en-GB" altLang="x-none">
                <a:latin typeface="Calibri" charset="0"/>
              </a:rPr>
              <a:pPr eaLnBrk="1" hangingPunct="1"/>
              <a:t>5</a:t>
            </a:fld>
            <a:endParaRPr lang="en-GB" altLang="x-none">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D66044-A128-8845-8CF6-284A1FDD0BBC}" type="slidenum">
              <a:rPr lang="en-GB" altLang="x-none">
                <a:latin typeface="Calibri" charset="0"/>
              </a:rPr>
              <a:pPr eaLnBrk="1" hangingPunct="1"/>
              <a:t>7</a:t>
            </a:fld>
            <a:endParaRPr lang="en-GB" altLang="x-none">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462DB77-78E9-DD46-9D33-4F1F4156E177}" type="slidenum">
              <a:rPr lang="en-GB" altLang="x-none">
                <a:latin typeface="Calibri" charset="0"/>
              </a:rPr>
              <a:pPr eaLnBrk="1" hangingPunct="1"/>
              <a:t>8</a:t>
            </a:fld>
            <a:endParaRPr lang="en-GB" altLang="x-none">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4FAE81A-4C6D-684C-BBA9-5B3A6C31FED9}" type="slidenum">
              <a:rPr lang="en-GB" altLang="x-none">
                <a:latin typeface="Calibri" charset="0"/>
              </a:rPr>
              <a:pPr eaLnBrk="1" hangingPunct="1"/>
              <a:t>9</a:t>
            </a:fld>
            <a:endParaRPr lang="en-GB" altLang="x-none">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tLang="x-none"/>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6AE8BA-E4E9-D445-8D1C-0244086F56E5}" type="slidenum">
              <a:rPr lang="en-GB" altLang="x-none">
                <a:latin typeface="Calibri" charset="0"/>
              </a:rPr>
              <a:pPr eaLnBrk="1" hangingPunct="1"/>
              <a:t>10</a:t>
            </a:fld>
            <a:endParaRPr lang="en-GB" altLang="x-none">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x-none"/>
              <a:t>Pour lire la vidéo sur Internet, cliquez sur le lien Youtube en mode diaporama.</a:t>
            </a:r>
            <a:br>
              <a:rPr lang="en-GB" altLang="x-none"/>
            </a:br>
            <a:endParaRPr lang="en-GB" altLang="x-none"/>
          </a:p>
          <a:p>
            <a:pPr eaLnBrk="1" hangingPunct="1">
              <a:spcBef>
                <a:spcPct val="0"/>
              </a:spcBef>
            </a:pPr>
            <a:r>
              <a:rPr lang="en-GB" altLang="x-none"/>
              <a:t>Si vous n’avez pas accès à Internet, téléchargez-la avant la séance sur la page de la ressource: http://www.engagingscience.eu/fr/2014/07/03/take-the-test/</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044397F-E6AE-A142-8B30-E9F6D1231BC0}" type="slidenum">
              <a:rPr lang="en-GB" altLang="x-none">
                <a:latin typeface="Calibri" charset="0"/>
              </a:rPr>
              <a:pPr eaLnBrk="1" hangingPunct="1"/>
              <a:t>11</a:t>
            </a:fld>
            <a:endParaRPr lang="en-GB" altLang="x-none">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3"/>
          <p:cNvSpPr txBox="1">
            <a:spLocks noChangeArrowheads="1"/>
          </p:cNvSpPr>
          <p:nvPr userDrawn="1"/>
        </p:nvSpPr>
        <p:spPr bwMode="auto">
          <a:xfrm>
            <a:off x="73025" y="6205538"/>
            <a:ext cx="3419475" cy="247650"/>
          </a:xfrm>
          <a:prstGeom prst="rect">
            <a:avLst/>
          </a:prstGeom>
          <a:noFill/>
          <a:ln w="9525">
            <a:noFill/>
            <a:miter lim="800000"/>
            <a:headEnd/>
            <a:tailEnd/>
          </a:ln>
        </p:spPr>
        <p:txBody>
          <a:bodyPr>
            <a:spAutoFit/>
          </a:bodyPr>
          <a:lstStyle/>
          <a:p>
            <a:pPr fontAlgn="auto">
              <a:spcBef>
                <a:spcPct val="50000"/>
              </a:spcBef>
              <a:spcAft>
                <a:spcPts val="0"/>
              </a:spcAft>
              <a:defRPr/>
            </a:pPr>
            <a:r>
              <a:rPr lang="en-GB" sz="1000" dirty="0">
                <a:solidFill>
                  <a:schemeClr val="bg1">
                    <a:lumMod val="50000"/>
                  </a:schemeClr>
                </a:solidFill>
                <a:latin typeface="+mn-lt"/>
                <a:ea typeface="ＭＳ Ｐゴシック" charset="-128"/>
                <a:cs typeface="+mn-cs"/>
              </a:rPr>
              <a:t>© CSE and ASE 2014</a:t>
            </a:r>
          </a:p>
        </p:txBody>
      </p:sp>
      <p:sp>
        <p:nvSpPr>
          <p:cNvPr id="5" name="Text Box 50"/>
          <p:cNvSpPr txBox="1">
            <a:spLocks noChangeArrowheads="1"/>
          </p:cNvSpPr>
          <p:nvPr userDrawn="1"/>
        </p:nvSpPr>
        <p:spPr bwMode="auto">
          <a:xfrm>
            <a:off x="5748338" y="6221413"/>
            <a:ext cx="3395662" cy="231775"/>
          </a:xfrm>
          <a:prstGeom prst="rect">
            <a:avLst/>
          </a:prstGeom>
          <a:noFill/>
          <a:ln w="9525">
            <a:noFill/>
            <a:miter lim="800000"/>
            <a:headEnd/>
            <a:tailEnd/>
          </a:ln>
        </p:spPr>
        <p:txBody>
          <a:bodyPr>
            <a:spAutoFit/>
          </a:bodyPr>
          <a:lstStyle/>
          <a:p>
            <a:pPr algn="r" eaLnBrk="0" fontAlgn="auto" hangingPunct="0">
              <a:spcBef>
                <a:spcPts val="0"/>
              </a:spcBef>
              <a:spcAft>
                <a:spcPts val="0"/>
              </a:spcAft>
              <a:defRPr/>
            </a:pPr>
            <a:r>
              <a:rPr lang="en-GB" sz="900" dirty="0">
                <a:solidFill>
                  <a:schemeClr val="bg1">
                    <a:lumMod val="50000"/>
                  </a:schemeClr>
                </a:solidFill>
                <a:latin typeface="+mn-lt"/>
                <a:ea typeface="MS PGothic" pitchFamily="34" charset="-128"/>
                <a:cs typeface="American Typewriter"/>
              </a:rPr>
              <a:t>This page may have been changed from the original</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fld id="{457C3828-1426-3142-9933-AF2E19CF0FFF}" type="datetimeFigureOut">
              <a:rPr lang="en-GB"/>
              <a:pPr>
                <a:defRPr/>
              </a:pPr>
              <a:t>09/10/2019</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fld id="{A8359F9E-9BA0-7F42-90C0-B6FADF3C0937}" type="slidenum">
              <a:rPr lang="en-GB" altLang="x-none"/>
              <a:pPr/>
              <a:t>‹#›</a:t>
            </a:fld>
            <a:endParaRPr lang="en-GB" altLang="x-none"/>
          </a:p>
        </p:txBody>
      </p:sp>
    </p:spTree>
    <p:extLst>
      <p:ext uri="{BB962C8B-B14F-4D97-AF65-F5344CB8AC3E}">
        <p14:creationId xmlns:p14="http://schemas.microsoft.com/office/powerpoint/2010/main" val="27673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8B5B912-3944-B74E-924C-8C4AB9172B94}" type="datetimeFigureOut">
              <a:rPr lang="en-GB"/>
              <a:pPr>
                <a:defRPr/>
              </a:pPr>
              <a:t>09/10/2019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D6006C7-4987-5546-91AE-70F54C63F8FA}" type="slidenum">
              <a:rPr lang="en-GB" altLang="x-none"/>
              <a:pPr/>
              <a:t>‹#›</a:t>
            </a:fld>
            <a:endParaRPr lang="en-GB" altLang="x-none"/>
          </a:p>
        </p:txBody>
      </p:sp>
    </p:spTree>
    <p:extLst>
      <p:ext uri="{BB962C8B-B14F-4D97-AF65-F5344CB8AC3E}">
        <p14:creationId xmlns:p14="http://schemas.microsoft.com/office/powerpoint/2010/main" val="71963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E78B6850-F1A3-2B45-B585-62F302C5CDF9}" type="datetimeFigureOut">
              <a:rPr lang="en-GB"/>
              <a:pPr>
                <a:defRPr/>
              </a:pPr>
              <a:t>09/10/2019</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fld id="{114F0CB8-1DD5-4641-BEA7-EC809BF2B9F2}" type="slidenum">
              <a:rPr lang="en-GB" altLang="x-none"/>
              <a:pPr/>
              <a:t>‹#›</a:t>
            </a:fld>
            <a:endParaRPr lang="en-GB" altLang="x-none"/>
          </a:p>
        </p:txBody>
      </p:sp>
    </p:spTree>
    <p:extLst>
      <p:ext uri="{BB962C8B-B14F-4D97-AF65-F5344CB8AC3E}">
        <p14:creationId xmlns:p14="http://schemas.microsoft.com/office/powerpoint/2010/main" val="183952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66DE1FB4-C427-3145-BBEF-1AABC3D49690}" type="slidenum">
              <a:rPr lang="en-GB" altLang="en-US" sz="1400" b="1">
                <a:solidFill>
                  <a:schemeClr val="bg1"/>
                </a:solidFill>
                <a:latin typeface="Century Gothic" charset="0"/>
                <a:ea typeface="ＭＳ Ｐゴシック" charset="-128"/>
              </a:rPr>
              <a:pPr algn="ctr" eaLnBrk="1" hangingPunct="1"/>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91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C5D0AA-7C23-D44C-BD9F-B41B4E24D212}" type="datetimeFigureOut">
              <a:rPr lang="en-US"/>
              <a:pPr>
                <a:defRPr/>
              </a:pPr>
              <a:t>10/9/19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385C42-455D-9245-8750-21D24C375A49}" type="slidenum">
              <a:rPr lang="en-US" altLang="x-none"/>
              <a:pPr/>
              <a:t>‹#›</a:t>
            </a:fld>
            <a:endParaRPr lang="en-US" altLang="x-none"/>
          </a:p>
        </p:txBody>
      </p:sp>
    </p:spTree>
    <p:extLst>
      <p:ext uri="{BB962C8B-B14F-4D97-AF65-F5344CB8AC3E}">
        <p14:creationId xmlns:p14="http://schemas.microsoft.com/office/powerpoint/2010/main" val="1442089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5020E94-8421-0742-9770-4ADEA5952C9C}" type="datetimeFigureOut">
              <a:rPr lang="en-GB"/>
              <a:pPr>
                <a:defRPr/>
              </a:pPr>
              <a:t>09/10/2019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F82C8C3-B0A1-3D49-A2EC-B692F5742FC8}"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8" r:id="rId3"/>
    <p:sldLayoutId id="2147483679" r:id="rId4"/>
    <p:sldLayoutId id="2147483680"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tags" Target="../tags/tag1.xml"/><Relationship Id="rId2"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slide" Target="slide18.xml"/><Relationship Id="rId13"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hyperlink" Target="question%204.m4v" TargetMode="External"/><Relationship Id="rId6" Type="http://schemas.openxmlformats.org/officeDocument/2006/relationships/hyperlink" Target="https://www.amara.org/fr/videos/mTm6ippWmUPo/info/take-the-test-what-is-a-screening-test/" TargetMode="External"/><Relationship Id="rId7" Type="http://schemas.openxmlformats.org/officeDocument/2006/relationships/image" Target="../media/image8.png"/><Relationship Id="rId8" Type="http://schemas.openxmlformats.org/officeDocument/2006/relationships/slide" Target="slide19.xml"/><Relationship Id="rId9" Type="http://schemas.openxmlformats.org/officeDocument/2006/relationships/image" Target="../media/image11.png"/><Relationship Id="rId10" Type="http://schemas.openxmlformats.org/officeDocument/2006/relationships/image" Target="../media/image29.png"/><Relationship Id="rId11" Type="http://schemas.openxmlformats.org/officeDocument/2006/relationships/slide" Target="slide20.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slide" Target="slide5.xml"/><Relationship Id="rId7"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3.png"/><Relationship Id="rId5" Type="http://schemas.openxmlformats.org/officeDocument/2006/relationships/slide" Target="slide5.xml"/><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slide" Target="slide8.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slide" Target="slide11.xml"/><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image" Target="../media/image29.png"/><Relationship Id="rId5" Type="http://schemas.openxmlformats.org/officeDocument/2006/relationships/image" Target="../media/image38.jpeg"/><Relationship Id="rId6" Type="http://schemas.openxmlformats.org/officeDocument/2006/relationships/image" Target="../media/image39.png"/><Relationship Id="rId7" Type="http://schemas.openxmlformats.org/officeDocument/2006/relationships/image" Target="../media/image40.jpe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3.png"/><Relationship Id="rId5"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emf"/><Relationship Id="rId16" Type="http://schemas.openxmlformats.org/officeDocument/2006/relationships/image" Target="../media/image55.emf"/><Relationship Id="rId17" Type="http://schemas.openxmlformats.org/officeDocument/2006/relationships/image" Target="../media/image56.png"/><Relationship Id="rId18" Type="http://schemas.openxmlformats.org/officeDocument/2006/relationships/image" Target="../media/image57.png"/><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notesSlide" Target="../notesSlides/notesSlide18.xml"/><Relationship Id="rId4" Type="http://schemas.openxmlformats.org/officeDocument/2006/relationships/image" Target="../media/image2.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EY0vw24k2g" TargetMode="External"/><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youtube.com/watch?v=tt3UNYpsyjI" TargetMode="External"/><Relationship Id="rId5" Type="http://schemas.openxmlformats.org/officeDocument/2006/relationships/slide" Target="slide14.xml"/><Relationship Id="rId6"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7.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1" Type="http://schemas.openxmlformats.org/officeDocument/2006/relationships/audio" Target="../media/audio5.bin"/><Relationship Id="rId12" Type="http://schemas.openxmlformats.org/officeDocument/2006/relationships/audio" Target="../media/audio6.bin"/><Relationship Id="rId13" Type="http://schemas.openxmlformats.org/officeDocument/2006/relationships/image" Target="../media/image15.png"/><Relationship Id="rId14" Type="http://schemas.openxmlformats.org/officeDocument/2006/relationships/image" Target="../media/image16.png"/><Relationship Id="rId1" Type="http://schemas.microsoft.com/office/2007/relationships/media" Target="../media/media1.wav"/><Relationship Id="rId2" Type="http://schemas.openxmlformats.org/officeDocument/2006/relationships/audio" Target="../media/media1.wav"/><Relationship Id="rId3" Type="http://schemas.openxmlformats.org/officeDocument/2006/relationships/slideLayout" Target="../slideLayouts/slideLayout3.xml"/><Relationship Id="rId4" Type="http://schemas.openxmlformats.org/officeDocument/2006/relationships/notesSlide" Target="../notesSlides/notesSlide5.xml"/><Relationship Id="rId5" Type="http://schemas.openxmlformats.org/officeDocument/2006/relationships/image" Target="../media/image13.jpeg"/><Relationship Id="rId6" Type="http://schemas.openxmlformats.org/officeDocument/2006/relationships/image" Target="../media/image14.png"/><Relationship Id="rId7" Type="http://schemas.openxmlformats.org/officeDocument/2006/relationships/audio" Target="../media/audio1.bin"/><Relationship Id="rId8" Type="http://schemas.openxmlformats.org/officeDocument/2006/relationships/audio" Target="../media/audio2.bin"/><Relationship Id="rId9" Type="http://schemas.openxmlformats.org/officeDocument/2006/relationships/audio" Target="../media/audio3.bin"/><Relationship Id="rId10" Type="http://schemas.openxmlformats.org/officeDocument/2006/relationships/audio" Target="../media/audio4.bin"/></Relationships>
</file>

<file path=ppt/slides/_rels/slide8.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147" name="TextBox 1"/>
          <p:cNvSpPr txBox="1">
            <a:spLocks noChangeArrowheads="1"/>
          </p:cNvSpPr>
          <p:nvPr/>
        </p:nvSpPr>
        <p:spPr bwMode="auto">
          <a:xfrm>
            <a:off x="900113" y="335915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5400">
                <a:solidFill>
                  <a:schemeClr val="bg1"/>
                </a:solidFill>
                <a:latin typeface="Century Gothic" charset="0"/>
              </a:rPr>
              <a:t>Faire le test ?</a:t>
            </a:r>
          </a:p>
        </p:txBody>
      </p:sp>
      <p:pic>
        <p:nvPicPr>
          <p:cNvPr id="6148"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1600"/>
            <a:ext cx="3090862" cy="123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4925" y="1412875"/>
            <a:ext cx="5545138" cy="254000"/>
          </a:xfrm>
          <a:prstGeom prst="rect">
            <a:avLst/>
          </a:prstGeom>
        </p:spPr>
        <p:txBody>
          <a:bodyPr>
            <a:spAutoFit/>
          </a:bodyPr>
          <a:lstStyle/>
          <a:p>
            <a:pPr fontAlgn="auto">
              <a:spcBef>
                <a:spcPts val="0"/>
              </a:spcBef>
              <a:spcAft>
                <a:spcPts val="0"/>
              </a:spcAft>
              <a:defRPr/>
            </a:pPr>
            <a:r>
              <a:rPr lang="fr-FR" sz="1050" b="1" dirty="0">
                <a:solidFill>
                  <a:schemeClr val="bg1">
                    <a:lumMod val="50000"/>
                  </a:schemeClr>
                </a:solidFill>
                <a:latin typeface="Century Gothic" pitchFamily="34" charset="0"/>
                <a:ea typeface="Ebrima" panose="02000000000000000000" pitchFamily="2" charset="0"/>
                <a:cs typeface="Mangal" panose="02040503050203030202" pitchFamily="18" charset="0"/>
              </a:rPr>
              <a:t>Aider les nouvelles générations à s’impliquer dans les enjeux des sciences</a:t>
            </a:r>
          </a:p>
        </p:txBody>
      </p:sp>
      <p:pic>
        <p:nvPicPr>
          <p:cNvPr id="8" name="Picture 3"/>
          <p:cNvPicPr>
            <a:picLocks noChangeAspect="1" noChangeArrowheads="1"/>
          </p:cNvPicPr>
          <p:nvPr/>
        </p:nvPicPr>
        <p:blipFill>
          <a:blip r:embed="rId5" cstate="print">
            <a:lum bright="4000"/>
          </a:blip>
          <a:srcRect l="50694" t="22368"/>
          <a:stretch>
            <a:fillRect/>
          </a:stretch>
        </p:blipFill>
        <p:spPr bwMode="auto">
          <a:xfrm rot="16200000">
            <a:off x="3519654" y="4337333"/>
            <a:ext cx="1899467" cy="2243045"/>
          </a:xfrm>
          <a:prstGeom prst="rect">
            <a:avLst/>
          </a:prstGeom>
          <a:ln>
            <a:noFill/>
          </a:ln>
          <a:effectLst>
            <a:softEdge rad="112500"/>
          </a:effectLst>
        </p:spPr>
      </p:pic>
      <p:pic>
        <p:nvPicPr>
          <p:cNvPr id="6151" name="Picture 11" descr="NHS Screening Progs - SC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115888"/>
            <a:ext cx="41036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6524625"/>
            <a:ext cx="9144000" cy="36036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53" name="TextBox 13"/>
          <p:cNvSpPr txBox="1">
            <a:spLocks noChangeArrowheads="1"/>
          </p:cNvSpPr>
          <p:nvPr/>
        </p:nvSpPr>
        <p:spPr bwMode="auto">
          <a:xfrm>
            <a:off x="0" y="6535738"/>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000" b="1">
                <a:solidFill>
                  <a:schemeClr val="bg1"/>
                </a:solidFill>
                <a:latin typeface="Calibri" charset="0"/>
              </a:rPr>
              <a:t>Cette ressource a été élaborée avec, et financé par, le programme de dépistage de la thalassémie et de la drépanocytose NHS (programme de santé publique anglais)</a:t>
            </a:r>
            <a:endParaRPr lang="en-GB" altLang="x-none" sz="1000" b="1">
              <a:solidFill>
                <a:schemeClr val="bg1"/>
              </a:solidFill>
              <a:latin typeface="Calibri"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2484438" y="4652963"/>
            <a:ext cx="2016125" cy="831850"/>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fr-FR" sz="1600" b="1">
                <a:latin typeface="Century Gothic" pitchFamily="34" charset="0"/>
                <a:ea typeface="+mn-ea"/>
                <a:cs typeface="+mn-cs"/>
              </a:rPr>
              <a:t>50% de probabilité d’être porteuse (Aa)</a:t>
            </a:r>
          </a:p>
        </p:txBody>
      </p:sp>
      <p:sp>
        <p:nvSpPr>
          <p:cNvPr id="69" name="TextBox 68"/>
          <p:cNvSpPr txBox="1"/>
          <p:nvPr/>
        </p:nvSpPr>
        <p:spPr>
          <a:xfrm>
            <a:off x="4716463" y="4652963"/>
            <a:ext cx="2087562" cy="831850"/>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fr-FR" sz="1600" b="1" dirty="0">
                <a:latin typeface="Century Gothic" pitchFamily="34" charset="0"/>
                <a:ea typeface="+mn-ea"/>
                <a:cs typeface="+mn-cs"/>
              </a:rPr>
              <a:t>50% de </a:t>
            </a:r>
          </a:p>
          <a:p>
            <a:pPr algn="ctr" fontAlgn="auto">
              <a:spcBef>
                <a:spcPts val="0"/>
              </a:spcBef>
              <a:spcAft>
                <a:spcPts val="0"/>
              </a:spcAft>
              <a:defRPr/>
            </a:pPr>
            <a:r>
              <a:rPr lang="fr-FR" sz="1600" b="1" dirty="0">
                <a:latin typeface="Century Gothic" pitchFamily="34" charset="0"/>
                <a:ea typeface="+mn-ea"/>
                <a:cs typeface="+mn-cs"/>
              </a:rPr>
              <a:t>probabilité d’être porteur (Aa)</a:t>
            </a:r>
          </a:p>
        </p:txBody>
      </p:sp>
      <p:sp>
        <p:nvSpPr>
          <p:cNvPr id="3" name="Rounded Rectangle 2"/>
          <p:cNvSpPr/>
          <p:nvPr/>
        </p:nvSpPr>
        <p:spPr>
          <a:xfrm>
            <a:off x="2897188" y="3827463"/>
            <a:ext cx="1222375"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4" name="Rounded Rectangle 3"/>
          <p:cNvSpPr/>
          <p:nvPr/>
        </p:nvSpPr>
        <p:spPr>
          <a:xfrm>
            <a:off x="858838" y="3827463"/>
            <a:ext cx="1223962"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5" name="Rounded Rectangle 4"/>
          <p:cNvSpPr/>
          <p:nvPr/>
        </p:nvSpPr>
        <p:spPr>
          <a:xfrm>
            <a:off x="5140325" y="3827463"/>
            <a:ext cx="1223963"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6" name="Rounded Rectangle 5"/>
          <p:cNvSpPr/>
          <p:nvPr/>
        </p:nvSpPr>
        <p:spPr>
          <a:xfrm>
            <a:off x="6211888" y="2506663"/>
            <a:ext cx="1223962"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7" name="Rounded Rectangle 6"/>
          <p:cNvSpPr/>
          <p:nvPr/>
        </p:nvSpPr>
        <p:spPr>
          <a:xfrm>
            <a:off x="1470025" y="2506663"/>
            <a:ext cx="1223963"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9" name="Rounded Rectangle 8"/>
          <p:cNvSpPr/>
          <p:nvPr/>
        </p:nvSpPr>
        <p:spPr>
          <a:xfrm>
            <a:off x="2617788" y="1268413"/>
            <a:ext cx="1223962"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10" name="Rounded Rectangle 9"/>
          <p:cNvSpPr/>
          <p:nvPr/>
        </p:nvSpPr>
        <p:spPr>
          <a:xfrm>
            <a:off x="4643438" y="1268413"/>
            <a:ext cx="1338262"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11" name="Rounded Rectangle 10"/>
          <p:cNvSpPr/>
          <p:nvPr/>
        </p:nvSpPr>
        <p:spPr>
          <a:xfrm>
            <a:off x="7596188" y="1268413"/>
            <a:ext cx="1368425" cy="82550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cxnSp>
        <p:nvCxnSpPr>
          <p:cNvPr id="13" name="Straight Connector 12"/>
          <p:cNvCxnSpPr>
            <a:stCxn id="3" idx="1"/>
            <a:endCxn id="4" idx="3"/>
          </p:cNvCxnSpPr>
          <p:nvPr/>
        </p:nvCxnSpPr>
        <p:spPr>
          <a:xfrm flipH="1">
            <a:off x="2082800" y="4240213"/>
            <a:ext cx="814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6" idx="1"/>
          </p:cNvCxnSpPr>
          <p:nvPr/>
        </p:nvCxnSpPr>
        <p:spPr>
          <a:xfrm>
            <a:off x="2693988" y="2919413"/>
            <a:ext cx="3517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3438" y="2924175"/>
            <a:ext cx="0" cy="742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92500" y="3662363"/>
            <a:ext cx="226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92500" y="3662363"/>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5" idx="0"/>
          </p:cNvCxnSpPr>
          <p:nvPr/>
        </p:nvCxnSpPr>
        <p:spPr>
          <a:xfrm>
            <a:off x="5753100" y="3662363"/>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6" idx="0"/>
          </p:cNvCxnSpPr>
          <p:nvPr/>
        </p:nvCxnSpPr>
        <p:spPr>
          <a:xfrm flipV="1">
            <a:off x="6823075" y="1681163"/>
            <a:ext cx="0" cy="825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3"/>
            <a:endCxn id="11" idx="1"/>
          </p:cNvCxnSpPr>
          <p:nvPr/>
        </p:nvCxnSpPr>
        <p:spPr>
          <a:xfrm>
            <a:off x="5981700" y="1681163"/>
            <a:ext cx="161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3"/>
            <a:endCxn id="9" idx="1"/>
          </p:cNvCxnSpPr>
          <p:nvPr/>
        </p:nvCxnSpPr>
        <p:spPr>
          <a:xfrm>
            <a:off x="1619250" y="1681163"/>
            <a:ext cx="998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7" idx="0"/>
          </p:cNvCxnSpPr>
          <p:nvPr/>
        </p:nvCxnSpPr>
        <p:spPr>
          <a:xfrm>
            <a:off x="2082800" y="1681163"/>
            <a:ext cx="0" cy="825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48263" y="3860800"/>
            <a:ext cx="792162" cy="646113"/>
          </a:xfrm>
          <a:prstGeom prst="rect">
            <a:avLst/>
          </a:prstGeom>
          <a:noFill/>
        </p:spPr>
        <p:txBody>
          <a:bodyPr>
            <a:spAutoFit/>
          </a:bodyPr>
          <a:lstStyle/>
          <a:p>
            <a:pPr fontAlgn="auto">
              <a:spcBef>
                <a:spcPts val="0"/>
              </a:spcBef>
              <a:spcAft>
                <a:spcPts val="0"/>
              </a:spcAft>
              <a:defRPr/>
            </a:pPr>
            <a:r>
              <a:rPr lang="fr-FR" sz="1200">
                <a:latin typeface="Century Gothic" pitchFamily="34" charset="0"/>
                <a:ea typeface="+mn-ea"/>
                <a:cs typeface="+mn-cs"/>
              </a:rPr>
              <a:t>Matt Jones</a:t>
            </a:r>
          </a:p>
          <a:p>
            <a:pP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1992-</a:t>
            </a:r>
          </a:p>
        </p:txBody>
      </p:sp>
      <p:sp>
        <p:nvSpPr>
          <p:cNvPr id="43" name="TextBox 42"/>
          <p:cNvSpPr txBox="1"/>
          <p:nvPr/>
        </p:nvSpPr>
        <p:spPr>
          <a:xfrm>
            <a:off x="2844800" y="3867150"/>
            <a:ext cx="719138" cy="646113"/>
          </a:xfrm>
          <a:prstGeom prst="rect">
            <a:avLst/>
          </a:prstGeom>
          <a:noFill/>
        </p:spPr>
        <p:txBody>
          <a:bodyPr>
            <a:spAutoFit/>
          </a:bodyPr>
          <a:lstStyle/>
          <a:p>
            <a:pPr algn="ctr" fontAlgn="auto">
              <a:spcBef>
                <a:spcPts val="0"/>
              </a:spcBef>
              <a:spcAft>
                <a:spcPts val="0"/>
              </a:spcAft>
              <a:defRPr/>
            </a:pPr>
            <a:r>
              <a:rPr lang="fr-FR" sz="1200">
                <a:latin typeface="Century Gothic" pitchFamily="34" charset="0"/>
                <a:ea typeface="+mn-ea"/>
                <a:cs typeface="+mn-cs"/>
              </a:rPr>
              <a:t>Shelley Jones</a:t>
            </a:r>
          </a:p>
          <a:p>
            <a:pPr algn="ct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1988-</a:t>
            </a:r>
          </a:p>
        </p:txBody>
      </p:sp>
      <p:sp>
        <p:nvSpPr>
          <p:cNvPr id="44" name="TextBox 43"/>
          <p:cNvSpPr txBox="1"/>
          <p:nvPr/>
        </p:nvSpPr>
        <p:spPr>
          <a:xfrm>
            <a:off x="1476375" y="2565400"/>
            <a:ext cx="792163" cy="646113"/>
          </a:xfrm>
          <a:prstGeom prst="rect">
            <a:avLst/>
          </a:prstGeom>
          <a:noFill/>
        </p:spPr>
        <p:txBody>
          <a:bodyPr>
            <a:spAutoFit/>
          </a:bodyPr>
          <a:lstStyle/>
          <a:p>
            <a:pPr fontAlgn="auto">
              <a:spcBef>
                <a:spcPts val="0"/>
              </a:spcBef>
              <a:spcAft>
                <a:spcPts val="0"/>
              </a:spcAft>
              <a:defRPr/>
            </a:pPr>
            <a:r>
              <a:rPr lang="fr-FR" sz="1200">
                <a:latin typeface="Century Gothic" pitchFamily="34" charset="0"/>
                <a:ea typeface="+mn-ea"/>
                <a:cs typeface="+mn-cs"/>
              </a:rPr>
              <a:t>Rufus Jones</a:t>
            </a:r>
          </a:p>
          <a:p>
            <a:pP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1958-</a:t>
            </a:r>
          </a:p>
        </p:txBody>
      </p:sp>
      <p:sp>
        <p:nvSpPr>
          <p:cNvPr id="45" name="TextBox 44"/>
          <p:cNvSpPr txBox="1"/>
          <p:nvPr/>
        </p:nvSpPr>
        <p:spPr>
          <a:xfrm>
            <a:off x="6227763" y="2565400"/>
            <a:ext cx="792162" cy="646113"/>
          </a:xfrm>
          <a:prstGeom prst="rect">
            <a:avLst/>
          </a:prstGeom>
          <a:noFill/>
        </p:spPr>
        <p:txBody>
          <a:bodyPr>
            <a:spAutoFit/>
          </a:bodyPr>
          <a:lstStyle/>
          <a:p>
            <a:pPr fontAlgn="auto">
              <a:spcBef>
                <a:spcPts val="0"/>
              </a:spcBef>
              <a:spcAft>
                <a:spcPts val="0"/>
              </a:spcAft>
              <a:defRPr/>
            </a:pPr>
            <a:r>
              <a:rPr lang="fr-FR" sz="1200">
                <a:latin typeface="Century Gothic" pitchFamily="34" charset="0"/>
                <a:ea typeface="+mn-ea"/>
                <a:cs typeface="+mn-cs"/>
              </a:rPr>
              <a:t>Helen Zamir</a:t>
            </a:r>
          </a:p>
          <a:p>
            <a:pP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1960-</a:t>
            </a:r>
          </a:p>
        </p:txBody>
      </p:sp>
      <p:sp>
        <p:nvSpPr>
          <p:cNvPr id="46" name="TextBox 45"/>
          <p:cNvSpPr txBox="1"/>
          <p:nvPr/>
        </p:nvSpPr>
        <p:spPr>
          <a:xfrm>
            <a:off x="4643438" y="1268413"/>
            <a:ext cx="792162" cy="831850"/>
          </a:xfrm>
          <a:prstGeom prst="rect">
            <a:avLst/>
          </a:prstGeom>
          <a:noFill/>
        </p:spPr>
        <p:txBody>
          <a:bodyPr>
            <a:spAutoFit/>
          </a:bodyPr>
          <a:lstStyle/>
          <a:p>
            <a:pPr fontAlgn="auto">
              <a:lnSpc>
                <a:spcPts val="1400"/>
              </a:lnSpc>
              <a:spcBef>
                <a:spcPts val="0"/>
              </a:spcBef>
              <a:spcAft>
                <a:spcPts val="0"/>
              </a:spcAft>
              <a:defRPr/>
            </a:pPr>
            <a:r>
              <a:rPr lang="fr-FR" sz="1200">
                <a:latin typeface="Century Gothic" pitchFamily="34" charset="0"/>
                <a:ea typeface="+mn-ea"/>
                <a:cs typeface="+mn-cs"/>
              </a:rPr>
              <a:t>Samuel Zamir</a:t>
            </a:r>
          </a:p>
          <a:p>
            <a:pPr fontAlgn="auto">
              <a:lnSpc>
                <a:spcPts val="1400"/>
              </a:lnSpc>
              <a:spcBef>
                <a:spcPts val="0"/>
              </a:spcBef>
              <a:spcAft>
                <a:spcPts val="0"/>
              </a:spcAft>
              <a:defRPr/>
            </a:pPr>
            <a:r>
              <a:rPr lang="fr-FR" sz="1200" b="1">
                <a:solidFill>
                  <a:schemeClr val="accent3">
                    <a:lumMod val="75000"/>
                  </a:schemeClr>
                </a:solidFill>
                <a:latin typeface="Century Gothic" pitchFamily="34" charset="0"/>
                <a:ea typeface="+mn-ea"/>
                <a:cs typeface="+mn-cs"/>
              </a:rPr>
              <a:t>1938-1967</a:t>
            </a:r>
          </a:p>
        </p:txBody>
      </p:sp>
      <p:sp>
        <p:nvSpPr>
          <p:cNvPr id="48" name="TextBox 47"/>
          <p:cNvSpPr txBox="1"/>
          <p:nvPr/>
        </p:nvSpPr>
        <p:spPr>
          <a:xfrm>
            <a:off x="7596188" y="1265238"/>
            <a:ext cx="863600" cy="830262"/>
          </a:xfrm>
          <a:prstGeom prst="rect">
            <a:avLst/>
          </a:prstGeom>
          <a:noFill/>
        </p:spPr>
        <p:txBody>
          <a:bodyPr anchor="ctr">
            <a:spAutoFit/>
          </a:bodyPr>
          <a:lstStyle/>
          <a:p>
            <a:pPr fontAlgn="auto">
              <a:lnSpc>
                <a:spcPts val="1400"/>
              </a:lnSpc>
              <a:spcBef>
                <a:spcPts val="0"/>
              </a:spcBef>
              <a:spcAft>
                <a:spcPts val="0"/>
              </a:spcAft>
              <a:defRPr/>
            </a:pPr>
            <a:r>
              <a:rPr lang="fr-FR" sz="1200">
                <a:latin typeface="Century Gothic" pitchFamily="34" charset="0"/>
                <a:ea typeface="+mn-ea"/>
                <a:cs typeface="+mn-cs"/>
              </a:rPr>
              <a:t>Anne Nicholas</a:t>
            </a:r>
          </a:p>
          <a:p>
            <a:pPr fontAlgn="auto">
              <a:lnSpc>
                <a:spcPts val="1400"/>
              </a:lnSpc>
              <a:spcBef>
                <a:spcPts val="0"/>
              </a:spcBef>
              <a:spcAft>
                <a:spcPts val="0"/>
              </a:spcAft>
              <a:defRPr/>
            </a:pPr>
            <a:r>
              <a:rPr lang="fr-FR" sz="1200" b="1">
                <a:solidFill>
                  <a:schemeClr val="accent3">
                    <a:lumMod val="75000"/>
                  </a:schemeClr>
                </a:solidFill>
                <a:latin typeface="Century Gothic" pitchFamily="34" charset="0"/>
                <a:ea typeface="+mn-ea"/>
                <a:cs typeface="+mn-cs"/>
              </a:rPr>
              <a:t>1942-1990</a:t>
            </a:r>
          </a:p>
        </p:txBody>
      </p:sp>
      <p:sp>
        <p:nvSpPr>
          <p:cNvPr id="50" name="TextBox 49"/>
          <p:cNvSpPr txBox="1"/>
          <p:nvPr/>
        </p:nvSpPr>
        <p:spPr>
          <a:xfrm>
            <a:off x="815975" y="3875088"/>
            <a:ext cx="720725" cy="646112"/>
          </a:xfrm>
          <a:prstGeom prst="rect">
            <a:avLst/>
          </a:prstGeom>
          <a:noFill/>
        </p:spPr>
        <p:txBody>
          <a:bodyPr>
            <a:spAutoFit/>
          </a:bodyPr>
          <a:lstStyle/>
          <a:p>
            <a:pPr algn="ctr" fontAlgn="auto">
              <a:spcBef>
                <a:spcPts val="0"/>
              </a:spcBef>
              <a:spcAft>
                <a:spcPts val="0"/>
              </a:spcAft>
              <a:defRPr/>
            </a:pPr>
            <a:r>
              <a:rPr lang="fr-FR" sz="1200">
                <a:latin typeface="Century Gothic" pitchFamily="34" charset="0"/>
                <a:ea typeface="+mn-ea"/>
                <a:cs typeface="+mn-cs"/>
              </a:rPr>
              <a:t>Callum Lewis</a:t>
            </a:r>
          </a:p>
          <a:p>
            <a:pPr algn="ct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1987-</a:t>
            </a:r>
          </a:p>
        </p:txBody>
      </p:sp>
      <p:sp>
        <p:nvSpPr>
          <p:cNvPr id="51" name="TextBox 50"/>
          <p:cNvSpPr txBox="1"/>
          <p:nvPr/>
        </p:nvSpPr>
        <p:spPr>
          <a:xfrm>
            <a:off x="2627313" y="1341438"/>
            <a:ext cx="792162" cy="646112"/>
          </a:xfrm>
          <a:prstGeom prst="rect">
            <a:avLst/>
          </a:prstGeom>
          <a:noFill/>
        </p:spPr>
        <p:txBody>
          <a:bodyPr>
            <a:spAutoFit/>
          </a:bodyPr>
          <a:lstStyle/>
          <a:p>
            <a:pPr fontAlgn="auto">
              <a:spcBef>
                <a:spcPts val="0"/>
              </a:spcBef>
              <a:spcAft>
                <a:spcPts val="0"/>
              </a:spcAft>
              <a:defRPr/>
            </a:pPr>
            <a:r>
              <a:rPr lang="fr-FR" sz="1200">
                <a:latin typeface="Century Gothic" pitchFamily="34" charset="0"/>
                <a:ea typeface="+mn-ea"/>
                <a:cs typeface="+mn-cs"/>
              </a:rPr>
              <a:t>Jane Evans</a:t>
            </a:r>
          </a:p>
          <a:p>
            <a:pP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1934-</a:t>
            </a:r>
          </a:p>
        </p:txBody>
      </p:sp>
      <p:sp>
        <p:nvSpPr>
          <p:cNvPr id="15390" name="TextBox 63"/>
          <p:cNvSpPr txBox="1">
            <a:spLocks noChangeArrowheads="1"/>
          </p:cNvSpPr>
          <p:nvPr/>
        </p:nvSpPr>
        <p:spPr bwMode="auto">
          <a:xfrm>
            <a:off x="1012825" y="5630863"/>
            <a:ext cx="813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4000" b="1">
                <a:solidFill>
                  <a:srgbClr val="7030A0"/>
                </a:solidFill>
                <a:latin typeface="Century Gothic" charset="0"/>
              </a:rPr>
              <a:t>Mon arbre généalogique</a:t>
            </a:r>
          </a:p>
        </p:txBody>
      </p:sp>
      <p:sp>
        <p:nvSpPr>
          <p:cNvPr id="53" name="TextBox 52"/>
          <p:cNvSpPr txBox="1"/>
          <p:nvPr/>
        </p:nvSpPr>
        <p:spPr>
          <a:xfrm>
            <a:off x="1763713" y="549275"/>
            <a:ext cx="7561262" cy="460375"/>
          </a:xfrm>
          <a:prstGeom prst="rect">
            <a:avLst/>
          </a:prstGeom>
          <a:noFill/>
        </p:spPr>
        <p:txBody>
          <a:bodyPr>
            <a:spAutoFit/>
          </a:bodyPr>
          <a:lstStyle/>
          <a:p>
            <a:pPr marL="536575" indent="-536575" fontAlgn="auto">
              <a:spcBef>
                <a:spcPts val="0"/>
              </a:spcBef>
              <a:spcAft>
                <a:spcPts val="0"/>
              </a:spcAft>
              <a:defRPr/>
            </a:pPr>
            <a:r>
              <a:rPr lang="fr-FR" sz="2400" b="1">
                <a:solidFill>
                  <a:srgbClr val="00B0EE"/>
                </a:solidFill>
                <a:latin typeface="Century Gothic" pitchFamily="34" charset="0"/>
                <a:ea typeface="+mn-ea"/>
                <a:cs typeface="+mn-cs"/>
              </a:rPr>
              <a:t>Q2.</a:t>
            </a:r>
            <a:r>
              <a:rPr lang="fr-FR" sz="2400" b="1">
                <a:solidFill>
                  <a:schemeClr val="accent3">
                    <a:lumMod val="75000"/>
                  </a:schemeClr>
                </a:solidFill>
                <a:latin typeface="Century Gothic" pitchFamily="34" charset="0"/>
                <a:ea typeface="+mn-ea"/>
                <a:cs typeface="+mn-cs"/>
              </a:rPr>
              <a:t> </a:t>
            </a:r>
            <a:r>
              <a:rPr lang="fr-FR" sz="2400" b="1">
                <a:latin typeface="Century Gothic" pitchFamily="34" charset="0"/>
                <a:ea typeface="+mn-ea"/>
                <a:cs typeface="+mn-cs"/>
              </a:rPr>
              <a:t>Quelle est la probabilité que je sois porteur ? </a:t>
            </a:r>
            <a:endParaRPr lang="fr-FR" sz="2000" b="1">
              <a:solidFill>
                <a:schemeClr val="accent1"/>
              </a:solidFill>
              <a:latin typeface="Century Gothic" pitchFamily="34" charset="0"/>
              <a:ea typeface="+mn-ea"/>
              <a:cs typeface="+mn-cs"/>
            </a:endParaRPr>
          </a:p>
        </p:txBody>
      </p:sp>
      <p:sp>
        <p:nvSpPr>
          <p:cNvPr id="55" name="TextBox 54"/>
          <p:cNvSpPr txBox="1">
            <a:spLocks noChangeArrowheads="1"/>
          </p:cNvSpPr>
          <p:nvPr/>
        </p:nvSpPr>
        <p:spPr bwMode="auto">
          <a:xfrm>
            <a:off x="684213" y="2032000"/>
            <a:ext cx="719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AA</a:t>
            </a:r>
          </a:p>
        </p:txBody>
      </p:sp>
      <p:sp>
        <p:nvSpPr>
          <p:cNvPr id="56" name="TextBox 55"/>
          <p:cNvSpPr txBox="1">
            <a:spLocks noChangeArrowheads="1"/>
          </p:cNvSpPr>
          <p:nvPr/>
        </p:nvSpPr>
        <p:spPr bwMode="auto">
          <a:xfrm>
            <a:off x="2987675" y="2060575"/>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AA</a:t>
            </a:r>
          </a:p>
        </p:txBody>
      </p:sp>
      <p:sp>
        <p:nvSpPr>
          <p:cNvPr id="58" name="TextBox 57"/>
          <p:cNvSpPr txBox="1">
            <a:spLocks noChangeArrowheads="1"/>
          </p:cNvSpPr>
          <p:nvPr/>
        </p:nvSpPr>
        <p:spPr bwMode="auto">
          <a:xfrm>
            <a:off x="1835150" y="3284538"/>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AA</a:t>
            </a:r>
          </a:p>
        </p:txBody>
      </p:sp>
      <p:sp>
        <p:nvSpPr>
          <p:cNvPr id="59" name="TextBox 58"/>
          <p:cNvSpPr txBox="1">
            <a:spLocks noChangeArrowheads="1"/>
          </p:cNvSpPr>
          <p:nvPr/>
        </p:nvSpPr>
        <p:spPr bwMode="auto">
          <a:xfrm>
            <a:off x="8101013" y="2060575"/>
            <a:ext cx="719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AA</a:t>
            </a:r>
          </a:p>
        </p:txBody>
      </p:sp>
      <p:sp>
        <p:nvSpPr>
          <p:cNvPr id="60" name="TextBox 59"/>
          <p:cNvSpPr txBox="1">
            <a:spLocks noChangeArrowheads="1"/>
          </p:cNvSpPr>
          <p:nvPr/>
        </p:nvSpPr>
        <p:spPr bwMode="auto">
          <a:xfrm>
            <a:off x="5076825" y="2060575"/>
            <a:ext cx="71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aa</a:t>
            </a:r>
          </a:p>
        </p:txBody>
      </p:sp>
      <p:sp>
        <p:nvSpPr>
          <p:cNvPr id="61" name="TextBox 60"/>
          <p:cNvSpPr txBox="1">
            <a:spLocks noChangeArrowheads="1"/>
          </p:cNvSpPr>
          <p:nvPr/>
        </p:nvSpPr>
        <p:spPr bwMode="auto">
          <a:xfrm>
            <a:off x="6588125" y="3284538"/>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Aa</a:t>
            </a:r>
          </a:p>
        </p:txBody>
      </p:sp>
      <p:sp>
        <p:nvSpPr>
          <p:cNvPr id="65" name="TextBox 64"/>
          <p:cNvSpPr txBox="1">
            <a:spLocks noChangeArrowheads="1"/>
          </p:cNvSpPr>
          <p:nvPr/>
        </p:nvSpPr>
        <p:spPr bwMode="auto">
          <a:xfrm>
            <a:off x="6400800" y="3644900"/>
            <a:ext cx="2484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200">
                <a:solidFill>
                  <a:schemeClr val="tx2"/>
                </a:solidFill>
                <a:latin typeface="Century Gothic" charset="0"/>
              </a:rPr>
              <a:t>Doit être porteuse parce que son père avait deux allèles a. Elle devrait avoir hérité d’un allèle a.</a:t>
            </a:r>
          </a:p>
        </p:txBody>
      </p:sp>
      <p:sp>
        <p:nvSpPr>
          <p:cNvPr id="66" name="TextBox 65"/>
          <p:cNvSpPr txBox="1">
            <a:spLocks noChangeArrowheads="1"/>
          </p:cNvSpPr>
          <p:nvPr/>
        </p:nvSpPr>
        <p:spPr bwMode="auto">
          <a:xfrm>
            <a:off x="228600" y="4633913"/>
            <a:ext cx="228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a:solidFill>
                  <a:schemeClr val="tx2"/>
                </a:solidFill>
                <a:latin typeface="Century Gothic" charset="0"/>
              </a:rPr>
              <a:t>Nous ne connaissons pas son génotype à moins qu’il ne se fasse dépister. </a:t>
            </a:r>
          </a:p>
        </p:txBody>
      </p:sp>
      <p:sp>
        <p:nvSpPr>
          <p:cNvPr id="67" name="TextBox 66"/>
          <p:cNvSpPr txBox="1">
            <a:spLocks noChangeArrowheads="1"/>
          </p:cNvSpPr>
          <p:nvPr/>
        </p:nvSpPr>
        <p:spPr bwMode="auto">
          <a:xfrm>
            <a:off x="7740650" y="2420938"/>
            <a:ext cx="1403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200">
                <a:solidFill>
                  <a:schemeClr val="tx2"/>
                </a:solidFill>
                <a:latin typeface="Century Gothic" charset="0"/>
              </a:rPr>
              <a:t>Elle était peut-être portreuse  – nous ne le  savons pas.</a:t>
            </a:r>
          </a:p>
        </p:txBody>
      </p:sp>
      <p:pic>
        <p:nvPicPr>
          <p:cNvPr id="68" name="Picture 67" descr="©Sophie_Mutevelian__IMG_1368.jpg"/>
          <p:cNvPicPr>
            <a:picLocks noChangeAspect="1"/>
          </p:cNvPicPr>
          <p:nvPr/>
        </p:nvPicPr>
        <p:blipFill>
          <a:blip r:embed="rId3" cstate="print"/>
          <a:srcRect l="12127" r="39364"/>
          <a:stretch>
            <a:fillRect/>
          </a:stretch>
        </p:blipFill>
        <p:spPr>
          <a:xfrm flipH="1">
            <a:off x="5776499" y="3883474"/>
            <a:ext cx="523695"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4" cstate="print"/>
          <a:srcRect l="3060" r="13536"/>
          <a:stretch>
            <a:fillRect/>
          </a:stretch>
        </p:blipFill>
        <p:spPr bwMode="auto">
          <a:xfrm>
            <a:off x="2123728" y="2564904"/>
            <a:ext cx="504056"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p:cNvPicPr>
            <a:picLocks noChangeAspect="1" noChangeArrowheads="1"/>
          </p:cNvPicPr>
          <p:nvPr/>
        </p:nvPicPr>
        <p:blipFill>
          <a:blip r:embed="rId5" cstate="print">
            <a:grayscl/>
          </a:blip>
          <a:srcRect l="18393" b="12202"/>
          <a:stretch>
            <a:fillRect/>
          </a:stretch>
        </p:blipFill>
        <p:spPr bwMode="auto">
          <a:xfrm>
            <a:off x="5374105" y="1336964"/>
            <a:ext cx="550949" cy="699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p:cNvPicPr>
            <a:picLocks noChangeAspect="1" noChangeArrowheads="1"/>
          </p:cNvPicPr>
          <p:nvPr/>
        </p:nvPicPr>
        <p:blipFill>
          <a:blip r:embed="rId6" cstate="print"/>
          <a:srcRect r="7246"/>
          <a:stretch>
            <a:fillRect/>
          </a:stretch>
        </p:blipFill>
        <p:spPr bwMode="auto">
          <a:xfrm>
            <a:off x="3509136" y="3881666"/>
            <a:ext cx="558808" cy="719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4" name="Picture 10"/>
          <p:cNvPicPr>
            <a:picLocks noChangeAspect="1" noChangeArrowheads="1"/>
          </p:cNvPicPr>
          <p:nvPr/>
        </p:nvPicPr>
        <p:blipFill>
          <a:blip r:embed="rId7" cstate="print"/>
          <a:srcRect b="3296"/>
          <a:stretch>
            <a:fillRect/>
          </a:stretch>
        </p:blipFill>
        <p:spPr bwMode="auto">
          <a:xfrm>
            <a:off x="1478375" y="3882758"/>
            <a:ext cx="542505" cy="715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5" name="Picture 11"/>
          <p:cNvPicPr>
            <a:picLocks noChangeAspect="1" noChangeArrowheads="1"/>
          </p:cNvPicPr>
          <p:nvPr/>
        </p:nvPicPr>
        <p:blipFill>
          <a:blip r:embed="rId8" cstate="print"/>
          <a:srcRect/>
          <a:stretch>
            <a:fillRect/>
          </a:stretch>
        </p:blipFill>
        <p:spPr bwMode="auto">
          <a:xfrm flipH="1">
            <a:off x="8359964" y="1330036"/>
            <a:ext cx="553050" cy="708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6" name="Picture 12"/>
          <p:cNvPicPr>
            <a:picLocks noChangeAspect="1" noChangeArrowheads="1"/>
          </p:cNvPicPr>
          <p:nvPr/>
        </p:nvPicPr>
        <p:blipFill>
          <a:blip r:embed="rId9" cstate="print"/>
          <a:srcRect b="15833"/>
          <a:stretch>
            <a:fillRect/>
          </a:stretch>
        </p:blipFill>
        <p:spPr bwMode="auto">
          <a:xfrm>
            <a:off x="3225064" y="1328375"/>
            <a:ext cx="556866" cy="706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81"/>
          <p:cNvGrpSpPr/>
          <p:nvPr/>
        </p:nvGrpSpPr>
        <p:grpSpPr>
          <a:xfrm>
            <a:off x="287608" y="1268760"/>
            <a:ext cx="1332064" cy="825458"/>
            <a:chOff x="287608" y="1268760"/>
            <a:chExt cx="1332064" cy="825458"/>
          </a:xfrm>
          <a:solidFill>
            <a:schemeClr val="accent3">
              <a:lumMod val="40000"/>
              <a:lumOff val="60000"/>
            </a:schemeClr>
          </a:solidFill>
        </p:grpSpPr>
        <p:sp>
          <p:nvSpPr>
            <p:cNvPr id="8" name="Rounded Rectangle 7"/>
            <p:cNvSpPr/>
            <p:nvPr/>
          </p:nvSpPr>
          <p:spPr>
            <a:xfrm>
              <a:off x="323528" y="1268760"/>
              <a:ext cx="1296144" cy="82545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49" name="TextBox 48"/>
            <p:cNvSpPr txBox="1"/>
            <p:nvPr/>
          </p:nvSpPr>
          <p:spPr>
            <a:xfrm>
              <a:off x="287608" y="1340768"/>
              <a:ext cx="756000" cy="646331"/>
            </a:xfrm>
            <a:prstGeom prst="rect">
              <a:avLst/>
            </a:prstGeom>
            <a:noFill/>
          </p:spPr>
          <p:txBody>
            <a:bodyPr>
              <a:spAutoFit/>
            </a:bodyPr>
            <a:lstStyle/>
            <a:p>
              <a:pPr fontAlgn="auto">
                <a:spcBef>
                  <a:spcPts val="0"/>
                </a:spcBef>
                <a:spcAft>
                  <a:spcPts val="0"/>
                </a:spcAft>
                <a:defRPr/>
              </a:pPr>
              <a:r>
                <a:rPr lang="fr-FR" sz="1200">
                  <a:latin typeface="Century Gothic" pitchFamily="34" charset="0"/>
                  <a:ea typeface="+mn-ea"/>
                  <a:cs typeface="+mn-cs"/>
                </a:rPr>
                <a:t>William Jones</a:t>
              </a:r>
            </a:p>
            <a:p>
              <a:pPr fontAlgn="auto">
                <a:spcBef>
                  <a:spcPts val="0"/>
                </a:spcBef>
                <a:spcAft>
                  <a:spcPts val="0"/>
                </a:spcAft>
                <a:defRPr/>
              </a:pPr>
              <a:r>
                <a:rPr lang="fr-FR" sz="1200" b="1">
                  <a:solidFill>
                    <a:schemeClr val="accent3">
                      <a:lumMod val="75000"/>
                    </a:schemeClr>
                  </a:solidFill>
                  <a:latin typeface="Century Gothic" pitchFamily="34" charset="0"/>
                  <a:ea typeface="+mn-ea"/>
                  <a:cs typeface="+mn-cs"/>
                </a:rPr>
                <a:t>1931-</a:t>
              </a:r>
            </a:p>
          </p:txBody>
        </p:sp>
        <p:pic>
          <p:nvPicPr>
            <p:cNvPr id="1037" name="Picture 13"/>
            <p:cNvPicPr>
              <a:picLocks noChangeAspect="1" noChangeArrowheads="1"/>
            </p:cNvPicPr>
            <p:nvPr/>
          </p:nvPicPr>
          <p:blipFill>
            <a:blip r:embed="rId10" cstate="print"/>
            <a:srcRect/>
            <a:stretch>
              <a:fillRect/>
            </a:stretch>
          </p:blipFill>
          <p:spPr bwMode="auto">
            <a:xfrm>
              <a:off x="1030691" y="1340768"/>
              <a:ext cx="516973" cy="698131"/>
            </a:xfrm>
            <a:prstGeom prst="roundRect">
              <a:avLst>
                <a:gd name="adj" fmla="val 16667"/>
              </a:avLst>
            </a:prstGeom>
            <a:gr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2050" name="Picture 2"/>
          <p:cNvPicPr>
            <a:picLocks noChangeAspect="1" noChangeArrowheads="1"/>
          </p:cNvPicPr>
          <p:nvPr/>
        </p:nvPicPr>
        <p:blipFill>
          <a:blip r:embed="rId11" cstate="print"/>
          <a:srcRect/>
          <a:stretch>
            <a:fillRect/>
          </a:stretch>
        </p:blipFill>
        <p:spPr bwMode="auto">
          <a:xfrm flipH="1">
            <a:off x="6876258" y="2564904"/>
            <a:ext cx="496019" cy="713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2" name="Rounded Rectangle 61"/>
          <p:cNvSpPr/>
          <p:nvPr/>
        </p:nvSpPr>
        <p:spPr>
          <a:xfrm rot="16200000">
            <a:off x="8933656" y="-57943"/>
            <a:ext cx="242887" cy="539750"/>
          </a:xfrm>
          <a:prstGeom prst="roundRect">
            <a:avLst/>
          </a:prstGeom>
          <a:solidFill>
            <a:srgbClr val="00B0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050">
              <a:solidFill>
                <a:srgbClr val="FFFFFF"/>
              </a:solidFill>
              <a:latin typeface="Century Gothic" pitchFamily="34" charset="0"/>
              <a:ea typeface="Arial" charset="0"/>
              <a:cs typeface="American Typewriter"/>
            </a:endParaRPr>
          </a:p>
        </p:txBody>
      </p:sp>
      <p:sp>
        <p:nvSpPr>
          <p:cNvPr id="15411" name="Text Box 13"/>
          <p:cNvSpPr txBox="1">
            <a:spLocks noChangeArrowheads="1"/>
          </p:cNvSpPr>
          <p:nvPr/>
        </p:nvSpPr>
        <p:spPr bwMode="auto">
          <a:xfrm>
            <a:off x="8785225" y="117475"/>
            <a:ext cx="287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E39019DC-C9BB-FD4F-A199-4CA863167A58}" type="slidenum">
              <a:rPr lang="fr-FR" altLang="x-none" sz="1200" b="1">
                <a:solidFill>
                  <a:schemeClr val="bg1"/>
                </a:solidFill>
                <a:latin typeface="Century Gothic" charset="0"/>
              </a:rPr>
              <a:pPr algn="ctr" eaLnBrk="1" hangingPunct="1"/>
              <a:t>10</a:t>
            </a:fld>
            <a:endParaRPr lang="fr-FR" altLang="x-none" sz="1200" b="1">
              <a:solidFill>
                <a:schemeClr val="bg1"/>
              </a:solidFill>
              <a:latin typeface="Century Gothic" charset="0"/>
            </a:endParaRPr>
          </a:p>
        </p:txBody>
      </p:sp>
      <p:sp>
        <p:nvSpPr>
          <p:cNvPr id="15412" name="TextBox 80"/>
          <p:cNvSpPr txBox="1">
            <a:spLocks noChangeArrowheads="1"/>
          </p:cNvSpPr>
          <p:nvPr/>
        </p:nvSpPr>
        <p:spPr bwMode="auto">
          <a:xfrm>
            <a:off x="6705600" y="44450"/>
            <a:ext cx="1466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600">
                <a:latin typeface="Century Gothic" charset="0"/>
              </a:rPr>
              <a:t>Fiche 4</a:t>
            </a:r>
          </a:p>
        </p:txBody>
      </p:sp>
      <p:pic>
        <p:nvPicPr>
          <p:cNvPr id="15413" name="Picture 82" descr="Student sheets.png">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66100" y="8890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33"/>
          <p:cNvSpPr txBox="1"/>
          <p:nvPr/>
        </p:nvSpPr>
        <p:spPr>
          <a:xfrm>
            <a:off x="0" y="6423025"/>
            <a:ext cx="1908175" cy="461963"/>
          </a:xfrm>
          <a:prstGeom prst="rect">
            <a:avLst/>
          </a:prstGeom>
          <a:no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S’engager</a:t>
            </a:r>
          </a:p>
        </p:txBody>
      </p:sp>
      <p:sp>
        <p:nvSpPr>
          <p:cNvPr id="76" name="TextBox 34"/>
          <p:cNvSpPr txBox="1"/>
          <p:nvPr/>
        </p:nvSpPr>
        <p:spPr>
          <a:xfrm>
            <a:off x="1871663" y="6423025"/>
            <a:ext cx="1836737" cy="461963"/>
          </a:xfrm>
          <a:prstGeom prst="rect">
            <a:avLst/>
          </a:prstGeom>
          <a:solidFill>
            <a:srgbClr val="FFC000"/>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Explorer</a:t>
            </a:r>
          </a:p>
        </p:txBody>
      </p:sp>
      <p:sp>
        <p:nvSpPr>
          <p:cNvPr id="77" name="TextBox 35"/>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Expliquer</a:t>
            </a:r>
          </a:p>
        </p:txBody>
      </p:sp>
      <p:sp>
        <p:nvSpPr>
          <p:cNvPr id="79" name="TextBox 37"/>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Évaluer</a:t>
            </a:r>
          </a:p>
        </p:txBody>
      </p:sp>
      <p:sp>
        <p:nvSpPr>
          <p:cNvPr id="71"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20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2000"/>
                                        <p:tgtEl>
                                          <p:spTgt spid="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2000"/>
                                        <p:tgtEl>
                                          <p:spTgt spid="6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20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000"/>
                                        <p:tgtEl>
                                          <p:spTgt spid="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2000"/>
                                        <p:tgtEl>
                                          <p:spTgt spid="5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20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2000"/>
                                        <p:tgtEl>
                                          <p:spTgt spid="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55" grpId="0"/>
      <p:bldP spid="56" grpId="0"/>
      <p:bldP spid="58" grpId="0"/>
      <p:bldP spid="59" grpId="0"/>
      <p:bldP spid="60" grpId="0"/>
      <p:bldP spid="61"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phie_Mutevelian__IMG_1483.jpg"/>
          <p:cNvPicPr>
            <a:picLocks noChangeAspect="1"/>
          </p:cNvPicPr>
          <p:nvPr/>
        </p:nvPicPr>
        <p:blipFill>
          <a:blip r:embed="rId3" cstate="print"/>
          <a:srcRect b="7496"/>
          <a:stretch>
            <a:fillRect/>
          </a:stretch>
        </p:blipFill>
        <p:spPr>
          <a:xfrm flipH="1">
            <a:off x="971600" y="259240"/>
            <a:ext cx="4320480" cy="26657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a:spLocks noChangeArrowheads="1"/>
          </p:cNvSpPr>
          <p:nvPr/>
        </p:nvSpPr>
        <p:spPr bwMode="auto">
          <a:xfrm>
            <a:off x="5588000" y="685800"/>
            <a:ext cx="370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000" b="1">
                <a:latin typeface="Century Gothic" charset="0"/>
              </a:rPr>
              <a:t>Maintenant à toi de chercher les informations !</a:t>
            </a:r>
          </a:p>
        </p:txBody>
      </p:sp>
      <p:sp>
        <p:nvSpPr>
          <p:cNvPr id="3" name="TextBox 2"/>
          <p:cNvSpPr txBox="1"/>
          <p:nvPr/>
        </p:nvSpPr>
        <p:spPr>
          <a:xfrm>
            <a:off x="0" y="2035175"/>
            <a:ext cx="3276600" cy="708025"/>
          </a:xfrm>
          <a:prstGeom prst="rect">
            <a:avLst/>
          </a:prstGeom>
          <a:solidFill>
            <a:schemeClr val="accent1">
              <a:lumMod val="20000"/>
              <a:lumOff val="80000"/>
              <a:alpha val="80000"/>
            </a:schemeClr>
          </a:solidFill>
        </p:spPr>
        <p:txBody>
          <a:bodyPr>
            <a:spAutoFit/>
          </a:bodyPr>
          <a:lstStyle/>
          <a:p>
            <a:pPr marL="723900" indent="-723900" fontAlgn="auto">
              <a:spcBef>
                <a:spcPts val="0"/>
              </a:spcBef>
              <a:spcAft>
                <a:spcPts val="0"/>
              </a:spcAft>
              <a:defRPr/>
            </a:pPr>
            <a:r>
              <a:rPr lang="en-US" sz="2000" b="1" dirty="0">
                <a:latin typeface="Century Gothic" pitchFamily="34" charset="0"/>
                <a:ea typeface="+mn-ea"/>
                <a:cs typeface="+mn-cs"/>
              </a:rPr>
              <a:t>  </a:t>
            </a:r>
            <a:r>
              <a:rPr lang="en-US" sz="2000" b="1" dirty="0">
                <a:solidFill>
                  <a:srgbClr val="FFC000"/>
                </a:solidFill>
                <a:latin typeface="Century Gothic" pitchFamily="34" charset="0"/>
                <a:ea typeface="+mn-ea"/>
                <a:cs typeface="+mn-cs"/>
              </a:rPr>
              <a:t>Q4.</a:t>
            </a:r>
            <a:r>
              <a:rPr lang="en-US" sz="2000" b="1" dirty="0">
                <a:latin typeface="Century Gothic" pitchFamily="34" charset="0"/>
                <a:ea typeface="+mn-ea"/>
                <a:cs typeface="+mn-cs"/>
              </a:rPr>
              <a:t> </a:t>
            </a:r>
            <a:r>
              <a:rPr lang="fr-FR" sz="2000" dirty="0">
                <a:latin typeface="Century Gothic" pitchFamily="34" charset="0"/>
                <a:ea typeface="+mn-ea"/>
                <a:cs typeface="+mn-cs"/>
              </a:rPr>
              <a:t>Qu'est-ce qu'un test de dépistage?</a:t>
            </a:r>
            <a:endParaRPr lang="en-GB" sz="2000" dirty="0">
              <a:latin typeface="Century Gothic" pitchFamily="34" charset="0"/>
              <a:ea typeface="+mn-ea"/>
              <a:cs typeface="+mn-cs"/>
            </a:endParaRPr>
          </a:p>
        </p:txBody>
      </p:sp>
      <p:sp>
        <p:nvSpPr>
          <p:cNvPr id="10" name="TextBox 9"/>
          <p:cNvSpPr txBox="1">
            <a:spLocks noChangeArrowheads="1"/>
          </p:cNvSpPr>
          <p:nvPr/>
        </p:nvSpPr>
        <p:spPr bwMode="auto">
          <a:xfrm>
            <a:off x="0" y="3429000"/>
            <a:ext cx="2700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GB" altLang="x-none" sz="2000" b="1">
                <a:latin typeface="Century Gothic" charset="0"/>
              </a:rPr>
              <a:t>Voici le docteur David Rees, il peut répondre à cette question:</a:t>
            </a:r>
          </a:p>
        </p:txBody>
      </p:sp>
      <p:sp>
        <p:nvSpPr>
          <p:cNvPr id="18" name="TextBox 17"/>
          <p:cNvSpPr txBox="1">
            <a:spLocks noChangeArrowheads="1"/>
          </p:cNvSpPr>
          <p:nvPr/>
        </p:nvSpPr>
        <p:spPr bwMode="auto">
          <a:xfrm>
            <a:off x="971550" y="258763"/>
            <a:ext cx="41052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000" b="1">
                <a:solidFill>
                  <a:schemeClr val="bg1"/>
                </a:solidFill>
                <a:latin typeface="Century Gothic" charset="0"/>
              </a:rPr>
              <a:t>Voici Liz Aram, elle peut répondre à cette question </a:t>
            </a:r>
            <a:r>
              <a:rPr lang="en-GB" altLang="x-none" sz="2400" b="1">
                <a:solidFill>
                  <a:schemeClr val="bg1"/>
                </a:solidFill>
                <a:latin typeface="Century Gothic" charset="0"/>
              </a:rPr>
              <a:t>:</a:t>
            </a:r>
          </a:p>
        </p:txBody>
      </p:sp>
      <p:pic>
        <p:nvPicPr>
          <p:cNvPr id="23" name="Picture 22" descr="hold pad 2.png"/>
          <p:cNvPicPr>
            <a:picLocks noChangeAspect="1"/>
          </p:cNvPicPr>
          <p:nvPr/>
        </p:nvPicPr>
        <p:blipFill>
          <a:blip r:embed="rId4">
            <a:extLst>
              <a:ext uri="{28A0092B-C50C-407E-A947-70E740481C1C}">
                <a14:useLocalDpi xmlns:a14="http://schemas.microsoft.com/office/drawing/2010/main" val="0"/>
              </a:ext>
            </a:extLst>
          </a:blip>
          <a:srcRect r="7269"/>
          <a:stretch>
            <a:fillRect/>
          </a:stretch>
        </p:blipFill>
        <p:spPr bwMode="auto">
          <a:xfrm>
            <a:off x="5003800" y="1628775"/>
            <a:ext cx="4140200" cy="486251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259513" y="2660650"/>
            <a:ext cx="28844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Lisez les messages sur un forum de la drépanocytose pour voir les différentes opinions :</a:t>
            </a:r>
          </a:p>
        </p:txBody>
      </p:sp>
      <p:sp>
        <p:nvSpPr>
          <p:cNvPr id="5" name="TextBox 4"/>
          <p:cNvSpPr txBox="1"/>
          <p:nvPr/>
        </p:nvSpPr>
        <p:spPr>
          <a:xfrm>
            <a:off x="6259513" y="4333875"/>
            <a:ext cx="2884487" cy="923925"/>
          </a:xfrm>
          <a:prstGeom prst="rect">
            <a:avLst/>
          </a:prstGeom>
          <a:solidFill>
            <a:schemeClr val="accent1">
              <a:lumMod val="20000"/>
              <a:lumOff val="80000"/>
              <a:alpha val="74000"/>
            </a:schemeClr>
          </a:solidFill>
        </p:spPr>
        <p:txBody>
          <a:bodyPr>
            <a:spAutoFit/>
          </a:bodyPr>
          <a:lstStyle/>
          <a:p>
            <a:pPr marL="536575" indent="-536575" fontAlgn="auto">
              <a:spcBef>
                <a:spcPts val="0"/>
              </a:spcBef>
              <a:spcAft>
                <a:spcPts val="0"/>
              </a:spcAft>
              <a:defRPr/>
            </a:pPr>
            <a:r>
              <a:rPr lang="en-US" b="1" dirty="0">
                <a:solidFill>
                  <a:srgbClr val="FFC000"/>
                </a:solidFill>
                <a:latin typeface="Century Gothic" pitchFamily="34" charset="0"/>
                <a:ea typeface="+mn-ea"/>
                <a:cs typeface="+mn-cs"/>
              </a:rPr>
              <a:t>Q5.</a:t>
            </a:r>
            <a:r>
              <a:rPr lang="en-US" dirty="0">
                <a:latin typeface="Century Gothic" pitchFamily="34" charset="0"/>
                <a:ea typeface="+mn-ea"/>
                <a:cs typeface="+mn-cs"/>
              </a:rPr>
              <a:t> </a:t>
            </a:r>
            <a:r>
              <a:rPr lang="fr-FR" dirty="0">
                <a:latin typeface="Century Gothic" pitchFamily="34" charset="0"/>
                <a:ea typeface="+mn-ea"/>
                <a:cs typeface="+mn-cs"/>
              </a:rPr>
              <a:t>Si je suis porteur, à qui je dois en parler et pourquoi ?</a:t>
            </a:r>
            <a:endParaRPr lang="en-US" dirty="0">
              <a:latin typeface="Century Gothic" pitchFamily="34" charset="0"/>
              <a:ea typeface="+mn-ea"/>
              <a:cs typeface="+mn-cs"/>
            </a:endParaRPr>
          </a:p>
        </p:txBody>
      </p:sp>
      <p:sp>
        <p:nvSpPr>
          <p:cNvPr id="21" name="Rounded Rectangle 20"/>
          <p:cNvSpPr/>
          <p:nvPr/>
        </p:nvSpPr>
        <p:spPr>
          <a:xfrm rot="16200000">
            <a:off x="8933656" y="-57943"/>
            <a:ext cx="242887" cy="539750"/>
          </a:xfrm>
          <a:prstGeom prst="roundRect">
            <a:avLst/>
          </a:prstGeom>
          <a:solidFill>
            <a:srgbClr val="00B0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050">
              <a:solidFill>
                <a:srgbClr val="FFFFFF"/>
              </a:solidFill>
              <a:latin typeface="Century Gothic" pitchFamily="34" charset="0"/>
              <a:ea typeface="Arial" charset="0"/>
              <a:cs typeface="American Typewriter"/>
            </a:endParaRPr>
          </a:p>
        </p:txBody>
      </p:sp>
      <p:sp>
        <p:nvSpPr>
          <p:cNvPr id="16395" name="Text Box 13"/>
          <p:cNvSpPr txBox="1">
            <a:spLocks noChangeArrowheads="1"/>
          </p:cNvSpPr>
          <p:nvPr/>
        </p:nvSpPr>
        <p:spPr bwMode="auto">
          <a:xfrm>
            <a:off x="8785225" y="117475"/>
            <a:ext cx="28733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42738AD2-25FA-5C4A-BDC3-2E53E24E4439}" type="slidenum">
              <a:rPr lang="en-GB" altLang="x-none" sz="1200" b="1">
                <a:solidFill>
                  <a:schemeClr val="bg1"/>
                </a:solidFill>
                <a:latin typeface="Century Gothic" charset="0"/>
              </a:rPr>
              <a:pPr algn="ctr" eaLnBrk="1" hangingPunct="1"/>
              <a:t>11</a:t>
            </a:fld>
            <a:endParaRPr lang="en-GB" altLang="x-none" sz="1200" b="1">
              <a:solidFill>
                <a:schemeClr val="bg1"/>
              </a:solidFill>
              <a:latin typeface="Century Gothic" charset="0"/>
            </a:endParaRPr>
          </a:p>
        </p:txBody>
      </p:sp>
      <p:sp>
        <p:nvSpPr>
          <p:cNvPr id="19" name="Action Button: Forward or Next 18">
            <a:hlinkClick r:id="rId5" action="ppaction://hlinkfile"/>
          </p:cNvPr>
          <p:cNvSpPr>
            <a:spLocks noChangeArrowheads="1"/>
          </p:cNvSpPr>
          <p:nvPr/>
        </p:nvSpPr>
        <p:spPr bwMode="auto">
          <a:xfrm>
            <a:off x="4343400" y="1447800"/>
            <a:ext cx="606425" cy="534988"/>
          </a:xfrm>
          <a:prstGeom prst="actionButtonForwardNext">
            <a:avLst/>
          </a:prstGeom>
          <a:solidFill>
            <a:srgbClr val="00B0EE"/>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31" name="Picture 30" descr="YouTube.png">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989138"/>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31"/>
          <p:cNvSpPr txBox="1">
            <a:spLocks noChangeArrowheads="1"/>
          </p:cNvSpPr>
          <p:nvPr/>
        </p:nvSpPr>
        <p:spPr bwMode="auto">
          <a:xfrm>
            <a:off x="6781800" y="44450"/>
            <a:ext cx="1390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GB" altLang="x-none" sz="1600">
                <a:latin typeface="Century Gothic" charset="0"/>
              </a:rPr>
              <a:t>Fiches 5-6</a:t>
            </a:r>
          </a:p>
        </p:txBody>
      </p:sp>
      <p:pic>
        <p:nvPicPr>
          <p:cNvPr id="16399" name="Picture 32" descr="Student sheets.pn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66100" y="8890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0" name="Group 24"/>
          <p:cNvGrpSpPr>
            <a:grpSpLocks/>
          </p:cNvGrpSpPr>
          <p:nvPr/>
        </p:nvGrpSpPr>
        <p:grpSpPr bwMode="auto">
          <a:xfrm>
            <a:off x="2843213" y="2924175"/>
            <a:ext cx="2449512" cy="2287588"/>
            <a:chOff x="2843810" y="2924944"/>
            <a:chExt cx="2448272" cy="2286045"/>
          </a:xfrm>
        </p:grpSpPr>
        <p:pic>
          <p:nvPicPr>
            <p:cNvPr id="3074" name="Picture 2"/>
            <p:cNvPicPr>
              <a:picLocks noChangeAspect="1" noChangeArrowheads="1"/>
            </p:cNvPicPr>
            <p:nvPr/>
          </p:nvPicPr>
          <p:blipFill>
            <a:blip r:embed="rId10" cstate="print"/>
            <a:srcRect r="10185"/>
            <a:stretch>
              <a:fillRect/>
            </a:stretch>
          </p:blipFill>
          <p:spPr bwMode="auto">
            <a:xfrm>
              <a:off x="2843810" y="2924944"/>
              <a:ext cx="2448272" cy="22860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409" name="Picture 33" descr="Student sheets.png">
              <a:hlinkClick r:id="rId11"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59832" y="3140968"/>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01" name="Picture 34" descr="Student sheets.pn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59788" y="2133600"/>
            <a:ext cx="5111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3"/>
          <p:cNvSpPr txBox="1"/>
          <p:nvPr/>
        </p:nvSpPr>
        <p:spPr>
          <a:xfrm>
            <a:off x="0" y="6423025"/>
            <a:ext cx="1908175" cy="461963"/>
          </a:xfrm>
          <a:prstGeom prst="rect">
            <a:avLst/>
          </a:prstGeom>
          <a:no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S’engager</a:t>
            </a:r>
          </a:p>
        </p:txBody>
      </p:sp>
      <p:sp>
        <p:nvSpPr>
          <p:cNvPr id="37" name="TextBox 34"/>
          <p:cNvSpPr txBox="1"/>
          <p:nvPr/>
        </p:nvSpPr>
        <p:spPr>
          <a:xfrm>
            <a:off x="1871663" y="6423025"/>
            <a:ext cx="1836737" cy="461963"/>
          </a:xfrm>
          <a:prstGeom prst="rect">
            <a:avLst/>
          </a:prstGeom>
          <a:solidFill>
            <a:srgbClr val="FFC000"/>
          </a:solidFill>
          <a:ln>
            <a:solidFill>
              <a:schemeClr val="bg1">
                <a:lumMod val="50000"/>
              </a:schemeClr>
            </a:solidFill>
          </a:ln>
        </p:spPr>
        <p:txBody>
          <a:bodyPr>
            <a:spAutoFit/>
          </a:bodyPr>
          <a:lstStyle/>
          <a:p>
            <a:pPr algn="ctr" fontAlgn="auto">
              <a:spcBef>
                <a:spcPts val="0"/>
              </a:spcBef>
              <a:spcAft>
                <a:spcPts val="0"/>
              </a:spcAft>
              <a:defRPr/>
            </a:pPr>
            <a:r>
              <a:rPr lang="en-GB" sz="2400" dirty="0">
                <a:latin typeface="Century Gothic" pitchFamily="34" charset="0"/>
                <a:ea typeface="+mn-ea"/>
                <a:cs typeface="+mn-cs"/>
              </a:rPr>
              <a:t>Explorer</a:t>
            </a:r>
          </a:p>
        </p:txBody>
      </p:sp>
      <p:sp>
        <p:nvSpPr>
          <p:cNvPr id="38" name="TextBox 35"/>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Expliquer</a:t>
            </a:r>
            <a:endParaRPr lang="en-GB" sz="2400" dirty="0">
              <a:latin typeface="Century Gothic" pitchFamily="34" charset="0"/>
              <a:ea typeface="+mn-ea"/>
              <a:cs typeface="+mn-cs"/>
            </a:endParaRPr>
          </a:p>
        </p:txBody>
      </p:sp>
      <p:sp>
        <p:nvSpPr>
          <p:cNvPr id="40" name="TextBox 37"/>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Évaluer</a:t>
            </a:r>
            <a:endParaRPr lang="en-GB" sz="2400" dirty="0">
              <a:latin typeface="Century Gothic" pitchFamily="34" charset="0"/>
              <a:ea typeface="+mn-ea"/>
              <a:cs typeface="+mn-cs"/>
            </a:endParaRPr>
          </a:p>
        </p:txBody>
      </p:sp>
      <p:sp>
        <p:nvSpPr>
          <p:cNvPr id="26"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
        <p:nvSpPr>
          <p:cNvPr id="4" name="TextBox 3"/>
          <p:cNvSpPr txBox="1"/>
          <p:nvPr/>
        </p:nvSpPr>
        <p:spPr>
          <a:xfrm>
            <a:off x="0" y="4800600"/>
            <a:ext cx="5219700" cy="1262063"/>
          </a:xfrm>
          <a:prstGeom prst="rect">
            <a:avLst/>
          </a:prstGeom>
          <a:solidFill>
            <a:schemeClr val="accent1">
              <a:lumMod val="20000"/>
              <a:lumOff val="80000"/>
              <a:alpha val="80000"/>
            </a:schemeClr>
          </a:solidFill>
        </p:spPr>
        <p:txBody>
          <a:bodyPr>
            <a:spAutoFit/>
          </a:bodyPr>
          <a:lstStyle/>
          <a:p>
            <a:pPr marL="725488" indent="-725488" fontAlgn="auto">
              <a:spcBef>
                <a:spcPts val="0"/>
              </a:spcBef>
              <a:spcAft>
                <a:spcPts val="0"/>
              </a:spcAft>
              <a:defRPr/>
            </a:pPr>
            <a:r>
              <a:rPr lang="en-US" sz="2000" b="1" dirty="0">
                <a:latin typeface="Century Gothic" pitchFamily="34" charset="0"/>
                <a:ea typeface="+mn-ea"/>
                <a:cs typeface="+mn-cs"/>
              </a:rPr>
              <a:t>  </a:t>
            </a:r>
            <a:r>
              <a:rPr lang="en-US" sz="2000" b="1" dirty="0">
                <a:solidFill>
                  <a:srgbClr val="FFC000"/>
                </a:solidFill>
                <a:latin typeface="Century Gothic" pitchFamily="34" charset="0"/>
                <a:ea typeface="+mn-ea"/>
                <a:cs typeface="+mn-cs"/>
              </a:rPr>
              <a:t>Q6. </a:t>
            </a:r>
            <a:r>
              <a:rPr lang="fr-FR" dirty="0">
                <a:latin typeface="Century Gothic" pitchFamily="34" charset="0"/>
                <a:ea typeface="+mn-ea"/>
                <a:cs typeface="+mn-cs"/>
              </a:rPr>
              <a:t>Pour quoi la drépanocytose est plus répandue chez certain groupes ethniques ?</a:t>
            </a:r>
          </a:p>
          <a:p>
            <a:pPr marL="725488" indent="-725488" fontAlgn="auto">
              <a:spcBef>
                <a:spcPts val="0"/>
              </a:spcBef>
              <a:spcAft>
                <a:spcPts val="0"/>
              </a:spcAft>
              <a:defRPr/>
            </a:pPr>
            <a:endParaRPr lang="en-GB" sz="2000" dirty="0">
              <a:latin typeface="Century Gothi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nodeType="afterGroup">
                            <p:stCondLst>
                              <p:cond delay="3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childTnLst>
                                </p:cTn>
                              </p:par>
                            </p:childTnLst>
                          </p:cTn>
                        </p:par>
                        <p:par>
                          <p:cTn id="24" fill="hold" nodeType="afterGroup">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par>
                          <p:cTn id="31" fill="hold" nodeType="afterGroup">
                            <p:stCondLst>
                              <p:cond delay="8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par>
                          <p:cTn id="35" fill="hold" nodeType="afterGroup">
                            <p:stCondLst>
                              <p:cond delay="9000"/>
                            </p:stCondLst>
                            <p:childTnLst>
                              <p:par>
                                <p:cTn id="36" presetID="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0-#ppt_w/2"/>
                                          </p:val>
                                        </p:tav>
                                        <p:tav tm="100000">
                                          <p:val>
                                            <p:strVal val="#ppt_x"/>
                                          </p:val>
                                        </p:tav>
                                      </p:tavLst>
                                    </p:anim>
                                    <p:anim calcmode="lin" valueType="num">
                                      <p:cBhvr additive="base">
                                        <p:cTn id="3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P spid="18" grpId="0"/>
      <p:bldP spid="8" grpId="0"/>
      <p:bldP spid="5" grpId="0" animBg="1"/>
      <p:bldP spid="1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12875"/>
            <a:ext cx="2771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x-none" sz="3200" b="1">
                <a:latin typeface="Century Gothic" charset="0"/>
              </a:rPr>
              <a:t>Karis a un message pour toi. </a:t>
            </a:r>
          </a:p>
        </p:txBody>
      </p:sp>
      <p:grpSp>
        <p:nvGrpSpPr>
          <p:cNvPr id="17411" name="Group 39"/>
          <p:cNvGrpSpPr>
            <a:grpSpLocks/>
          </p:cNvGrpSpPr>
          <p:nvPr/>
        </p:nvGrpSpPr>
        <p:grpSpPr bwMode="auto">
          <a:xfrm>
            <a:off x="2627313" y="115888"/>
            <a:ext cx="3795712" cy="6408737"/>
            <a:chOff x="2627784" y="116251"/>
            <a:chExt cx="3795406" cy="6409093"/>
          </a:xfrm>
        </p:grpSpPr>
        <p:pic>
          <p:nvPicPr>
            <p:cNvPr id="17425" name="Picture 52" descr="mobi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6251"/>
              <a:ext cx="3795406" cy="64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2988117" y="692545"/>
              <a:ext cx="3023944" cy="4537327"/>
            </a:xfrm>
            <a:prstGeom prst="roundRect">
              <a:avLst>
                <a:gd name="adj" fmla="val 6739"/>
              </a:avLst>
            </a:prstGeom>
            <a:solidFill>
              <a:srgbClr val="E9F2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Rectangle 27"/>
            <p:cNvSpPr/>
            <p:nvPr/>
          </p:nvSpPr>
          <p:spPr>
            <a:xfrm>
              <a:off x="2988117" y="4796461"/>
              <a:ext cx="3023944" cy="433411"/>
            </a:xfrm>
            <a:prstGeom prst="rect">
              <a:avLst/>
            </a:prstGeom>
            <a:gradFill flip="none" rotWithShape="1">
              <a:gsLst>
                <a:gs pos="34000">
                  <a:schemeClr val="bg1">
                    <a:lumMod val="75000"/>
                  </a:schemeClr>
                </a:gs>
                <a:gs pos="66000">
                  <a:schemeClr val="bg1">
                    <a:lumMod val="85000"/>
                  </a:schemeClr>
                </a:gs>
                <a:gs pos="85000">
                  <a:schemeClr val="bg1"/>
                </a:gs>
              </a:gsLst>
              <a:lin ang="16200000" scaled="0"/>
              <a:tileRect/>
            </a:gradFill>
            <a:ln w="3175">
              <a:solidFill>
                <a:srgbClr val="769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Rectangle 28"/>
            <p:cNvSpPr/>
            <p:nvPr/>
          </p:nvSpPr>
          <p:spPr>
            <a:xfrm>
              <a:off x="2988117" y="692545"/>
              <a:ext cx="3023944" cy="431824"/>
            </a:xfrm>
            <a:prstGeom prst="rect">
              <a:avLst/>
            </a:prstGeom>
            <a:gradFill flip="none" rotWithShape="1">
              <a:gsLst>
                <a:gs pos="34000">
                  <a:srgbClr val="DCE6F2">
                    <a:shade val="30000"/>
                    <a:satMod val="115000"/>
                  </a:srgbClr>
                </a:gs>
                <a:gs pos="66000">
                  <a:srgbClr val="DCE6F2">
                    <a:shade val="67500"/>
                    <a:satMod val="115000"/>
                  </a:srgbClr>
                </a:gs>
                <a:gs pos="98000">
                  <a:srgbClr val="DCE6F2">
                    <a:shade val="100000"/>
                    <a:satMod val="115000"/>
                  </a:srgbClr>
                </a:gs>
              </a:gsLst>
              <a:lin ang="16200000" scaled="0"/>
              <a:tileRect/>
            </a:gradFill>
            <a:ln w="3175">
              <a:solidFill>
                <a:srgbClr val="769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Pentagon 29"/>
            <p:cNvSpPr>
              <a:spLocks noChangeArrowheads="1"/>
            </p:cNvSpPr>
            <p:nvPr/>
          </p:nvSpPr>
          <p:spPr bwMode="auto">
            <a:xfrm flipH="1">
              <a:off x="3059549" y="763987"/>
              <a:ext cx="755589" cy="288941"/>
            </a:xfrm>
            <a:prstGeom prst="homePlate">
              <a:avLst>
                <a:gd name="adj" fmla="val 50000"/>
              </a:avLst>
            </a:prstGeom>
            <a:solidFill>
              <a:schemeClr val="accent1"/>
            </a:solidFill>
            <a:ln w="3175">
              <a:solidFill>
                <a:srgbClr val="17375E"/>
              </a:solidFill>
              <a:miter lim="800000"/>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17430" name="TextBox 30"/>
            <p:cNvSpPr txBox="1">
              <a:spLocks noChangeArrowheads="1"/>
            </p:cNvSpPr>
            <p:nvPr/>
          </p:nvSpPr>
          <p:spPr bwMode="auto">
            <a:xfrm>
              <a:off x="3075057" y="778428"/>
              <a:ext cx="7920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solidFill>
                    <a:schemeClr val="bg1"/>
                  </a:solidFill>
                  <a:latin typeface="Calibri" charset="0"/>
                </a:rPr>
                <a:t>Messages</a:t>
              </a:r>
            </a:p>
          </p:txBody>
        </p:sp>
        <p:sp>
          <p:nvSpPr>
            <p:cNvPr id="32" name="Rounded Rectangle 31"/>
            <p:cNvSpPr>
              <a:spLocks noChangeArrowheads="1"/>
            </p:cNvSpPr>
            <p:nvPr/>
          </p:nvSpPr>
          <p:spPr bwMode="auto">
            <a:xfrm>
              <a:off x="5435845" y="763987"/>
              <a:ext cx="504784" cy="288941"/>
            </a:xfrm>
            <a:prstGeom prst="roundRect">
              <a:avLst>
                <a:gd name="adj" fmla="val 16667"/>
              </a:avLst>
            </a:prstGeom>
            <a:solidFill>
              <a:schemeClr val="accent1"/>
            </a:solidFill>
            <a:ln w="3175">
              <a:solidFill>
                <a:srgbClr val="17375E"/>
              </a:solidFill>
              <a:round/>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17432" name="TextBox 32"/>
            <p:cNvSpPr txBox="1">
              <a:spLocks noChangeArrowheads="1"/>
            </p:cNvSpPr>
            <p:nvPr/>
          </p:nvSpPr>
          <p:spPr bwMode="auto">
            <a:xfrm>
              <a:off x="5473541" y="777915"/>
              <a:ext cx="4291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solidFill>
                    <a:schemeClr val="bg1"/>
                  </a:solidFill>
                  <a:latin typeface="Calibri" charset="0"/>
                </a:rPr>
                <a:t>Edit</a:t>
              </a:r>
            </a:p>
          </p:txBody>
        </p:sp>
        <p:sp>
          <p:nvSpPr>
            <p:cNvPr id="17433" name="TextBox 33"/>
            <p:cNvSpPr txBox="1">
              <a:spLocks noChangeArrowheads="1"/>
            </p:cNvSpPr>
            <p:nvPr/>
          </p:nvSpPr>
          <p:spPr bwMode="auto">
            <a:xfrm>
              <a:off x="4139952" y="692696"/>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a:solidFill>
                    <a:schemeClr val="bg1"/>
                  </a:solidFill>
                  <a:latin typeface="Calibri" charset="0"/>
                </a:rPr>
                <a:t>Karis</a:t>
              </a:r>
            </a:p>
          </p:txBody>
        </p:sp>
        <p:sp>
          <p:nvSpPr>
            <p:cNvPr id="35" name="Rounded Rectangle 34"/>
            <p:cNvSpPr>
              <a:spLocks noChangeArrowheads="1"/>
            </p:cNvSpPr>
            <p:nvPr/>
          </p:nvSpPr>
          <p:spPr bwMode="auto">
            <a:xfrm>
              <a:off x="5400922" y="4869490"/>
              <a:ext cx="504784" cy="287353"/>
            </a:xfrm>
            <a:prstGeom prst="roundRect">
              <a:avLst>
                <a:gd name="adj" fmla="val 33032"/>
              </a:avLst>
            </a:prstGeom>
            <a:solidFill>
              <a:schemeClr val="accent1"/>
            </a:solidFill>
            <a:ln w="3175">
              <a:solidFill>
                <a:srgbClr val="17375E"/>
              </a:solidFill>
              <a:round/>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17435" name="TextBox 35"/>
            <p:cNvSpPr txBox="1">
              <a:spLocks noChangeArrowheads="1"/>
            </p:cNvSpPr>
            <p:nvPr/>
          </p:nvSpPr>
          <p:spPr bwMode="auto">
            <a:xfrm>
              <a:off x="5401532" y="4882371"/>
              <a:ext cx="5386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1100" b="1">
                  <a:solidFill>
                    <a:schemeClr val="bg1"/>
                  </a:solidFill>
                  <a:latin typeface="Calibri" charset="0"/>
                </a:rPr>
                <a:t>Send</a:t>
              </a:r>
            </a:p>
          </p:txBody>
        </p:sp>
        <p:sp>
          <p:nvSpPr>
            <p:cNvPr id="37" name="Rounded Rectangle 36"/>
            <p:cNvSpPr/>
            <p:nvPr/>
          </p:nvSpPr>
          <p:spPr>
            <a:xfrm>
              <a:off x="3354805" y="4879929"/>
              <a:ext cx="1944216" cy="301930"/>
            </a:xfrm>
            <a:prstGeom prst="roundRect">
              <a:avLst>
                <a:gd name="adj" fmla="val 50000"/>
              </a:avLst>
            </a:prstGeom>
            <a:ln>
              <a:noFill/>
            </a:ln>
            <a:effectLst>
              <a:innerShdw blurRad="63500" dist="50800" dir="18900000">
                <a:prstClr val="black">
                  <a:alpha val="50000"/>
                </a:prstClr>
              </a:inn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4" name="Group 40"/>
          <p:cNvGrpSpPr>
            <a:grpSpLocks/>
          </p:cNvGrpSpPr>
          <p:nvPr/>
        </p:nvGrpSpPr>
        <p:grpSpPr bwMode="auto">
          <a:xfrm>
            <a:off x="3059113" y="1484313"/>
            <a:ext cx="2881312" cy="792162"/>
            <a:chOff x="3059832" y="1484784"/>
            <a:chExt cx="2880320" cy="792088"/>
          </a:xfrm>
        </p:grpSpPr>
        <p:sp>
          <p:nvSpPr>
            <p:cNvPr id="38" name="Rounded Rectangular Callout 37"/>
            <p:cNvSpPr/>
            <p:nvPr/>
          </p:nvSpPr>
          <p:spPr>
            <a:xfrm>
              <a:off x="3059832" y="1484784"/>
              <a:ext cx="2880320" cy="792088"/>
            </a:xfrm>
            <a:prstGeom prst="wedgeRoundRectCallout">
              <a:avLst>
                <a:gd name="adj1" fmla="val 51821"/>
                <a:gd name="adj2" fmla="val 26963"/>
                <a:gd name="adj3" fmla="val 16667"/>
              </a:avLst>
            </a:prstGeom>
            <a:solidFill>
              <a:srgbClr val="92D050"/>
            </a:solidFill>
            <a:ln w="3175">
              <a:solidFill>
                <a:schemeClr val="accent3">
                  <a:lumMod val="75000"/>
                </a:schemeClr>
              </a:solidFill>
            </a:ln>
            <a:effectLst>
              <a:outerShdw blurRad="139700" dist="127000" dir="8460000" sx="96000" sy="96000" algn="ctr">
                <a:srgbClr val="000000">
                  <a:alpha val="17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Century Gothic" pitchFamily="34" charset="0"/>
              </a:endParaRPr>
            </a:p>
          </p:txBody>
        </p:sp>
        <p:sp>
          <p:nvSpPr>
            <p:cNvPr id="17424" name="TextBox 19"/>
            <p:cNvSpPr txBox="1">
              <a:spLocks noChangeArrowheads="1"/>
            </p:cNvSpPr>
            <p:nvPr/>
          </p:nvSpPr>
          <p:spPr bwMode="auto">
            <a:xfrm>
              <a:off x="3191689" y="1563469"/>
              <a:ext cx="24482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a:latin typeface="Century Gothic" charset="0"/>
                </a:rPr>
                <a:t>Peut-on en discuter maintenant ?</a:t>
              </a:r>
            </a:p>
          </p:txBody>
        </p:sp>
      </p:grpSp>
      <p:sp>
        <p:nvSpPr>
          <p:cNvPr id="21" name="Rectangle 20"/>
          <p:cNvSpPr>
            <a:spLocks noChangeArrowheads="1"/>
          </p:cNvSpPr>
          <p:nvPr/>
        </p:nvSpPr>
        <p:spPr bwMode="auto">
          <a:xfrm>
            <a:off x="6443663" y="2286000"/>
            <a:ext cx="2700337"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2800">
                <a:latin typeface="Century Gothic" charset="0"/>
              </a:rPr>
              <a:t>Quelle est ta décision et comment l’expliquerais-tu ?</a:t>
            </a:r>
          </a:p>
        </p:txBody>
      </p:sp>
      <p:sp>
        <p:nvSpPr>
          <p:cNvPr id="26" name="Rounded Rectangle 25"/>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solidFill>
                <a:srgbClr val="FFFFFF"/>
              </a:solidFill>
              <a:latin typeface="American Typewriter"/>
              <a:ea typeface="Arial" charset="0"/>
              <a:cs typeface="American Typewriter"/>
            </a:endParaRPr>
          </a:p>
        </p:txBody>
      </p:sp>
      <p:sp>
        <p:nvSpPr>
          <p:cNvPr id="17415"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05CFFF0A-3DD0-594D-B99B-1109DE95094A}" type="slidenum">
              <a:rPr lang="en-GB" altLang="x-none" sz="1400" b="1">
                <a:solidFill>
                  <a:schemeClr val="bg1"/>
                </a:solidFill>
                <a:latin typeface="Calibri" charset="0"/>
              </a:rPr>
              <a:pPr algn="ctr" eaLnBrk="1" hangingPunct="1"/>
              <a:t>12</a:t>
            </a:fld>
            <a:endParaRPr lang="en-GB" altLang="x-none" sz="1400" b="1">
              <a:solidFill>
                <a:schemeClr val="bg1"/>
              </a:solidFill>
              <a:latin typeface="Calibri" charset="0"/>
            </a:endParaRPr>
          </a:p>
        </p:txBody>
      </p:sp>
      <p:sp>
        <p:nvSpPr>
          <p:cNvPr id="42" name="TextBox 33"/>
          <p:cNvSpPr txBox="1"/>
          <p:nvPr/>
        </p:nvSpPr>
        <p:spPr>
          <a:xfrm>
            <a:off x="0" y="6400800"/>
            <a:ext cx="1828800" cy="461963"/>
          </a:xfrm>
          <a:prstGeom prst="rect">
            <a:avLst/>
          </a:prstGeom>
          <a:no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S’engager</a:t>
            </a:r>
          </a:p>
        </p:txBody>
      </p:sp>
      <p:sp>
        <p:nvSpPr>
          <p:cNvPr id="43" name="TextBox 34"/>
          <p:cNvSpPr txBox="1"/>
          <p:nvPr/>
        </p:nvSpPr>
        <p:spPr>
          <a:xfrm>
            <a:off x="1828800" y="6400800"/>
            <a:ext cx="1836738" cy="461963"/>
          </a:xfrm>
          <a:prstGeom prst="rect">
            <a:avLst/>
          </a:prstGeom>
          <a:noFill/>
          <a:ln>
            <a:solidFill>
              <a:schemeClr val="bg1">
                <a:lumMod val="50000"/>
              </a:schemeClr>
            </a:solidFill>
          </a:ln>
        </p:spPr>
        <p:txBody>
          <a:bodyPr>
            <a:spAutoFit/>
          </a:bodyPr>
          <a:lstStyle/>
          <a:p>
            <a:pPr algn="ctr" fontAlgn="auto">
              <a:spcBef>
                <a:spcPts val="0"/>
              </a:spcBef>
              <a:spcAft>
                <a:spcPts val="0"/>
              </a:spcAft>
              <a:defRPr/>
            </a:pPr>
            <a:r>
              <a:rPr lang="en-GB" sz="2400" dirty="0">
                <a:latin typeface="Century Gothic" pitchFamily="34" charset="0"/>
                <a:ea typeface="+mn-ea"/>
                <a:cs typeface="+mn-cs"/>
              </a:rPr>
              <a:t>Explorer</a:t>
            </a:r>
          </a:p>
        </p:txBody>
      </p:sp>
      <p:sp>
        <p:nvSpPr>
          <p:cNvPr id="44" name="TextBox 35"/>
          <p:cNvSpPr txBox="1"/>
          <p:nvPr/>
        </p:nvSpPr>
        <p:spPr>
          <a:xfrm>
            <a:off x="3671888" y="6400800"/>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Expliquer</a:t>
            </a:r>
            <a:endParaRPr lang="en-GB" sz="2400" dirty="0">
              <a:latin typeface="Century Gothic" pitchFamily="34" charset="0"/>
              <a:ea typeface="+mn-ea"/>
              <a:cs typeface="+mn-cs"/>
            </a:endParaRPr>
          </a:p>
        </p:txBody>
      </p:sp>
      <p:sp>
        <p:nvSpPr>
          <p:cNvPr id="46" name="TextBox 17"/>
          <p:cNvSpPr txBox="1"/>
          <p:nvPr/>
        </p:nvSpPr>
        <p:spPr>
          <a:xfrm>
            <a:off x="5486400" y="6400800"/>
            <a:ext cx="1836738"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
        <p:nvSpPr>
          <p:cNvPr id="47" name="TextBox 17"/>
          <p:cNvSpPr txBox="1"/>
          <p:nvPr/>
        </p:nvSpPr>
        <p:spPr>
          <a:xfrm>
            <a:off x="7307263" y="6400800"/>
            <a:ext cx="1836737" cy="461963"/>
          </a:xfrm>
          <a:prstGeom prst="rect">
            <a:avLst/>
          </a:prstGeom>
          <a:solidFill>
            <a:schemeClr val="accent6">
              <a:lumMod val="60000"/>
              <a:lumOff val="40000"/>
            </a:schemeClr>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Évaluer</a:t>
            </a:r>
            <a:endParaRPr lang="en-GB" sz="2400" dirty="0">
              <a:latin typeface="Century Gothi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par>
                          <p:cTn id="8" fill="hold" nodeType="afterGroup">
                            <p:stCondLst>
                              <p:cond delay="20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strVal val="#ppt_w*0.05"/>
                                          </p:val>
                                        </p:tav>
                                        <p:tav tm="100000">
                                          <p:val>
                                            <p:strVal val="#ppt_w"/>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anim calcmode="lin" valueType="num">
                                      <p:cBhvr>
                                        <p:cTn id="13" dur="2000" fill="hold"/>
                                        <p:tgtEl>
                                          <p:spTgt spid="4"/>
                                        </p:tgtEl>
                                        <p:attrNameLst>
                                          <p:attrName>ppt_x</p:attrName>
                                        </p:attrNameLst>
                                      </p:cBhvr>
                                      <p:tavLst>
                                        <p:tav tm="0">
                                          <p:val>
                                            <p:strVal val="#ppt_x-.2"/>
                                          </p:val>
                                        </p:tav>
                                        <p:tav tm="100000">
                                          <p:val>
                                            <p:strVal val="#ppt_x"/>
                                          </p:val>
                                        </p:tav>
                                      </p:tavLst>
                                    </p:anim>
                                    <p:anim calcmode="lin" valueType="num">
                                      <p:cBhvr>
                                        <p:cTn id="14" dur="2000" fill="hold"/>
                                        <p:tgtEl>
                                          <p:spTgt spid="4"/>
                                        </p:tgtEl>
                                        <p:attrNameLst>
                                          <p:attrName>ppt_y</p:attrName>
                                        </p:attrNameLst>
                                      </p:cBhvr>
                                      <p:tavLst>
                                        <p:tav tm="0">
                                          <p:val>
                                            <p:strVal val="#ppt_y"/>
                                          </p:val>
                                        </p:tav>
                                        <p:tav tm="100000">
                                          <p:val>
                                            <p:strVal val="#ppt_y"/>
                                          </p:val>
                                        </p:tav>
                                      </p:tavLst>
                                    </p:anim>
                                    <p:animEffect transition="in" filter="fade">
                                      <p:cBhvr>
                                        <p:cTn id="15" dur="2000"/>
                                        <p:tgtEl>
                                          <p:spTgt spid="4"/>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209675"/>
            <a:ext cx="9142413" cy="106680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FFFFFF"/>
              </a:solidFill>
            </a:endParaRPr>
          </a:p>
        </p:txBody>
      </p:sp>
      <p:sp>
        <p:nvSpPr>
          <p:cNvPr id="18435" name="Text Box 53"/>
          <p:cNvSpPr txBox="1">
            <a:spLocks noChangeArrowheads="1"/>
          </p:cNvSpPr>
          <p:nvPr/>
        </p:nvSpPr>
        <p:spPr bwMode="auto">
          <a:xfrm>
            <a:off x="0" y="6569075"/>
            <a:ext cx="341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fr-FR" altLang="x-none" sz="1200">
                <a:latin typeface="Calibri" charset="0"/>
                <a:ea typeface="ＭＳ Ｐゴシック" charset="-128"/>
              </a:rPr>
              <a:t>© </a:t>
            </a:r>
            <a:r>
              <a:rPr lang="fr-FR" altLang="x-none" sz="1200">
                <a:latin typeface="Calibri" charset="0"/>
              </a:rPr>
              <a:t>Sheffield Hallam University 2014</a:t>
            </a:r>
            <a:endParaRPr lang="fr-FR" altLang="x-none" sz="1200">
              <a:latin typeface="Calibri" charset="0"/>
              <a:ea typeface="ＭＳ Ｐゴシック" charset="-128"/>
            </a:endParaRPr>
          </a:p>
        </p:txBody>
      </p:sp>
      <p:sp>
        <p:nvSpPr>
          <p:cNvPr id="18436" name="Text Box 50"/>
          <p:cNvSpPr txBox="1">
            <a:spLocks noChangeArrowheads="1"/>
          </p:cNvSpPr>
          <p:nvPr/>
        </p:nvSpPr>
        <p:spPr bwMode="auto">
          <a:xfrm>
            <a:off x="4881563" y="6569075"/>
            <a:ext cx="426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fr-FR" altLang="x-none" sz="1200">
                <a:latin typeface="Calibri" charset="0"/>
                <a:ea typeface="ＭＳ Ｐゴシック" charset="-128"/>
                <a:cs typeface="American Typewriter" charset="0"/>
              </a:rPr>
              <a:t>This page may have been changed from the original</a:t>
            </a:r>
          </a:p>
        </p:txBody>
      </p:sp>
      <p:pic>
        <p:nvPicPr>
          <p:cNvPr id="18437" name="Picture 10" descr="NHS Screening Progs - SC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6738" y="163513"/>
            <a:ext cx="19224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1"/>
          <p:cNvSpPr txBox="1">
            <a:spLocks noChangeArrowheads="1"/>
          </p:cNvSpPr>
          <p:nvPr/>
        </p:nvSpPr>
        <p:spPr bwMode="auto">
          <a:xfrm>
            <a:off x="0" y="6324600"/>
            <a:ext cx="9144000" cy="246063"/>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000" b="1">
                <a:solidFill>
                  <a:schemeClr val="bg1"/>
                </a:solidFill>
                <a:latin typeface="Calibri" charset="0"/>
              </a:rPr>
              <a:t>Cette ressource a été élaborée avec, et financé par, le programme de dépistage de la thalassémie et de la drépanocytose NHS (programme de santé publique anglais)</a:t>
            </a:r>
          </a:p>
        </p:txBody>
      </p:sp>
      <p:sp>
        <p:nvSpPr>
          <p:cNvPr id="18439" name="Title 1"/>
          <p:cNvSpPr>
            <a:spLocks noGrp="1"/>
          </p:cNvSpPr>
          <p:nvPr>
            <p:ph type="ctrTitle" idx="4294967295"/>
          </p:nvPr>
        </p:nvSpPr>
        <p:spPr>
          <a:xfrm>
            <a:off x="2411413" y="476250"/>
            <a:ext cx="4464050" cy="647700"/>
          </a:xfrm>
        </p:spPr>
        <p:txBody>
          <a:bodyPr/>
          <a:lstStyle/>
          <a:p>
            <a:pPr eaLnBrk="1" hangingPunct="1"/>
            <a:r>
              <a:rPr lang="fr-FR" altLang="x-none" sz="3200">
                <a:solidFill>
                  <a:srgbClr val="0091C4"/>
                </a:solidFill>
                <a:latin typeface="Century Gothic" charset="0"/>
              </a:rPr>
              <a:t>Fiches apprenants</a:t>
            </a:r>
            <a:endParaRPr lang="fr-FR" altLang="x-none" sz="4000">
              <a:solidFill>
                <a:srgbClr val="0091C4"/>
              </a:solidFill>
              <a:latin typeface="Century Gothic" charset="0"/>
              <a:ea typeface="Lato Regular" charset="0"/>
              <a:cs typeface="Lato Regular" charset="0"/>
            </a:endParaRPr>
          </a:p>
        </p:txBody>
      </p:sp>
      <p:sp>
        <p:nvSpPr>
          <p:cNvPr id="18440" name="TextBox 15"/>
          <p:cNvSpPr txBox="1">
            <a:spLocks noChangeArrowheads="1"/>
          </p:cNvSpPr>
          <p:nvPr/>
        </p:nvSpPr>
        <p:spPr bwMode="auto">
          <a:xfrm>
            <a:off x="900113" y="1270000"/>
            <a:ext cx="7488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5400">
                <a:solidFill>
                  <a:schemeClr val="bg1"/>
                </a:solidFill>
                <a:latin typeface="Century Gothic" charset="0"/>
              </a:rPr>
              <a:t>Faire le test ?</a:t>
            </a:r>
          </a:p>
        </p:txBody>
      </p:sp>
      <p:graphicFrame>
        <p:nvGraphicFramePr>
          <p:cNvPr id="17" name="Table 16"/>
          <p:cNvGraphicFramePr>
            <a:graphicFrameLocks noGrp="1"/>
          </p:cNvGraphicFramePr>
          <p:nvPr/>
        </p:nvGraphicFramePr>
        <p:xfrm>
          <a:off x="342900" y="2349500"/>
          <a:ext cx="8496300" cy="3898900"/>
        </p:xfrm>
        <a:graphic>
          <a:graphicData uri="http://schemas.openxmlformats.org/drawingml/2006/table">
            <a:tbl>
              <a:tblPr/>
              <a:tblGrid>
                <a:gridCol w="1485900"/>
                <a:gridCol w="3679825"/>
                <a:gridCol w="3330575"/>
              </a:tblGrid>
              <a:tr h="36512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ea typeface="Arial" charset="0"/>
                          <a:cs typeface="Arial" charset="0"/>
                        </a:rPr>
                        <a:t>N° de fiche</a:t>
                      </a:r>
                      <a:endParaRPr kumimoji="0" lang="fr-FR" altLang="x-none" sz="1600" b="0" i="0" u="none" strike="noStrike" cap="none" normalizeH="0" baseline="0">
                        <a:ln>
                          <a:noFill/>
                        </a:ln>
                        <a:solidFill>
                          <a:srgbClr val="0091C4"/>
                        </a:solidFill>
                        <a:effectLst/>
                        <a:latin typeface="Century Gothic" charset="0"/>
                        <a:ea typeface="ＭＳ Ｐゴシック" charset="-128"/>
                      </a:endParaRPr>
                    </a:p>
                  </a:txBody>
                  <a:tcPr marL="126000" marR="126000" marT="72000" marB="50400" horzOverflow="overflow">
                    <a:lnL>
                      <a:noFill/>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ea typeface="Arial" charset="0"/>
                          <a:cs typeface="Arial" charset="0"/>
                        </a:rPr>
                        <a:t>Titre</a:t>
                      </a:r>
                      <a:endParaRPr kumimoji="0" lang="fr-FR" altLang="x-none" sz="1600" b="0" i="0" u="none" strike="noStrike" cap="none" normalizeH="0" baseline="0">
                        <a:ln>
                          <a:noFill/>
                        </a:ln>
                        <a:solidFill>
                          <a:srgbClr val="0091C4"/>
                        </a:solidFill>
                        <a:effectLst/>
                        <a:latin typeface="Century Gothic" charset="0"/>
                        <a:ea typeface="ＭＳ Ｐゴシック" charset="-128"/>
                      </a:endParaRPr>
                    </a:p>
                  </a:txBody>
                  <a:tcPr marL="126000" marR="126000" marT="72000" marB="50400"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ea typeface="Arial" charset="0"/>
                          <a:cs typeface="Arial" charset="0"/>
                        </a:rPr>
                        <a:t>Indications</a:t>
                      </a:r>
                      <a:endParaRPr kumimoji="0" lang="fr-FR" altLang="x-none" sz="1600" b="0" i="0" u="none" strike="noStrike" cap="none" normalizeH="0" baseline="0">
                        <a:ln>
                          <a:noFill/>
                        </a:ln>
                        <a:solidFill>
                          <a:srgbClr val="0091C4"/>
                        </a:solidFill>
                        <a:effectLst/>
                        <a:latin typeface="Century Gothic" charset="0"/>
                        <a:ea typeface="ＭＳ Ｐゴシック" charset="-128"/>
                      </a:endParaRPr>
                    </a:p>
                  </a:txBody>
                  <a:tcPr marL="126000" marR="126000" marT="72000" marB="50400" horzOverflow="overflow">
                    <a:lnL w="6350" cap="flat" cmpd="sng" algn="ctr">
                      <a:solidFill>
                        <a:srgbClr val="B7DEE8"/>
                      </a:solidFill>
                      <a:prstDash val="solid"/>
                      <a:round/>
                      <a:headEnd type="none" w="med" len="med"/>
                      <a:tailEnd type="none" w="med" len="med"/>
                    </a:lnL>
                    <a:lnR>
                      <a:noFill/>
                    </a:lnR>
                    <a:lnT>
                      <a:noFill/>
                    </a:lnT>
                    <a:lnB w="6350" cap="flat" cmpd="sng" algn="ctr">
                      <a:solidFill>
                        <a:srgbClr val="B7DEE8"/>
                      </a:solidFill>
                      <a:prstDash val="solid"/>
                      <a:round/>
                      <a:headEnd type="none" w="med" len="med"/>
                      <a:tailEnd type="none" w="med" len="med"/>
                    </a:lnB>
                    <a:lnTlToBr>
                      <a:noFill/>
                    </a:lnTlToBr>
                    <a:lnBlToTr>
                      <a:noFill/>
                    </a:lnBlToTr>
                    <a:noFill/>
                  </a:tcPr>
                </a:tc>
              </a:tr>
              <a:tr h="3302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1a</a:t>
                      </a:r>
                    </a:p>
                  </a:txBody>
                  <a:tcPr anchor="ctr" horzOverflow="overflow">
                    <a:lnL>
                      <a:noFill/>
                    </a:lnL>
                    <a:lnR w="6350" cap="flat" cmpd="sng" algn="ctr">
                      <a:solidFill>
                        <a:srgbClr val="B7DEE8"/>
                      </a:solidFill>
                      <a:prstDash val="solid"/>
                      <a:round/>
                      <a:headEnd type="none" w="med" len="med"/>
                      <a:tailEnd type="none" w="med" len="med"/>
                    </a:lnR>
                    <a:lnT w="6350" cap="flat" cmpd="sng" algn="ctr">
                      <a:solidFill>
                        <a:srgbClr val="B7DEE8"/>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La drépanocytose (Niveau 1)</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w="6350" cap="flat" cmpd="sng" algn="ctr">
                      <a:solidFill>
                        <a:srgbClr val="B7DEE8"/>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Réutilisable, une par binôme, peut être projetée.</a:t>
                      </a:r>
                    </a:p>
                  </a:txBody>
                  <a:tcPr anchor="ctr" horzOverflow="overflow">
                    <a:lnL w="6350" cap="flat" cmpd="sng" algn="ctr">
                      <a:solidFill>
                        <a:srgbClr val="B7DEE8"/>
                      </a:solidFill>
                      <a:prstDash val="solid"/>
                      <a:round/>
                      <a:headEnd type="none" w="med" len="med"/>
                      <a:tailEnd type="none" w="med" len="med"/>
                    </a:lnL>
                    <a:lnR>
                      <a:noFill/>
                    </a:lnR>
                    <a:lnT w="6350" cap="flat" cmpd="sng" algn="ctr">
                      <a:solidFill>
                        <a:srgbClr val="B7DEE8"/>
                      </a:solidFill>
                      <a:prstDash val="solid"/>
                      <a:round/>
                      <a:headEnd type="none" w="med" len="med"/>
                      <a:tailEnd type="none" w="med" len="med"/>
                    </a:lnT>
                    <a:lnB>
                      <a:noFill/>
                    </a:lnB>
                    <a:lnTlToBr>
                      <a:noFill/>
                    </a:lnTlToBr>
                    <a:lnBlToTr>
                      <a:noFill/>
                    </a:lnBlToTr>
                    <a:noFill/>
                  </a:tcPr>
                </a:tc>
              </a:tr>
              <a:tr h="31432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1b</a:t>
                      </a:r>
                    </a:p>
                  </a:txBody>
                  <a:tcPr anchor="ct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La drépanocytose (Niveau 2)</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Réutilisable, une par binôme, peut être projetée.</a:t>
                      </a:r>
                    </a:p>
                  </a:txBody>
                  <a:tcPr anchor="ct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42386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2</a:t>
                      </a:r>
                    </a:p>
                  </a:txBody>
                  <a:tcPr anchor="ct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Notes sur la drépanocytose</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À usage unique, une par apprenant. </a:t>
                      </a:r>
                    </a:p>
                  </a:txBody>
                  <a:tcPr anchor="ct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31432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3</a:t>
                      </a:r>
                    </a:p>
                  </a:txBody>
                  <a:tcPr anchor="ct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Ce que j’ai découvert</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À usage unique, une par apprenant. </a:t>
                      </a:r>
                    </a:p>
                  </a:txBody>
                  <a:tcPr anchor="ct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3556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4</a:t>
                      </a:r>
                    </a:p>
                  </a:txBody>
                  <a:tcPr anchor="ct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Arbre généalogique</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Optionnelle. À usage unique, une par binôme. Peut être projetée.</a:t>
                      </a:r>
                    </a:p>
                  </a:txBody>
                  <a:tcPr anchor="ct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13652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5</a:t>
                      </a:r>
                    </a:p>
                  </a:txBody>
                  <a:tcPr anchor="ct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Si je suis porteur, à qui dois-je en parler et pourquoi ?</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Réutilisable, une par apprenant ou par  binôme, accessible sur un ordinateur.</a:t>
                      </a:r>
                    </a:p>
                  </a:txBody>
                  <a:tcPr anchor="ct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844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Fiche 6</a:t>
                      </a:r>
                    </a:p>
                  </a:txBody>
                  <a:tcPr anchor="ct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Pourquoi la drépanocytose est plus répendu dans certains groupes ethniques ?</a:t>
                      </a:r>
                    </a:p>
                  </a:txBody>
                  <a:tcPr anchor="ct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1300" b="0" i="0" u="none" strike="noStrike" cap="none" normalizeH="0" baseline="0">
                          <a:ln>
                            <a:noFill/>
                          </a:ln>
                          <a:solidFill>
                            <a:schemeClr val="tx1"/>
                          </a:solidFill>
                          <a:effectLst/>
                          <a:latin typeface="Century Gothic" charset="0"/>
                          <a:ea typeface="Arial" charset="0"/>
                          <a:cs typeface="Arial" charset="0"/>
                        </a:rPr>
                        <a:t>Réutilisable, une par apprenant ou par  binôme, accessible sur un ordinateur.</a:t>
                      </a:r>
                    </a:p>
                  </a:txBody>
                  <a:tcPr anchor="ct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809750" y="249238"/>
            <a:ext cx="43926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3200">
                <a:solidFill>
                  <a:srgbClr val="00B0F0"/>
                </a:solidFill>
                <a:latin typeface="Century Gothic" charset="0"/>
              </a:rPr>
              <a:t>La drépanocytose</a:t>
            </a:r>
          </a:p>
        </p:txBody>
      </p:sp>
      <p:sp>
        <p:nvSpPr>
          <p:cNvPr id="5" name="TextBox 4"/>
          <p:cNvSpPr txBox="1"/>
          <p:nvPr/>
        </p:nvSpPr>
        <p:spPr>
          <a:xfrm>
            <a:off x="6156325" y="668338"/>
            <a:ext cx="2987675" cy="5632450"/>
          </a:xfrm>
          <a:prstGeom prst="rect">
            <a:avLst/>
          </a:prstGeom>
          <a:solidFill>
            <a:schemeClr val="accent2">
              <a:lumMod val="20000"/>
              <a:lumOff val="80000"/>
            </a:schemeClr>
          </a:solidFill>
        </p:spPr>
        <p:txBody>
          <a:bodyPr>
            <a:spAutoFit/>
          </a:bodyPr>
          <a:lstStyle/>
          <a:p>
            <a:pPr fontAlgn="auto">
              <a:spcBef>
                <a:spcPts val="0"/>
              </a:spcBef>
              <a:spcAft>
                <a:spcPts val="0"/>
              </a:spcAft>
              <a:defRPr/>
            </a:pPr>
            <a:endParaRPr lang="fr-FR" sz="1500" b="1" dirty="0">
              <a:latin typeface="Century Gothic" pitchFamily="34" charset="0"/>
              <a:ea typeface="+mn-ea"/>
              <a:cs typeface="+mn-cs"/>
            </a:endParaRPr>
          </a:p>
          <a:p>
            <a:pPr fontAlgn="auto">
              <a:spcBef>
                <a:spcPts val="0"/>
              </a:spcBef>
              <a:spcAft>
                <a:spcPts val="0"/>
              </a:spcAft>
              <a:defRPr/>
            </a:pPr>
            <a:r>
              <a:rPr lang="fr-FR" sz="1500" b="1" dirty="0">
                <a:latin typeface="Century Gothic" pitchFamily="34" charset="0"/>
                <a:ea typeface="+mn-ea"/>
                <a:cs typeface="+mn-cs"/>
              </a:rPr>
              <a:t>Symptômes</a:t>
            </a:r>
          </a:p>
          <a:p>
            <a:pPr fontAlgn="auto">
              <a:spcBef>
                <a:spcPts val="0"/>
              </a:spcBef>
              <a:spcAft>
                <a:spcPts val="0"/>
              </a:spcAft>
              <a:defRPr/>
            </a:pPr>
            <a:endParaRPr lang="fr-FR" sz="1500" dirty="0">
              <a:latin typeface="Century Gothic" pitchFamily="34" charset="0"/>
              <a:ea typeface="+mn-ea"/>
              <a:cs typeface="+mn-cs"/>
            </a:endParaRPr>
          </a:p>
          <a:p>
            <a:pPr marL="273050" indent="-273050" fontAlgn="auto">
              <a:spcBef>
                <a:spcPts val="0"/>
              </a:spcBef>
              <a:spcAft>
                <a:spcPts val="0"/>
              </a:spcAft>
              <a:buSzPct val="110000"/>
              <a:buFontTx/>
              <a:buBlip>
                <a:blip r:embed="rId3"/>
              </a:buBlip>
              <a:defRPr/>
            </a:pPr>
            <a:r>
              <a:rPr lang="fr-FR" sz="1500" dirty="0">
                <a:latin typeface="Century Gothic" pitchFamily="34" charset="0"/>
                <a:ea typeface="+mn-ea"/>
                <a:cs typeface="+mn-cs"/>
              </a:rPr>
              <a:t>La douleur d'une crise est souvent décrite comme douloureuse, lancinante ou de brûlure. </a:t>
            </a:r>
          </a:p>
          <a:p>
            <a:pPr marL="273050" indent="-273050" fontAlgn="auto">
              <a:spcBef>
                <a:spcPts val="0"/>
              </a:spcBef>
              <a:spcAft>
                <a:spcPts val="0"/>
              </a:spcAft>
              <a:buSzPct val="110000"/>
              <a:defRPr/>
            </a:pPr>
            <a:endParaRPr lang="fr-FR" sz="1500" dirty="0">
              <a:latin typeface="Century Gothic" pitchFamily="34" charset="0"/>
              <a:ea typeface="+mn-ea"/>
              <a:cs typeface="+mn-cs"/>
            </a:endParaRPr>
          </a:p>
          <a:p>
            <a:pPr marL="273050" indent="-273050" fontAlgn="auto">
              <a:spcBef>
                <a:spcPts val="0"/>
              </a:spcBef>
              <a:spcAft>
                <a:spcPts val="0"/>
              </a:spcAft>
              <a:buSzPct val="110000"/>
              <a:buFontTx/>
              <a:buBlip>
                <a:blip r:embed="rId3"/>
              </a:buBlip>
              <a:defRPr/>
            </a:pPr>
            <a:r>
              <a:rPr lang="fr-FR" sz="1500" dirty="0">
                <a:latin typeface="Century Gothic" pitchFamily="34" charset="0"/>
                <a:ea typeface="+mn-ea"/>
                <a:cs typeface="+mn-cs"/>
              </a:rPr>
              <a:t>Les personnes atteintes de drépanocytose ont un déficit de globules rouges, appelée anémie. Les symptômes incluent la fatigue et l'essoufflement; surtout après un effort. </a:t>
            </a:r>
          </a:p>
          <a:p>
            <a:pPr marL="273050" indent="-273050" fontAlgn="auto">
              <a:spcBef>
                <a:spcPts val="0"/>
              </a:spcBef>
              <a:spcAft>
                <a:spcPts val="0"/>
              </a:spcAft>
              <a:buSzPct val="110000"/>
              <a:defRPr/>
            </a:pPr>
            <a:endParaRPr lang="fr-FR" sz="1500" dirty="0">
              <a:latin typeface="Century Gothic" pitchFamily="34" charset="0"/>
              <a:ea typeface="+mn-ea"/>
              <a:cs typeface="+mn-cs"/>
            </a:endParaRPr>
          </a:p>
          <a:p>
            <a:pPr marL="273050" indent="-273050" fontAlgn="auto">
              <a:spcBef>
                <a:spcPts val="0"/>
              </a:spcBef>
              <a:spcAft>
                <a:spcPts val="0"/>
              </a:spcAft>
              <a:buSzPct val="110000"/>
              <a:buFontTx/>
              <a:buBlip>
                <a:blip r:embed="rId3"/>
              </a:buBlip>
              <a:defRPr/>
            </a:pPr>
            <a:r>
              <a:rPr lang="fr-FR" sz="1500" dirty="0">
                <a:latin typeface="Century Gothic" pitchFamily="34" charset="0"/>
                <a:ea typeface="+mn-ea"/>
                <a:cs typeface="+mn-cs"/>
              </a:rPr>
              <a:t>Les éventuelles complications peuvent être mortelles. En effet si l'approvisionnement en sang du cerveau est bloqué cela entraîne un accident vasculaire cérébrale (AVC).</a:t>
            </a:r>
          </a:p>
        </p:txBody>
      </p:sp>
      <p:grpSp>
        <p:nvGrpSpPr>
          <p:cNvPr id="19460" name="Group 14"/>
          <p:cNvGrpSpPr>
            <a:grpSpLocks/>
          </p:cNvGrpSpPr>
          <p:nvPr/>
        </p:nvGrpSpPr>
        <p:grpSpPr bwMode="auto">
          <a:xfrm>
            <a:off x="228600" y="4518025"/>
            <a:ext cx="2881313" cy="1958975"/>
            <a:chOff x="227992" y="4518234"/>
            <a:chExt cx="2882477" cy="1958852"/>
          </a:xfrm>
        </p:grpSpPr>
        <p:pic>
          <p:nvPicPr>
            <p:cNvPr id="194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92" y="4518234"/>
              <a:ext cx="2882477" cy="161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Box 10"/>
            <p:cNvSpPr txBox="1">
              <a:spLocks noChangeArrowheads="1"/>
            </p:cNvSpPr>
            <p:nvPr/>
          </p:nvSpPr>
          <p:spPr bwMode="auto">
            <a:xfrm>
              <a:off x="304812" y="5969255"/>
              <a:ext cx="914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900" b="1">
                  <a:latin typeface="Calibri" charset="0"/>
                </a:rPr>
                <a:t>Cellules falciformes collantes</a:t>
              </a:r>
            </a:p>
          </p:txBody>
        </p:sp>
        <p:sp>
          <p:nvSpPr>
            <p:cNvPr id="19471" name="TextBox 11"/>
            <p:cNvSpPr txBox="1">
              <a:spLocks noChangeArrowheads="1"/>
            </p:cNvSpPr>
            <p:nvPr/>
          </p:nvSpPr>
          <p:spPr bwMode="auto">
            <a:xfrm>
              <a:off x="2191876" y="5827830"/>
              <a:ext cx="856124" cy="6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900" b="1">
                  <a:latin typeface="Calibri" charset="0"/>
                </a:rPr>
                <a:t>Cellules falciformes bloquant le flux sanguin</a:t>
              </a:r>
            </a:p>
          </p:txBody>
        </p:sp>
      </p:grpSp>
      <p:grpSp>
        <p:nvGrpSpPr>
          <p:cNvPr id="19461" name="Group 15"/>
          <p:cNvGrpSpPr>
            <a:grpSpLocks/>
          </p:cNvGrpSpPr>
          <p:nvPr/>
        </p:nvGrpSpPr>
        <p:grpSpPr bwMode="auto">
          <a:xfrm>
            <a:off x="3190875" y="4441825"/>
            <a:ext cx="2798763" cy="2278063"/>
            <a:chOff x="3191151" y="4442034"/>
            <a:chExt cx="2798185" cy="2277750"/>
          </a:xfrm>
        </p:grpSpPr>
        <p:pic>
          <p:nvPicPr>
            <p:cNvPr id="194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151" y="4442034"/>
              <a:ext cx="2798185" cy="169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12"/>
            <p:cNvSpPr txBox="1">
              <a:spLocks noChangeArrowheads="1"/>
            </p:cNvSpPr>
            <p:nvPr/>
          </p:nvSpPr>
          <p:spPr bwMode="auto">
            <a:xfrm>
              <a:off x="3464063" y="4507539"/>
              <a:ext cx="1004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900" b="1">
                  <a:latin typeface="Calibri" charset="0"/>
                </a:rPr>
                <a:t>Globule rouge normal</a:t>
              </a:r>
            </a:p>
          </p:txBody>
        </p:sp>
        <p:sp>
          <p:nvSpPr>
            <p:cNvPr id="19468" name="TextBox 13"/>
            <p:cNvSpPr txBox="1">
              <a:spLocks noChangeArrowheads="1"/>
            </p:cNvSpPr>
            <p:nvPr/>
          </p:nvSpPr>
          <p:spPr bwMode="auto">
            <a:xfrm>
              <a:off x="3384175" y="6073453"/>
              <a:ext cx="1287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900" b="1">
                  <a:latin typeface="Calibri" charset="0"/>
                </a:rPr>
                <a:t>Flux de cellules circulant librement à l’intérieur d’un vaisseau sanguin</a:t>
              </a:r>
            </a:p>
          </p:txBody>
        </p:sp>
      </p:grpSp>
      <p:sp>
        <p:nvSpPr>
          <p:cNvPr id="19462" name="TextBox 3"/>
          <p:cNvSpPr txBox="1">
            <a:spLocks noChangeArrowheads="1"/>
          </p:cNvSpPr>
          <p:nvPr/>
        </p:nvSpPr>
        <p:spPr bwMode="auto">
          <a:xfrm>
            <a:off x="228600" y="914400"/>
            <a:ext cx="59436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500">
                <a:latin typeface="Century Gothic" charset="0"/>
              </a:rPr>
              <a:t>La drépanocytose ou anémie falciforme est une maladie </a:t>
            </a:r>
            <a:r>
              <a:rPr lang="fr-FR" altLang="x-none" sz="1500" b="1">
                <a:latin typeface="Century Gothic" charset="0"/>
              </a:rPr>
              <a:t>héréditaire</a:t>
            </a:r>
            <a:r>
              <a:rPr lang="fr-FR" altLang="x-none" sz="1500">
                <a:latin typeface="Century Gothic" charset="0"/>
              </a:rPr>
              <a:t> qui affecte les globules rouges du sang. La maladie se manifeste sous plusieurs formes - certains sont plus graves que d'autres. La forme la plus grave donne des anémies sévères. </a:t>
            </a:r>
          </a:p>
          <a:p>
            <a:pPr eaLnBrk="1" hangingPunct="1"/>
            <a:endParaRPr lang="fr-FR" altLang="x-none" sz="800">
              <a:latin typeface="Century Gothic" charset="0"/>
            </a:endParaRPr>
          </a:p>
          <a:p>
            <a:pPr eaLnBrk="1" hangingPunct="1"/>
            <a:r>
              <a:rPr lang="fr-FR" altLang="x-none" sz="1500" b="1">
                <a:latin typeface="Century Gothic" charset="0"/>
              </a:rPr>
              <a:t>Cause </a:t>
            </a:r>
            <a:r>
              <a:rPr lang="fr-FR" altLang="x-none" sz="1500">
                <a:latin typeface="Century Gothic" charset="0"/>
              </a:rPr>
              <a:t/>
            </a:r>
            <a:br>
              <a:rPr lang="fr-FR" altLang="x-none" sz="1500">
                <a:latin typeface="Century Gothic" charset="0"/>
              </a:rPr>
            </a:br>
            <a:r>
              <a:rPr lang="fr-FR" altLang="x-none" sz="1500">
                <a:latin typeface="Century Gothic" charset="0"/>
              </a:rPr>
              <a:t>Le rôle des globules rouges est de transporter l'oxygène. Chez les personnes atteintes de la drépanocytose, les globules rouges prennent une forme de croissant (ou faucille) lorsque qu’elles ne contiennent pas d’oxygène. Ceci est provoqué par une version d'un gène défectueux (</a:t>
            </a:r>
            <a:r>
              <a:rPr lang="fr-FR" altLang="x-none" sz="1500" b="1">
                <a:latin typeface="Century Gothic" charset="0"/>
              </a:rPr>
              <a:t>allèle</a:t>
            </a:r>
            <a:r>
              <a:rPr lang="fr-FR" altLang="x-none" sz="1500">
                <a:latin typeface="Century Gothic" charset="0"/>
              </a:rPr>
              <a:t>). </a:t>
            </a:r>
            <a:br>
              <a:rPr lang="fr-FR" altLang="x-none" sz="1500">
                <a:latin typeface="Century Gothic" charset="0"/>
              </a:rPr>
            </a:br>
            <a:r>
              <a:rPr lang="fr-FR" altLang="x-none" sz="1500">
                <a:latin typeface="Century Gothic" charset="0"/>
              </a:rPr>
              <a:t>Les globules rouges peuvent alors obstruer des portions de vaisseaux sanguins. Cela signifie que l'oxygène ne peut pas atteindre les tissus et les organes et peut causer de une douleur. C’est ce qu’on appelle une crise drépanocytaire.</a:t>
            </a:r>
          </a:p>
        </p:txBody>
      </p:sp>
      <p:sp>
        <p:nvSpPr>
          <p:cNvPr id="17" name="Action Button: Forward or Next 16">
            <a:hlinkClick r:id="rId6" action="ppaction://hlinksldjump"/>
          </p:cNvPr>
          <p:cNvSpPr>
            <a:spLocks noChangeArrowheads="1"/>
          </p:cNvSpPr>
          <p:nvPr/>
        </p:nvSpPr>
        <p:spPr bwMode="auto">
          <a:xfrm flipH="1">
            <a:off x="5610225" y="338138"/>
            <a:ext cx="379413" cy="379412"/>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9464" name="TextBox 17"/>
          <p:cNvSpPr txBox="1">
            <a:spLocks noChangeArrowheads="1"/>
          </p:cNvSpPr>
          <p:nvPr/>
        </p:nvSpPr>
        <p:spPr bwMode="auto">
          <a:xfrm>
            <a:off x="6858000" y="0"/>
            <a:ext cx="1747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600">
                <a:latin typeface="Century Gothic" charset="0"/>
              </a:rPr>
              <a:t>Fiche 1a</a:t>
            </a:r>
          </a:p>
        </p:txBody>
      </p:sp>
      <p:pic>
        <p:nvPicPr>
          <p:cNvPr id="19465" name="Picture 18" descr="Student sheet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99488" y="44450"/>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49925" y="1066800"/>
            <a:ext cx="3394075" cy="5678488"/>
          </a:xfrm>
          <a:prstGeom prst="rect">
            <a:avLst/>
          </a:prstGeom>
          <a:solidFill>
            <a:schemeClr val="accent2">
              <a:lumMod val="20000"/>
              <a:lumOff val="80000"/>
            </a:schemeClr>
          </a:solidFill>
        </p:spPr>
        <p:txBody>
          <a:bodyPr>
            <a:spAutoFit/>
          </a:bodyPr>
          <a:lstStyle/>
          <a:p>
            <a:pPr fontAlgn="auto">
              <a:spcBef>
                <a:spcPts val="0"/>
              </a:spcBef>
              <a:spcAft>
                <a:spcPts val="0"/>
              </a:spcAft>
              <a:defRPr/>
            </a:pPr>
            <a:endParaRPr lang="fr-FR" sz="1300" b="1" dirty="0">
              <a:latin typeface="Century Gothic" pitchFamily="34" charset="0"/>
              <a:ea typeface="+mn-ea"/>
              <a:cs typeface="+mn-cs"/>
            </a:endParaRPr>
          </a:p>
          <a:p>
            <a:pPr fontAlgn="auto">
              <a:spcBef>
                <a:spcPts val="0"/>
              </a:spcBef>
              <a:spcAft>
                <a:spcPts val="0"/>
              </a:spcAft>
              <a:defRPr/>
            </a:pPr>
            <a:r>
              <a:rPr lang="fr-FR" sz="1300" b="1" dirty="0">
                <a:latin typeface="Century Gothic" pitchFamily="34" charset="0"/>
                <a:ea typeface="+mn-ea"/>
                <a:cs typeface="+mn-cs"/>
              </a:rPr>
              <a:t>Symptômes</a:t>
            </a:r>
          </a:p>
          <a:p>
            <a:pPr fontAlgn="auto">
              <a:spcBef>
                <a:spcPts val="0"/>
              </a:spcBef>
              <a:spcAft>
                <a:spcPts val="0"/>
              </a:spcAft>
              <a:defRPr/>
            </a:pPr>
            <a:endParaRPr lang="fr-FR" sz="1300" b="1" dirty="0">
              <a:latin typeface="Century Gothic" pitchFamily="34" charset="0"/>
              <a:ea typeface="+mn-ea"/>
              <a:cs typeface="+mn-cs"/>
            </a:endParaRPr>
          </a:p>
          <a:p>
            <a:pPr marL="273050" indent="-273050" fontAlgn="auto">
              <a:spcBef>
                <a:spcPts val="600"/>
              </a:spcBef>
              <a:spcAft>
                <a:spcPts val="0"/>
              </a:spcAft>
              <a:buSzPct val="110000"/>
              <a:buFontTx/>
              <a:buBlip>
                <a:blip r:embed="rId3"/>
              </a:buBlip>
              <a:defRPr/>
            </a:pPr>
            <a:r>
              <a:rPr lang="fr-FR" sz="1300" dirty="0">
                <a:latin typeface="Century Gothic" pitchFamily="34" charset="0"/>
                <a:ea typeface="+mn-ea"/>
                <a:cs typeface="+mn-cs"/>
              </a:rPr>
              <a:t>Les symptômes d'une crise peuvent être graves et certains épisodes peuvent durer de quelques minutes à plusieurs semaines. </a:t>
            </a:r>
          </a:p>
          <a:p>
            <a:pPr marL="273050" indent="-273050" fontAlgn="auto">
              <a:spcBef>
                <a:spcPts val="600"/>
              </a:spcBef>
              <a:spcAft>
                <a:spcPts val="0"/>
              </a:spcAft>
              <a:buSzPct val="110000"/>
              <a:buFontTx/>
              <a:buBlip>
                <a:blip r:embed="rId3"/>
              </a:buBlip>
              <a:defRPr/>
            </a:pPr>
            <a:r>
              <a:rPr lang="fr-FR" sz="1300" dirty="0">
                <a:latin typeface="Century Gothic" pitchFamily="34" charset="0"/>
                <a:ea typeface="+mn-ea"/>
                <a:cs typeface="+mn-cs"/>
              </a:rPr>
              <a:t>Elles peuvent être déclenchées par les fluctuations de la température extérieure, l'effort ou la déshydratation. </a:t>
            </a:r>
          </a:p>
          <a:p>
            <a:pPr marL="273050" indent="-273050" fontAlgn="auto">
              <a:spcBef>
                <a:spcPts val="600"/>
              </a:spcBef>
              <a:spcAft>
                <a:spcPts val="0"/>
              </a:spcAft>
              <a:buSzPct val="110000"/>
              <a:buFontTx/>
              <a:buBlip>
                <a:blip r:embed="rId3"/>
              </a:buBlip>
              <a:defRPr/>
            </a:pPr>
            <a:r>
              <a:rPr lang="fr-FR" sz="1300" dirty="0">
                <a:latin typeface="Century Gothic" pitchFamily="34" charset="0"/>
                <a:ea typeface="+mn-ea"/>
                <a:cs typeface="+mn-cs"/>
              </a:rPr>
              <a:t>La douleur est souvent décrite comme douleur lancinante, forte, perçante, pénétrante, ou encore proche d’une brûlure. </a:t>
            </a:r>
          </a:p>
          <a:p>
            <a:pPr marL="273050" indent="-273050" fontAlgn="auto">
              <a:spcBef>
                <a:spcPts val="600"/>
              </a:spcBef>
              <a:spcAft>
                <a:spcPts val="0"/>
              </a:spcAft>
              <a:buSzPct val="110000"/>
              <a:buFontTx/>
              <a:buBlip>
                <a:blip r:embed="rId3"/>
              </a:buBlip>
              <a:defRPr/>
            </a:pPr>
            <a:r>
              <a:rPr lang="fr-FR" sz="1300" dirty="0">
                <a:latin typeface="Century Gothic" pitchFamily="34" charset="0"/>
                <a:ea typeface="+mn-ea"/>
                <a:cs typeface="+mn-cs"/>
              </a:rPr>
              <a:t>Les personnes atteintes de la drépanocytose ont un manque de globules rouges, appelée anémie. Les symptômes incluent la fatigue et l'essoufflement; surtout après l’effort. </a:t>
            </a:r>
          </a:p>
          <a:p>
            <a:pPr marL="273050" indent="-273050" fontAlgn="auto">
              <a:spcBef>
                <a:spcPts val="600"/>
              </a:spcBef>
              <a:spcAft>
                <a:spcPts val="0"/>
              </a:spcAft>
              <a:buSzPct val="110000"/>
              <a:buFontTx/>
              <a:buBlip>
                <a:blip r:embed="rId3"/>
              </a:buBlip>
              <a:defRPr/>
            </a:pPr>
            <a:r>
              <a:rPr lang="fr-FR" sz="1300" dirty="0">
                <a:latin typeface="Century Gothic" pitchFamily="34" charset="0"/>
                <a:ea typeface="+mn-ea"/>
                <a:cs typeface="+mn-cs"/>
              </a:rPr>
              <a:t>Les éventuelles complications peuvent être mortelles. En effet si l'approvisionnement en sang du cerveau est bloqué cela entraîne un accident vasculaire cérébrale (AVC).</a:t>
            </a:r>
          </a:p>
        </p:txBody>
      </p:sp>
      <p:sp>
        <p:nvSpPr>
          <p:cNvPr id="20483" name="TextBox 3"/>
          <p:cNvSpPr txBox="1">
            <a:spLocks noChangeArrowheads="1"/>
          </p:cNvSpPr>
          <p:nvPr/>
        </p:nvSpPr>
        <p:spPr bwMode="auto">
          <a:xfrm>
            <a:off x="179388" y="923925"/>
            <a:ext cx="5570537"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100">
                <a:latin typeface="Century Gothic" charset="0"/>
              </a:rPr>
              <a:t>La drépanocytose ou anémie falciforme est une maladie </a:t>
            </a:r>
            <a:r>
              <a:rPr lang="fr-FR" altLang="x-none" sz="1100" b="1">
                <a:latin typeface="Century Gothic" charset="0"/>
              </a:rPr>
              <a:t>héréditaire</a:t>
            </a:r>
            <a:r>
              <a:rPr lang="fr-FR" altLang="x-none" sz="1100">
                <a:latin typeface="Century Gothic" charset="0"/>
              </a:rPr>
              <a:t> qui affecte les globules rouges du sang. La maladie se manifeste sous plusieurs formes - certains sont plus graves que d'autres. La forme la plus grave donne des anémies sévères. </a:t>
            </a:r>
          </a:p>
          <a:p>
            <a:pPr eaLnBrk="1" hangingPunct="1">
              <a:spcBef>
                <a:spcPts val="600"/>
              </a:spcBef>
            </a:pPr>
            <a:r>
              <a:rPr lang="fr-FR" altLang="x-none" sz="1100" b="1">
                <a:latin typeface="Century Gothic" charset="0"/>
              </a:rPr>
              <a:t>Cause</a:t>
            </a:r>
          </a:p>
          <a:p>
            <a:pPr eaLnBrk="1" hangingPunct="1"/>
            <a:r>
              <a:rPr lang="fr-FR" altLang="x-none" sz="1100">
                <a:latin typeface="Century Gothic" charset="0"/>
              </a:rPr>
              <a:t>Les globules rouges contiennent une protéine appelée </a:t>
            </a:r>
            <a:r>
              <a:rPr lang="fr-FR" altLang="x-none" sz="1100" b="1">
                <a:latin typeface="Century Gothic" charset="0"/>
              </a:rPr>
              <a:t>hémoglobine</a:t>
            </a:r>
            <a:r>
              <a:rPr lang="fr-FR" altLang="x-none" sz="1100">
                <a:latin typeface="Century Gothic" charset="0"/>
              </a:rPr>
              <a:t> qui transporte l'oxygène dans le corps. Des globules rouges normaux sont ronds et souple qui signifie qu'ils peuvent se déplacer facilement à travers les vaisseaux sanguins. Les personnes atteintes de drépanocytose présentent une </a:t>
            </a:r>
            <a:r>
              <a:rPr lang="fr-FR" altLang="x-none" sz="1100" b="1">
                <a:latin typeface="Century Gothic" charset="0"/>
              </a:rPr>
              <a:t>mutation</a:t>
            </a:r>
            <a:r>
              <a:rPr lang="fr-FR" altLang="x-none" sz="1100">
                <a:latin typeface="Century Gothic" charset="0"/>
              </a:rPr>
              <a:t> sur le </a:t>
            </a:r>
            <a:r>
              <a:rPr lang="fr-FR" altLang="x-none" sz="1100" b="1">
                <a:latin typeface="Century Gothic" charset="0"/>
              </a:rPr>
              <a:t>gène</a:t>
            </a:r>
            <a:r>
              <a:rPr lang="fr-FR" altLang="x-none" sz="1100">
                <a:latin typeface="Century Gothic" charset="0"/>
              </a:rPr>
              <a:t> de l'hémoglobine. Cet allèle défectueux provoque la forme en brin de l'hémoglobine, ce qui rend les globules rouges rigides et leur donne cette forme de croissant (ou faucille).</a:t>
            </a:r>
          </a:p>
        </p:txBody>
      </p:sp>
      <p:grpSp>
        <p:nvGrpSpPr>
          <p:cNvPr id="20484" name="Group 20"/>
          <p:cNvGrpSpPr>
            <a:grpSpLocks/>
          </p:cNvGrpSpPr>
          <p:nvPr/>
        </p:nvGrpSpPr>
        <p:grpSpPr bwMode="auto">
          <a:xfrm>
            <a:off x="1187450" y="3100388"/>
            <a:ext cx="4773613" cy="3600450"/>
            <a:chOff x="1528489" y="3195340"/>
            <a:chExt cx="4774567" cy="3600336"/>
          </a:xfrm>
        </p:grpSpPr>
        <p:pic>
          <p:nvPicPr>
            <p:cNvPr id="2049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710" y="3385205"/>
              <a:ext cx="3993908" cy="293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0"/>
            <p:cNvSpPr txBox="1">
              <a:spLocks noChangeArrowheads="1"/>
            </p:cNvSpPr>
            <p:nvPr/>
          </p:nvSpPr>
          <p:spPr bwMode="auto">
            <a:xfrm>
              <a:off x="1877317" y="3377991"/>
              <a:ext cx="10049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entury Gothic" charset="0"/>
                </a:rPr>
                <a:t>Globule rouge normal</a:t>
              </a:r>
            </a:p>
          </p:txBody>
        </p:sp>
        <p:sp>
          <p:nvSpPr>
            <p:cNvPr id="20492" name="TextBox 12"/>
            <p:cNvSpPr txBox="1">
              <a:spLocks noChangeArrowheads="1"/>
            </p:cNvSpPr>
            <p:nvPr/>
          </p:nvSpPr>
          <p:spPr bwMode="auto">
            <a:xfrm>
              <a:off x="4132632" y="3195340"/>
              <a:ext cx="2075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entury Gothic" charset="0"/>
                </a:rPr>
                <a:t>Coupe d’un globule rouge normal</a:t>
              </a:r>
            </a:p>
          </p:txBody>
        </p:sp>
        <p:sp>
          <p:nvSpPr>
            <p:cNvPr id="20493" name="TextBox 13"/>
            <p:cNvSpPr txBox="1">
              <a:spLocks noChangeArrowheads="1"/>
            </p:cNvSpPr>
            <p:nvPr/>
          </p:nvSpPr>
          <p:spPr bwMode="auto">
            <a:xfrm>
              <a:off x="1528489" y="6036490"/>
              <a:ext cx="79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alibri" charset="0"/>
                </a:rPr>
                <a:t>Cellules falciformes collantes</a:t>
              </a:r>
            </a:p>
          </p:txBody>
        </p:sp>
        <p:sp>
          <p:nvSpPr>
            <p:cNvPr id="20494" name="TextBox 14"/>
            <p:cNvSpPr txBox="1">
              <a:spLocks noChangeArrowheads="1"/>
            </p:cNvSpPr>
            <p:nvPr/>
          </p:nvSpPr>
          <p:spPr bwMode="auto">
            <a:xfrm>
              <a:off x="3388659" y="5989194"/>
              <a:ext cx="69924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alibri" charset="0"/>
                </a:rPr>
                <a:t>Cellules falciformes bloquant le flux sanguin</a:t>
              </a:r>
            </a:p>
          </p:txBody>
        </p:sp>
        <p:sp>
          <p:nvSpPr>
            <p:cNvPr id="20495" name="TextBox 15"/>
            <p:cNvSpPr txBox="1">
              <a:spLocks noChangeArrowheads="1"/>
            </p:cNvSpPr>
            <p:nvPr/>
          </p:nvSpPr>
          <p:spPr bwMode="auto">
            <a:xfrm>
              <a:off x="1662959" y="4822882"/>
              <a:ext cx="1287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alibri" charset="0"/>
                </a:rPr>
                <a:t>Flux de cellules circulant librement à l’intérieur d’un vaisseau sanguin</a:t>
              </a:r>
            </a:p>
          </p:txBody>
        </p:sp>
        <p:sp>
          <p:nvSpPr>
            <p:cNvPr id="20496" name="TextBox 16"/>
            <p:cNvSpPr txBox="1">
              <a:spLocks noChangeArrowheads="1"/>
            </p:cNvSpPr>
            <p:nvPr/>
          </p:nvSpPr>
          <p:spPr bwMode="auto">
            <a:xfrm>
              <a:off x="3957822" y="4692004"/>
              <a:ext cx="20221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800" b="1">
                  <a:latin typeface="Century Gothic" charset="0"/>
                </a:rPr>
                <a:t>Coupe d’un globule rouge le en forme de faucille</a:t>
              </a:r>
            </a:p>
          </p:txBody>
        </p:sp>
        <p:sp>
          <p:nvSpPr>
            <p:cNvPr id="20497" name="TextBox 17"/>
            <p:cNvSpPr txBox="1">
              <a:spLocks noChangeArrowheads="1"/>
            </p:cNvSpPr>
            <p:nvPr/>
          </p:nvSpPr>
          <p:spPr bwMode="auto">
            <a:xfrm>
              <a:off x="5330175" y="4305633"/>
              <a:ext cx="972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entury Gothic" charset="0"/>
                </a:rPr>
                <a:t>Hémoglobiine normale</a:t>
              </a:r>
            </a:p>
          </p:txBody>
        </p:sp>
        <p:sp>
          <p:nvSpPr>
            <p:cNvPr id="20498" name="TextBox 18"/>
            <p:cNvSpPr txBox="1">
              <a:spLocks noChangeArrowheads="1"/>
            </p:cNvSpPr>
            <p:nvPr/>
          </p:nvSpPr>
          <p:spPr bwMode="auto">
            <a:xfrm>
              <a:off x="5342677" y="5718458"/>
              <a:ext cx="9152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800" b="1">
                  <a:latin typeface="Century Gothic" charset="0"/>
                </a:rPr>
                <a:t>Hémoglobine « anormale » en forme de brin responsable de la forme en faucille des globules rouge</a:t>
              </a:r>
            </a:p>
          </p:txBody>
        </p:sp>
      </p:grpSp>
      <p:sp>
        <p:nvSpPr>
          <p:cNvPr id="20" name="Action Button: Forward or Next 19">
            <a:hlinkClick r:id="rId5" action="ppaction://hlinksldjump"/>
          </p:cNvPr>
          <p:cNvSpPr>
            <a:spLocks noChangeArrowheads="1"/>
          </p:cNvSpPr>
          <p:nvPr/>
        </p:nvSpPr>
        <p:spPr bwMode="auto">
          <a:xfrm flipH="1">
            <a:off x="5153025" y="300038"/>
            <a:ext cx="379413" cy="379412"/>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486" name="TextBox 21"/>
          <p:cNvSpPr txBox="1">
            <a:spLocks noChangeArrowheads="1"/>
          </p:cNvSpPr>
          <p:nvPr/>
        </p:nvSpPr>
        <p:spPr bwMode="auto">
          <a:xfrm>
            <a:off x="1809750" y="249238"/>
            <a:ext cx="4392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a:solidFill>
                  <a:srgbClr val="00B0F0"/>
                </a:solidFill>
                <a:latin typeface="Century Gothic" charset="0"/>
              </a:rPr>
              <a:t>La drépanocytose</a:t>
            </a:r>
          </a:p>
        </p:txBody>
      </p:sp>
      <p:sp>
        <p:nvSpPr>
          <p:cNvPr id="20487" name="TextBox 23"/>
          <p:cNvSpPr txBox="1">
            <a:spLocks noChangeArrowheads="1"/>
          </p:cNvSpPr>
          <p:nvPr/>
        </p:nvSpPr>
        <p:spPr bwMode="auto">
          <a:xfrm>
            <a:off x="7162800" y="120650"/>
            <a:ext cx="1443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400">
                <a:latin typeface="Century Gothic" charset="0"/>
              </a:rPr>
              <a:t>Fiche 1b</a:t>
            </a:r>
          </a:p>
        </p:txBody>
      </p:sp>
      <p:pic>
        <p:nvPicPr>
          <p:cNvPr id="20488" name="Picture 24"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9488" y="166688"/>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9"/>
          <p:cNvSpPr txBox="1">
            <a:spLocks noChangeArrowheads="1"/>
          </p:cNvSpPr>
          <p:nvPr/>
        </p:nvSpPr>
        <p:spPr bwMode="auto">
          <a:xfrm>
            <a:off x="76200" y="3276600"/>
            <a:ext cx="13430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000">
                <a:latin typeface="Century Gothic" charset="0"/>
              </a:rPr>
              <a:t>Ces globules rouges inhabituels peuvent alors obstruer des portions de vaisseaux sanguins. sanguins. Cela signifie que l'oxygène ne peut pas atteindre les tissus et les organes et peut causer de une douleur. C’est ce qu’on appelle une crise drépanocytaire..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11138" y="1708150"/>
            <a:ext cx="87804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400">
                <a:latin typeface="Century Gothic" charset="0"/>
              </a:rPr>
              <a:t>La drépanocytose se transmet par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Elle affecte les globules rouges de tel sorte qu’ils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Cela peut entraîner une crise parce que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Un manque de globules rouges est appelée anémie. Cela provoque des symptômes tels que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Les symptômes d'une crise sont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
            </a:r>
            <a:br>
              <a:rPr lang="fr-FR" altLang="x-none" sz="1400">
                <a:latin typeface="Century Gothic" charset="0"/>
              </a:rPr>
            </a:br>
            <a:r>
              <a:rPr lang="fr-FR" altLang="x-none" sz="1400">
                <a:latin typeface="Century Gothic" charset="0"/>
              </a:rPr>
              <a:t>La complication la plus grave de la drépanocytose est ...</a:t>
            </a:r>
          </a:p>
        </p:txBody>
      </p:sp>
      <p:sp>
        <p:nvSpPr>
          <p:cNvPr id="8" name="Title 1"/>
          <p:cNvSpPr txBox="1">
            <a:spLocks/>
          </p:cNvSpPr>
          <p:nvPr/>
        </p:nvSpPr>
        <p:spPr>
          <a:xfrm>
            <a:off x="1895475" y="331788"/>
            <a:ext cx="5918200" cy="554037"/>
          </a:xfrm>
          <a:prstGeom prst="rect">
            <a:avLst/>
          </a:prstGeom>
        </p:spPr>
        <p:txBody>
          <a:bodyPr anchor="ctr"/>
          <a:lstStyle/>
          <a:p>
            <a:pPr algn="ctr" defTabSz="457200" fontAlgn="auto">
              <a:spcAft>
                <a:spcPts val="0"/>
              </a:spcAft>
              <a:defRPr/>
            </a:pPr>
            <a:r>
              <a:rPr lang="fr-FR" sz="2800">
                <a:solidFill>
                  <a:srgbClr val="00B0F0"/>
                </a:solidFill>
                <a:latin typeface="Century Gothic" pitchFamily="34" charset="0"/>
                <a:ea typeface="+mj-ea"/>
                <a:cs typeface="+mj-cs"/>
              </a:rPr>
              <a:t>Notes sur la drépanocytose</a:t>
            </a:r>
            <a:br>
              <a:rPr lang="fr-FR" sz="2800">
                <a:solidFill>
                  <a:srgbClr val="00B0F0"/>
                </a:solidFill>
                <a:latin typeface="Century Gothic" pitchFamily="34" charset="0"/>
                <a:ea typeface="+mj-ea"/>
                <a:cs typeface="+mj-cs"/>
              </a:rPr>
            </a:br>
            <a:endParaRPr lang="fr-FR" sz="2800">
              <a:solidFill>
                <a:srgbClr val="00B0F0"/>
              </a:solidFill>
              <a:latin typeface="Century Gothic" pitchFamily="34" charset="0"/>
              <a:ea typeface="+mj-ea"/>
              <a:cs typeface="+mj-cs"/>
            </a:endParaRPr>
          </a:p>
        </p:txBody>
      </p:sp>
      <p:sp>
        <p:nvSpPr>
          <p:cNvPr id="21508" name="TextBox 9"/>
          <p:cNvSpPr txBox="1">
            <a:spLocks noChangeArrowheads="1"/>
          </p:cNvSpPr>
          <p:nvPr/>
        </p:nvSpPr>
        <p:spPr bwMode="auto">
          <a:xfrm>
            <a:off x="7813675" y="120650"/>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400">
                <a:latin typeface="Century Gothic" charset="0"/>
              </a:rPr>
              <a:t>Fiche 2</a:t>
            </a:r>
          </a:p>
        </p:txBody>
      </p:sp>
      <p:pic>
        <p:nvPicPr>
          <p:cNvPr id="21509" name="Picture 10" descr="Student sheet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166688"/>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11"/>
          <p:cNvSpPr txBox="1">
            <a:spLocks noChangeArrowheads="1"/>
          </p:cNvSpPr>
          <p:nvPr/>
        </p:nvSpPr>
        <p:spPr bwMode="auto">
          <a:xfrm>
            <a:off x="90488" y="885825"/>
            <a:ext cx="8180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b="1">
                <a:latin typeface="Century Gothic" charset="0"/>
              </a:rPr>
              <a:t>Prenez des notes pour vous aider à vous rappeler des faits</a:t>
            </a:r>
          </a:p>
        </p:txBody>
      </p:sp>
      <p:sp>
        <p:nvSpPr>
          <p:cNvPr id="9" name="Action Button: Forward or Next 8">
            <a:hlinkClick r:id="rId3" action="ppaction://hlinksldjump"/>
          </p:cNvPr>
          <p:cNvSpPr>
            <a:spLocks noChangeArrowheads="1"/>
          </p:cNvSpPr>
          <p:nvPr/>
        </p:nvSpPr>
        <p:spPr bwMode="auto">
          <a:xfrm flipH="1">
            <a:off x="7380288" y="260350"/>
            <a:ext cx="379412" cy="379413"/>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7"/>
          <p:cNvGraphicFramePr>
            <a:graphicFrameLocks noGrp="1"/>
          </p:cNvGraphicFramePr>
          <p:nvPr/>
        </p:nvGraphicFramePr>
        <p:xfrm>
          <a:off x="2421499" y="939288"/>
          <a:ext cx="1487562" cy="1265471"/>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08280"/>
                <a:gridCol w="208280"/>
                <a:gridCol w="535501"/>
                <a:gridCol w="535501"/>
              </a:tblGrid>
              <a:tr h="153483">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GB" sz="1200" dirty="0" err="1" smtClean="0">
                          <a:latin typeface="Verdana" pitchFamily="34" charset="0"/>
                          <a:ea typeface="Verdana" pitchFamily="34" charset="0"/>
                          <a:cs typeface="Verdana" pitchFamily="34" charset="0"/>
                        </a:rPr>
                        <a:t>Mère</a:t>
                      </a:r>
                      <a:endParaRPr lang="en-GB"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GB" dirty="0"/>
                    </a:p>
                  </a:txBody>
                  <a:tcPr>
                    <a:solidFill>
                      <a:schemeClr val="bg1"/>
                    </a:solidFill>
                  </a:tcPr>
                </a:tc>
              </a:tr>
              <a:tr h="0">
                <a:tc>
                  <a:txBody>
                    <a:bodyPr/>
                    <a:lstStyle/>
                    <a:p>
                      <a:endParaRPr lang="en-GB" sz="12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endParaRPr lang="en-GB" sz="1400" dirty="0"/>
                    </a:p>
                  </a:txBody>
                  <a:tcPr anchor="ctr">
                    <a:solidFill>
                      <a:schemeClr val="accent2">
                        <a:lumMod val="20000"/>
                        <a:lumOff val="80000"/>
                      </a:schemeClr>
                    </a:solidFill>
                  </a:tcPr>
                </a:tc>
              </a:tr>
              <a:tr h="265479">
                <a:tc rowSpan="2">
                  <a:txBody>
                    <a:bodyPr/>
                    <a:lstStyle/>
                    <a:p>
                      <a:endParaRPr lang="en-GB" sz="1400" dirty="0">
                        <a:solidFill>
                          <a:schemeClr val="bg1"/>
                        </a:solidFill>
                      </a:endParaRPr>
                    </a:p>
                  </a:txBody>
                  <a:tcPr vert="vert">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endParaRPr lang="en-GB" sz="1400" dirty="0"/>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r>
              <a:tr h="381551">
                <a:tc vMerge="1">
                  <a:txBody>
                    <a:bodyPr/>
                    <a:lstStyle/>
                    <a:p>
                      <a:endParaRPr lang="en-GB" dirty="0"/>
                    </a:p>
                  </a:txBody>
                  <a:tcPr>
                    <a:solidFill>
                      <a:schemeClr val="bg1"/>
                    </a:solidFill>
                  </a:tcPr>
                </a:tc>
                <a:tc>
                  <a:txBody>
                    <a:bodyPr/>
                    <a:lstStyle/>
                    <a:p>
                      <a:pPr algn="ctr"/>
                      <a:endParaRPr lang="en-GB" sz="1400" dirty="0"/>
                    </a:p>
                  </a:txBody>
                  <a:tcPr anchor="ctr">
                    <a:solidFill>
                      <a:schemeClr val="accent1">
                        <a:lumMod val="20000"/>
                        <a:lumOff val="80000"/>
                      </a:schemeClr>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r>
            </a:tbl>
          </a:graphicData>
        </a:graphic>
      </p:graphicFrame>
      <p:graphicFrame>
        <p:nvGraphicFramePr>
          <p:cNvPr id="25" name="Table 10"/>
          <p:cNvGraphicFramePr>
            <a:graphicFrameLocks noGrp="1"/>
          </p:cNvGraphicFramePr>
          <p:nvPr/>
        </p:nvGraphicFramePr>
        <p:xfrm>
          <a:off x="4190738" y="932193"/>
          <a:ext cx="1487562" cy="1265471"/>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08280"/>
                <a:gridCol w="208280"/>
                <a:gridCol w="535501"/>
                <a:gridCol w="535501"/>
              </a:tblGrid>
              <a:tr h="153483">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GB" sz="1200" dirty="0" err="1" smtClean="0">
                          <a:latin typeface="Verdana" pitchFamily="34" charset="0"/>
                          <a:ea typeface="Verdana" pitchFamily="34" charset="0"/>
                          <a:cs typeface="Verdana" pitchFamily="34" charset="0"/>
                        </a:rPr>
                        <a:t>Mère</a:t>
                      </a:r>
                      <a:endParaRPr lang="en-GB" sz="1200" dirty="0">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GB" dirty="0"/>
                    </a:p>
                  </a:txBody>
                  <a:tcPr>
                    <a:solidFill>
                      <a:schemeClr val="bg1"/>
                    </a:solidFill>
                  </a:tcPr>
                </a:tc>
              </a:tr>
              <a:tr h="0">
                <a:tc>
                  <a:txBody>
                    <a:bodyPr/>
                    <a:lstStyle/>
                    <a:p>
                      <a:endParaRPr lang="en-GB" sz="12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2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txBody>
                  <a:tcPr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ctr"/>
                      <a:endParaRPr lang="en-GB" sz="1400" dirty="0"/>
                    </a:p>
                  </a:txBody>
                  <a:tcPr anchor="ctr">
                    <a:solidFill>
                      <a:schemeClr val="accent2">
                        <a:lumMod val="20000"/>
                        <a:lumOff val="80000"/>
                      </a:schemeClr>
                    </a:solidFill>
                  </a:tcPr>
                </a:tc>
              </a:tr>
              <a:tr h="265479">
                <a:tc rowSpan="2">
                  <a:txBody>
                    <a:bodyPr/>
                    <a:lstStyle/>
                    <a:p>
                      <a:endParaRPr lang="en-GB" sz="1400" dirty="0">
                        <a:solidFill>
                          <a:schemeClr val="bg1"/>
                        </a:solidFill>
                      </a:endParaRPr>
                    </a:p>
                  </a:txBody>
                  <a:tcPr vert="vert">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endParaRPr lang="en-GB" sz="1400" dirty="0"/>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r>
              <a:tr h="381551">
                <a:tc vMerge="1">
                  <a:txBody>
                    <a:bodyPr/>
                    <a:lstStyle/>
                    <a:p>
                      <a:endParaRPr lang="en-GB" dirty="0"/>
                    </a:p>
                  </a:txBody>
                  <a:tcPr>
                    <a:solidFill>
                      <a:schemeClr val="bg1"/>
                    </a:solidFill>
                  </a:tcPr>
                </a:tc>
                <a:tc>
                  <a:txBody>
                    <a:bodyPr/>
                    <a:lstStyle/>
                    <a:p>
                      <a:pPr algn="ctr"/>
                      <a:endParaRPr lang="en-GB" sz="1400" dirty="0"/>
                    </a:p>
                  </a:txBody>
                  <a:tcPr anchor="ctr">
                    <a:solidFill>
                      <a:schemeClr val="accent1">
                        <a:lumMod val="20000"/>
                        <a:lumOff val="80000"/>
                      </a:schemeClr>
                    </a:solidFill>
                  </a:tcPr>
                </a:tc>
                <a:tc>
                  <a:txBody>
                    <a:bodyPr/>
                    <a:lstStyle/>
                    <a:p>
                      <a:endParaRPr lang="en-GB" sz="1200" dirty="0"/>
                    </a:p>
                  </a:txBody>
                  <a:tcPr>
                    <a:solidFill>
                      <a:schemeClr val="bg1"/>
                    </a:solidFill>
                  </a:tcPr>
                </a:tc>
                <a:tc>
                  <a:txBody>
                    <a:bodyPr/>
                    <a:lstStyle/>
                    <a:p>
                      <a:endParaRPr lang="en-GB" sz="1200" dirty="0"/>
                    </a:p>
                  </a:txBody>
                  <a:tcPr>
                    <a:solidFill>
                      <a:schemeClr val="bg1"/>
                    </a:solidFill>
                  </a:tcPr>
                </a:tc>
              </a:tr>
            </a:tbl>
          </a:graphicData>
        </a:graphic>
      </p:graphicFrame>
      <p:graphicFrame>
        <p:nvGraphicFramePr>
          <p:cNvPr id="2" name="Table 1"/>
          <p:cNvGraphicFramePr>
            <a:graphicFrameLocks noGrp="1"/>
          </p:cNvGraphicFramePr>
          <p:nvPr/>
        </p:nvGraphicFramePr>
        <p:xfrm>
          <a:off x="177800" y="838200"/>
          <a:ext cx="8802688" cy="5878513"/>
        </p:xfrm>
        <a:graphic>
          <a:graphicData uri="http://schemas.openxmlformats.org/drawingml/2006/table">
            <a:tbl>
              <a:tblPr/>
              <a:tblGrid>
                <a:gridCol w="2019300"/>
                <a:gridCol w="6783388"/>
              </a:tblGrid>
              <a:tr h="1581150">
                <a:tc>
                  <a:txBody>
                    <a:bodyPr/>
                    <a:lstStyle>
                      <a:lvl1pPr marL="177800" indent="-177800" defTabSz="457200" eaLnBrk="0" hangingPunct="0">
                        <a:spcBef>
                          <a:spcPct val="20000"/>
                        </a:spcBef>
                        <a:buFont typeface="Arial" charset="0"/>
                        <a:defRPr sz="2800">
                          <a:solidFill>
                            <a:schemeClr val="tx1"/>
                          </a:solidFill>
                          <a:latin typeface="Calibri" charset="0"/>
                        </a:defRPr>
                      </a:lvl1pPr>
                      <a:lvl2pPr marL="742950" indent="-285750" defTabSz="457200" eaLnBrk="0" hangingPunct="0">
                        <a:spcBef>
                          <a:spcPct val="20000"/>
                        </a:spcBef>
                        <a:buFont typeface="Arial" charset="0"/>
                        <a:defRPr sz="2400">
                          <a:solidFill>
                            <a:schemeClr val="tx1"/>
                          </a:solidFill>
                          <a:latin typeface="Calibri" charset="0"/>
                        </a:defRPr>
                      </a:lvl2pPr>
                      <a:lvl3pPr marL="1143000" indent="-228600" defTabSz="457200" eaLnBrk="0" hangingPunct="0">
                        <a:spcBef>
                          <a:spcPct val="20000"/>
                        </a:spcBef>
                        <a:buFont typeface="Arial" charset="0"/>
                        <a:defRPr sz="2000">
                          <a:solidFill>
                            <a:schemeClr val="tx1"/>
                          </a:solidFill>
                          <a:latin typeface="Calibri" charset="0"/>
                        </a:defRPr>
                      </a:lvl3pPr>
                      <a:lvl4pPr marL="1600200" indent="-228600" defTabSz="457200" eaLnBrk="0" hangingPunct="0">
                        <a:spcBef>
                          <a:spcPct val="20000"/>
                        </a:spcBef>
                        <a:buFont typeface="Arial" charset="0"/>
                        <a:defRPr>
                          <a:solidFill>
                            <a:schemeClr val="tx1"/>
                          </a:solidFill>
                          <a:latin typeface="Calibri" charset="0"/>
                        </a:defRPr>
                      </a:lvl4pPr>
                      <a:lvl5pPr marL="2057400" indent="-228600" defTabSz="457200" eaLnBrk="0" hangingPunct="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177800" marR="0" lvl="0" indent="-177800" algn="l" defTabSz="4572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FF7C80"/>
                          </a:solidFill>
                          <a:effectLst/>
                          <a:latin typeface="Century Gothic" charset="0"/>
                          <a:ea typeface="Arial" charset="0"/>
                          <a:cs typeface="Arial" charset="0"/>
                        </a:rPr>
                        <a:t>1</a:t>
                      </a:r>
                      <a:r>
                        <a:rPr kumimoji="0" lang="en-US" altLang="x-none" sz="1100" b="0" i="0" u="none" strike="noStrike" cap="none" normalizeH="0" baseline="0">
                          <a:ln>
                            <a:noFill/>
                          </a:ln>
                          <a:solidFill>
                            <a:schemeClr val="tx1"/>
                          </a:solidFill>
                          <a:effectLst/>
                          <a:latin typeface="Century Gothic" charset="0"/>
                          <a:ea typeface="Arial" charset="0"/>
                          <a:cs typeface="Arial" charset="0"/>
                        </a:rPr>
                        <a:t>	</a:t>
                      </a:r>
                      <a:r>
                        <a:rPr kumimoji="0" lang="fr-FR" altLang="x-none" sz="1100" b="0" i="0" u="none" strike="noStrike" cap="none" normalizeH="0" baseline="0">
                          <a:ln>
                            <a:noFill/>
                          </a:ln>
                          <a:solidFill>
                            <a:schemeClr val="tx1"/>
                          </a:solidFill>
                          <a:effectLst/>
                          <a:latin typeface="Century Gothic" charset="0"/>
                          <a:ea typeface="Arial" charset="0"/>
                          <a:cs typeface="Arial" charset="0"/>
                        </a:rPr>
                        <a:t>Comment la drépanocytose se transmet-elle?</a:t>
                      </a:r>
                    </a:p>
                    <a:p>
                      <a:pPr marL="177800" marR="0" lvl="0" indent="-177800" algn="l" defTabSz="457200" rtl="0" eaLnBrk="1" fontAlgn="base" latinLnBrk="0" hangingPunct="1">
                        <a:lnSpc>
                          <a:spcPct val="100000"/>
                        </a:lnSpc>
                        <a:spcBef>
                          <a:spcPct val="0"/>
                        </a:spcBef>
                        <a:spcAft>
                          <a:spcPct val="0"/>
                        </a:spcAft>
                        <a:buClrTx/>
                        <a:buSzTx/>
                        <a:buFontTx/>
                        <a:buNone/>
                        <a:tabLst/>
                      </a:pPr>
                      <a:endParaRPr kumimoji="0" lang="en-GB" altLang="x-none" sz="1100" b="0" i="0" u="none" strike="noStrike" cap="none" normalizeH="0" baseline="0">
                        <a:ln>
                          <a:noFill/>
                        </a:ln>
                        <a:solidFill>
                          <a:schemeClr val="tx1"/>
                        </a:solidFill>
                        <a:effectLst/>
                        <a:latin typeface="Century Gothic"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r>
              <a:tr h="1187450">
                <a:tc>
                  <a:txBody>
                    <a:bodyPr/>
                    <a:lstStyle>
                      <a:lvl1pPr marL="177800" indent="-1778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FF7C80"/>
                          </a:solidFill>
                          <a:effectLst/>
                          <a:latin typeface="Century Gothic" charset="0"/>
                          <a:ea typeface="Arial" charset="0"/>
                          <a:cs typeface="Arial" charset="0"/>
                        </a:rPr>
                        <a:t>2</a:t>
                      </a:r>
                      <a:r>
                        <a:rPr kumimoji="0" lang="en-US" altLang="x-none" sz="1100" b="0" i="0" u="none" strike="noStrike" cap="none" normalizeH="0" baseline="0">
                          <a:ln>
                            <a:noFill/>
                          </a:ln>
                          <a:solidFill>
                            <a:schemeClr val="tx1"/>
                          </a:solidFill>
                          <a:effectLst/>
                          <a:latin typeface="Century Gothic" charset="0"/>
                          <a:ea typeface="Arial" charset="0"/>
                          <a:cs typeface="Arial" charset="0"/>
                        </a:rPr>
                        <a:t>	</a:t>
                      </a:r>
                      <a:r>
                        <a:rPr kumimoji="0" lang="fr-FR" altLang="x-none" sz="1100" b="0" i="0" u="none" strike="noStrike" cap="none" normalizeH="0" baseline="0">
                          <a:ln>
                            <a:noFill/>
                          </a:ln>
                          <a:solidFill>
                            <a:schemeClr val="tx1"/>
                          </a:solidFill>
                          <a:effectLst/>
                          <a:latin typeface="Century Gothic" charset="0"/>
                          <a:ea typeface="Arial" charset="0"/>
                          <a:cs typeface="Arial" charset="0"/>
                        </a:rPr>
                        <a:t>Quelle est la probabilité que je sois porteur ? </a:t>
                      </a:r>
                      <a:endParaRPr kumimoji="0" lang="en-GB" altLang="x-none" sz="1100" b="0" i="0" u="none" strike="noStrike" cap="none" normalizeH="0" baseline="0">
                        <a:ln>
                          <a:noFill/>
                        </a:ln>
                        <a:solidFill>
                          <a:schemeClr val="tx1"/>
                        </a:solidFill>
                        <a:effectLst/>
                        <a:latin typeface="Century Gothic"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r>
              <a:tr h="808038">
                <a:tc>
                  <a:txBody>
                    <a:bodyPr/>
                    <a:lstStyle>
                      <a:lvl1pPr marL="177800" indent="-177800" defTabSz="457200" eaLnBrk="0" hangingPunct="0">
                        <a:spcBef>
                          <a:spcPct val="20000"/>
                        </a:spcBef>
                        <a:buFont typeface="Arial" charset="0"/>
                        <a:defRPr sz="2800">
                          <a:solidFill>
                            <a:schemeClr val="tx1"/>
                          </a:solidFill>
                          <a:latin typeface="Calibri" charset="0"/>
                        </a:defRPr>
                      </a:lvl1pPr>
                      <a:lvl2pPr marL="742950" indent="-285750" defTabSz="457200" eaLnBrk="0" hangingPunct="0">
                        <a:spcBef>
                          <a:spcPct val="20000"/>
                        </a:spcBef>
                        <a:buFont typeface="Arial" charset="0"/>
                        <a:defRPr sz="2400">
                          <a:solidFill>
                            <a:schemeClr val="tx1"/>
                          </a:solidFill>
                          <a:latin typeface="Calibri" charset="0"/>
                        </a:defRPr>
                      </a:lvl2pPr>
                      <a:lvl3pPr marL="1143000" indent="-228600" defTabSz="457200" eaLnBrk="0" hangingPunct="0">
                        <a:spcBef>
                          <a:spcPct val="20000"/>
                        </a:spcBef>
                        <a:buFont typeface="Arial" charset="0"/>
                        <a:defRPr sz="2000">
                          <a:solidFill>
                            <a:schemeClr val="tx1"/>
                          </a:solidFill>
                          <a:latin typeface="Calibri" charset="0"/>
                        </a:defRPr>
                      </a:lvl3pPr>
                      <a:lvl4pPr marL="1600200" indent="-228600" defTabSz="457200" eaLnBrk="0" hangingPunct="0">
                        <a:spcBef>
                          <a:spcPct val="20000"/>
                        </a:spcBef>
                        <a:buFont typeface="Arial" charset="0"/>
                        <a:defRPr>
                          <a:solidFill>
                            <a:schemeClr val="tx1"/>
                          </a:solidFill>
                          <a:latin typeface="Calibri" charset="0"/>
                        </a:defRPr>
                      </a:lvl4pPr>
                      <a:lvl5pPr marL="2057400" indent="-228600" defTabSz="457200" eaLnBrk="0" hangingPunct="0">
                        <a:spcBef>
                          <a:spcPct val="20000"/>
                        </a:spcBef>
                        <a:buFont typeface="Arial" charset="0"/>
                        <a:defRPr>
                          <a:solidFill>
                            <a:schemeClr val="tx1"/>
                          </a:solidFill>
                          <a:latin typeface="Calibri" charset="0"/>
                        </a:defRPr>
                      </a:lvl5pPr>
                      <a:lvl6pPr marL="2514600" indent="-228600" defTabSz="457200" eaLnBrk="0" fontAlgn="base" hangingPunct="0">
                        <a:spcBef>
                          <a:spcPct val="20000"/>
                        </a:spcBef>
                        <a:spcAft>
                          <a:spcPct val="0"/>
                        </a:spcAft>
                        <a:buFont typeface="Arial" charset="0"/>
                        <a:defRPr>
                          <a:solidFill>
                            <a:schemeClr val="tx1"/>
                          </a:solidFill>
                          <a:latin typeface="Calibri" charset="0"/>
                        </a:defRPr>
                      </a:lvl6pPr>
                      <a:lvl7pPr marL="2971800" indent="-228600" defTabSz="457200" eaLnBrk="0" fontAlgn="base" hangingPunct="0">
                        <a:spcBef>
                          <a:spcPct val="20000"/>
                        </a:spcBef>
                        <a:spcAft>
                          <a:spcPct val="0"/>
                        </a:spcAft>
                        <a:buFont typeface="Arial" charset="0"/>
                        <a:defRPr>
                          <a:solidFill>
                            <a:schemeClr val="tx1"/>
                          </a:solidFill>
                          <a:latin typeface="Calibri" charset="0"/>
                        </a:defRPr>
                      </a:lvl7pPr>
                      <a:lvl8pPr marL="3429000" indent="-228600" defTabSz="457200" eaLnBrk="0" fontAlgn="base" hangingPunct="0">
                        <a:spcBef>
                          <a:spcPct val="20000"/>
                        </a:spcBef>
                        <a:spcAft>
                          <a:spcPct val="0"/>
                        </a:spcAft>
                        <a:buFont typeface="Arial" charset="0"/>
                        <a:defRPr>
                          <a:solidFill>
                            <a:schemeClr val="tx1"/>
                          </a:solidFill>
                          <a:latin typeface="Calibri" charset="0"/>
                        </a:defRPr>
                      </a:lvl8pPr>
                      <a:lvl9pPr marL="3886200" indent="-228600" defTabSz="457200" eaLnBrk="0" fontAlgn="base" hangingPunct="0">
                        <a:spcBef>
                          <a:spcPct val="20000"/>
                        </a:spcBef>
                        <a:spcAft>
                          <a:spcPct val="0"/>
                        </a:spcAft>
                        <a:buFont typeface="Arial" charset="0"/>
                        <a:defRPr>
                          <a:solidFill>
                            <a:schemeClr val="tx1"/>
                          </a:solidFill>
                          <a:latin typeface="Calibri" charset="0"/>
                        </a:defRPr>
                      </a:lvl9pPr>
                    </a:lstStyle>
                    <a:p>
                      <a:pPr marL="177800" marR="0" lvl="0" indent="-177800" algn="l" defTabSz="4572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FF7C80"/>
                          </a:solidFill>
                          <a:effectLst/>
                          <a:latin typeface="Century Gothic" charset="0"/>
                          <a:ea typeface="Arial" charset="0"/>
                          <a:cs typeface="Arial" charset="0"/>
                        </a:rPr>
                        <a:t>3</a:t>
                      </a:r>
                      <a:r>
                        <a:rPr kumimoji="0" lang="en-US" altLang="x-none" sz="1100" b="1" i="0" u="none" strike="noStrike" cap="none" normalizeH="0" baseline="0">
                          <a:ln>
                            <a:noFill/>
                          </a:ln>
                          <a:solidFill>
                            <a:srgbClr val="6491C8"/>
                          </a:solidFill>
                          <a:effectLst/>
                          <a:latin typeface="Century Gothic" charset="0"/>
                          <a:ea typeface="Arial" charset="0"/>
                          <a:cs typeface="Arial" charset="0"/>
                        </a:rPr>
                        <a:t>	</a:t>
                      </a:r>
                      <a:r>
                        <a:rPr kumimoji="0" lang="fr-FR" altLang="x-none" sz="1100" b="0" i="0" u="none" strike="noStrike" cap="none" normalizeH="0" baseline="0">
                          <a:ln>
                            <a:noFill/>
                          </a:ln>
                          <a:solidFill>
                            <a:schemeClr val="tx1"/>
                          </a:solidFill>
                          <a:effectLst/>
                          <a:latin typeface="Century Gothic" charset="0"/>
                          <a:ea typeface="Arial" charset="0"/>
                          <a:cs typeface="Arial" charset="0"/>
                        </a:rPr>
                        <a:t>Si je suis porteur quelles sont les conséquences pour moi et mes enfants ?</a:t>
                      </a:r>
                      <a:endParaRPr kumimoji="0" lang="en-GB" altLang="x-none" sz="1100" b="0" i="0" u="none" strike="noStrike" cap="none" normalizeH="0" baseline="0">
                        <a:ln>
                          <a:noFill/>
                        </a:ln>
                        <a:solidFill>
                          <a:schemeClr val="tx1"/>
                        </a:solidFill>
                        <a:effectLst/>
                        <a:latin typeface="Century Gothic"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r>
              <a:tr h="844550">
                <a:tc>
                  <a:txBody>
                    <a:bodyPr/>
                    <a:lstStyle>
                      <a:lvl1pPr marL="177800" indent="-1778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FF7C80"/>
                          </a:solidFill>
                          <a:effectLst/>
                          <a:latin typeface="Century Gothic" charset="0"/>
                          <a:ea typeface="Arial" charset="0"/>
                          <a:cs typeface="Arial" charset="0"/>
                        </a:rPr>
                        <a:t>4</a:t>
                      </a:r>
                      <a:r>
                        <a:rPr kumimoji="0" lang="en-US" altLang="x-none" sz="1100" b="0" i="0" u="none" strike="noStrike" cap="none" normalizeH="0" baseline="0">
                          <a:ln>
                            <a:noFill/>
                          </a:ln>
                          <a:solidFill>
                            <a:schemeClr val="tx1"/>
                          </a:solidFill>
                          <a:effectLst/>
                          <a:latin typeface="Century Gothic" charset="0"/>
                          <a:ea typeface="Arial" charset="0"/>
                          <a:cs typeface="Arial" charset="0"/>
                        </a:rPr>
                        <a:t>	</a:t>
                      </a:r>
                      <a:r>
                        <a:rPr kumimoji="0" lang="fr-FR" altLang="x-none" sz="1100" b="0" i="0" u="none" strike="noStrike" cap="none" normalizeH="0" baseline="0">
                          <a:ln>
                            <a:noFill/>
                          </a:ln>
                          <a:solidFill>
                            <a:schemeClr val="tx1"/>
                          </a:solidFill>
                          <a:effectLst/>
                          <a:latin typeface="Century Gothic" charset="0"/>
                          <a:ea typeface="Arial" charset="0"/>
                          <a:cs typeface="Arial" charset="0"/>
                        </a:rPr>
                        <a:t>Qu'est-ce qu'un test de dépistage?</a:t>
                      </a:r>
                      <a:endParaRPr kumimoji="0" lang="en-GB" altLang="x-none" sz="1100" b="0" i="0" u="none" strike="noStrike" cap="none" normalizeH="0" baseline="0">
                        <a:ln>
                          <a:noFill/>
                        </a:ln>
                        <a:solidFill>
                          <a:schemeClr val="tx1"/>
                        </a:solidFill>
                        <a:effectLst/>
                        <a:latin typeface="Century Gothic"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r>
              <a:tr h="457200">
                <a:tc>
                  <a:txBody>
                    <a:bodyPr/>
                    <a:lstStyle>
                      <a:lvl1pPr marL="177800" indent="-1778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FF7C80"/>
                          </a:solidFill>
                          <a:effectLst/>
                          <a:latin typeface="Century Gothic" charset="0"/>
                          <a:ea typeface="Arial" charset="0"/>
                          <a:cs typeface="Arial" charset="0"/>
                        </a:rPr>
                        <a:t>5</a:t>
                      </a:r>
                      <a:r>
                        <a:rPr kumimoji="0" lang="en-US" altLang="x-none" sz="1100" b="0" i="0" u="none" strike="noStrike" cap="none" normalizeH="0" baseline="0">
                          <a:ln>
                            <a:noFill/>
                          </a:ln>
                          <a:solidFill>
                            <a:schemeClr val="tx1"/>
                          </a:solidFill>
                          <a:effectLst/>
                          <a:latin typeface="Century Gothic" charset="0"/>
                          <a:ea typeface="Arial" charset="0"/>
                          <a:cs typeface="Arial" charset="0"/>
                        </a:rPr>
                        <a:t>	</a:t>
                      </a:r>
                      <a:r>
                        <a:rPr kumimoji="0" lang="fr-FR" altLang="x-none" sz="1100" b="0" i="0" u="none" strike="noStrike" cap="none" normalizeH="0" baseline="0">
                          <a:ln>
                            <a:noFill/>
                          </a:ln>
                          <a:solidFill>
                            <a:schemeClr val="tx1"/>
                          </a:solidFill>
                          <a:effectLst/>
                          <a:latin typeface="Century Gothic" charset="0"/>
                          <a:ea typeface="Arial" charset="0"/>
                          <a:cs typeface="Arial" charset="0"/>
                        </a:rPr>
                        <a:t>Si je suis porteur, à qui dois-je en parler et pourquoi ?</a:t>
                      </a:r>
                      <a:endParaRPr kumimoji="0" lang="en-GB" altLang="x-none" sz="1100" b="0" i="0" u="none" strike="noStrike" cap="none" normalizeH="0" baseline="0">
                        <a:ln>
                          <a:noFill/>
                        </a:ln>
                        <a:solidFill>
                          <a:schemeClr val="tx1"/>
                        </a:solidFill>
                        <a:effectLst/>
                        <a:latin typeface="Century Gothic"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r>
              <a:tr h="863600">
                <a:tc>
                  <a:txBody>
                    <a:bodyPr/>
                    <a:lstStyle>
                      <a:lvl1pPr marL="177800" indent="-177800"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altLang="x-none" sz="1100" b="1" i="0" u="none" strike="noStrike" cap="none" normalizeH="0" baseline="0">
                          <a:ln>
                            <a:noFill/>
                          </a:ln>
                          <a:solidFill>
                            <a:srgbClr val="FF7C80"/>
                          </a:solidFill>
                          <a:effectLst/>
                          <a:latin typeface="Century Gothic" charset="0"/>
                          <a:ea typeface="Arial" charset="0"/>
                          <a:cs typeface="Arial" charset="0"/>
                        </a:rPr>
                        <a:t>6</a:t>
                      </a:r>
                      <a:r>
                        <a:rPr kumimoji="0" lang="en-US" altLang="x-none" sz="1100" b="0" i="0" u="none" strike="noStrike" cap="none" normalizeH="0" baseline="0">
                          <a:ln>
                            <a:noFill/>
                          </a:ln>
                          <a:solidFill>
                            <a:schemeClr val="tx1"/>
                          </a:solidFill>
                          <a:effectLst/>
                          <a:latin typeface="Century Gothic" charset="0"/>
                          <a:ea typeface="Arial" charset="0"/>
                          <a:cs typeface="Arial" charset="0"/>
                        </a:rPr>
                        <a:t>	</a:t>
                      </a:r>
                      <a:r>
                        <a:rPr kumimoji="0" lang="fr-FR" altLang="x-none" sz="1100" b="0" i="0" u="none" strike="noStrike" cap="none" normalizeH="0" baseline="0">
                          <a:ln>
                            <a:noFill/>
                          </a:ln>
                          <a:solidFill>
                            <a:schemeClr val="tx1"/>
                          </a:solidFill>
                          <a:effectLst/>
                          <a:latin typeface="Century Gothic" charset="0"/>
                          <a:ea typeface="Arial" charset="0"/>
                          <a:cs typeface="Arial" charset="0"/>
                        </a:rPr>
                        <a:t>Pour quoi la drépanocytose est plus répandue dans certains groupes ethniques ?</a:t>
                      </a:r>
                      <a:endParaRPr kumimoji="0" lang="en-GB" altLang="x-none" sz="1100" b="0" i="0" u="none" strike="noStrike" cap="none" normalizeH="0" baseline="0">
                        <a:ln>
                          <a:noFill/>
                        </a:ln>
                        <a:solidFill>
                          <a:schemeClr val="tx1"/>
                        </a:solidFill>
                        <a:effectLst/>
                        <a:latin typeface="Century Gothic"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alibri" charset="0"/>
                        <a:ea typeface="Arial" charset="0"/>
                        <a:cs typeface="Arial" charset="0"/>
                      </a:endParaRPr>
                    </a:p>
                  </a:txBody>
                  <a:tcPr horzOverflow="overflow">
                    <a:lnL w="3175" cap="flat" cmpd="sng" algn="ctr">
                      <a:solidFill>
                        <a:srgbClr val="FF7C80"/>
                      </a:solidFill>
                      <a:prstDash val="solid"/>
                      <a:round/>
                      <a:headEnd type="none" w="med" len="med"/>
                      <a:tailEnd type="none" w="med" len="med"/>
                    </a:lnL>
                    <a:lnR w="3175" cap="flat" cmpd="sng" algn="ctr">
                      <a:solidFill>
                        <a:srgbClr val="FF7C80"/>
                      </a:solidFill>
                      <a:prstDash val="solid"/>
                      <a:round/>
                      <a:headEnd type="none" w="med" len="med"/>
                      <a:tailEnd type="none" w="med" len="med"/>
                    </a:lnR>
                    <a:lnT w="3175" cap="flat" cmpd="sng" algn="ctr">
                      <a:solidFill>
                        <a:srgbClr val="FF7C80"/>
                      </a:solidFill>
                      <a:prstDash val="solid"/>
                      <a:round/>
                      <a:headEnd type="none" w="med" len="med"/>
                      <a:tailEnd type="none" w="med" len="med"/>
                    </a:lnT>
                    <a:lnB w="3175" cap="flat" cmpd="sng" algn="ctr">
                      <a:solidFill>
                        <a:srgbClr val="FF7C80"/>
                      </a:solidFill>
                      <a:prstDash val="solid"/>
                      <a:round/>
                      <a:headEnd type="none" w="med" len="med"/>
                      <a:tailEnd type="none" w="med" len="med"/>
                    </a:lnB>
                    <a:lnTlToBr>
                      <a:noFill/>
                    </a:lnTlToBr>
                    <a:lnBlToTr>
                      <a:noFill/>
                    </a:lnBlToTr>
                    <a:noFill/>
                  </a:tcPr>
                </a:tc>
              </a:tr>
            </a:tbl>
          </a:graphicData>
        </a:graphic>
      </p:graphicFrame>
      <p:sp>
        <p:nvSpPr>
          <p:cNvPr id="22555" name="TextBox 3"/>
          <p:cNvSpPr txBox="1">
            <a:spLocks noChangeArrowheads="1"/>
          </p:cNvSpPr>
          <p:nvPr/>
        </p:nvSpPr>
        <p:spPr bwMode="auto">
          <a:xfrm>
            <a:off x="2241550" y="2551113"/>
            <a:ext cx="5864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200">
                <a:latin typeface="Century Gothic" charset="0"/>
              </a:rPr>
              <a:t>Ma mère a le génotype                  Mon père à la génotype</a:t>
            </a:r>
          </a:p>
          <a:p>
            <a:pPr eaLnBrk="1" hangingPunct="1">
              <a:spcBef>
                <a:spcPts val="1200"/>
              </a:spcBef>
            </a:pPr>
            <a:r>
              <a:rPr lang="fr-FR" altLang="x-none" sz="1200">
                <a:latin typeface="Century Gothic" charset="0"/>
              </a:rPr>
              <a:t>Je le sais parce ce que … </a:t>
            </a:r>
          </a:p>
          <a:p>
            <a:pPr eaLnBrk="1" hangingPunct="1">
              <a:spcBef>
                <a:spcPts val="1200"/>
              </a:spcBef>
            </a:pPr>
            <a:r>
              <a:rPr lang="fr-FR" altLang="x-none" sz="1200">
                <a:latin typeface="Century Gothic" charset="0"/>
              </a:rPr>
              <a:t>Alors la probabilité que je sois porteur est de …</a:t>
            </a:r>
          </a:p>
        </p:txBody>
      </p:sp>
      <p:sp>
        <p:nvSpPr>
          <p:cNvPr id="22556" name="TextBox 8"/>
          <p:cNvSpPr txBox="1">
            <a:spLocks noChangeArrowheads="1"/>
          </p:cNvSpPr>
          <p:nvPr/>
        </p:nvSpPr>
        <p:spPr bwMode="auto">
          <a:xfrm rot="-5400000">
            <a:off x="2187575" y="1747838"/>
            <a:ext cx="66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a:latin typeface="Century Gothic" charset="0"/>
              </a:rPr>
              <a:t>Père</a:t>
            </a:r>
          </a:p>
        </p:txBody>
      </p:sp>
      <p:sp>
        <p:nvSpPr>
          <p:cNvPr id="22557" name="TextBox 9"/>
          <p:cNvSpPr txBox="1">
            <a:spLocks noChangeArrowheads="1"/>
          </p:cNvSpPr>
          <p:nvPr/>
        </p:nvSpPr>
        <p:spPr bwMode="auto">
          <a:xfrm>
            <a:off x="5757863" y="1117600"/>
            <a:ext cx="3181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ts val="1800"/>
              </a:spcAft>
            </a:pPr>
            <a:r>
              <a:rPr lang="fr-FR" altLang="x-none" sz="1200">
                <a:latin typeface="Century Gothic" charset="0"/>
              </a:rPr>
              <a:t>Ces schémas génétiques montrent comment un enfant peut hériter de la drépanocytose si: </a:t>
            </a:r>
            <a:br>
              <a:rPr lang="fr-FR" altLang="x-none" sz="1200">
                <a:latin typeface="Century Gothic" charset="0"/>
              </a:rPr>
            </a:br>
            <a:r>
              <a:rPr lang="fr-FR" altLang="x-none" sz="1200" b="1">
                <a:solidFill>
                  <a:srgbClr val="FF7C80"/>
                </a:solidFill>
                <a:latin typeface="Century Gothic" charset="0"/>
              </a:rPr>
              <a:t>A: </a:t>
            </a:r>
            <a:r>
              <a:rPr lang="fr-FR" altLang="x-none" sz="1200">
                <a:latin typeface="Century Gothic" charset="0"/>
              </a:rPr>
              <a:t>Un parent est porteur, l'autre pas. </a:t>
            </a:r>
            <a:br>
              <a:rPr lang="fr-FR" altLang="x-none" sz="1200">
                <a:latin typeface="Century Gothic" charset="0"/>
              </a:rPr>
            </a:br>
            <a:r>
              <a:rPr lang="fr-FR" altLang="x-none" sz="1200" b="1">
                <a:solidFill>
                  <a:srgbClr val="FF7C80"/>
                </a:solidFill>
                <a:latin typeface="Century Gothic" charset="0"/>
              </a:rPr>
              <a:t>B: </a:t>
            </a:r>
            <a:r>
              <a:rPr lang="fr-FR" altLang="x-none" sz="1200">
                <a:latin typeface="Century Gothic" charset="0"/>
              </a:rPr>
              <a:t>Les deux parents sont porteurs.</a:t>
            </a:r>
          </a:p>
        </p:txBody>
      </p:sp>
      <p:sp>
        <p:nvSpPr>
          <p:cNvPr id="22558" name="TextBox 12"/>
          <p:cNvSpPr txBox="1">
            <a:spLocks noChangeArrowheads="1"/>
          </p:cNvSpPr>
          <p:nvPr/>
        </p:nvSpPr>
        <p:spPr bwMode="auto">
          <a:xfrm>
            <a:off x="2447925" y="1095375"/>
            <a:ext cx="2555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600" b="1">
                <a:latin typeface="Century Gothic" charset="0"/>
              </a:rPr>
              <a:t>A</a:t>
            </a:r>
          </a:p>
        </p:txBody>
      </p:sp>
      <p:sp>
        <p:nvSpPr>
          <p:cNvPr id="22559" name="TextBox 13"/>
          <p:cNvSpPr txBox="1">
            <a:spLocks noChangeArrowheads="1"/>
          </p:cNvSpPr>
          <p:nvPr/>
        </p:nvSpPr>
        <p:spPr bwMode="auto">
          <a:xfrm>
            <a:off x="4254500" y="1100138"/>
            <a:ext cx="25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600" b="1">
                <a:latin typeface="Century Gothic" charset="0"/>
              </a:rPr>
              <a:t>B</a:t>
            </a:r>
          </a:p>
        </p:txBody>
      </p:sp>
      <p:sp>
        <p:nvSpPr>
          <p:cNvPr id="22560" name="TextBox 14"/>
          <p:cNvSpPr txBox="1">
            <a:spLocks noChangeArrowheads="1"/>
          </p:cNvSpPr>
          <p:nvPr/>
        </p:nvSpPr>
        <p:spPr bwMode="auto">
          <a:xfrm rot="-5400000">
            <a:off x="3956844" y="1747044"/>
            <a:ext cx="6699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a:latin typeface="Century Gothic" charset="0"/>
              </a:rPr>
              <a:t>Père</a:t>
            </a:r>
          </a:p>
        </p:txBody>
      </p:sp>
      <p:sp>
        <p:nvSpPr>
          <p:cNvPr id="22561" name="TextBox 15"/>
          <p:cNvSpPr txBox="1">
            <a:spLocks noChangeArrowheads="1"/>
          </p:cNvSpPr>
          <p:nvPr/>
        </p:nvSpPr>
        <p:spPr bwMode="auto">
          <a:xfrm>
            <a:off x="2214563" y="372745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200">
                <a:latin typeface="Century Gothic" charset="0"/>
              </a:rPr>
              <a:t>Être un porteur a pour conséquence de …</a:t>
            </a:r>
            <a:br>
              <a:rPr lang="fr-FR" altLang="x-none" sz="1200">
                <a:latin typeface="Century Gothic" charset="0"/>
              </a:rPr>
            </a:br>
            <a:endParaRPr lang="fr-FR" altLang="x-none" sz="1200">
              <a:latin typeface="Century Gothic" charset="0"/>
            </a:endParaRPr>
          </a:p>
          <a:p>
            <a:pPr eaLnBrk="1" hangingPunct="1"/>
            <a:r>
              <a:rPr lang="fr-FR" altLang="x-none" sz="1200">
                <a:latin typeface="Century Gothic" charset="0"/>
              </a:rPr>
              <a:t>Il y aura une incidence sur mes enfants parce que ...</a:t>
            </a:r>
          </a:p>
        </p:txBody>
      </p:sp>
      <p:sp>
        <p:nvSpPr>
          <p:cNvPr id="22562" name="TextBox 16"/>
          <p:cNvSpPr txBox="1">
            <a:spLocks noChangeArrowheads="1"/>
          </p:cNvSpPr>
          <p:nvPr/>
        </p:nvSpPr>
        <p:spPr bwMode="auto">
          <a:xfrm>
            <a:off x="2214563" y="4419600"/>
            <a:ext cx="67008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200">
                <a:latin typeface="Century Gothic" charset="0"/>
              </a:rPr>
              <a:t>Les éléments que je dois prendre en considération avant de faire le dépistage sont …</a:t>
            </a:r>
          </a:p>
          <a:p>
            <a:pPr eaLnBrk="1" hangingPunct="1">
              <a:spcBef>
                <a:spcPts val="1200"/>
              </a:spcBef>
            </a:pPr>
            <a:endParaRPr lang="fr-FR" altLang="x-none" sz="100">
              <a:latin typeface="Century Gothic" charset="0"/>
            </a:endParaRPr>
          </a:p>
          <a:p>
            <a:pPr eaLnBrk="1" hangingPunct="1">
              <a:spcBef>
                <a:spcPts val="1200"/>
              </a:spcBef>
            </a:pPr>
            <a:r>
              <a:rPr lang="fr-FR" altLang="x-none" sz="1200">
                <a:latin typeface="Century Gothic" charset="0"/>
              </a:rPr>
              <a:t>Le test de dépistage sera réalisé par …</a:t>
            </a:r>
          </a:p>
        </p:txBody>
      </p:sp>
      <p:sp>
        <p:nvSpPr>
          <p:cNvPr id="23" name="Rectangle 22"/>
          <p:cNvSpPr>
            <a:spLocks noChangeArrowheads="1"/>
          </p:cNvSpPr>
          <p:nvPr/>
        </p:nvSpPr>
        <p:spPr bwMode="auto">
          <a:xfrm>
            <a:off x="4267200" y="2597150"/>
            <a:ext cx="457200" cy="228600"/>
          </a:xfrm>
          <a:prstGeom prst="rect">
            <a:avLst/>
          </a:prstGeom>
          <a:solidFill>
            <a:schemeClr val="bg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x-none" sz="1600">
              <a:solidFill>
                <a:srgbClr val="FFFFFF"/>
              </a:solidFill>
              <a:latin typeface="Century Gothic" charset="0"/>
            </a:endParaRPr>
          </a:p>
        </p:txBody>
      </p:sp>
      <p:sp>
        <p:nvSpPr>
          <p:cNvPr id="22564" name="TextBox 17"/>
          <p:cNvSpPr txBox="1">
            <a:spLocks noChangeArrowheads="1"/>
          </p:cNvSpPr>
          <p:nvPr/>
        </p:nvSpPr>
        <p:spPr bwMode="auto">
          <a:xfrm>
            <a:off x="7813675" y="120650"/>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400">
                <a:latin typeface="Century Gothic" charset="0"/>
              </a:rPr>
              <a:t>Fiche 3</a:t>
            </a:r>
          </a:p>
        </p:txBody>
      </p:sp>
      <p:pic>
        <p:nvPicPr>
          <p:cNvPr id="22565" name="Picture 19" descr="Student sheet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99488" y="166688"/>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txBox="1">
            <a:spLocks/>
          </p:cNvSpPr>
          <p:nvPr/>
        </p:nvSpPr>
        <p:spPr>
          <a:xfrm>
            <a:off x="1895475" y="209550"/>
            <a:ext cx="5918200" cy="554038"/>
          </a:xfrm>
          <a:prstGeom prst="rect">
            <a:avLst/>
          </a:prstGeom>
        </p:spPr>
        <p:txBody>
          <a:bodyPr anchor="ctr"/>
          <a:lstStyle/>
          <a:p>
            <a:pPr algn="ctr" defTabSz="457200" fontAlgn="auto">
              <a:spcAft>
                <a:spcPts val="0"/>
              </a:spcAft>
              <a:defRPr/>
            </a:pPr>
            <a:r>
              <a:rPr lang="fr-FR" sz="3200" dirty="0">
                <a:solidFill>
                  <a:srgbClr val="00B0F0"/>
                </a:solidFill>
                <a:latin typeface="Century Gothic" pitchFamily="34" charset="0"/>
                <a:ea typeface="+mj-ea"/>
                <a:cs typeface="+mj-cs"/>
              </a:rPr>
              <a:t>Ce que j’ai découvert</a:t>
            </a:r>
            <a:endParaRPr lang="fr-FR" sz="2000" dirty="0">
              <a:solidFill>
                <a:srgbClr val="00B0F0"/>
              </a:solidFill>
              <a:latin typeface="Century Gothic" pitchFamily="34" charset="0"/>
              <a:ea typeface="+mj-ea"/>
              <a:cs typeface="+mj-cs"/>
            </a:endParaRPr>
          </a:p>
        </p:txBody>
      </p:sp>
      <p:sp>
        <p:nvSpPr>
          <p:cNvPr id="19" name="Action Button: Forward or Next 18">
            <a:hlinkClick r:id="rId4" action="ppaction://hlinksldjump"/>
          </p:cNvPr>
          <p:cNvSpPr>
            <a:spLocks noChangeArrowheads="1"/>
          </p:cNvSpPr>
          <p:nvPr/>
        </p:nvSpPr>
        <p:spPr bwMode="auto">
          <a:xfrm flipH="1">
            <a:off x="7308850" y="260350"/>
            <a:ext cx="379413" cy="379413"/>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7" name="Rectangle 26"/>
          <p:cNvSpPr>
            <a:spLocks noChangeArrowheads="1"/>
          </p:cNvSpPr>
          <p:nvPr/>
        </p:nvSpPr>
        <p:spPr bwMode="auto">
          <a:xfrm>
            <a:off x="6858000" y="2597150"/>
            <a:ext cx="457200" cy="228600"/>
          </a:xfrm>
          <a:prstGeom prst="rect">
            <a:avLst/>
          </a:prstGeom>
          <a:solidFill>
            <a:schemeClr val="bg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x-none" sz="1600">
              <a:solidFill>
                <a:srgbClr val="FFFFFF"/>
              </a:solidFill>
              <a:latin typeface="Century Gothic"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
          <p:cNvGrpSpPr>
            <a:grpSpLocks/>
          </p:cNvGrpSpPr>
          <p:nvPr/>
        </p:nvGrpSpPr>
        <p:grpSpPr bwMode="auto">
          <a:xfrm>
            <a:off x="820738" y="5157788"/>
            <a:ext cx="8074025" cy="1296987"/>
            <a:chOff x="243223" y="5229200"/>
            <a:chExt cx="9188809" cy="1296144"/>
          </a:xfrm>
        </p:grpSpPr>
        <p:sp>
          <p:nvSpPr>
            <p:cNvPr id="23588" name="TextBox 2"/>
            <p:cNvSpPr txBox="1">
              <a:spLocks noChangeArrowheads="1"/>
            </p:cNvSpPr>
            <p:nvPr/>
          </p:nvSpPr>
          <p:spPr bwMode="auto">
            <a:xfrm>
              <a:off x="683568" y="5301208"/>
              <a:ext cx="87484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394200" algn="l"/>
                </a:tabLst>
                <a:defRPr>
                  <a:solidFill>
                    <a:schemeClr val="tx1"/>
                  </a:solidFill>
                  <a:latin typeface="Arial" charset="0"/>
                  <a:ea typeface="Arial" charset="0"/>
                  <a:cs typeface="Arial" charset="0"/>
                </a:defRPr>
              </a:lvl1pPr>
              <a:lvl2pPr marL="742950" indent="-285750" eaLnBrk="0" hangingPunct="0">
                <a:tabLst>
                  <a:tab pos="4394200" algn="l"/>
                </a:tabLst>
                <a:defRPr>
                  <a:solidFill>
                    <a:schemeClr val="tx1"/>
                  </a:solidFill>
                  <a:latin typeface="Arial" charset="0"/>
                  <a:ea typeface="Arial" charset="0"/>
                  <a:cs typeface="Arial" charset="0"/>
                </a:defRPr>
              </a:lvl2pPr>
              <a:lvl3pPr marL="1143000" indent="-228600" eaLnBrk="0" hangingPunct="0">
                <a:tabLst>
                  <a:tab pos="4394200" algn="l"/>
                </a:tabLst>
                <a:defRPr>
                  <a:solidFill>
                    <a:schemeClr val="tx1"/>
                  </a:solidFill>
                  <a:latin typeface="Arial" charset="0"/>
                  <a:ea typeface="Arial" charset="0"/>
                  <a:cs typeface="Arial" charset="0"/>
                </a:defRPr>
              </a:lvl3pPr>
              <a:lvl4pPr marL="1600200" indent="-228600" eaLnBrk="0" hangingPunct="0">
                <a:tabLst>
                  <a:tab pos="4394200" algn="l"/>
                </a:tabLst>
                <a:defRPr>
                  <a:solidFill>
                    <a:schemeClr val="tx1"/>
                  </a:solidFill>
                  <a:latin typeface="Arial" charset="0"/>
                  <a:ea typeface="Arial" charset="0"/>
                  <a:cs typeface="Arial" charset="0"/>
                </a:defRPr>
              </a:lvl4pPr>
              <a:lvl5pPr marL="2057400" indent="-228600" eaLnBrk="0" hangingPunct="0">
                <a:tabLst>
                  <a:tab pos="4394200" algn="l"/>
                </a:tabLst>
                <a:defRPr>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4394200" algn="l"/>
                </a:tabLs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4394200" algn="l"/>
                </a:tabLs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4394200" algn="l"/>
                </a:tabLs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4394200" algn="l"/>
                </a:tabLst>
                <a:defRPr>
                  <a:solidFill>
                    <a:schemeClr val="tx1"/>
                  </a:solidFill>
                  <a:latin typeface="Arial" charset="0"/>
                  <a:ea typeface="Arial" charset="0"/>
                  <a:cs typeface="Arial" charset="0"/>
                </a:defRPr>
              </a:lvl9pPr>
            </a:lstStyle>
            <a:p>
              <a:pPr eaLnBrk="1" hangingPunct="1"/>
              <a:r>
                <a:rPr lang="fr-FR" altLang="x-none" sz="1600">
                  <a:latin typeface="Century Gothic" charset="0"/>
                </a:rPr>
                <a:t>       = homme drépanocytaire	= homme sain</a:t>
              </a:r>
              <a:br>
                <a:rPr lang="fr-FR" altLang="x-none" sz="1600">
                  <a:latin typeface="Century Gothic" charset="0"/>
                </a:rPr>
              </a:br>
              <a:endParaRPr lang="fr-FR" altLang="x-none" sz="1600">
                <a:latin typeface="Century Gothic" charset="0"/>
              </a:endParaRPr>
            </a:p>
            <a:p>
              <a:pPr eaLnBrk="1" hangingPunct="1"/>
              <a:r>
                <a:rPr lang="fr-FR" altLang="x-none" sz="1600">
                  <a:latin typeface="Century Gothic" charset="0"/>
                </a:rPr>
                <a:t>      </a:t>
              </a:r>
            </a:p>
            <a:p>
              <a:pPr eaLnBrk="1" hangingPunct="1"/>
              <a:r>
                <a:rPr lang="fr-FR" altLang="x-none" sz="1600">
                  <a:latin typeface="Century Gothic" charset="0"/>
                </a:rPr>
                <a:t>        = femme drépanocytaire	= femme saine</a:t>
              </a:r>
            </a:p>
          </p:txBody>
        </p:sp>
        <p:sp>
          <p:nvSpPr>
            <p:cNvPr id="4" name="Oval 3"/>
            <p:cNvSpPr/>
            <p:nvPr/>
          </p:nvSpPr>
          <p:spPr>
            <a:xfrm>
              <a:off x="252256" y="5949457"/>
              <a:ext cx="646794" cy="575887"/>
            </a:xfrm>
            <a:prstGeom prst="ellipse">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 name="Rectangle 4"/>
            <p:cNvSpPr/>
            <p:nvPr/>
          </p:nvSpPr>
          <p:spPr>
            <a:xfrm>
              <a:off x="243223" y="5229200"/>
              <a:ext cx="648600" cy="575887"/>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6" name="Rectangle 5"/>
            <p:cNvSpPr/>
            <p:nvPr/>
          </p:nvSpPr>
          <p:spPr>
            <a:xfrm>
              <a:off x="4758133" y="5229200"/>
              <a:ext cx="648601" cy="5758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7" name="Oval 6"/>
            <p:cNvSpPr/>
            <p:nvPr/>
          </p:nvSpPr>
          <p:spPr>
            <a:xfrm>
              <a:off x="4758133" y="5949457"/>
              <a:ext cx="648601" cy="5758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grpSp>
      <p:cxnSp>
        <p:nvCxnSpPr>
          <p:cNvPr id="19" name="Straight Connector 18"/>
          <p:cNvCxnSpPr>
            <a:stCxn id="52" idx="2"/>
          </p:cNvCxnSpPr>
          <p:nvPr/>
        </p:nvCxnSpPr>
        <p:spPr>
          <a:xfrm flipH="1">
            <a:off x="1892300" y="3992563"/>
            <a:ext cx="86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11413" y="2811463"/>
            <a:ext cx="41767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56100" y="2811463"/>
            <a:ext cx="0" cy="69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76575" y="3509963"/>
            <a:ext cx="26765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76575" y="3509963"/>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53100" y="3509963"/>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924675" y="1693863"/>
            <a:ext cx="0" cy="825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26163" y="1689100"/>
            <a:ext cx="1758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331913" y="1689100"/>
            <a:ext cx="14398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82800" y="1703388"/>
            <a:ext cx="0" cy="825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65" name="TextBox 28"/>
          <p:cNvSpPr txBox="1">
            <a:spLocks noChangeArrowheads="1"/>
          </p:cNvSpPr>
          <p:nvPr/>
        </p:nvSpPr>
        <p:spPr bwMode="auto">
          <a:xfrm>
            <a:off x="5235575" y="4333875"/>
            <a:ext cx="1314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Matt Jones</a:t>
            </a:r>
          </a:p>
          <a:p>
            <a:pPr algn="ctr" eaLnBrk="1" hangingPunct="1"/>
            <a:r>
              <a:rPr lang="fr-FR" altLang="x-none" sz="1400" b="1">
                <a:latin typeface="Century Gothic" charset="0"/>
              </a:rPr>
              <a:t>Génotype:</a:t>
            </a:r>
          </a:p>
        </p:txBody>
      </p:sp>
      <p:sp>
        <p:nvSpPr>
          <p:cNvPr id="23566" name="TextBox 29"/>
          <p:cNvSpPr txBox="1">
            <a:spLocks noChangeArrowheads="1"/>
          </p:cNvSpPr>
          <p:nvPr/>
        </p:nvSpPr>
        <p:spPr bwMode="auto">
          <a:xfrm>
            <a:off x="2397125" y="4348163"/>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Shelley Jones</a:t>
            </a:r>
          </a:p>
          <a:p>
            <a:pPr algn="ctr" eaLnBrk="1" hangingPunct="1"/>
            <a:r>
              <a:rPr lang="fr-FR" altLang="x-none" sz="1400" b="1">
                <a:latin typeface="Century Gothic" charset="0"/>
              </a:rPr>
              <a:t>Génotype:</a:t>
            </a:r>
          </a:p>
        </p:txBody>
      </p:sp>
      <p:sp>
        <p:nvSpPr>
          <p:cNvPr id="23567" name="TextBox 30"/>
          <p:cNvSpPr txBox="1">
            <a:spLocks noChangeArrowheads="1"/>
          </p:cNvSpPr>
          <p:nvPr/>
        </p:nvSpPr>
        <p:spPr bwMode="auto">
          <a:xfrm>
            <a:off x="1476375" y="3098800"/>
            <a:ext cx="122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Rufus Jones</a:t>
            </a:r>
          </a:p>
          <a:p>
            <a:pPr algn="ctr" eaLnBrk="1" hangingPunct="1"/>
            <a:r>
              <a:rPr lang="fr-FR" altLang="x-none" sz="1400" b="1">
                <a:latin typeface="Century Gothic" charset="0"/>
              </a:rPr>
              <a:t>Génotype: </a:t>
            </a:r>
          </a:p>
        </p:txBody>
      </p:sp>
      <p:sp>
        <p:nvSpPr>
          <p:cNvPr id="23568" name="TextBox 31"/>
          <p:cNvSpPr txBox="1">
            <a:spLocks noChangeArrowheads="1"/>
          </p:cNvSpPr>
          <p:nvPr/>
        </p:nvSpPr>
        <p:spPr bwMode="auto">
          <a:xfrm>
            <a:off x="6227763" y="3141663"/>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Helen Zamir</a:t>
            </a:r>
          </a:p>
          <a:p>
            <a:pPr algn="ctr" eaLnBrk="1" hangingPunct="1"/>
            <a:r>
              <a:rPr lang="fr-FR" altLang="x-none" sz="1400" b="1">
                <a:latin typeface="Century Gothic" charset="0"/>
              </a:rPr>
              <a:t>Génotype:</a:t>
            </a:r>
          </a:p>
        </p:txBody>
      </p:sp>
      <p:sp>
        <p:nvSpPr>
          <p:cNvPr id="23569" name="TextBox 32"/>
          <p:cNvSpPr txBox="1">
            <a:spLocks noChangeArrowheads="1"/>
          </p:cNvSpPr>
          <p:nvPr/>
        </p:nvSpPr>
        <p:spPr bwMode="auto">
          <a:xfrm>
            <a:off x="5148263" y="2041525"/>
            <a:ext cx="1595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Samuel Zamir</a:t>
            </a:r>
          </a:p>
          <a:p>
            <a:pPr algn="ctr" eaLnBrk="1" hangingPunct="1"/>
            <a:r>
              <a:rPr lang="fr-FR" altLang="x-none" sz="1400" b="1">
                <a:latin typeface="Century Gothic" charset="0"/>
              </a:rPr>
              <a:t>Génotype:</a:t>
            </a:r>
            <a:r>
              <a:rPr lang="fr-FR" altLang="x-none" sz="1400">
                <a:latin typeface="Century Gothic" charset="0"/>
              </a:rPr>
              <a:t> </a:t>
            </a:r>
          </a:p>
        </p:txBody>
      </p:sp>
      <p:sp>
        <p:nvSpPr>
          <p:cNvPr id="23570" name="TextBox 33"/>
          <p:cNvSpPr txBox="1">
            <a:spLocks noChangeArrowheads="1"/>
          </p:cNvSpPr>
          <p:nvPr/>
        </p:nvSpPr>
        <p:spPr bwMode="auto">
          <a:xfrm>
            <a:off x="7304088" y="1989138"/>
            <a:ext cx="1589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Anne Nicholas</a:t>
            </a:r>
          </a:p>
          <a:p>
            <a:pPr algn="ctr" eaLnBrk="1" hangingPunct="1"/>
            <a:r>
              <a:rPr lang="fr-FR" altLang="x-none" sz="1400" b="1">
                <a:latin typeface="Century Gothic" charset="0"/>
              </a:rPr>
              <a:t>Génotype: </a:t>
            </a:r>
            <a:r>
              <a:rPr lang="fr-FR" altLang="x-none" sz="1400" b="1">
                <a:solidFill>
                  <a:srgbClr val="6491C8"/>
                </a:solidFill>
                <a:latin typeface="Century Gothic" charset="0"/>
              </a:rPr>
              <a:t>AA</a:t>
            </a:r>
          </a:p>
        </p:txBody>
      </p:sp>
      <p:sp>
        <p:nvSpPr>
          <p:cNvPr id="23571" name="TextBox 34"/>
          <p:cNvSpPr txBox="1">
            <a:spLocks noChangeArrowheads="1"/>
          </p:cNvSpPr>
          <p:nvPr/>
        </p:nvSpPr>
        <p:spPr bwMode="auto">
          <a:xfrm>
            <a:off x="323850" y="2041525"/>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William Jones</a:t>
            </a:r>
          </a:p>
          <a:p>
            <a:pPr algn="ctr" eaLnBrk="1" hangingPunct="1"/>
            <a:r>
              <a:rPr lang="fr-FR" altLang="x-none" sz="1400" b="1">
                <a:latin typeface="Century Gothic" charset="0"/>
              </a:rPr>
              <a:t>Génotype: </a:t>
            </a:r>
            <a:r>
              <a:rPr lang="fr-FR" altLang="x-none" sz="1400" b="1">
                <a:solidFill>
                  <a:srgbClr val="6491C8"/>
                </a:solidFill>
                <a:latin typeface="Century Gothic" charset="0"/>
              </a:rPr>
              <a:t>AA</a:t>
            </a:r>
          </a:p>
        </p:txBody>
      </p:sp>
      <p:sp>
        <p:nvSpPr>
          <p:cNvPr id="23572" name="TextBox 35"/>
          <p:cNvSpPr txBox="1">
            <a:spLocks noChangeArrowheads="1"/>
          </p:cNvSpPr>
          <p:nvPr/>
        </p:nvSpPr>
        <p:spPr bwMode="auto">
          <a:xfrm>
            <a:off x="911225" y="4333875"/>
            <a:ext cx="1296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Callum Lewis</a:t>
            </a:r>
          </a:p>
          <a:p>
            <a:pPr algn="ctr" eaLnBrk="1" hangingPunct="1"/>
            <a:r>
              <a:rPr lang="fr-FR" altLang="x-none" sz="1400" b="1">
                <a:latin typeface="Century Gothic" charset="0"/>
              </a:rPr>
              <a:t>Génotype:</a:t>
            </a:r>
            <a:r>
              <a:rPr lang="fr-FR" altLang="x-none" sz="1400">
                <a:latin typeface="Century Gothic" charset="0"/>
              </a:rPr>
              <a:t> </a:t>
            </a:r>
          </a:p>
        </p:txBody>
      </p:sp>
      <p:sp>
        <p:nvSpPr>
          <p:cNvPr id="23573" name="TextBox 36"/>
          <p:cNvSpPr txBox="1">
            <a:spLocks noChangeArrowheads="1"/>
          </p:cNvSpPr>
          <p:nvPr/>
        </p:nvSpPr>
        <p:spPr bwMode="auto">
          <a:xfrm>
            <a:off x="2389188" y="204152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400">
                <a:latin typeface="Century Gothic" charset="0"/>
              </a:rPr>
              <a:t>Jane Evans</a:t>
            </a:r>
          </a:p>
          <a:p>
            <a:pPr algn="ctr" eaLnBrk="1" hangingPunct="1"/>
            <a:r>
              <a:rPr lang="fr-FR" altLang="x-none" sz="1400" b="1">
                <a:latin typeface="Century Gothic" charset="0"/>
              </a:rPr>
              <a:t>Génotype: </a:t>
            </a:r>
            <a:r>
              <a:rPr lang="fr-FR" altLang="x-none" sz="1400" b="1">
                <a:solidFill>
                  <a:srgbClr val="6491C8"/>
                </a:solidFill>
                <a:latin typeface="Century Gothic" charset="0"/>
              </a:rPr>
              <a:t>AA</a:t>
            </a:r>
          </a:p>
        </p:txBody>
      </p:sp>
      <p:sp>
        <p:nvSpPr>
          <p:cNvPr id="46" name="Rectangle 45"/>
          <p:cNvSpPr/>
          <p:nvPr/>
        </p:nvSpPr>
        <p:spPr>
          <a:xfrm>
            <a:off x="1244600" y="3714750"/>
            <a:ext cx="647700"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49" name="Rectangle 48"/>
          <p:cNvSpPr/>
          <p:nvPr/>
        </p:nvSpPr>
        <p:spPr>
          <a:xfrm>
            <a:off x="684213" y="1403350"/>
            <a:ext cx="647700"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0" name="Rectangle 49"/>
          <p:cNvSpPr/>
          <p:nvPr/>
        </p:nvSpPr>
        <p:spPr>
          <a:xfrm>
            <a:off x="5435600" y="3705225"/>
            <a:ext cx="649288"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1" name="Oval 50"/>
          <p:cNvSpPr/>
          <p:nvPr/>
        </p:nvSpPr>
        <p:spPr>
          <a:xfrm>
            <a:off x="2771775" y="1398588"/>
            <a:ext cx="647700" cy="5762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2" name="Oval 51"/>
          <p:cNvSpPr/>
          <p:nvPr/>
        </p:nvSpPr>
        <p:spPr>
          <a:xfrm>
            <a:off x="2755900" y="3705225"/>
            <a:ext cx="647700" cy="57626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3" name="Rectangle 52"/>
          <p:cNvSpPr/>
          <p:nvPr/>
        </p:nvSpPr>
        <p:spPr>
          <a:xfrm>
            <a:off x="1763713" y="2486025"/>
            <a:ext cx="647700"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6" name="Rectangle 55"/>
          <p:cNvSpPr/>
          <p:nvPr/>
        </p:nvSpPr>
        <p:spPr>
          <a:xfrm>
            <a:off x="5580063" y="1403350"/>
            <a:ext cx="647700"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57" name="Oval 56"/>
          <p:cNvSpPr/>
          <p:nvPr/>
        </p:nvSpPr>
        <p:spPr>
          <a:xfrm>
            <a:off x="7667625" y="1398588"/>
            <a:ext cx="649288" cy="576262"/>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60" name="Rectangle 59"/>
          <p:cNvSpPr/>
          <p:nvPr/>
        </p:nvSpPr>
        <p:spPr>
          <a:xfrm>
            <a:off x="6588125" y="2486025"/>
            <a:ext cx="647700" cy="57626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fr-FR">
              <a:latin typeface="Century Gothic" pitchFamily="34" charset="0"/>
            </a:endParaRPr>
          </a:p>
        </p:txBody>
      </p:sp>
      <p:sp>
        <p:nvSpPr>
          <p:cNvPr id="23583" name="TextBox 61"/>
          <p:cNvSpPr txBox="1">
            <a:spLocks noChangeArrowheads="1"/>
          </p:cNvSpPr>
          <p:nvPr/>
        </p:nvSpPr>
        <p:spPr bwMode="auto">
          <a:xfrm>
            <a:off x="1314450" y="357188"/>
            <a:ext cx="648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3200">
                <a:solidFill>
                  <a:srgbClr val="00B0F0"/>
                </a:solidFill>
                <a:latin typeface="Century Gothic" charset="0"/>
              </a:rPr>
              <a:t>Arbre généalogique</a:t>
            </a:r>
          </a:p>
        </p:txBody>
      </p:sp>
      <p:cxnSp>
        <p:nvCxnSpPr>
          <p:cNvPr id="47" name="Straight Connector 46"/>
          <p:cNvCxnSpPr>
            <a:cxnSpLocks noChangeShapeType="1"/>
          </p:cNvCxnSpPr>
          <p:nvPr/>
        </p:nvCxnSpPr>
        <p:spPr bwMode="auto">
          <a:xfrm>
            <a:off x="0" y="4989513"/>
            <a:ext cx="9144000" cy="0"/>
          </a:xfrm>
          <a:prstGeom prst="line">
            <a:avLst/>
          </a:prstGeom>
          <a:noFill/>
          <a:ln w="635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585" name="TextBox 38"/>
          <p:cNvSpPr txBox="1">
            <a:spLocks noChangeArrowheads="1"/>
          </p:cNvSpPr>
          <p:nvPr/>
        </p:nvSpPr>
        <p:spPr bwMode="auto">
          <a:xfrm>
            <a:off x="7813675" y="120650"/>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400">
                <a:latin typeface="Century Gothic" charset="0"/>
              </a:rPr>
              <a:t>Fiche 4</a:t>
            </a:r>
          </a:p>
        </p:txBody>
      </p:sp>
      <p:pic>
        <p:nvPicPr>
          <p:cNvPr id="23586" name="Picture 40" descr="Student sheet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9488" y="166688"/>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ction Button: Forward or Next 39">
            <a:hlinkClick r:id="rId3" action="ppaction://hlinksldjump"/>
          </p:cNvPr>
          <p:cNvSpPr>
            <a:spLocks noChangeArrowheads="1"/>
          </p:cNvSpPr>
          <p:nvPr/>
        </p:nvSpPr>
        <p:spPr bwMode="auto">
          <a:xfrm flipH="1">
            <a:off x="6659563" y="476250"/>
            <a:ext cx="381000" cy="379413"/>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9"/>
          <p:cNvSpPr txBox="1">
            <a:spLocks noChangeArrowheads="1"/>
          </p:cNvSpPr>
          <p:nvPr/>
        </p:nvSpPr>
        <p:spPr bwMode="auto">
          <a:xfrm>
            <a:off x="1981200" y="1123950"/>
            <a:ext cx="7162800" cy="46196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a:solidFill>
                  <a:schemeClr val="bg1"/>
                </a:solidFill>
                <a:latin typeface="Calibri" charset="0"/>
              </a:rPr>
              <a:t>Que faire ?</a:t>
            </a:r>
          </a:p>
        </p:txBody>
      </p:sp>
      <p:sp>
        <p:nvSpPr>
          <p:cNvPr id="24579" name="TextBox 2"/>
          <p:cNvSpPr txBox="1">
            <a:spLocks noChangeArrowheads="1"/>
          </p:cNvSpPr>
          <p:nvPr/>
        </p:nvSpPr>
        <p:spPr bwMode="auto">
          <a:xfrm>
            <a:off x="0" y="1127125"/>
            <a:ext cx="1857375" cy="461963"/>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a:solidFill>
                  <a:schemeClr val="bg1"/>
                </a:solidFill>
                <a:latin typeface="Calibri" charset="0"/>
              </a:rPr>
              <a:t>Drepano.org</a:t>
            </a:r>
          </a:p>
        </p:txBody>
      </p:sp>
      <p:sp>
        <p:nvSpPr>
          <p:cNvPr id="7" name="TextBox 6"/>
          <p:cNvSpPr txBox="1"/>
          <p:nvPr/>
        </p:nvSpPr>
        <p:spPr>
          <a:xfrm>
            <a:off x="1258888" y="1722438"/>
            <a:ext cx="7777162" cy="892175"/>
          </a:xfrm>
          <a:prstGeom prst="rect">
            <a:avLst/>
          </a:prstGeom>
          <a:solidFill>
            <a:schemeClr val="bg1">
              <a:lumMod val="85000"/>
            </a:schemeClr>
          </a:solidFill>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300">
                <a:latin typeface="Calibri" charset="0"/>
              </a:rPr>
              <a:t>Je viens d'apprendre que je suis porteur de la drépanocytose et mon médecin m'a dit que je devrais en parler à d’autre membres de ma famille au cas où ils le seraient aussi. Cela ne me dérange pas de le dire à mes parents et à mon frère. De là à le dire à d’autres comme des cousins ​​qui je ne vois jamais? Est-ce que cela les concerne vraiment? Je me demandais s’il y avait quelqu'un qui était passé par la même chose et ce que vous aviez fait ?</a:t>
            </a:r>
          </a:p>
        </p:txBody>
      </p:sp>
      <p:sp>
        <p:nvSpPr>
          <p:cNvPr id="24581" name="Rectangle 23"/>
          <p:cNvSpPr>
            <a:spLocks noChangeArrowheads="1"/>
          </p:cNvSpPr>
          <p:nvPr/>
        </p:nvSpPr>
        <p:spPr bwMode="auto">
          <a:xfrm>
            <a:off x="1857375" y="296863"/>
            <a:ext cx="661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sz="2000">
                <a:solidFill>
                  <a:srgbClr val="0070C0"/>
                </a:solidFill>
                <a:latin typeface="Century Gothic" charset="0"/>
              </a:rPr>
              <a:t>Q5. </a:t>
            </a:r>
            <a:r>
              <a:rPr lang="fr-FR" altLang="x-none" sz="2000">
                <a:solidFill>
                  <a:srgbClr val="0070C0"/>
                </a:solidFill>
                <a:latin typeface="Century Gothic" charset="0"/>
              </a:rPr>
              <a:t>Si je suis porteur, à qui dois-je en parler et pourquoi ?</a:t>
            </a:r>
            <a:endParaRPr lang="en-GB" altLang="x-none" sz="2000">
              <a:solidFill>
                <a:srgbClr val="0070C0"/>
              </a:solidFill>
              <a:latin typeface="Century Gothic" charset="0"/>
            </a:endParaRPr>
          </a:p>
        </p:txBody>
      </p:sp>
      <p:grpSp>
        <p:nvGrpSpPr>
          <p:cNvPr id="24582" name="Group 47"/>
          <p:cNvGrpSpPr>
            <a:grpSpLocks/>
          </p:cNvGrpSpPr>
          <p:nvPr/>
        </p:nvGrpSpPr>
        <p:grpSpPr bwMode="auto">
          <a:xfrm>
            <a:off x="179388" y="1862138"/>
            <a:ext cx="952500" cy="552450"/>
            <a:chOff x="609860" y="1950507"/>
            <a:chExt cx="952945" cy="552450"/>
          </a:xfrm>
        </p:grpSpPr>
        <p:sp>
          <p:nvSpPr>
            <p:cNvPr id="26" name="Rounded Rectangle 25"/>
            <p:cNvSpPr/>
            <p:nvPr/>
          </p:nvSpPr>
          <p:spPr>
            <a:xfrm>
              <a:off x="609860" y="1950507"/>
              <a:ext cx="944930" cy="552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617" name="TextBox 16"/>
            <p:cNvSpPr txBox="1">
              <a:spLocks noChangeArrowheads="1"/>
            </p:cNvSpPr>
            <p:nvPr/>
          </p:nvSpPr>
          <p:spPr bwMode="auto">
            <a:xfrm>
              <a:off x="972579" y="2095927"/>
              <a:ext cx="5902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latin typeface="Calibri" charset="0"/>
                </a:rPr>
                <a:t>bobi23</a:t>
              </a:r>
            </a:p>
          </p:txBody>
        </p:sp>
        <p:pic>
          <p:nvPicPr>
            <p:cNvPr id="24618" name="Picture 30" descr="icon he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477" y="1965484"/>
              <a:ext cx="327618" cy="5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Action Button: Forward or Next 48">
            <a:hlinkClick r:id="rId4" action="ppaction://hlinksldjump"/>
          </p:cNvPr>
          <p:cNvSpPr>
            <a:spLocks noChangeArrowheads="1"/>
          </p:cNvSpPr>
          <p:nvPr/>
        </p:nvSpPr>
        <p:spPr bwMode="auto">
          <a:xfrm flipH="1">
            <a:off x="7620000" y="381000"/>
            <a:ext cx="379413" cy="379413"/>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4584" name="TextBox 32"/>
          <p:cNvSpPr txBox="1">
            <a:spLocks noChangeArrowheads="1"/>
          </p:cNvSpPr>
          <p:nvPr/>
        </p:nvSpPr>
        <p:spPr bwMode="auto">
          <a:xfrm>
            <a:off x="1258888" y="2759075"/>
            <a:ext cx="7777162" cy="492125"/>
          </a:xfrm>
          <a:prstGeom prst="rect">
            <a:avLst/>
          </a:prstGeom>
          <a:solidFill>
            <a:schemeClr val="bg1"/>
          </a:solidFill>
          <a:ln w="9525">
            <a:solidFill>
              <a:srgbClr val="FF7C80"/>
            </a:solidFill>
            <a:miter lim="800000"/>
            <a:headEnd/>
            <a:tailEnd/>
          </a:ln>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300">
                <a:latin typeface="Calibri" charset="0"/>
              </a:rPr>
              <a:t>Vous êtes égoïste. Vous devriez leur dire, car ils pourraient être porteurs. C’est une information importante parce qu’elle affecte leur choix de vie comme décider d'avoir des enfants. Ils ont le droit de savoir..</a:t>
            </a:r>
          </a:p>
        </p:txBody>
      </p:sp>
      <p:grpSp>
        <p:nvGrpSpPr>
          <p:cNvPr id="24585" name="Group 33"/>
          <p:cNvGrpSpPr>
            <a:grpSpLocks/>
          </p:cNvGrpSpPr>
          <p:nvPr/>
        </p:nvGrpSpPr>
        <p:grpSpPr bwMode="auto">
          <a:xfrm>
            <a:off x="179388" y="2757488"/>
            <a:ext cx="990600" cy="552450"/>
            <a:chOff x="2296720" y="1934747"/>
            <a:chExt cx="990958" cy="552450"/>
          </a:xfrm>
        </p:grpSpPr>
        <p:sp>
          <p:nvSpPr>
            <p:cNvPr id="36" name="Rounded Rectangle 35"/>
            <p:cNvSpPr/>
            <p:nvPr/>
          </p:nvSpPr>
          <p:spPr>
            <a:xfrm>
              <a:off x="2296720" y="1934747"/>
              <a:ext cx="944930" cy="552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4612" name="Picture 38" descr="icon he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9337" y="1949724"/>
              <a:ext cx="327618" cy="51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3" name="TextBox 41"/>
            <p:cNvSpPr txBox="1">
              <a:spLocks noChangeArrowheads="1"/>
            </p:cNvSpPr>
            <p:nvPr/>
          </p:nvSpPr>
          <p:spPr bwMode="auto">
            <a:xfrm>
              <a:off x="2602875" y="2084363"/>
              <a:ext cx="6848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latin typeface="Calibri" charset="0"/>
                </a:rPr>
                <a:t>wazza80</a:t>
              </a:r>
            </a:p>
          </p:txBody>
        </p:sp>
      </p:grpSp>
      <p:sp>
        <p:nvSpPr>
          <p:cNvPr id="24586" name="TextBox 43"/>
          <p:cNvSpPr txBox="1">
            <a:spLocks noChangeArrowheads="1"/>
          </p:cNvSpPr>
          <p:nvPr/>
        </p:nvSpPr>
        <p:spPr bwMode="auto">
          <a:xfrm>
            <a:off x="1258888" y="3390900"/>
            <a:ext cx="7777162" cy="692150"/>
          </a:xfrm>
          <a:prstGeom prst="rect">
            <a:avLst/>
          </a:prstGeom>
          <a:solidFill>
            <a:schemeClr val="bg1"/>
          </a:solidFill>
          <a:ln w="9525">
            <a:solidFill>
              <a:srgbClr val="FF7C80"/>
            </a:solidFill>
            <a:miter lim="800000"/>
            <a:headEnd/>
            <a:tailEnd/>
          </a:ln>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300">
                <a:latin typeface="Calibri" charset="0"/>
              </a:rPr>
              <a:t>Lorsque j’ai découvert que j’étais porteur et que j’ai demandé à ma mère de le dire à toute la famille, cela s’est bien passé parce que la plupart d'entre eux était déjà au courant. En revanche mon petit ami et sa famille n’ont pas été aussi compréhensifs. Il m'a quitté parce qu’il pensait qu'il pourrait l’attraper – idiot.</a:t>
            </a:r>
          </a:p>
        </p:txBody>
      </p:sp>
      <p:grpSp>
        <p:nvGrpSpPr>
          <p:cNvPr id="24587" name="Group 44"/>
          <p:cNvGrpSpPr>
            <a:grpSpLocks/>
          </p:cNvGrpSpPr>
          <p:nvPr/>
        </p:nvGrpSpPr>
        <p:grpSpPr bwMode="auto">
          <a:xfrm>
            <a:off x="179388" y="3503613"/>
            <a:ext cx="947737" cy="552450"/>
            <a:chOff x="3730922" y="1940069"/>
            <a:chExt cx="1023958" cy="552450"/>
          </a:xfrm>
        </p:grpSpPr>
        <p:sp>
          <p:nvSpPr>
            <p:cNvPr id="46" name="Rounded Rectangle 45"/>
            <p:cNvSpPr/>
            <p:nvPr/>
          </p:nvSpPr>
          <p:spPr>
            <a:xfrm>
              <a:off x="3730922" y="1940069"/>
              <a:ext cx="1023958" cy="552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7" name="Picture 6"/>
            <p:cNvPicPr>
              <a:picLocks noChangeAspect="1" noChangeArrowheads="1"/>
            </p:cNvPicPr>
            <p:nvPr/>
          </p:nvPicPr>
          <p:blipFill>
            <a:blip r:embed="rId5" cstate="print"/>
            <a:srcRect/>
            <a:stretch>
              <a:fillRect/>
            </a:stretch>
          </p:blipFill>
          <p:spPr bwMode="auto">
            <a:xfrm>
              <a:off x="3767498" y="1984740"/>
              <a:ext cx="426125" cy="460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608" name="TextBox 47"/>
            <p:cNvSpPr txBox="1">
              <a:spLocks noChangeArrowheads="1"/>
            </p:cNvSpPr>
            <p:nvPr/>
          </p:nvSpPr>
          <p:spPr bwMode="auto">
            <a:xfrm>
              <a:off x="4117406" y="2084363"/>
              <a:ext cx="6303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latin typeface="Calibri" charset="0"/>
                </a:rPr>
                <a:t>abimoo</a:t>
              </a:r>
            </a:p>
          </p:txBody>
        </p:sp>
      </p:grpSp>
      <p:grpSp>
        <p:nvGrpSpPr>
          <p:cNvPr id="24588" name="Group 50"/>
          <p:cNvGrpSpPr>
            <a:grpSpLocks/>
          </p:cNvGrpSpPr>
          <p:nvPr/>
        </p:nvGrpSpPr>
        <p:grpSpPr bwMode="auto">
          <a:xfrm>
            <a:off x="179388" y="4465638"/>
            <a:ext cx="927100" cy="552450"/>
            <a:chOff x="5386252" y="1934819"/>
            <a:chExt cx="1029215" cy="552450"/>
          </a:xfrm>
        </p:grpSpPr>
        <p:sp>
          <p:nvSpPr>
            <p:cNvPr id="52" name="Rounded Rectangle 51"/>
            <p:cNvSpPr/>
            <p:nvPr/>
          </p:nvSpPr>
          <p:spPr>
            <a:xfrm>
              <a:off x="5386252" y="1934819"/>
              <a:ext cx="1023958" cy="552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602" name="TextBox 52"/>
            <p:cNvSpPr txBox="1">
              <a:spLocks noChangeArrowheads="1"/>
            </p:cNvSpPr>
            <p:nvPr/>
          </p:nvSpPr>
          <p:spPr bwMode="auto">
            <a:xfrm>
              <a:off x="5785166" y="2079113"/>
              <a:ext cx="6303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latin typeface="Calibri" charset="0"/>
                </a:rPr>
                <a:t>Josieflo</a:t>
              </a:r>
            </a:p>
          </p:txBody>
        </p:sp>
        <p:pic>
          <p:nvPicPr>
            <p:cNvPr id="54" name="Picture 4"/>
            <p:cNvPicPr>
              <a:picLocks noChangeAspect="1" noChangeArrowheads="1"/>
            </p:cNvPicPr>
            <p:nvPr/>
          </p:nvPicPr>
          <p:blipFill>
            <a:blip r:embed="rId6" cstate="print"/>
            <a:srcRect l="7461" t="7493" r="7436" b="7849"/>
            <a:stretch>
              <a:fillRect/>
            </a:stretch>
          </p:blipFill>
          <p:spPr bwMode="auto">
            <a:xfrm>
              <a:off x="5414835" y="1963736"/>
              <a:ext cx="450022" cy="474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4589" name="TextBox 54"/>
          <p:cNvSpPr txBox="1">
            <a:spLocks noChangeArrowheads="1"/>
          </p:cNvSpPr>
          <p:nvPr/>
        </p:nvSpPr>
        <p:spPr bwMode="auto">
          <a:xfrm>
            <a:off x="1258888" y="4238625"/>
            <a:ext cx="7777162" cy="892175"/>
          </a:xfrm>
          <a:prstGeom prst="rect">
            <a:avLst/>
          </a:prstGeom>
          <a:solidFill>
            <a:schemeClr val="bg1"/>
          </a:solidFill>
          <a:ln w="9525">
            <a:solidFill>
              <a:srgbClr val="FF7C80"/>
            </a:solidFill>
            <a:miter lim="800000"/>
            <a:headEnd/>
            <a:tailEnd/>
          </a:ln>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300">
                <a:latin typeface="Calibri" charset="0"/>
              </a:rPr>
              <a:t>On dirait que vous êtes gêné – s’il vous plaît ne le soyez pas. Vous êtes en train de donner raison à certaines personnes pleines de préjugés sur la drépanocytose, les malades ou les porteurs. Je suis atteinte de la drépanocytose et je me suis assurée que tout le monde le sache ! Il est important que les gens connaissent la maladie. Vous devriez informer tous les membres de votre famille.</a:t>
            </a:r>
          </a:p>
        </p:txBody>
      </p:sp>
      <p:sp>
        <p:nvSpPr>
          <p:cNvPr id="24590" name="TextBox 55"/>
          <p:cNvSpPr txBox="1">
            <a:spLocks noChangeArrowheads="1"/>
          </p:cNvSpPr>
          <p:nvPr/>
        </p:nvSpPr>
        <p:spPr bwMode="auto">
          <a:xfrm>
            <a:off x="1258888" y="5308600"/>
            <a:ext cx="7777162" cy="1292225"/>
          </a:xfrm>
          <a:prstGeom prst="rect">
            <a:avLst/>
          </a:prstGeom>
          <a:solidFill>
            <a:schemeClr val="bg1"/>
          </a:solidFill>
          <a:ln w="9525">
            <a:solidFill>
              <a:srgbClr val="FF7C80"/>
            </a:solidFill>
            <a:miter lim="800000"/>
            <a:headEnd/>
            <a:tailEnd/>
          </a:ln>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1300">
                <a:latin typeface="Calibri" charset="0"/>
              </a:rPr>
              <a:t>Je sais ce que vous ressentez. J’ai découvert que j’étais porteuse quand j’étais enceinte et ce fut un grand choc. Mon père savait que certains membres de sa famille étaient porteurs mais il n'a pas pris la peine de me le dire parce qu'il pensait que cela n'avait pas d'importance. En fait c’est très important parce que si le père de mon bébé était également un porteur, notre enfant aurait pu être atteint de la drépanocytose. Heureusement, il n’est pas porteur, mais mon fils est un porteur comme moi. Je vais faire en sorte qu’il en parle autour de lui lorsqu’il aura grandi.</a:t>
            </a:r>
          </a:p>
        </p:txBody>
      </p:sp>
      <p:grpSp>
        <p:nvGrpSpPr>
          <p:cNvPr id="24591" name="Group 56"/>
          <p:cNvGrpSpPr>
            <a:grpSpLocks/>
          </p:cNvGrpSpPr>
          <p:nvPr/>
        </p:nvGrpSpPr>
        <p:grpSpPr bwMode="auto">
          <a:xfrm>
            <a:off x="179388" y="5611813"/>
            <a:ext cx="1074737" cy="552450"/>
            <a:chOff x="7461983" y="1929569"/>
            <a:chExt cx="1199563" cy="552450"/>
          </a:xfrm>
        </p:grpSpPr>
        <p:sp>
          <p:nvSpPr>
            <p:cNvPr id="58" name="Rounded Rectangle 57"/>
            <p:cNvSpPr/>
            <p:nvPr/>
          </p:nvSpPr>
          <p:spPr>
            <a:xfrm>
              <a:off x="7461983" y="1929569"/>
              <a:ext cx="1132662" cy="552450"/>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TextBox 58"/>
            <p:cNvSpPr txBox="1"/>
            <p:nvPr/>
          </p:nvSpPr>
          <p:spPr>
            <a:xfrm>
              <a:off x="7869516" y="2074031"/>
              <a:ext cx="792030" cy="261938"/>
            </a:xfrm>
            <a:prstGeom prst="rect">
              <a:avLst/>
            </a:prstGeom>
            <a:noFill/>
          </p:spPr>
          <p:txBody>
            <a:bodyPr wrap="none">
              <a:spAutoFit/>
            </a:bodyPr>
            <a:lstStyle/>
            <a:p>
              <a:pPr fontAlgn="auto">
                <a:spcBef>
                  <a:spcPts val="0"/>
                </a:spcBef>
                <a:spcAft>
                  <a:spcPts val="0"/>
                </a:spcAft>
                <a:defRPr/>
              </a:pPr>
              <a:r>
                <a:rPr lang="en-GB" sz="1100" b="1" spc="-40" dirty="0">
                  <a:latin typeface="+mn-lt"/>
                  <a:ea typeface="+mn-ea"/>
                  <a:cs typeface="+mn-cs"/>
                </a:rPr>
                <a:t>Kellie134</a:t>
              </a:r>
            </a:p>
          </p:txBody>
        </p:sp>
        <p:pic>
          <p:nvPicPr>
            <p:cNvPr id="60" name="Picture 5"/>
            <p:cNvPicPr>
              <a:picLocks noChangeAspect="1" noChangeArrowheads="1"/>
            </p:cNvPicPr>
            <p:nvPr/>
          </p:nvPicPr>
          <p:blipFill>
            <a:blip r:embed="rId7" cstate="print"/>
            <a:srcRect/>
            <a:stretch>
              <a:fillRect/>
            </a:stretch>
          </p:blipFill>
          <p:spPr bwMode="auto">
            <a:xfrm>
              <a:off x="7481862" y="1953425"/>
              <a:ext cx="485022" cy="485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4592" name="TextBox 31"/>
          <p:cNvSpPr txBox="1">
            <a:spLocks noChangeArrowheads="1"/>
          </p:cNvSpPr>
          <p:nvPr/>
        </p:nvSpPr>
        <p:spPr bwMode="auto">
          <a:xfrm>
            <a:off x="7813675" y="120650"/>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GB" altLang="x-none" sz="1400">
                <a:latin typeface="Century Gothic" charset="0"/>
              </a:rPr>
              <a:t>Fiche 5</a:t>
            </a:r>
          </a:p>
        </p:txBody>
      </p:sp>
      <p:pic>
        <p:nvPicPr>
          <p:cNvPr id="24593" name="Picture 34" descr="Student sheet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99488" y="166688"/>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4938" y="1916113"/>
            <a:ext cx="6838950" cy="3448050"/>
          </a:xfrm>
          <a:prstGeom prst="rect">
            <a:avLst/>
          </a:prstGeom>
        </p:spPr>
        <p:txBody>
          <a:bodyPr>
            <a:spAutoFit/>
          </a:bodyPr>
          <a:lstStyle/>
          <a:p>
            <a:pPr>
              <a:spcBef>
                <a:spcPts val="0"/>
              </a:spcBef>
              <a:spcAft>
                <a:spcPts val="0"/>
              </a:spcAft>
              <a:defRPr/>
            </a:pPr>
            <a:r>
              <a:rPr lang="fr-FR" sz="3600" b="1" dirty="0">
                <a:latin typeface="Century Gothic" pitchFamily="34" charset="0"/>
                <a:ea typeface="+mn-ea"/>
                <a:cs typeface="+mn-cs"/>
              </a:rPr>
              <a:t>Objectifs</a:t>
            </a:r>
          </a:p>
          <a:p>
            <a:pPr>
              <a:spcBef>
                <a:spcPts val="0"/>
              </a:spcBef>
              <a:spcAft>
                <a:spcPts val="0"/>
              </a:spcAft>
              <a:buClr>
                <a:srgbClr val="D6AD00"/>
              </a:buClr>
              <a:buSzPct val="100000"/>
              <a:defRPr/>
            </a:pPr>
            <a:endParaRPr lang="fr-FR" sz="2800" b="1" dirty="0">
              <a:latin typeface="+mn-lt"/>
              <a:ea typeface="+mn-ea"/>
              <a:cs typeface="+mn-cs"/>
            </a:endParaRPr>
          </a:p>
          <a:p>
            <a:pPr marL="901700">
              <a:spcBef>
                <a:spcPts val="0"/>
              </a:spcBef>
              <a:spcAft>
                <a:spcPts val="0"/>
              </a:spcAft>
              <a:buClr>
                <a:srgbClr val="D6AD00"/>
              </a:buClr>
              <a:buSzPct val="100000"/>
              <a:defRPr/>
            </a:pPr>
            <a:r>
              <a:rPr lang="fr-FR" sz="2200" dirty="0">
                <a:latin typeface="Century Gothic" pitchFamily="34" charset="0"/>
                <a:ea typeface="+mn-ea"/>
                <a:cs typeface="+mn-cs"/>
              </a:rPr>
              <a:t>Utiliser ses connaissances sur l’hérédité pour interpréter des diagrammes génétiques et des arbres généalogiques</a:t>
            </a:r>
          </a:p>
          <a:p>
            <a:pPr marL="901700">
              <a:spcBef>
                <a:spcPts val="0"/>
              </a:spcBef>
              <a:spcAft>
                <a:spcPts val="0"/>
              </a:spcAft>
              <a:buClr>
                <a:srgbClr val="D6AD00"/>
              </a:buClr>
              <a:buSzPct val="100000"/>
              <a:defRPr/>
            </a:pPr>
            <a:endParaRPr lang="fr-FR" sz="2200" dirty="0">
              <a:latin typeface="Century Gothic" pitchFamily="34" charset="0"/>
              <a:ea typeface="+mn-ea"/>
              <a:cs typeface="+mn-cs"/>
            </a:endParaRPr>
          </a:p>
          <a:p>
            <a:pPr marL="901700">
              <a:spcBef>
                <a:spcPts val="0"/>
              </a:spcBef>
              <a:spcAft>
                <a:spcPts val="0"/>
              </a:spcAft>
              <a:buClr>
                <a:srgbClr val="D6AD00"/>
              </a:buClr>
              <a:buSzPct val="100000"/>
              <a:defRPr/>
            </a:pPr>
            <a:r>
              <a:rPr lang="fr-FR" sz="2200" dirty="0">
                <a:latin typeface="Century Gothic" pitchFamily="34" charset="0"/>
                <a:ea typeface="+mn-ea"/>
                <a:cs typeface="+mn-cs"/>
              </a:rPr>
              <a:t>Prendre une décision en identifiant tous les aspects pertinents lorsque l’on choisit de réaliser un test génétique</a:t>
            </a:r>
          </a:p>
        </p:txBody>
      </p:sp>
      <p:pic>
        <p:nvPicPr>
          <p:cNvPr id="17" name="Picture 16" descr="knowled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3182938"/>
            <a:ext cx="790575" cy="6064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itiz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6050" y="4437063"/>
            <a:ext cx="708025" cy="6492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par>
                          <p:cTn id="15" fill="hold" nodeType="afterGroup">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childTnLst>
                                </p:cTn>
                              </p:par>
                              <p:par>
                                <p:cTn id="19" presetID="10" presetClass="entr" presetSubtype="0" fill="hold"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3"/>
          <p:cNvSpPr>
            <a:spLocks noChangeArrowheads="1"/>
          </p:cNvSpPr>
          <p:nvPr/>
        </p:nvSpPr>
        <p:spPr bwMode="auto">
          <a:xfrm>
            <a:off x="1747838" y="111125"/>
            <a:ext cx="60658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solidFill>
                  <a:srgbClr val="00B0F0"/>
                </a:solidFill>
                <a:latin typeface="Century Gothic" charset="0"/>
              </a:rPr>
              <a:t>Q6. Pour quoi la drépanocytose est plus répandue dans certains groupes ethniques ?</a:t>
            </a:r>
          </a:p>
          <a:p>
            <a:pPr eaLnBrk="1" hangingPunct="1"/>
            <a:endParaRPr lang="fr-FR" altLang="x-none" sz="2000">
              <a:solidFill>
                <a:srgbClr val="00B0F0"/>
              </a:solidFill>
              <a:latin typeface="Century Gothic" charset="0"/>
            </a:endParaRPr>
          </a:p>
          <a:p>
            <a:pPr eaLnBrk="1" hangingPunct="1"/>
            <a:endParaRPr lang="fr-FR" altLang="x-none" sz="2000" b="1">
              <a:latin typeface="Century Gothic" charset="0"/>
            </a:endParaRPr>
          </a:p>
        </p:txBody>
      </p:sp>
      <p:sp>
        <p:nvSpPr>
          <p:cNvPr id="49" name="Action Button: Forward or Next 48">
            <a:hlinkClick r:id="rId3" action="ppaction://hlinksldjump"/>
          </p:cNvPr>
          <p:cNvSpPr>
            <a:spLocks noChangeArrowheads="1"/>
          </p:cNvSpPr>
          <p:nvPr/>
        </p:nvSpPr>
        <p:spPr bwMode="auto">
          <a:xfrm flipH="1">
            <a:off x="7848600" y="457200"/>
            <a:ext cx="379413" cy="379413"/>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33" name="Picture 2"/>
          <p:cNvPicPr>
            <a:picLocks noChangeAspect="1" noChangeArrowheads="1"/>
          </p:cNvPicPr>
          <p:nvPr/>
        </p:nvPicPr>
        <p:blipFill>
          <a:blip r:embed="rId4" cstate="print"/>
          <a:srcRect r="10185"/>
          <a:stretch>
            <a:fillRect/>
          </a:stretch>
        </p:blipFill>
        <p:spPr bwMode="auto">
          <a:xfrm flipH="1">
            <a:off x="312990" y="952845"/>
            <a:ext cx="1599533" cy="1493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2" name="Picture 41" descr="http://www.wellcome.ac.uk/stellent/groups/corporatesite/@msh_publishing_group/documents/image/wtvm054207.jpg"/>
          <p:cNvPicPr/>
          <p:nvPr/>
        </p:nvPicPr>
        <p:blipFill>
          <a:blip r:embed="rId5" cstate="print">
            <a:extLst/>
          </a:blip>
          <a:srcRect/>
          <a:stretch>
            <a:fillRect/>
          </a:stretch>
        </p:blipFill>
        <p:spPr bwMode="auto">
          <a:xfrm>
            <a:off x="171450" y="2644347"/>
            <a:ext cx="4264072" cy="22761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 descr="http://www.map.ox.ac.uk/client_media/display/HbS_freq_2010/HbS_freq_2010_World.png"/>
          <p:cNvPicPr>
            <a:picLocks noChangeAspect="1" noChangeArrowheads="1"/>
          </p:cNvPicPr>
          <p:nvPr/>
        </p:nvPicPr>
        <p:blipFill>
          <a:blip r:embed="rId6" cstate="print"/>
          <a:srcRect l="2251" t="4795" r="2283" b="27556"/>
          <a:stretch>
            <a:fillRect/>
          </a:stretch>
        </p:blipFill>
        <p:spPr bwMode="auto">
          <a:xfrm>
            <a:off x="4541520" y="2644347"/>
            <a:ext cx="4494976" cy="22582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5607" name="TextBox 45"/>
          <p:cNvSpPr txBox="1">
            <a:spLocks noChangeArrowheads="1"/>
          </p:cNvSpPr>
          <p:nvPr/>
        </p:nvSpPr>
        <p:spPr bwMode="auto">
          <a:xfrm>
            <a:off x="171450" y="4921250"/>
            <a:ext cx="426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b="1">
                <a:latin typeface="Century Gothic" charset="0"/>
              </a:rPr>
              <a:t>Carte montrant où le paludisme est le plus fréquent</a:t>
            </a:r>
          </a:p>
        </p:txBody>
      </p:sp>
      <p:sp>
        <p:nvSpPr>
          <p:cNvPr id="25608" name="TextBox 46"/>
          <p:cNvSpPr txBox="1">
            <a:spLocks noChangeArrowheads="1"/>
          </p:cNvSpPr>
          <p:nvPr/>
        </p:nvSpPr>
        <p:spPr bwMode="auto">
          <a:xfrm>
            <a:off x="4587875" y="4921250"/>
            <a:ext cx="455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b="1">
                <a:latin typeface="Century Gothic" charset="0"/>
              </a:rPr>
              <a:t>Carte montrant où la drépanocytose est la plus fréquente</a:t>
            </a:r>
          </a:p>
        </p:txBody>
      </p:sp>
      <p:pic>
        <p:nvPicPr>
          <p:cNvPr id="48" name="Picture 47" descr="mosquit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1268413"/>
            <a:ext cx="1624012" cy="12874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0" name="Group 31"/>
          <p:cNvGrpSpPr>
            <a:grpSpLocks/>
          </p:cNvGrpSpPr>
          <p:nvPr/>
        </p:nvGrpSpPr>
        <p:grpSpPr bwMode="auto">
          <a:xfrm>
            <a:off x="2051050" y="838200"/>
            <a:ext cx="2514600" cy="1600200"/>
            <a:chOff x="1578946" y="606184"/>
            <a:chExt cx="2868604" cy="1599531"/>
          </a:xfrm>
        </p:grpSpPr>
        <p:sp>
          <p:nvSpPr>
            <p:cNvPr id="25630" name="TextBox 38"/>
            <p:cNvSpPr txBox="1">
              <a:spLocks noChangeArrowheads="1"/>
            </p:cNvSpPr>
            <p:nvPr/>
          </p:nvSpPr>
          <p:spPr bwMode="auto">
            <a:xfrm>
              <a:off x="1578946" y="820720"/>
              <a:ext cx="28686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a:latin typeface="Century Gothic" charset="0"/>
                </a:rPr>
                <a:t>Il y a a beaucoup de preuves pour soutenir la théorie que si vous êtes porteur de la drépanocytose, alors vous êtes moins susceptibles d'être gravement touchés par le paludisme.</a:t>
              </a:r>
            </a:p>
          </p:txBody>
        </p:sp>
        <p:pic>
          <p:nvPicPr>
            <p:cNvPr id="25631" name="Picture 13" descr="beige quote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36345" y="606184"/>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15" descr="beige quote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3549390" y="1876030"/>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1" name="Group 19"/>
          <p:cNvGrpSpPr>
            <a:grpSpLocks/>
          </p:cNvGrpSpPr>
          <p:nvPr/>
        </p:nvGrpSpPr>
        <p:grpSpPr bwMode="auto">
          <a:xfrm>
            <a:off x="4648200" y="990600"/>
            <a:ext cx="2590800" cy="1766888"/>
            <a:chOff x="4182035" y="735848"/>
            <a:chExt cx="3204941" cy="1594092"/>
          </a:xfrm>
        </p:grpSpPr>
        <p:sp>
          <p:nvSpPr>
            <p:cNvPr id="25627" name="TextBox 12"/>
            <p:cNvSpPr txBox="1">
              <a:spLocks noChangeArrowheads="1"/>
            </p:cNvSpPr>
            <p:nvPr/>
          </p:nvSpPr>
          <p:spPr bwMode="auto">
            <a:xfrm>
              <a:off x="4182035" y="747209"/>
              <a:ext cx="3198343" cy="158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200">
                  <a:latin typeface="Century Gothic" charset="0"/>
                </a:rPr>
                <a:t>La malaria est une maladie causée par des parasites qui sont transmis à l'homme par les moustiques. Elle est fatale si elle n’est pas traitée et tue des millions de personnes chaque année. Jetez un œil à ces deux cartes – peux-tu voir un point commun ?</a:t>
              </a:r>
            </a:p>
          </p:txBody>
        </p:sp>
        <p:pic>
          <p:nvPicPr>
            <p:cNvPr id="25628" name="Picture 16"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51069" y="735848"/>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17"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7273221" y="2001575"/>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2" name="Group 34"/>
          <p:cNvGrpSpPr>
            <a:grpSpLocks/>
          </p:cNvGrpSpPr>
          <p:nvPr/>
        </p:nvGrpSpPr>
        <p:grpSpPr bwMode="auto">
          <a:xfrm>
            <a:off x="38100" y="5232400"/>
            <a:ext cx="1943100" cy="1420813"/>
            <a:chOff x="17842" y="5054823"/>
            <a:chExt cx="1942555" cy="1421119"/>
          </a:xfrm>
        </p:grpSpPr>
        <p:sp>
          <p:nvSpPr>
            <p:cNvPr id="25624" name="Rectangle 44"/>
            <p:cNvSpPr>
              <a:spLocks noChangeArrowheads="1"/>
            </p:cNvSpPr>
            <p:nvPr/>
          </p:nvSpPr>
          <p:spPr bwMode="auto">
            <a:xfrm>
              <a:off x="88255" y="5090947"/>
              <a:ext cx="18721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x-none" sz="1200">
                  <a:latin typeface="Century Gothic" charset="0"/>
                  <a:ea typeface="Calibri" charset="0"/>
                  <a:cs typeface="Times New Roman" charset="0"/>
                </a:rPr>
                <a:t>Tu peux voir la relation. La drépanocytose est plus fréquente chez les personnes qui vivent dans des zones où le paludisme est un problème.</a:t>
              </a:r>
            </a:p>
          </p:txBody>
        </p:sp>
        <p:pic>
          <p:nvPicPr>
            <p:cNvPr id="25625" name="Picture 22"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842" y="5054823"/>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4"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618041" y="6274023"/>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3" name="Group 33"/>
          <p:cNvGrpSpPr>
            <a:grpSpLocks/>
          </p:cNvGrpSpPr>
          <p:nvPr/>
        </p:nvGrpSpPr>
        <p:grpSpPr bwMode="auto">
          <a:xfrm>
            <a:off x="1981200" y="5268913"/>
            <a:ext cx="3795713" cy="1384300"/>
            <a:chOff x="1960397" y="5090947"/>
            <a:chExt cx="3794946" cy="1384995"/>
          </a:xfrm>
        </p:grpSpPr>
        <p:sp>
          <p:nvSpPr>
            <p:cNvPr id="25621" name="Rectangle 21"/>
            <p:cNvSpPr>
              <a:spLocks noChangeArrowheads="1"/>
            </p:cNvSpPr>
            <p:nvPr/>
          </p:nvSpPr>
          <p:spPr bwMode="auto">
            <a:xfrm>
              <a:off x="1960397" y="5090947"/>
              <a:ext cx="379494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x-none" sz="1200">
                  <a:latin typeface="Century Gothic" charset="0"/>
                  <a:ea typeface="Calibri" charset="0"/>
                  <a:cs typeface="Times New Roman" charset="0"/>
                </a:rPr>
                <a:t>On pense que dans ces parties du monde si vous êtes porteur vous êtes plus susceptibles de survivre jusqu'à l'âge adulte et d’avoir des enfants que les personnes sans la mutation drépanocytaire. Donc sur plusieurs générations, il y a eu une sélection naturelle augmentant la fréquence de l’allèle drépanocytaire.</a:t>
              </a:r>
            </a:p>
          </p:txBody>
        </p:sp>
        <p:pic>
          <p:nvPicPr>
            <p:cNvPr id="25622" name="Picture 25"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5090947"/>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6"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486401" y="6274022"/>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14" name="Group 30"/>
          <p:cNvGrpSpPr>
            <a:grpSpLocks/>
          </p:cNvGrpSpPr>
          <p:nvPr/>
        </p:nvGrpSpPr>
        <p:grpSpPr bwMode="auto">
          <a:xfrm>
            <a:off x="5867400" y="5268913"/>
            <a:ext cx="3136900" cy="1568450"/>
            <a:chOff x="5499970" y="5090947"/>
            <a:chExt cx="3504427" cy="1569660"/>
          </a:xfrm>
        </p:grpSpPr>
        <p:sp>
          <p:nvSpPr>
            <p:cNvPr id="25618" name="Rectangle 20"/>
            <p:cNvSpPr>
              <a:spLocks noChangeArrowheads="1"/>
            </p:cNvSpPr>
            <p:nvPr/>
          </p:nvSpPr>
          <p:spPr bwMode="auto">
            <a:xfrm>
              <a:off x="5499970" y="5090947"/>
              <a:ext cx="35044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x-none" sz="1200">
                  <a:latin typeface="Century Gothic" charset="0"/>
                  <a:ea typeface="Calibri" charset="0"/>
                  <a:cs typeface="Times New Roman" charset="0"/>
                </a:rPr>
                <a:t>Cela explique pourquoi la drépanocytose est plus fréquente dans certaines parties du monde comme l'Afrique, le Moyen-Orient, en Inde, et dans les familles originaires de ces zones et beaucoup moins dans d'autres parties du monde comme l'Europe du Nord et en Australie.</a:t>
              </a:r>
            </a:p>
          </p:txBody>
        </p:sp>
        <p:pic>
          <p:nvPicPr>
            <p:cNvPr id="25619" name="Picture 27"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0470" y="5104685"/>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8" descr="beige quote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8223976" y="6426422"/>
              <a:ext cx="113755" cy="17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5" name="TextBox 35"/>
          <p:cNvSpPr txBox="1">
            <a:spLocks noChangeArrowheads="1"/>
          </p:cNvSpPr>
          <p:nvPr/>
        </p:nvSpPr>
        <p:spPr bwMode="auto">
          <a:xfrm>
            <a:off x="7813675" y="120650"/>
            <a:ext cx="79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400">
                <a:latin typeface="Century Gothic" charset="0"/>
              </a:rPr>
              <a:t>Fiche 6</a:t>
            </a:r>
          </a:p>
        </p:txBody>
      </p:sp>
      <p:pic>
        <p:nvPicPr>
          <p:cNvPr id="25616" name="Picture 36" descr="Student sheets.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99488" y="166688"/>
            <a:ext cx="5095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171450" y="4648200"/>
            <a:ext cx="4572000" cy="254000"/>
          </a:xfrm>
          <a:prstGeom prst="rect">
            <a:avLst/>
          </a:prstGeom>
        </p:spPr>
        <p:txBody>
          <a:bodyPr>
            <a:spAutoFit/>
          </a:bodyPr>
          <a:lstStyle/>
          <a:p>
            <a:pPr>
              <a:defRPr/>
            </a:pPr>
            <a:r>
              <a:rPr lang="fr-FR" sz="1050">
                <a:solidFill>
                  <a:schemeClr val="tx1">
                    <a:lumMod val="65000"/>
                    <a:lumOff val="35000"/>
                  </a:schemeClr>
                </a:solidFill>
                <a:latin typeface="Century Gothic" pitchFamily="34" charset="0"/>
                <a:ea typeface="+mn-ea"/>
                <a:cs typeface="Arial" pitchFamily="34" charset="0"/>
              </a:rPr>
              <a:t>The Malaria Atlas Project: http://www.map.ox.ac.uk/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0" y="1700213"/>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35150" y="2508250"/>
            <a:ext cx="5545138"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Equipping the Next Generation for Active Engagement</a:t>
            </a:r>
            <a:r>
              <a:rPr lang="en-GB" sz="1300" b="1" spc="-150"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in Science</a:t>
            </a:r>
          </a:p>
        </p:txBody>
      </p:sp>
      <p:pic>
        <p:nvPicPr>
          <p:cNvPr id="2765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a:latin typeface="Calibri" charset="0"/>
              </a:rPr>
              <a:t>TRACES</a:t>
            </a:r>
            <a:endParaRPr lang="pt-BR" altLang="x-none">
              <a:latin typeface="Calibri" charset="0"/>
            </a:endParaRPr>
          </a:p>
        </p:txBody>
      </p:sp>
      <p:pic>
        <p:nvPicPr>
          <p:cNvPr id="27662"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0" y="981075"/>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4400">
                <a:latin typeface="Century Gothic" charset="0"/>
              </a:rPr>
              <a:t>Voici Matt et Karis</a:t>
            </a:r>
            <a:endParaRPr lang="en-GB" altLang="x-none" sz="3600">
              <a:latin typeface="Century Gothic" charset="0"/>
            </a:endParaRPr>
          </a:p>
        </p:txBody>
      </p:sp>
      <p:sp>
        <p:nvSpPr>
          <p:cNvPr id="9" name="Action Button: Forward or Next 8">
            <a:hlinkClick r:id="rId3"/>
          </p:cNvPr>
          <p:cNvSpPr>
            <a:spLocks noChangeArrowheads="1"/>
          </p:cNvSpPr>
          <p:nvPr/>
        </p:nvSpPr>
        <p:spPr bwMode="auto">
          <a:xfrm>
            <a:off x="1835150" y="2708275"/>
            <a:ext cx="823913" cy="823913"/>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2" name="Picture 11" descr="©Sophie_Mutevelian__IMG_1378.jpg"/>
          <p:cNvPicPr>
            <a:picLocks noChangeAspect="1"/>
          </p:cNvPicPr>
          <p:nvPr/>
        </p:nvPicPr>
        <p:blipFill>
          <a:blip r:embed="rId4" cstate="print"/>
          <a:stretch>
            <a:fillRect/>
          </a:stretch>
        </p:blipFill>
        <p:spPr>
          <a:xfrm>
            <a:off x="3059834" y="2131403"/>
            <a:ext cx="5724023" cy="3817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ctangle 10"/>
          <p:cNvSpPr/>
          <p:nvPr/>
        </p:nvSpPr>
        <p:spPr>
          <a:xfrm>
            <a:off x="323850" y="188913"/>
            <a:ext cx="1871663" cy="5032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ounded Rectangle 22"/>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solidFill>
                <a:srgbClr val="FFFFFF"/>
              </a:solidFill>
              <a:latin typeface="American Typewriter"/>
              <a:ea typeface="Arial" charset="0"/>
              <a:cs typeface="American Typewriter"/>
            </a:endParaRPr>
          </a:p>
        </p:txBody>
      </p:sp>
      <p:sp>
        <p:nvSpPr>
          <p:cNvPr id="8199"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CF94FFF2-1C4E-944C-BA0E-4C3AB78C99FA}" type="slidenum">
              <a:rPr lang="en-GB" altLang="x-none" sz="1400" b="1">
                <a:solidFill>
                  <a:schemeClr val="bg1"/>
                </a:solidFill>
                <a:latin typeface="Calibri" charset="0"/>
              </a:rPr>
              <a:pPr algn="ctr" eaLnBrk="1" hangingPunct="1"/>
              <a:t>3</a:t>
            </a:fld>
            <a:endParaRPr lang="en-GB" altLang="x-none" sz="1400" b="1">
              <a:solidFill>
                <a:schemeClr val="bg1"/>
              </a:solidFill>
              <a:latin typeface="Calibri" charset="0"/>
            </a:endParaRPr>
          </a:p>
        </p:txBody>
      </p:sp>
      <p:pic>
        <p:nvPicPr>
          <p:cNvPr id="26" name="Picture 25" descr="YouTube.png">
            <a:hlinkClick r:id="rId3"/>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724400"/>
            <a:ext cx="11509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4"/>
          <p:cNvSpPr txBox="1"/>
          <p:nvPr/>
        </p:nvSpPr>
        <p:spPr>
          <a:xfrm>
            <a:off x="0" y="6423025"/>
            <a:ext cx="1908175" cy="461963"/>
          </a:xfrm>
          <a:prstGeom prst="rect">
            <a:avLst/>
          </a:prstGeom>
          <a:solidFill>
            <a:srgbClr val="7030A0"/>
          </a:solidFill>
          <a:ln>
            <a:solidFill>
              <a:schemeClr val="bg1">
                <a:lumMod val="50000"/>
              </a:schemeClr>
            </a:solidFill>
          </a:ln>
        </p:spPr>
        <p:txBody>
          <a:bodyPr>
            <a:spAutoFit/>
          </a:bodyPr>
          <a:lstStyle/>
          <a:p>
            <a:pPr algn="ctr" fontAlgn="auto">
              <a:spcBef>
                <a:spcPts val="0"/>
              </a:spcBef>
              <a:spcAft>
                <a:spcPts val="0"/>
              </a:spcAft>
              <a:defRPr/>
            </a:pPr>
            <a:r>
              <a:rPr lang="en-GB" sz="2400" dirty="0" err="1">
                <a:solidFill>
                  <a:schemeClr val="bg1"/>
                </a:solidFill>
                <a:latin typeface="Century Gothic" pitchFamily="34" charset="0"/>
                <a:ea typeface="+mn-ea"/>
                <a:cs typeface="+mn-cs"/>
              </a:rPr>
              <a:t>S’engager</a:t>
            </a:r>
            <a:endParaRPr lang="en-GB" sz="2400" dirty="0">
              <a:solidFill>
                <a:schemeClr val="bg1"/>
              </a:solidFill>
              <a:latin typeface="Century Gothic" pitchFamily="34" charset="0"/>
              <a:ea typeface="+mn-ea"/>
              <a:cs typeface="+mn-cs"/>
            </a:endParaRPr>
          </a:p>
        </p:txBody>
      </p:sp>
      <p:sp>
        <p:nvSpPr>
          <p:cNvPr id="19" name="TextBox 15"/>
          <p:cNvSpPr txBox="1"/>
          <p:nvPr/>
        </p:nvSpPr>
        <p:spPr>
          <a:xfrm>
            <a:off x="187166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a:latin typeface="Century Gothic" pitchFamily="34" charset="0"/>
                <a:ea typeface="+mn-ea"/>
                <a:cs typeface="+mn-cs"/>
              </a:rPr>
              <a:t>Explorer</a:t>
            </a:r>
          </a:p>
        </p:txBody>
      </p:sp>
      <p:sp>
        <p:nvSpPr>
          <p:cNvPr id="20" name="TextBox 16"/>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Expliquer</a:t>
            </a:r>
            <a:endParaRPr lang="en-GB" sz="2400" dirty="0">
              <a:latin typeface="Century Gothic" pitchFamily="34" charset="0"/>
              <a:ea typeface="+mn-ea"/>
              <a:cs typeface="+mn-cs"/>
            </a:endParaRPr>
          </a:p>
        </p:txBody>
      </p:sp>
      <p:sp>
        <p:nvSpPr>
          <p:cNvPr id="21"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
        <p:nvSpPr>
          <p:cNvPr id="22" name="TextBox 24"/>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Évaluer</a:t>
            </a:r>
            <a:endParaRPr lang="en-GB" sz="2400" dirty="0">
              <a:latin typeface="Century Gothic"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par>
                                <p:cTn id="8" presetID="10" presetClass="entr" presetSubtype="0"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nodeType="afterGroup">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1066800" y="4931296"/>
            <a:ext cx="1462608" cy="913656"/>
            <a:chOff x="1432992" y="4509120"/>
            <a:chExt cx="1266800" cy="936104"/>
          </a:xfrm>
          <a:solidFill>
            <a:srgbClr val="BFBFBF"/>
          </a:solidFill>
        </p:grpSpPr>
        <p:sp>
          <p:nvSpPr>
            <p:cNvPr id="10" name="Rounded Rectangle 9"/>
            <p:cNvSpPr/>
            <p:nvPr/>
          </p:nvSpPr>
          <p:spPr>
            <a:xfrm>
              <a:off x="1432992" y="4509120"/>
              <a:ext cx="1266800" cy="936104"/>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Century Gothic" pitchFamily="34" charset="0"/>
              </a:endParaRPr>
            </a:p>
          </p:txBody>
        </p:sp>
        <p:sp>
          <p:nvSpPr>
            <p:cNvPr id="9" name="TextBox 8"/>
            <p:cNvSpPr txBox="1"/>
            <p:nvPr/>
          </p:nvSpPr>
          <p:spPr>
            <a:xfrm>
              <a:off x="1547664" y="4633972"/>
              <a:ext cx="1080120" cy="662211"/>
            </a:xfrm>
            <a:prstGeom prst="rect">
              <a:avLst/>
            </a:prstGeom>
            <a:grpFill/>
          </p:spPr>
          <p:txBody>
            <a:bodyPr>
              <a:spAutoFit/>
            </a:bodyPr>
            <a:lstStyle/>
            <a:p>
              <a:pPr algn="ctr" fontAlgn="auto">
                <a:spcBef>
                  <a:spcPts val="0"/>
                </a:spcBef>
                <a:spcAft>
                  <a:spcPts val="0"/>
                </a:spcAft>
                <a:defRPr/>
              </a:pPr>
              <a:r>
                <a:rPr lang="en-GB" sz="3600" dirty="0" err="1">
                  <a:latin typeface="Century Gothic" pitchFamily="34" charset="0"/>
                  <a:ea typeface="+mn-ea"/>
                  <a:cs typeface="+mn-cs"/>
                </a:rPr>
                <a:t>Oui</a:t>
              </a:r>
              <a:r>
                <a:rPr lang="en-GB" sz="3600" dirty="0">
                  <a:latin typeface="Century Gothic" pitchFamily="34" charset="0"/>
                  <a:ea typeface="+mn-ea"/>
                  <a:cs typeface="+mn-cs"/>
                </a:rPr>
                <a:t> !</a:t>
              </a:r>
            </a:p>
          </p:txBody>
        </p:sp>
      </p:grpSp>
      <p:grpSp>
        <p:nvGrpSpPr>
          <p:cNvPr id="3" name="Group 27"/>
          <p:cNvGrpSpPr>
            <a:grpSpLocks/>
          </p:cNvGrpSpPr>
          <p:nvPr/>
        </p:nvGrpSpPr>
        <p:grpSpPr bwMode="auto">
          <a:xfrm>
            <a:off x="179388" y="1033463"/>
            <a:ext cx="5400675" cy="523875"/>
            <a:chOff x="179512" y="260646"/>
            <a:chExt cx="5400600" cy="523220"/>
          </a:xfrm>
        </p:grpSpPr>
        <p:cxnSp>
          <p:nvCxnSpPr>
            <p:cNvPr id="27" name="Straight Connector 26"/>
            <p:cNvCxnSpPr/>
            <p:nvPr/>
          </p:nvCxnSpPr>
          <p:spPr>
            <a:xfrm>
              <a:off x="323972" y="764840"/>
              <a:ext cx="525614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36" name="TextBox 12"/>
            <p:cNvSpPr txBox="1">
              <a:spLocks noChangeArrowheads="1"/>
            </p:cNvSpPr>
            <p:nvPr/>
          </p:nvSpPr>
          <p:spPr bwMode="auto">
            <a:xfrm>
              <a:off x="179512" y="260646"/>
              <a:ext cx="54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800" b="1">
                  <a:solidFill>
                    <a:srgbClr val="000000"/>
                  </a:solidFill>
                  <a:latin typeface="Century Gothic" charset="0"/>
                </a:rPr>
                <a:t>Tu joueras le rôle de Matt.</a:t>
              </a:r>
              <a:endParaRPr lang="en-GB" altLang="x-none" sz="2400">
                <a:latin typeface="Century Gothic" charset="0"/>
              </a:endParaRPr>
            </a:p>
          </p:txBody>
        </p:sp>
      </p:grpSp>
      <p:grpSp>
        <p:nvGrpSpPr>
          <p:cNvPr id="4" name="Group 30"/>
          <p:cNvGrpSpPr/>
          <p:nvPr/>
        </p:nvGrpSpPr>
        <p:grpSpPr>
          <a:xfrm>
            <a:off x="6110808" y="4931294"/>
            <a:ext cx="1828800" cy="913658"/>
            <a:chOff x="6401544" y="4509120"/>
            <a:chExt cx="1266800" cy="936104"/>
          </a:xfrm>
          <a:solidFill>
            <a:srgbClr val="BFBFBF"/>
          </a:solidFill>
        </p:grpSpPr>
        <p:sp>
          <p:nvSpPr>
            <p:cNvPr id="17" name="Rounded Rectangle 16"/>
            <p:cNvSpPr/>
            <p:nvPr/>
          </p:nvSpPr>
          <p:spPr>
            <a:xfrm>
              <a:off x="6401544" y="4509120"/>
              <a:ext cx="1266800" cy="936104"/>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Century Gothic" pitchFamily="34" charset="0"/>
              </a:endParaRPr>
            </a:p>
          </p:txBody>
        </p:sp>
        <p:sp>
          <p:nvSpPr>
            <p:cNvPr id="23" name="TextBox 22"/>
            <p:cNvSpPr txBox="1"/>
            <p:nvPr/>
          </p:nvSpPr>
          <p:spPr>
            <a:xfrm>
              <a:off x="6516216" y="4633972"/>
              <a:ext cx="1080120" cy="662210"/>
            </a:xfrm>
            <a:prstGeom prst="rect">
              <a:avLst/>
            </a:prstGeom>
            <a:grpFill/>
          </p:spPr>
          <p:txBody>
            <a:bodyPr>
              <a:spAutoFit/>
            </a:bodyPr>
            <a:lstStyle/>
            <a:p>
              <a:pPr algn="ctr" fontAlgn="auto">
                <a:spcBef>
                  <a:spcPts val="0"/>
                </a:spcBef>
                <a:spcAft>
                  <a:spcPts val="0"/>
                </a:spcAft>
                <a:defRPr/>
              </a:pPr>
              <a:r>
                <a:rPr lang="en-GB" sz="3600" dirty="0">
                  <a:latin typeface="Century Gothic" pitchFamily="34" charset="0"/>
                  <a:ea typeface="+mn-ea"/>
                  <a:cs typeface="+mn-cs"/>
                </a:rPr>
                <a:t>Non !</a:t>
              </a:r>
            </a:p>
          </p:txBody>
        </p:sp>
      </p:grpSp>
      <p:grpSp>
        <p:nvGrpSpPr>
          <p:cNvPr id="5" name="Group 29"/>
          <p:cNvGrpSpPr/>
          <p:nvPr/>
        </p:nvGrpSpPr>
        <p:grpSpPr>
          <a:xfrm>
            <a:off x="3239987" y="4931296"/>
            <a:ext cx="2160242" cy="936104"/>
            <a:chOff x="3491878" y="4509120"/>
            <a:chExt cx="2160242" cy="936104"/>
          </a:xfrm>
          <a:solidFill>
            <a:srgbClr val="BFBFBF"/>
          </a:solidFill>
        </p:grpSpPr>
        <p:sp>
          <p:nvSpPr>
            <p:cNvPr id="24" name="Rounded Rectangle 23"/>
            <p:cNvSpPr/>
            <p:nvPr/>
          </p:nvSpPr>
          <p:spPr>
            <a:xfrm>
              <a:off x="3491880" y="4509120"/>
              <a:ext cx="2160240" cy="936104"/>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Century Gothic" pitchFamily="34" charset="0"/>
              </a:endParaRPr>
            </a:p>
          </p:txBody>
        </p:sp>
        <p:sp>
          <p:nvSpPr>
            <p:cNvPr id="25" name="TextBox 24"/>
            <p:cNvSpPr txBox="1"/>
            <p:nvPr/>
          </p:nvSpPr>
          <p:spPr>
            <a:xfrm>
              <a:off x="3491878" y="4581128"/>
              <a:ext cx="2160241" cy="646331"/>
            </a:xfrm>
            <a:prstGeom prst="rect">
              <a:avLst/>
            </a:prstGeom>
            <a:grpFill/>
          </p:spPr>
          <p:txBody>
            <a:bodyPr>
              <a:spAutoFit/>
            </a:bodyPr>
            <a:lstStyle/>
            <a:p>
              <a:pPr algn="ctr" fontAlgn="auto">
                <a:spcBef>
                  <a:spcPts val="0"/>
                </a:spcBef>
                <a:spcAft>
                  <a:spcPts val="0"/>
                </a:spcAft>
                <a:defRPr/>
              </a:pPr>
              <a:r>
                <a:rPr lang="en-GB" sz="3600" dirty="0">
                  <a:latin typeface="Century Gothic" pitchFamily="34" charset="0"/>
                  <a:ea typeface="+mn-ea"/>
                  <a:cs typeface="+mn-cs"/>
                </a:rPr>
                <a:t>Pas </a:t>
              </a:r>
              <a:r>
                <a:rPr lang="en-GB" sz="3600" dirty="0" err="1">
                  <a:latin typeface="Century Gothic" pitchFamily="34" charset="0"/>
                  <a:ea typeface="+mn-ea"/>
                  <a:cs typeface="+mn-cs"/>
                </a:rPr>
                <a:t>sûr</a:t>
              </a:r>
              <a:r>
                <a:rPr lang="en-GB" sz="3600" dirty="0">
                  <a:latin typeface="Century Gothic" pitchFamily="34" charset="0"/>
                  <a:ea typeface="+mn-ea"/>
                  <a:cs typeface="+mn-cs"/>
                </a:rPr>
                <a:t>.</a:t>
              </a:r>
            </a:p>
          </p:txBody>
        </p:sp>
      </p:grpSp>
      <p:pic>
        <p:nvPicPr>
          <p:cNvPr id="26" name="Picture 2" descr="C:\Users\Linda\Downloads\%C2%A9Sophie_Mutevelian__IMG_1243.jpg"/>
          <p:cNvPicPr>
            <a:picLocks noChangeAspect="1" noChangeArrowheads="1"/>
          </p:cNvPicPr>
          <p:nvPr/>
        </p:nvPicPr>
        <p:blipFill>
          <a:blip r:embed="rId2" cstate="print"/>
          <a:srcRect l="36152" r="19261" b="34959"/>
          <a:stretch>
            <a:fillRect/>
          </a:stretch>
        </p:blipFill>
        <p:spPr bwMode="auto">
          <a:xfrm>
            <a:off x="5796136" y="332656"/>
            <a:ext cx="2664296"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3" name="Rounded Rectangle 32"/>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solidFill>
                <a:srgbClr val="FFFFFF"/>
              </a:solidFill>
              <a:latin typeface="Century Gothic" pitchFamily="34" charset="0"/>
              <a:ea typeface="Arial" charset="0"/>
              <a:cs typeface="American Typewriter"/>
            </a:endParaRPr>
          </a:p>
        </p:txBody>
      </p:sp>
      <p:sp>
        <p:nvSpPr>
          <p:cNvPr id="9224"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3D76EC6E-F1A3-564F-8886-CC0C80276F6D}" type="slidenum">
              <a:rPr lang="en-GB" altLang="x-none" sz="1400" b="1">
                <a:solidFill>
                  <a:schemeClr val="bg1"/>
                </a:solidFill>
                <a:latin typeface="Century Gothic" charset="0"/>
              </a:rPr>
              <a:pPr algn="ctr" eaLnBrk="1" hangingPunct="1"/>
              <a:t>4</a:t>
            </a:fld>
            <a:endParaRPr lang="en-GB" altLang="x-none" sz="1400" b="1">
              <a:solidFill>
                <a:schemeClr val="bg1"/>
              </a:solidFill>
              <a:latin typeface="Century Gothic" charset="0"/>
            </a:endParaRPr>
          </a:p>
        </p:txBody>
      </p:sp>
      <p:grpSp>
        <p:nvGrpSpPr>
          <p:cNvPr id="6" name="Group 35"/>
          <p:cNvGrpSpPr>
            <a:grpSpLocks/>
          </p:cNvGrpSpPr>
          <p:nvPr/>
        </p:nvGrpSpPr>
        <p:grpSpPr bwMode="auto">
          <a:xfrm>
            <a:off x="1403350" y="3213100"/>
            <a:ext cx="6337300" cy="1152525"/>
            <a:chOff x="828378" y="3465676"/>
            <a:chExt cx="6336704" cy="1152128"/>
          </a:xfrm>
        </p:grpSpPr>
        <p:sp>
          <p:nvSpPr>
            <p:cNvPr id="45" name="Rounded Rectangle 44"/>
            <p:cNvSpPr/>
            <p:nvPr/>
          </p:nvSpPr>
          <p:spPr>
            <a:xfrm>
              <a:off x="828378" y="3465676"/>
              <a:ext cx="6336704" cy="1152128"/>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Century Gothic" pitchFamily="34" charset="0"/>
              </a:endParaRPr>
            </a:p>
          </p:txBody>
        </p:sp>
        <p:sp>
          <p:nvSpPr>
            <p:cNvPr id="9234" name="Rectangle 45"/>
            <p:cNvSpPr>
              <a:spLocks noChangeArrowheads="1"/>
            </p:cNvSpPr>
            <p:nvPr/>
          </p:nvSpPr>
          <p:spPr bwMode="auto">
            <a:xfrm>
              <a:off x="828378" y="3529300"/>
              <a:ext cx="63367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3000">
                  <a:solidFill>
                    <a:schemeClr val="bg1"/>
                  </a:solidFill>
                  <a:latin typeface="Century Gothic" charset="0"/>
                  <a:ea typeface="Century Gothic" charset="0"/>
                  <a:cs typeface="Century Gothic" charset="0"/>
                </a:rPr>
                <a:t>Vas-tu faire le test de dépistage de la drépanocytose ?</a:t>
              </a:r>
              <a:endParaRPr lang="en-GB" altLang="x-none" sz="3000">
                <a:solidFill>
                  <a:schemeClr val="bg1"/>
                </a:solidFill>
                <a:latin typeface="Century Gothic" charset="0"/>
                <a:ea typeface="Century Gothic" charset="0"/>
                <a:cs typeface="Century Gothic" charset="0"/>
              </a:endParaRPr>
            </a:p>
          </p:txBody>
        </p:sp>
      </p:grpSp>
      <p:sp>
        <p:nvSpPr>
          <p:cNvPr id="32" name="TextBox 14"/>
          <p:cNvSpPr txBox="1"/>
          <p:nvPr/>
        </p:nvSpPr>
        <p:spPr>
          <a:xfrm>
            <a:off x="0" y="6423025"/>
            <a:ext cx="1908175" cy="461963"/>
          </a:xfrm>
          <a:prstGeom prst="rect">
            <a:avLst/>
          </a:prstGeom>
          <a:solidFill>
            <a:srgbClr val="7030A0"/>
          </a:solidFill>
          <a:ln>
            <a:solidFill>
              <a:schemeClr val="bg1">
                <a:lumMod val="50000"/>
              </a:schemeClr>
            </a:solidFill>
          </a:ln>
        </p:spPr>
        <p:txBody>
          <a:bodyPr>
            <a:spAutoFit/>
          </a:bodyPr>
          <a:lstStyle/>
          <a:p>
            <a:pPr algn="ctr" fontAlgn="auto">
              <a:spcBef>
                <a:spcPts val="0"/>
              </a:spcBef>
              <a:spcAft>
                <a:spcPts val="0"/>
              </a:spcAft>
              <a:defRPr/>
            </a:pPr>
            <a:r>
              <a:rPr lang="en-GB" sz="2400" dirty="0" err="1">
                <a:solidFill>
                  <a:schemeClr val="bg1"/>
                </a:solidFill>
                <a:latin typeface="Century Gothic" pitchFamily="34" charset="0"/>
                <a:ea typeface="+mn-ea"/>
                <a:cs typeface="+mn-cs"/>
              </a:rPr>
              <a:t>S’engager</a:t>
            </a:r>
            <a:endParaRPr lang="en-GB" sz="2400" dirty="0">
              <a:solidFill>
                <a:schemeClr val="bg1"/>
              </a:solidFill>
              <a:latin typeface="Century Gothic" pitchFamily="34" charset="0"/>
              <a:ea typeface="+mn-ea"/>
              <a:cs typeface="+mn-cs"/>
            </a:endParaRPr>
          </a:p>
        </p:txBody>
      </p:sp>
      <p:sp>
        <p:nvSpPr>
          <p:cNvPr id="35" name="TextBox 15"/>
          <p:cNvSpPr txBox="1"/>
          <p:nvPr/>
        </p:nvSpPr>
        <p:spPr>
          <a:xfrm>
            <a:off x="187166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a:latin typeface="Century Gothic" pitchFamily="34" charset="0"/>
                <a:ea typeface="+mn-ea"/>
                <a:cs typeface="+mn-cs"/>
              </a:rPr>
              <a:t>Explorer</a:t>
            </a:r>
          </a:p>
        </p:txBody>
      </p:sp>
      <p:sp>
        <p:nvSpPr>
          <p:cNvPr id="36" name="TextBox 16"/>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Expliquer</a:t>
            </a:r>
            <a:endParaRPr lang="en-GB" sz="2400" dirty="0">
              <a:latin typeface="Century Gothic" pitchFamily="34" charset="0"/>
              <a:ea typeface="+mn-ea"/>
              <a:cs typeface="+mn-cs"/>
            </a:endParaRPr>
          </a:p>
        </p:txBody>
      </p:sp>
      <p:sp>
        <p:nvSpPr>
          <p:cNvPr id="38" name="TextBox 24"/>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Évaluer</a:t>
            </a:r>
            <a:endParaRPr lang="en-GB" sz="2400" dirty="0">
              <a:latin typeface="Century Gothic" pitchFamily="34" charset="0"/>
              <a:ea typeface="+mn-ea"/>
              <a:cs typeface="+mn-cs"/>
            </a:endParaRPr>
          </a:p>
        </p:txBody>
      </p:sp>
      <p:sp>
        <p:nvSpPr>
          <p:cNvPr id="39"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50"/>
          <p:cNvGrpSpPr>
            <a:grpSpLocks/>
          </p:cNvGrpSpPr>
          <p:nvPr/>
        </p:nvGrpSpPr>
        <p:grpSpPr bwMode="auto">
          <a:xfrm>
            <a:off x="2649538" y="44450"/>
            <a:ext cx="3794125" cy="6408738"/>
            <a:chOff x="2627784" y="116251"/>
            <a:chExt cx="3795406" cy="6409093"/>
          </a:xfrm>
        </p:grpSpPr>
        <p:pic>
          <p:nvPicPr>
            <p:cNvPr id="10275" name="Picture 51" descr="mobi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16251"/>
              <a:ext cx="3795406" cy="64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52"/>
            <p:cNvSpPr/>
            <p:nvPr/>
          </p:nvSpPr>
          <p:spPr>
            <a:xfrm>
              <a:off x="2988268" y="692546"/>
              <a:ext cx="3023621" cy="4537326"/>
            </a:xfrm>
            <a:prstGeom prst="roundRect">
              <a:avLst>
                <a:gd name="adj" fmla="val 6739"/>
              </a:avLst>
            </a:prstGeom>
            <a:solidFill>
              <a:srgbClr val="E9F2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Rectangle 53"/>
            <p:cNvSpPr/>
            <p:nvPr/>
          </p:nvSpPr>
          <p:spPr>
            <a:xfrm>
              <a:off x="2988268" y="4796460"/>
              <a:ext cx="3023621" cy="433412"/>
            </a:xfrm>
            <a:prstGeom prst="rect">
              <a:avLst/>
            </a:prstGeom>
            <a:gradFill flip="none" rotWithShape="1">
              <a:gsLst>
                <a:gs pos="34000">
                  <a:schemeClr val="bg1">
                    <a:lumMod val="75000"/>
                  </a:schemeClr>
                </a:gs>
                <a:gs pos="66000">
                  <a:schemeClr val="bg1">
                    <a:lumMod val="85000"/>
                  </a:schemeClr>
                </a:gs>
                <a:gs pos="85000">
                  <a:schemeClr val="bg1"/>
                </a:gs>
              </a:gsLst>
              <a:lin ang="16200000" scaled="0"/>
              <a:tileRect/>
            </a:gradFill>
            <a:ln w="3175">
              <a:solidFill>
                <a:srgbClr val="769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Rectangle 54"/>
            <p:cNvSpPr/>
            <p:nvPr/>
          </p:nvSpPr>
          <p:spPr>
            <a:xfrm>
              <a:off x="2988268" y="692546"/>
              <a:ext cx="3023621" cy="431824"/>
            </a:xfrm>
            <a:prstGeom prst="rect">
              <a:avLst/>
            </a:prstGeom>
            <a:gradFill flip="none" rotWithShape="1">
              <a:gsLst>
                <a:gs pos="34000">
                  <a:srgbClr val="DCE6F2">
                    <a:shade val="30000"/>
                    <a:satMod val="115000"/>
                  </a:srgbClr>
                </a:gs>
                <a:gs pos="66000">
                  <a:srgbClr val="DCE6F2">
                    <a:shade val="67500"/>
                    <a:satMod val="115000"/>
                  </a:srgbClr>
                </a:gs>
                <a:gs pos="98000">
                  <a:srgbClr val="DCE6F2">
                    <a:shade val="100000"/>
                    <a:satMod val="115000"/>
                  </a:srgbClr>
                </a:gs>
              </a:gsLst>
              <a:lin ang="16200000" scaled="0"/>
              <a:tileRect/>
            </a:gradFill>
            <a:ln w="3175">
              <a:solidFill>
                <a:srgbClr val="769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Pentagon 55"/>
            <p:cNvSpPr>
              <a:spLocks noChangeArrowheads="1"/>
            </p:cNvSpPr>
            <p:nvPr/>
          </p:nvSpPr>
          <p:spPr bwMode="auto">
            <a:xfrm flipH="1">
              <a:off x="3059730" y="763987"/>
              <a:ext cx="755905" cy="288941"/>
            </a:xfrm>
            <a:prstGeom prst="homePlate">
              <a:avLst>
                <a:gd name="adj" fmla="val 49997"/>
              </a:avLst>
            </a:prstGeom>
            <a:solidFill>
              <a:schemeClr val="accent1"/>
            </a:solidFill>
            <a:ln w="3175">
              <a:solidFill>
                <a:srgbClr val="17375E"/>
              </a:solidFill>
              <a:miter lim="800000"/>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10280" name="TextBox 56"/>
            <p:cNvSpPr txBox="1">
              <a:spLocks noChangeArrowheads="1"/>
            </p:cNvSpPr>
            <p:nvPr/>
          </p:nvSpPr>
          <p:spPr bwMode="auto">
            <a:xfrm>
              <a:off x="3075057" y="778428"/>
              <a:ext cx="7920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solidFill>
                    <a:schemeClr val="bg1"/>
                  </a:solidFill>
                  <a:latin typeface="Calibri" charset="0"/>
                </a:rPr>
                <a:t>Messages</a:t>
              </a:r>
            </a:p>
          </p:txBody>
        </p:sp>
        <p:sp>
          <p:nvSpPr>
            <p:cNvPr id="58" name="Rounded Rectangle 57"/>
            <p:cNvSpPr>
              <a:spLocks noChangeArrowheads="1"/>
            </p:cNvSpPr>
            <p:nvPr/>
          </p:nvSpPr>
          <p:spPr bwMode="auto">
            <a:xfrm>
              <a:off x="5435432" y="763987"/>
              <a:ext cx="504995" cy="288941"/>
            </a:xfrm>
            <a:prstGeom prst="roundRect">
              <a:avLst>
                <a:gd name="adj" fmla="val 16667"/>
              </a:avLst>
            </a:prstGeom>
            <a:solidFill>
              <a:schemeClr val="accent1"/>
            </a:solidFill>
            <a:ln w="3175">
              <a:solidFill>
                <a:srgbClr val="17375E"/>
              </a:solidFill>
              <a:round/>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10282" name="TextBox 58"/>
            <p:cNvSpPr txBox="1">
              <a:spLocks noChangeArrowheads="1"/>
            </p:cNvSpPr>
            <p:nvPr/>
          </p:nvSpPr>
          <p:spPr bwMode="auto">
            <a:xfrm>
              <a:off x="5473541" y="777915"/>
              <a:ext cx="4291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1100" b="1">
                  <a:solidFill>
                    <a:schemeClr val="bg1"/>
                  </a:solidFill>
                  <a:latin typeface="Calibri" charset="0"/>
                </a:rPr>
                <a:t>Edit</a:t>
              </a:r>
            </a:p>
          </p:txBody>
        </p:sp>
        <p:sp>
          <p:nvSpPr>
            <p:cNvPr id="10283" name="TextBox 59"/>
            <p:cNvSpPr txBox="1">
              <a:spLocks noChangeArrowheads="1"/>
            </p:cNvSpPr>
            <p:nvPr/>
          </p:nvSpPr>
          <p:spPr bwMode="auto">
            <a:xfrm>
              <a:off x="4139952" y="692696"/>
              <a:ext cx="86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x-none" sz="2400" b="1">
                  <a:solidFill>
                    <a:schemeClr val="bg1"/>
                  </a:solidFill>
                  <a:latin typeface="Calibri" charset="0"/>
                </a:rPr>
                <a:t>Karis</a:t>
              </a:r>
            </a:p>
          </p:txBody>
        </p:sp>
        <p:sp>
          <p:nvSpPr>
            <p:cNvPr id="61" name="Rounded Rectangle 60"/>
            <p:cNvSpPr>
              <a:spLocks noChangeArrowheads="1"/>
            </p:cNvSpPr>
            <p:nvPr/>
          </p:nvSpPr>
          <p:spPr bwMode="auto">
            <a:xfrm>
              <a:off x="5452900" y="4869489"/>
              <a:ext cx="503408" cy="287354"/>
            </a:xfrm>
            <a:prstGeom prst="roundRect">
              <a:avLst>
                <a:gd name="adj" fmla="val 33032"/>
              </a:avLst>
            </a:prstGeom>
            <a:solidFill>
              <a:schemeClr val="accent1"/>
            </a:solidFill>
            <a:ln w="3175">
              <a:solidFill>
                <a:srgbClr val="17375E"/>
              </a:solidFill>
              <a:round/>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10285" name="TextBox 61"/>
            <p:cNvSpPr txBox="1">
              <a:spLocks noChangeArrowheads="1"/>
            </p:cNvSpPr>
            <p:nvPr/>
          </p:nvSpPr>
          <p:spPr bwMode="auto">
            <a:xfrm>
              <a:off x="5452522" y="4882371"/>
              <a:ext cx="5386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1100" b="1">
                  <a:solidFill>
                    <a:schemeClr val="bg1"/>
                  </a:solidFill>
                  <a:latin typeface="Calibri" charset="0"/>
                </a:rPr>
                <a:t>Send</a:t>
              </a:r>
            </a:p>
          </p:txBody>
        </p:sp>
        <p:sp>
          <p:nvSpPr>
            <p:cNvPr id="63" name="Rounded Rectangle 62"/>
            <p:cNvSpPr/>
            <p:nvPr/>
          </p:nvSpPr>
          <p:spPr>
            <a:xfrm>
              <a:off x="3470862" y="4879929"/>
              <a:ext cx="1944216" cy="301930"/>
            </a:xfrm>
            <a:prstGeom prst="roundRect">
              <a:avLst>
                <a:gd name="adj" fmla="val 50000"/>
              </a:avLst>
            </a:prstGeom>
            <a:ln>
              <a:noFill/>
            </a:ln>
            <a:effectLst>
              <a:innerShdw blurRad="63500" dist="50800" dir="18900000">
                <a:prstClr val="black">
                  <a:alpha val="50000"/>
                </a:prstClr>
              </a:inn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4" name="Rectangle 23"/>
          <p:cNvSpPr>
            <a:spLocks noChangeArrowheads="1"/>
          </p:cNvSpPr>
          <p:nvPr/>
        </p:nvSpPr>
        <p:spPr bwMode="auto">
          <a:xfrm>
            <a:off x="6443663" y="2667000"/>
            <a:ext cx="270033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700">
                <a:latin typeface="Century Gothic" charset="0"/>
              </a:rPr>
              <a:t>Karis vous a envoyé des messages contenant des informations.</a:t>
            </a:r>
          </a:p>
        </p:txBody>
      </p:sp>
      <p:grpSp>
        <p:nvGrpSpPr>
          <p:cNvPr id="3" name="Group 32"/>
          <p:cNvGrpSpPr>
            <a:grpSpLocks/>
          </p:cNvGrpSpPr>
          <p:nvPr/>
        </p:nvGrpSpPr>
        <p:grpSpPr bwMode="auto">
          <a:xfrm>
            <a:off x="3081338" y="1484313"/>
            <a:ext cx="2879725" cy="792162"/>
            <a:chOff x="3152858" y="1484784"/>
            <a:chExt cx="2880320" cy="792088"/>
          </a:xfrm>
        </p:grpSpPr>
        <p:sp>
          <p:nvSpPr>
            <p:cNvPr id="22" name="Rounded Rectangular Callout 21"/>
            <p:cNvSpPr/>
            <p:nvPr/>
          </p:nvSpPr>
          <p:spPr>
            <a:xfrm>
              <a:off x="3152858" y="1484784"/>
              <a:ext cx="2880320" cy="792088"/>
            </a:xfrm>
            <a:prstGeom prst="wedgeRoundRectCallout">
              <a:avLst>
                <a:gd name="adj1" fmla="val 51821"/>
                <a:gd name="adj2" fmla="val 26963"/>
                <a:gd name="adj3" fmla="val 16667"/>
              </a:avLst>
            </a:prstGeom>
            <a:solidFill>
              <a:srgbClr val="92D050"/>
            </a:solidFill>
            <a:ln w="3175">
              <a:solidFill>
                <a:schemeClr val="accent3">
                  <a:lumMod val="75000"/>
                </a:schemeClr>
              </a:solidFill>
            </a:ln>
            <a:effectLst>
              <a:outerShdw blurRad="139700" dist="127000" dir="8460000" sx="96000" sy="96000" algn="ctr">
                <a:srgbClr val="000000">
                  <a:alpha val="17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3" name="Rectangle 5"/>
            <p:cNvSpPr>
              <a:spLocks noChangeArrowheads="1"/>
            </p:cNvSpPr>
            <p:nvPr/>
          </p:nvSpPr>
          <p:spPr bwMode="auto">
            <a:xfrm>
              <a:off x="3244828" y="1498685"/>
              <a:ext cx="2160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a:latin typeface="Century Gothic" charset="0"/>
                </a:rPr>
                <a:t>Vivre avec la </a:t>
              </a:r>
              <a:r>
                <a:rPr lang="fr-FR" altLang="x-none">
                  <a:latin typeface="Century Gothic" charset="0"/>
                </a:rPr>
                <a:t>drépanocytose</a:t>
              </a:r>
            </a:p>
          </p:txBody>
        </p:sp>
        <p:sp>
          <p:nvSpPr>
            <p:cNvPr id="8" name="Action Button: Forward or Next 7">
              <a:hlinkClick r:id="rId4"/>
            </p:cNvPr>
            <p:cNvSpPr>
              <a:spLocks noChangeArrowheads="1"/>
            </p:cNvSpPr>
            <p:nvPr/>
          </p:nvSpPr>
          <p:spPr bwMode="auto">
            <a:xfrm>
              <a:off x="5413925" y="1667329"/>
              <a:ext cx="462057" cy="431760"/>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grpSp>
        <p:nvGrpSpPr>
          <p:cNvPr id="4" name="Group 34"/>
          <p:cNvGrpSpPr>
            <a:grpSpLocks/>
          </p:cNvGrpSpPr>
          <p:nvPr/>
        </p:nvGrpSpPr>
        <p:grpSpPr bwMode="auto">
          <a:xfrm>
            <a:off x="3059113" y="3500438"/>
            <a:ext cx="2901950" cy="792162"/>
            <a:chOff x="3131840" y="3501008"/>
            <a:chExt cx="2901338" cy="792088"/>
          </a:xfrm>
        </p:grpSpPr>
        <p:sp>
          <p:nvSpPr>
            <p:cNvPr id="47" name="Rounded Rectangular Callout 46"/>
            <p:cNvSpPr/>
            <p:nvPr/>
          </p:nvSpPr>
          <p:spPr>
            <a:xfrm>
              <a:off x="3152858" y="3501008"/>
              <a:ext cx="2880320" cy="792088"/>
            </a:xfrm>
            <a:prstGeom prst="wedgeRoundRectCallout">
              <a:avLst>
                <a:gd name="adj1" fmla="val 51821"/>
                <a:gd name="adj2" fmla="val 26963"/>
                <a:gd name="adj3" fmla="val 16667"/>
              </a:avLst>
            </a:prstGeom>
            <a:solidFill>
              <a:srgbClr val="92D050"/>
            </a:solidFill>
            <a:ln w="3175">
              <a:solidFill>
                <a:schemeClr val="accent3">
                  <a:lumMod val="75000"/>
                </a:schemeClr>
              </a:solidFill>
            </a:ln>
            <a:effectLst>
              <a:outerShdw blurRad="139700" dist="127000" dir="8460000" sx="96000" sy="96000" algn="ctr">
                <a:srgbClr val="000000">
                  <a:alpha val="17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69" name="Rectangle 47"/>
            <p:cNvSpPr>
              <a:spLocks noChangeArrowheads="1"/>
            </p:cNvSpPr>
            <p:nvPr/>
          </p:nvSpPr>
          <p:spPr bwMode="auto">
            <a:xfrm>
              <a:off x="3131840" y="3512403"/>
              <a:ext cx="28837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a:latin typeface="Century Gothic" charset="0"/>
                </a:rPr>
                <a:t>Renseigne-toi avant de prendre ta décision</a:t>
              </a:r>
            </a:p>
          </p:txBody>
        </p:sp>
      </p:grpSp>
      <p:grpSp>
        <p:nvGrpSpPr>
          <p:cNvPr id="5" name="Group 33"/>
          <p:cNvGrpSpPr>
            <a:grpSpLocks/>
          </p:cNvGrpSpPr>
          <p:nvPr/>
        </p:nvGrpSpPr>
        <p:grpSpPr bwMode="auto">
          <a:xfrm>
            <a:off x="3081338" y="2492375"/>
            <a:ext cx="2879725" cy="792163"/>
            <a:chOff x="3152858" y="2492896"/>
            <a:chExt cx="2880320" cy="792088"/>
          </a:xfrm>
        </p:grpSpPr>
        <p:sp>
          <p:nvSpPr>
            <p:cNvPr id="44" name="Rounded Rectangular Callout 43"/>
            <p:cNvSpPr/>
            <p:nvPr/>
          </p:nvSpPr>
          <p:spPr>
            <a:xfrm>
              <a:off x="3152858" y="2492896"/>
              <a:ext cx="2880320" cy="792088"/>
            </a:xfrm>
            <a:prstGeom prst="wedgeRoundRectCallout">
              <a:avLst>
                <a:gd name="adj1" fmla="val 51821"/>
                <a:gd name="adj2" fmla="val 26963"/>
                <a:gd name="adj3" fmla="val 16667"/>
              </a:avLst>
            </a:prstGeom>
            <a:solidFill>
              <a:srgbClr val="92D050"/>
            </a:solidFill>
            <a:ln w="3175">
              <a:solidFill>
                <a:schemeClr val="accent3">
                  <a:lumMod val="75000"/>
                </a:schemeClr>
              </a:solidFill>
            </a:ln>
            <a:effectLst>
              <a:outerShdw blurRad="139700" dist="127000" dir="8460000" sx="96000" sy="96000" algn="ctr">
                <a:srgbClr val="000000">
                  <a:alpha val="17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Action Button: Forward or Next 45">
              <a:hlinkClick r:id="rId5" action="ppaction://hlinksldjump"/>
            </p:cNvPr>
            <p:cNvSpPr>
              <a:spLocks noChangeArrowheads="1"/>
            </p:cNvSpPr>
            <p:nvPr/>
          </p:nvSpPr>
          <p:spPr bwMode="auto">
            <a:xfrm>
              <a:off x="5413925" y="2675442"/>
              <a:ext cx="462057" cy="431759"/>
            </a:xfrm>
            <a:prstGeom prst="actionButtonForwardNext">
              <a:avLst/>
            </a:prstGeom>
            <a:solidFill>
              <a:srgbClr val="00B0F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10265" name="Rectangle 6"/>
            <p:cNvSpPr>
              <a:spLocks noChangeArrowheads="1"/>
            </p:cNvSpPr>
            <p:nvPr/>
          </p:nvSpPr>
          <p:spPr bwMode="auto">
            <a:xfrm>
              <a:off x="3203848" y="2552328"/>
              <a:ext cx="2430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x-none">
                  <a:latin typeface="Century Gothic" charset="0"/>
                </a:rPr>
                <a:t>Tu peux trouver sa cause sur ce lien</a:t>
              </a:r>
            </a:p>
          </p:txBody>
        </p:sp>
      </p:grpSp>
      <p:sp>
        <p:nvSpPr>
          <p:cNvPr id="36" name="Rounded Rectangle 35"/>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solidFill>
                <a:srgbClr val="FFFFFF"/>
              </a:solidFill>
              <a:latin typeface="American Typewriter"/>
              <a:ea typeface="Arial" charset="0"/>
              <a:cs typeface="American Typewriter"/>
            </a:endParaRPr>
          </a:p>
        </p:txBody>
      </p:sp>
      <p:sp>
        <p:nvSpPr>
          <p:cNvPr id="10248" name="Text Box 13"/>
          <p:cNvSpPr txBox="1">
            <a:spLocks noChangeArrowheads="1"/>
          </p:cNvSpPr>
          <p:nvPr/>
        </p:nvSpPr>
        <p:spPr bwMode="auto">
          <a:xfrm>
            <a:off x="8785225" y="101600"/>
            <a:ext cx="287338" cy="2159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4800851E-DF2D-9A4C-AF45-C0E24F6F7E78}" type="slidenum">
              <a:rPr lang="en-GB" altLang="x-none" sz="1400" b="1">
                <a:solidFill>
                  <a:schemeClr val="bg1"/>
                </a:solidFill>
                <a:latin typeface="Calibri" charset="0"/>
              </a:rPr>
              <a:pPr algn="ctr" eaLnBrk="1" hangingPunct="1"/>
              <a:t>5</a:t>
            </a:fld>
            <a:endParaRPr lang="en-GB" altLang="x-none" sz="1400" b="1">
              <a:solidFill>
                <a:schemeClr val="bg1"/>
              </a:solidFill>
              <a:latin typeface="Calibri" charset="0"/>
            </a:endParaRPr>
          </a:p>
        </p:txBody>
      </p:sp>
      <p:grpSp>
        <p:nvGrpSpPr>
          <p:cNvPr id="6" name="Group 35"/>
          <p:cNvGrpSpPr>
            <a:grpSpLocks/>
          </p:cNvGrpSpPr>
          <p:nvPr/>
        </p:nvGrpSpPr>
        <p:grpSpPr bwMode="auto">
          <a:xfrm>
            <a:off x="71438" y="1196975"/>
            <a:ext cx="2555875" cy="1152525"/>
            <a:chOff x="828378" y="3465676"/>
            <a:chExt cx="2555776" cy="1152128"/>
          </a:xfrm>
        </p:grpSpPr>
        <p:sp>
          <p:nvSpPr>
            <p:cNvPr id="39" name="Rounded Rectangle 38"/>
            <p:cNvSpPr/>
            <p:nvPr/>
          </p:nvSpPr>
          <p:spPr>
            <a:xfrm>
              <a:off x="828378" y="3465676"/>
              <a:ext cx="2555776" cy="1152128"/>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Century Gothic" pitchFamily="34" charset="0"/>
              </a:endParaRPr>
            </a:p>
          </p:txBody>
        </p:sp>
        <p:sp>
          <p:nvSpPr>
            <p:cNvPr id="10260" name="Rectangle 39"/>
            <p:cNvSpPr>
              <a:spLocks noChangeArrowheads="1"/>
            </p:cNvSpPr>
            <p:nvPr/>
          </p:nvSpPr>
          <p:spPr bwMode="auto">
            <a:xfrm>
              <a:off x="828378" y="3465676"/>
              <a:ext cx="25557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2200" b="1">
                  <a:solidFill>
                    <a:srgbClr val="639729"/>
                  </a:solidFill>
                  <a:latin typeface="Century Gothic" charset="0"/>
                </a:rPr>
                <a:t>   </a:t>
              </a:r>
              <a:r>
                <a:rPr lang="en-GB" altLang="x-none" sz="2200">
                  <a:solidFill>
                    <a:schemeClr val="bg1"/>
                  </a:solidFill>
                  <a:latin typeface="Century Gothic" charset="0"/>
                </a:rPr>
                <a:t>Qu’est-ce </a:t>
              </a:r>
            </a:p>
            <a:p>
              <a:pPr algn="ctr" eaLnBrk="1" hangingPunct="1"/>
              <a:r>
                <a:rPr lang="en-GB" altLang="x-none" sz="2200">
                  <a:solidFill>
                    <a:schemeClr val="bg1"/>
                  </a:solidFill>
                  <a:latin typeface="Century Gothic" charset="0"/>
                </a:rPr>
                <a:t>que la drépanocytose ? </a:t>
              </a:r>
            </a:p>
          </p:txBody>
        </p:sp>
      </p:grpSp>
      <p:sp>
        <p:nvSpPr>
          <p:cNvPr id="10250" name="TextBox 49"/>
          <p:cNvSpPr txBox="1">
            <a:spLocks noChangeArrowheads="1"/>
          </p:cNvSpPr>
          <p:nvPr/>
        </p:nvSpPr>
        <p:spPr bwMode="auto">
          <a:xfrm>
            <a:off x="6934200" y="44450"/>
            <a:ext cx="1238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en-GB" altLang="x-none" sz="1600">
                <a:latin typeface="Century Gothic" charset="0"/>
              </a:rPr>
              <a:t>Fiches 1-2</a:t>
            </a:r>
          </a:p>
        </p:txBody>
      </p:sp>
      <p:pic>
        <p:nvPicPr>
          <p:cNvPr id="10251" name="Picture 63" descr="Student sheets.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66100" y="8890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14"/>
          <p:cNvSpPr txBox="1"/>
          <p:nvPr/>
        </p:nvSpPr>
        <p:spPr>
          <a:xfrm>
            <a:off x="0" y="6423025"/>
            <a:ext cx="1908175" cy="461963"/>
          </a:xfrm>
          <a:prstGeom prst="rect">
            <a:avLst/>
          </a:prstGeom>
          <a:solidFill>
            <a:srgbClr val="7030A0"/>
          </a:solidFill>
          <a:ln>
            <a:solidFill>
              <a:schemeClr val="bg1">
                <a:lumMod val="50000"/>
              </a:schemeClr>
            </a:solidFill>
          </a:ln>
        </p:spPr>
        <p:txBody>
          <a:bodyPr>
            <a:spAutoFit/>
          </a:bodyPr>
          <a:lstStyle/>
          <a:p>
            <a:pPr algn="ctr" fontAlgn="auto">
              <a:spcBef>
                <a:spcPts val="0"/>
              </a:spcBef>
              <a:spcAft>
                <a:spcPts val="0"/>
              </a:spcAft>
              <a:defRPr/>
            </a:pPr>
            <a:r>
              <a:rPr lang="en-GB" sz="2400" dirty="0" err="1">
                <a:solidFill>
                  <a:schemeClr val="bg1"/>
                </a:solidFill>
                <a:latin typeface="Century Gothic" pitchFamily="34" charset="0"/>
                <a:ea typeface="+mn-ea"/>
                <a:cs typeface="+mn-cs"/>
              </a:rPr>
              <a:t>S’engager</a:t>
            </a:r>
            <a:endParaRPr lang="en-GB" sz="2400" dirty="0">
              <a:solidFill>
                <a:schemeClr val="bg1"/>
              </a:solidFill>
              <a:latin typeface="Century Gothic" pitchFamily="34" charset="0"/>
              <a:ea typeface="+mn-ea"/>
              <a:cs typeface="+mn-cs"/>
            </a:endParaRPr>
          </a:p>
        </p:txBody>
      </p:sp>
      <p:sp>
        <p:nvSpPr>
          <p:cNvPr id="66" name="TextBox 15"/>
          <p:cNvSpPr txBox="1"/>
          <p:nvPr/>
        </p:nvSpPr>
        <p:spPr>
          <a:xfrm>
            <a:off x="187166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a:latin typeface="Century Gothic" pitchFamily="34" charset="0"/>
                <a:ea typeface="+mn-ea"/>
                <a:cs typeface="+mn-cs"/>
              </a:rPr>
              <a:t>Explorer</a:t>
            </a:r>
          </a:p>
        </p:txBody>
      </p:sp>
      <p:sp>
        <p:nvSpPr>
          <p:cNvPr id="67" name="TextBox 16"/>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Expliquer</a:t>
            </a:r>
            <a:endParaRPr lang="en-GB" sz="2400" dirty="0">
              <a:latin typeface="Century Gothic" pitchFamily="34" charset="0"/>
              <a:ea typeface="+mn-ea"/>
              <a:cs typeface="+mn-cs"/>
            </a:endParaRPr>
          </a:p>
        </p:txBody>
      </p:sp>
      <p:sp>
        <p:nvSpPr>
          <p:cNvPr id="69" name="TextBox 24"/>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Évaluer</a:t>
            </a:r>
            <a:endParaRPr lang="en-GB" sz="2400" dirty="0">
              <a:latin typeface="Century Gothic" pitchFamily="34" charset="0"/>
              <a:ea typeface="+mn-ea"/>
              <a:cs typeface="+mn-cs"/>
            </a:endParaRPr>
          </a:p>
        </p:txBody>
      </p:sp>
      <p:sp>
        <p:nvSpPr>
          <p:cNvPr id="41"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par>
                          <p:cTn id="12" fill="hold" nodeType="afterGroup">
                            <p:stCondLst>
                              <p:cond delay="4000"/>
                            </p:stCondLst>
                            <p:childTnLst>
                              <p:par>
                                <p:cTn id="13" presetID="54" presetClass="entr" presetSubtype="0" ac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strVal val="#ppt_w*0.05"/>
                                          </p:val>
                                        </p:tav>
                                        <p:tav tm="100000">
                                          <p:val>
                                            <p:strVal val="#ppt_w"/>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anim calcmode="lin" valueType="num">
                                      <p:cBhvr>
                                        <p:cTn id="17" dur="2000" fill="hold"/>
                                        <p:tgtEl>
                                          <p:spTgt spid="3"/>
                                        </p:tgtEl>
                                        <p:attrNameLst>
                                          <p:attrName>ppt_x</p:attrName>
                                        </p:attrNameLst>
                                      </p:cBhvr>
                                      <p:tavLst>
                                        <p:tav tm="0">
                                          <p:val>
                                            <p:strVal val="#ppt_x-.2"/>
                                          </p:val>
                                        </p:tav>
                                        <p:tav tm="100000">
                                          <p:val>
                                            <p:strVal val="#ppt_x"/>
                                          </p:val>
                                        </p:tav>
                                      </p:tavLst>
                                    </p:anim>
                                    <p:anim calcmode="lin" valueType="num">
                                      <p:cBhvr>
                                        <p:cTn id="18" dur="2000" fill="hold"/>
                                        <p:tgtEl>
                                          <p:spTgt spid="3"/>
                                        </p:tgtEl>
                                        <p:attrNameLst>
                                          <p:attrName>ppt_y</p:attrName>
                                        </p:attrNameLst>
                                      </p:cBhvr>
                                      <p:tavLst>
                                        <p:tav tm="0">
                                          <p:val>
                                            <p:strVal val="#ppt_y"/>
                                          </p:val>
                                        </p:tav>
                                        <p:tav tm="100000">
                                          <p:val>
                                            <p:strVal val="#ppt_y"/>
                                          </p:val>
                                        </p:tav>
                                      </p:tavLst>
                                    </p:anim>
                                    <p:animEffect transition="in" filter="fade">
                                      <p:cBhvr>
                                        <p:cTn id="19" dur="2000"/>
                                        <p:tgtEl>
                                          <p:spTgt spid="3"/>
                                        </p:tgtEl>
                                      </p:cBhvr>
                                    </p:animEffect>
                                  </p:childTnLst>
                                </p:cTn>
                              </p:par>
                            </p:childTnLst>
                          </p:cTn>
                        </p:par>
                        <p:par>
                          <p:cTn id="20" fill="hold" nodeType="afterGroup">
                            <p:stCondLst>
                              <p:cond delay="6000"/>
                            </p:stCondLst>
                            <p:childTnLst>
                              <p:par>
                                <p:cTn id="21" presetID="54" presetClass="entr" presetSubtype="0" ac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000" fill="hold"/>
                                        <p:tgtEl>
                                          <p:spTgt spid="5"/>
                                        </p:tgtEl>
                                        <p:attrNameLst>
                                          <p:attrName>ppt_w</p:attrName>
                                        </p:attrNameLst>
                                      </p:cBhvr>
                                      <p:tavLst>
                                        <p:tav tm="0">
                                          <p:val>
                                            <p:strVal val="#ppt_w*0.05"/>
                                          </p:val>
                                        </p:tav>
                                        <p:tav tm="100000">
                                          <p:val>
                                            <p:strVal val="#ppt_w"/>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anim calcmode="lin" valueType="num">
                                      <p:cBhvr>
                                        <p:cTn id="25" dur="2000" fill="hold"/>
                                        <p:tgtEl>
                                          <p:spTgt spid="5"/>
                                        </p:tgtEl>
                                        <p:attrNameLst>
                                          <p:attrName>ppt_x</p:attrName>
                                        </p:attrNameLst>
                                      </p:cBhvr>
                                      <p:tavLst>
                                        <p:tav tm="0">
                                          <p:val>
                                            <p:strVal val="#ppt_x-.2"/>
                                          </p:val>
                                        </p:tav>
                                        <p:tav tm="100000">
                                          <p:val>
                                            <p:strVal val="#ppt_x"/>
                                          </p:val>
                                        </p:tav>
                                      </p:tavLst>
                                    </p:anim>
                                    <p:anim calcmode="lin" valueType="num">
                                      <p:cBhvr>
                                        <p:cTn id="26" dur="2000" fill="hold"/>
                                        <p:tgtEl>
                                          <p:spTgt spid="5"/>
                                        </p:tgtEl>
                                        <p:attrNameLst>
                                          <p:attrName>ppt_y</p:attrName>
                                        </p:attrNameLst>
                                      </p:cBhvr>
                                      <p:tavLst>
                                        <p:tav tm="0">
                                          <p:val>
                                            <p:strVal val="#ppt_y"/>
                                          </p:val>
                                        </p:tav>
                                        <p:tav tm="100000">
                                          <p:val>
                                            <p:strVal val="#ppt_y"/>
                                          </p:val>
                                        </p:tav>
                                      </p:tavLst>
                                    </p:anim>
                                    <p:animEffect transition="in" filter="fade">
                                      <p:cBhvr>
                                        <p:cTn id="27" dur="2000"/>
                                        <p:tgtEl>
                                          <p:spTgt spid="5"/>
                                        </p:tgtEl>
                                      </p:cBhvr>
                                    </p:animEffect>
                                  </p:childTnLst>
                                </p:cTn>
                              </p:par>
                            </p:childTnLst>
                          </p:cTn>
                        </p:par>
                        <p:par>
                          <p:cTn id="28" fill="hold" nodeType="afterGroup">
                            <p:stCondLst>
                              <p:cond delay="8000"/>
                            </p:stCondLst>
                            <p:childTnLst>
                              <p:par>
                                <p:cTn id="29" presetID="54" presetClass="entr" presetSubtype="0" ac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strVal val="#ppt_w*0.05"/>
                                          </p:val>
                                        </p:tav>
                                        <p:tav tm="100000">
                                          <p:val>
                                            <p:strVal val="#ppt_w"/>
                                          </p:val>
                                        </p:tav>
                                      </p:tavLst>
                                    </p:anim>
                                    <p:anim calcmode="lin" valueType="num">
                                      <p:cBhvr>
                                        <p:cTn id="32" dur="2000" fill="hold"/>
                                        <p:tgtEl>
                                          <p:spTgt spid="4"/>
                                        </p:tgtEl>
                                        <p:attrNameLst>
                                          <p:attrName>ppt_h</p:attrName>
                                        </p:attrNameLst>
                                      </p:cBhvr>
                                      <p:tavLst>
                                        <p:tav tm="0">
                                          <p:val>
                                            <p:strVal val="#ppt_h"/>
                                          </p:val>
                                        </p:tav>
                                        <p:tav tm="100000">
                                          <p:val>
                                            <p:strVal val="#ppt_h"/>
                                          </p:val>
                                        </p:tav>
                                      </p:tavLst>
                                    </p:anim>
                                    <p:anim calcmode="lin" valueType="num">
                                      <p:cBhvr>
                                        <p:cTn id="33" dur="2000" fill="hold"/>
                                        <p:tgtEl>
                                          <p:spTgt spid="4"/>
                                        </p:tgtEl>
                                        <p:attrNameLst>
                                          <p:attrName>ppt_x</p:attrName>
                                        </p:attrNameLst>
                                      </p:cBhvr>
                                      <p:tavLst>
                                        <p:tav tm="0">
                                          <p:val>
                                            <p:strVal val="#ppt_x-.2"/>
                                          </p:val>
                                        </p:tav>
                                        <p:tav tm="100000">
                                          <p:val>
                                            <p:strVal val="#ppt_x"/>
                                          </p:val>
                                        </p:tav>
                                      </p:tavLst>
                                    </p:anim>
                                    <p:anim calcmode="lin" valueType="num">
                                      <p:cBhvr>
                                        <p:cTn id="34" dur="2000" fill="hold"/>
                                        <p:tgtEl>
                                          <p:spTgt spid="4"/>
                                        </p:tgtEl>
                                        <p:attrNameLst>
                                          <p:attrName>ppt_y</p:attrName>
                                        </p:attrNameLst>
                                      </p:cBhvr>
                                      <p:tavLst>
                                        <p:tav tm="0">
                                          <p:val>
                                            <p:strVal val="#ppt_y"/>
                                          </p:val>
                                        </p:tav>
                                        <p:tav tm="100000">
                                          <p:val>
                                            <p:strVal val="#ppt_y"/>
                                          </p:val>
                                        </p:tav>
                                      </p:tavLst>
                                    </p:anim>
                                    <p:animEffect transition="in" filter="fad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3471863" y="5734050"/>
            <a:ext cx="4757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400" b="1">
                <a:latin typeface="Century Gothic" charset="0"/>
              </a:rPr>
              <a:t>Attention tu n’as que 5 minutes</a:t>
            </a:r>
            <a:endParaRPr lang="fr-FR" altLang="x-none" sz="2400">
              <a:latin typeface="Century Gothic" charset="0"/>
            </a:endParaRPr>
          </a:p>
        </p:txBody>
      </p:sp>
      <p:graphicFrame>
        <p:nvGraphicFramePr>
          <p:cNvPr id="21" name="Table 20"/>
          <p:cNvGraphicFramePr>
            <a:graphicFrameLocks noGrp="1"/>
          </p:cNvGraphicFramePr>
          <p:nvPr/>
        </p:nvGraphicFramePr>
        <p:xfrm>
          <a:off x="467544" y="2348880"/>
          <a:ext cx="8208912" cy="3168000"/>
        </p:xfrm>
        <a:graphic>
          <a:graphicData uri="http://schemas.openxmlformats.org/drawingml/2006/table">
            <a:tbl>
              <a:tblPr firstRow="1" bandRow="1">
                <a:tableStyleId>{5940675A-B579-460E-94D1-54222C63F5DA}</a:tableStyleId>
              </a:tblPr>
              <a:tblGrid>
                <a:gridCol w="4104456"/>
                <a:gridCol w="4104456"/>
              </a:tblGrid>
              <a:tr h="504000">
                <a:tc>
                  <a:txBody>
                    <a:bodyPr/>
                    <a:lstStyle/>
                    <a:p>
                      <a:pPr algn="ctr"/>
                      <a:r>
                        <a:rPr lang="en-GB" sz="2000" b="1" dirty="0" err="1" smtClean="0">
                          <a:solidFill>
                            <a:schemeClr val="bg1"/>
                          </a:solidFill>
                          <a:latin typeface="Century Gothic" pitchFamily="34" charset="0"/>
                        </a:rPr>
                        <a:t>Ce</a:t>
                      </a:r>
                      <a:r>
                        <a:rPr lang="en-GB" sz="2000" b="1" dirty="0" smtClean="0">
                          <a:solidFill>
                            <a:schemeClr val="bg1"/>
                          </a:solidFill>
                          <a:latin typeface="Century Gothic" pitchFamily="34" charset="0"/>
                        </a:rPr>
                        <a:t> </a:t>
                      </a:r>
                      <a:r>
                        <a:rPr lang="en-GB" sz="2000" b="1" dirty="0" err="1" smtClean="0">
                          <a:solidFill>
                            <a:schemeClr val="bg1"/>
                          </a:solidFill>
                          <a:latin typeface="Century Gothic" pitchFamily="34" charset="0"/>
                        </a:rPr>
                        <a:t>que</a:t>
                      </a:r>
                      <a:r>
                        <a:rPr lang="en-GB" sz="2000" b="1" dirty="0" smtClean="0">
                          <a:solidFill>
                            <a:schemeClr val="bg1"/>
                          </a:solidFill>
                          <a:latin typeface="Century Gothic" pitchFamily="34" charset="0"/>
                        </a:rPr>
                        <a:t> je sais déjà</a:t>
                      </a:r>
                      <a:endParaRPr lang="en-GB" sz="2000" b="1" dirty="0">
                        <a:solidFill>
                          <a:schemeClr val="bg1"/>
                        </a:solidFill>
                        <a:latin typeface="Century Gothic" pitchFamily="34" charset="0"/>
                      </a:endParaRPr>
                    </a:p>
                  </a:txBody>
                  <a:tcPr anchor="ctr">
                    <a:cell3D prstMaterial="dkEdge">
                      <a:bevel/>
                      <a:lightRig rig="flood" dir="t"/>
                    </a:cell3D>
                    <a:solidFill>
                      <a:srgbClr val="00B0F0"/>
                    </a:solidFill>
                  </a:tcPr>
                </a:tc>
                <a:tc>
                  <a:txBody>
                    <a:bodyPr/>
                    <a:lstStyle/>
                    <a:p>
                      <a:pPr algn="ctr"/>
                      <a:r>
                        <a:rPr lang="en-GB" sz="2000" b="1" dirty="0" err="1" smtClean="0">
                          <a:solidFill>
                            <a:schemeClr val="bg1"/>
                          </a:solidFill>
                          <a:latin typeface="Century Gothic" pitchFamily="34" charset="0"/>
                        </a:rPr>
                        <a:t>Ce</a:t>
                      </a:r>
                      <a:r>
                        <a:rPr lang="en-GB" sz="2000" b="1" dirty="0" smtClean="0">
                          <a:solidFill>
                            <a:schemeClr val="bg1"/>
                          </a:solidFill>
                          <a:latin typeface="Century Gothic" pitchFamily="34" charset="0"/>
                        </a:rPr>
                        <a:t> </a:t>
                      </a:r>
                      <a:r>
                        <a:rPr lang="en-GB" sz="2000" b="1" dirty="0" err="1" smtClean="0">
                          <a:solidFill>
                            <a:schemeClr val="bg1"/>
                          </a:solidFill>
                          <a:latin typeface="Century Gothic" pitchFamily="34" charset="0"/>
                        </a:rPr>
                        <a:t>que</a:t>
                      </a:r>
                      <a:r>
                        <a:rPr lang="en-GB" sz="2000" b="1" dirty="0" smtClean="0">
                          <a:solidFill>
                            <a:schemeClr val="bg1"/>
                          </a:solidFill>
                          <a:latin typeface="Century Gothic" pitchFamily="34" charset="0"/>
                        </a:rPr>
                        <a:t> je </a:t>
                      </a:r>
                      <a:r>
                        <a:rPr lang="en-GB" sz="2000" b="1" dirty="0" err="1" smtClean="0">
                          <a:solidFill>
                            <a:schemeClr val="bg1"/>
                          </a:solidFill>
                          <a:latin typeface="Century Gothic" pitchFamily="34" charset="0"/>
                        </a:rPr>
                        <a:t>veux</a:t>
                      </a:r>
                      <a:r>
                        <a:rPr lang="en-GB" sz="2000" b="1" dirty="0" smtClean="0">
                          <a:solidFill>
                            <a:schemeClr val="bg1"/>
                          </a:solidFill>
                          <a:latin typeface="Century Gothic" pitchFamily="34" charset="0"/>
                        </a:rPr>
                        <a:t> savoir</a:t>
                      </a:r>
                      <a:endParaRPr lang="en-GB" sz="2000" b="1" dirty="0">
                        <a:solidFill>
                          <a:schemeClr val="bg1"/>
                        </a:solidFill>
                        <a:latin typeface="Century Gothic" pitchFamily="34" charset="0"/>
                      </a:endParaRPr>
                    </a:p>
                  </a:txBody>
                  <a:tcPr anchor="ctr">
                    <a:cell3D prstMaterial="dkEdge">
                      <a:bevel/>
                      <a:lightRig rig="flood" dir="t"/>
                    </a:cell3D>
                    <a:solidFill>
                      <a:srgbClr val="00B0F0"/>
                    </a:solidFill>
                  </a:tcPr>
                </a:tc>
              </a:tr>
              <a:tr h="2664000">
                <a:tc>
                  <a:txBody>
                    <a:bodyPr/>
                    <a:lstStyle/>
                    <a:p>
                      <a:endParaRPr lang="en-GB" dirty="0"/>
                    </a:p>
                  </a:txBody>
                  <a:tcPr>
                    <a:cell3D prstMaterial="dkEdge">
                      <a:bevel/>
                      <a:lightRig rig="flood" dir="t"/>
                    </a:cell3D>
                    <a:noFill/>
                  </a:tcPr>
                </a:tc>
                <a:tc>
                  <a:txBody>
                    <a:bodyPr/>
                    <a:lstStyle/>
                    <a:p>
                      <a:endParaRPr lang="en-GB" dirty="0"/>
                    </a:p>
                  </a:txBody>
                  <a:tcPr>
                    <a:cell3D prstMaterial="dkEdge">
                      <a:bevel/>
                      <a:lightRig rig="flood" dir="t"/>
                    </a:cell3D>
                    <a:noFill/>
                  </a:tcPr>
                </a:tc>
              </a:tr>
            </a:tbl>
          </a:graphicData>
        </a:graphic>
      </p:graphicFrame>
      <p:sp>
        <p:nvSpPr>
          <p:cNvPr id="14" name="Action Button: Forward or Next 13">
            <a:hlinkClick r:id="rId2" action="ppaction://hlinksldjump"/>
          </p:cNvPr>
          <p:cNvSpPr>
            <a:spLocks noChangeArrowheads="1"/>
          </p:cNvSpPr>
          <p:nvPr/>
        </p:nvSpPr>
        <p:spPr bwMode="auto">
          <a:xfrm>
            <a:off x="8193088" y="5695950"/>
            <a:ext cx="463550" cy="534988"/>
          </a:xfrm>
          <a:prstGeom prst="actionButtonForwardNext">
            <a:avLst/>
          </a:prstGeom>
          <a:solidFill>
            <a:srgbClr val="00B0F0"/>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0" name="TextBox 19"/>
          <p:cNvSpPr txBox="1">
            <a:spLocks noChangeArrowheads="1"/>
          </p:cNvSpPr>
          <p:nvPr/>
        </p:nvSpPr>
        <p:spPr bwMode="auto">
          <a:xfrm>
            <a:off x="415925" y="1685925"/>
            <a:ext cx="4232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solidFill>
                  <a:srgbClr val="7030A0"/>
                </a:solidFill>
                <a:latin typeface="Century Gothic" charset="0"/>
              </a:rPr>
              <a:t>Remplis le tableau</a:t>
            </a:r>
          </a:p>
        </p:txBody>
      </p:sp>
      <p:sp>
        <p:nvSpPr>
          <p:cNvPr id="17" name="Rounded Rectangle 16"/>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100">
              <a:solidFill>
                <a:srgbClr val="FFFFFF"/>
              </a:solidFill>
              <a:latin typeface="American Typewriter"/>
              <a:ea typeface="Arial" charset="0"/>
              <a:cs typeface="American Typewriter"/>
            </a:endParaRPr>
          </a:p>
        </p:txBody>
      </p:sp>
      <p:sp>
        <p:nvSpPr>
          <p:cNvPr id="11271"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356B6071-7ACF-A04A-90BD-E000A148A4E1}" type="slidenum">
              <a:rPr lang="fr-FR" altLang="x-none" sz="1400" b="1">
                <a:solidFill>
                  <a:schemeClr val="bg1"/>
                </a:solidFill>
                <a:latin typeface="Calibri" charset="0"/>
              </a:rPr>
              <a:pPr algn="ctr" eaLnBrk="1" hangingPunct="1"/>
              <a:t>6</a:t>
            </a:fld>
            <a:endParaRPr lang="fr-FR" altLang="x-none" sz="1400" b="1">
              <a:solidFill>
                <a:schemeClr val="bg1"/>
              </a:solidFill>
              <a:latin typeface="Calibri" charset="0"/>
            </a:endParaRPr>
          </a:p>
        </p:txBody>
      </p:sp>
      <p:pic>
        <p:nvPicPr>
          <p:cNvPr id="28" name="Picture 27" descr="discus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92150"/>
            <a:ext cx="690563" cy="4286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5"/>
          <p:cNvGrpSpPr>
            <a:grpSpLocks/>
          </p:cNvGrpSpPr>
          <p:nvPr/>
        </p:nvGrpSpPr>
        <p:grpSpPr bwMode="auto">
          <a:xfrm>
            <a:off x="1763713" y="188913"/>
            <a:ext cx="6337300" cy="2062162"/>
            <a:chOff x="828378" y="3465676"/>
            <a:chExt cx="6336704" cy="2062103"/>
          </a:xfrm>
        </p:grpSpPr>
        <p:sp>
          <p:nvSpPr>
            <p:cNvPr id="35" name="Rounded Rectangle 34"/>
            <p:cNvSpPr/>
            <p:nvPr/>
          </p:nvSpPr>
          <p:spPr>
            <a:xfrm>
              <a:off x="828378" y="3465676"/>
              <a:ext cx="6336704" cy="148776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600">
                <a:latin typeface="Century Gothic" pitchFamily="34" charset="0"/>
              </a:endParaRPr>
            </a:p>
          </p:txBody>
        </p:sp>
        <p:sp>
          <p:nvSpPr>
            <p:cNvPr id="11282" name="Rectangle 35"/>
            <p:cNvSpPr>
              <a:spLocks noChangeArrowheads="1"/>
            </p:cNvSpPr>
            <p:nvPr/>
          </p:nvSpPr>
          <p:spPr bwMode="auto">
            <a:xfrm>
              <a:off x="828378" y="3465676"/>
              <a:ext cx="633670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3200" b="1">
                  <a:solidFill>
                    <a:srgbClr val="639729"/>
                  </a:solidFill>
                  <a:latin typeface="Century Gothic" charset="0"/>
                </a:rPr>
                <a:t>   </a:t>
              </a:r>
              <a:r>
                <a:rPr lang="fr-FR" altLang="x-none" sz="3200">
                  <a:solidFill>
                    <a:schemeClr val="bg1"/>
                  </a:solidFill>
                  <a:latin typeface="Century Gothic" charset="0"/>
                </a:rPr>
                <a:t>Quels éléments dois-tu trouver avant de prendre ta décision ?</a:t>
              </a:r>
              <a:endParaRPr lang="fr-FR" altLang="x-none" sz="3200" b="1">
                <a:solidFill>
                  <a:schemeClr val="bg1"/>
                </a:solidFill>
                <a:latin typeface="Century Gothic" charset="0"/>
              </a:endParaRPr>
            </a:p>
            <a:p>
              <a:pPr algn="ctr" eaLnBrk="1" hangingPunct="1"/>
              <a:endParaRPr lang="fr-FR" altLang="x-none" sz="3200">
                <a:solidFill>
                  <a:schemeClr val="bg1"/>
                </a:solidFill>
                <a:latin typeface="Century Gothic" charset="0"/>
              </a:endParaRPr>
            </a:p>
          </p:txBody>
        </p:sp>
      </p:grpSp>
      <p:sp>
        <p:nvSpPr>
          <p:cNvPr id="18" name="TextBox 14"/>
          <p:cNvSpPr txBox="1"/>
          <p:nvPr/>
        </p:nvSpPr>
        <p:spPr>
          <a:xfrm>
            <a:off x="0" y="6423025"/>
            <a:ext cx="1908175" cy="461963"/>
          </a:xfrm>
          <a:prstGeom prst="rect">
            <a:avLst/>
          </a:prstGeom>
          <a:solidFill>
            <a:srgbClr val="7030A0"/>
          </a:solidFill>
          <a:ln>
            <a:solidFill>
              <a:schemeClr val="bg1">
                <a:lumMod val="50000"/>
              </a:schemeClr>
            </a:solidFill>
          </a:ln>
        </p:spPr>
        <p:txBody>
          <a:bodyPr>
            <a:spAutoFit/>
          </a:bodyPr>
          <a:lstStyle/>
          <a:p>
            <a:pPr algn="ctr" fontAlgn="auto">
              <a:spcBef>
                <a:spcPts val="0"/>
              </a:spcBef>
              <a:spcAft>
                <a:spcPts val="0"/>
              </a:spcAft>
              <a:defRPr/>
            </a:pPr>
            <a:r>
              <a:rPr lang="fr-FR" sz="2400" dirty="0">
                <a:solidFill>
                  <a:schemeClr val="bg1"/>
                </a:solidFill>
                <a:latin typeface="Century Gothic" pitchFamily="34" charset="0"/>
                <a:ea typeface="+mn-ea"/>
                <a:cs typeface="+mn-cs"/>
              </a:rPr>
              <a:t>S’engager</a:t>
            </a:r>
          </a:p>
        </p:txBody>
      </p:sp>
      <p:sp>
        <p:nvSpPr>
          <p:cNvPr id="19" name="TextBox 15"/>
          <p:cNvSpPr txBox="1"/>
          <p:nvPr/>
        </p:nvSpPr>
        <p:spPr>
          <a:xfrm>
            <a:off x="187166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Explorer</a:t>
            </a:r>
          </a:p>
        </p:txBody>
      </p:sp>
      <p:sp>
        <p:nvSpPr>
          <p:cNvPr id="22" name="TextBox 16"/>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Expliquer</a:t>
            </a:r>
          </a:p>
        </p:txBody>
      </p:sp>
      <p:sp>
        <p:nvSpPr>
          <p:cNvPr id="24" name="TextBox 24"/>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Évaluer</a:t>
            </a:r>
          </a:p>
        </p:txBody>
      </p:sp>
      <p:sp>
        <p:nvSpPr>
          <p:cNvPr id="25"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par>
                          <p:cTn id="16" fill="hold" nodeType="afterGroup">
                            <p:stCondLst>
                              <p:cond delay="6000"/>
                            </p:stCondLst>
                            <p:childTnLst>
                              <p:par>
                                <p:cTn id="17" presetID="34"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from="(-#ppt_w/2)" to="(#ppt_x)" calcmode="lin" valueType="num">
                                      <p:cBhvr>
                                        <p:cTn id="19" dur="1200" fill="hold">
                                          <p:stCondLst>
                                            <p:cond delay="0"/>
                                          </p:stCondLst>
                                        </p:cTn>
                                        <p:tgtEl>
                                          <p:spTgt spid="16"/>
                                        </p:tgtEl>
                                        <p:attrNameLst>
                                          <p:attrName>ppt_x</p:attrName>
                                        </p:attrNameLst>
                                      </p:cBhvr>
                                    </p:anim>
                                    <p:anim from="0" to="-1.0" calcmode="lin" valueType="num">
                                      <p:cBhvr>
                                        <p:cTn id="20" dur="400" decel="50000" autoRev="1" fill="hold">
                                          <p:stCondLst>
                                            <p:cond delay="1200"/>
                                          </p:stCondLst>
                                        </p:cTn>
                                        <p:tgtEl>
                                          <p:spTgt spid="16"/>
                                        </p:tgtEl>
                                        <p:attrNameLst>
                                          <p:attrName>xshear</p:attrName>
                                        </p:attrNameLst>
                                      </p:cBhvr>
                                    </p:anim>
                                    <p:animScale>
                                      <p:cBhvr>
                                        <p:cTn id="21" dur="400" decel="100000" autoRev="1" fill="hold">
                                          <p:stCondLst>
                                            <p:cond delay="1200"/>
                                          </p:stCondLst>
                                        </p:cTn>
                                        <p:tgtEl>
                                          <p:spTgt spid="16"/>
                                        </p:tgtEl>
                                      </p:cBhvr>
                                      <p:from x="100000" y="100000"/>
                                      <p:to x="80000" y="100000"/>
                                    </p:animScale>
                                    <p:anim by="(#ppt_h/3+#ppt_w*0.1)" calcmode="lin" valueType="num">
                                      <p:cBhvr additive="sum">
                                        <p:cTn id="22" dur="400" decel="100000" autoRev="1" fill="hold">
                                          <p:stCondLst>
                                            <p:cond delay="1200"/>
                                          </p:stCondLst>
                                        </p:cTn>
                                        <p:tgtEl>
                                          <p:spTgt spid="16"/>
                                        </p:tgtEl>
                                        <p:attrNameLst>
                                          <p:attrName>ppt_x</p:attrName>
                                        </p:attrNameLst>
                                      </p:cBhvr>
                                    </p:anim>
                                  </p:childTnLst>
                                </p:cTn>
                              </p:par>
                              <p:par>
                                <p:cTn id="23" presetID="10" presetClass="entr" presetSubtype="0"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mages\Business images\Image sections\Office equipment\Hold mobile iStock_000013871305Small.jpg"/>
          <p:cNvPicPr>
            <a:picLocks noChangeAspect="1" noChangeArrowheads="1"/>
          </p:cNvPicPr>
          <p:nvPr/>
        </p:nvPicPr>
        <p:blipFill>
          <a:blip r:embed="rId5">
            <a:extLst>
              <a:ext uri="{28A0092B-C50C-407E-A947-70E740481C1C}">
                <a14:useLocalDpi xmlns:a14="http://schemas.microsoft.com/office/drawing/2010/main" val="0"/>
              </a:ext>
            </a:extLst>
          </a:blip>
          <a:srcRect l="28181" t="6737" r="27507"/>
          <a:stretch>
            <a:fillRect/>
          </a:stretch>
        </p:blipFill>
        <p:spPr bwMode="auto">
          <a:xfrm>
            <a:off x="0" y="1058863"/>
            <a:ext cx="385127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64"/>
          <p:cNvGrpSpPr>
            <a:grpSpLocks/>
          </p:cNvGrpSpPr>
          <p:nvPr/>
        </p:nvGrpSpPr>
        <p:grpSpPr bwMode="auto">
          <a:xfrm>
            <a:off x="1084263" y="1568450"/>
            <a:ext cx="1984375" cy="3203575"/>
            <a:chOff x="927847" y="2270258"/>
            <a:chExt cx="1699936" cy="2742918"/>
          </a:xfrm>
        </p:grpSpPr>
        <p:grpSp>
          <p:nvGrpSpPr>
            <p:cNvPr id="12324" name="Group 59"/>
            <p:cNvGrpSpPr>
              <a:grpSpLocks/>
            </p:cNvGrpSpPr>
            <p:nvPr/>
          </p:nvGrpSpPr>
          <p:grpSpPr bwMode="auto">
            <a:xfrm>
              <a:off x="927847" y="2276872"/>
              <a:ext cx="1699936" cy="2736304"/>
              <a:chOff x="395536" y="1052736"/>
              <a:chExt cx="2790265" cy="4185398"/>
            </a:xfrm>
          </p:grpSpPr>
          <p:sp>
            <p:nvSpPr>
              <p:cNvPr id="53" name="Rounded Rectangle 52"/>
              <p:cNvSpPr/>
              <p:nvPr/>
            </p:nvSpPr>
            <p:spPr>
              <a:xfrm>
                <a:off x="395536" y="1053015"/>
                <a:ext cx="2790265" cy="4185119"/>
              </a:xfrm>
              <a:prstGeom prst="roundRect">
                <a:avLst>
                  <a:gd name="adj" fmla="val 6739"/>
                </a:avLst>
              </a:prstGeom>
              <a:solidFill>
                <a:srgbClr val="E9F2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Rectangle 53"/>
              <p:cNvSpPr/>
              <p:nvPr/>
            </p:nvSpPr>
            <p:spPr>
              <a:xfrm>
                <a:off x="395536" y="4838957"/>
                <a:ext cx="2790265" cy="399177"/>
              </a:xfrm>
              <a:prstGeom prst="rect">
                <a:avLst/>
              </a:prstGeom>
              <a:gradFill flip="none" rotWithShape="1">
                <a:gsLst>
                  <a:gs pos="34000">
                    <a:schemeClr val="bg1">
                      <a:lumMod val="75000"/>
                    </a:schemeClr>
                  </a:gs>
                  <a:gs pos="66000">
                    <a:schemeClr val="bg1">
                      <a:lumMod val="85000"/>
                    </a:schemeClr>
                  </a:gs>
                  <a:gs pos="85000">
                    <a:schemeClr val="bg1"/>
                  </a:gs>
                </a:gsLst>
                <a:lin ang="16200000" scaled="0"/>
                <a:tileRect/>
              </a:gradFill>
              <a:ln w="3175">
                <a:solidFill>
                  <a:srgbClr val="769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Rectangle 54"/>
              <p:cNvSpPr/>
              <p:nvPr/>
            </p:nvSpPr>
            <p:spPr>
              <a:xfrm>
                <a:off x="395536" y="1053015"/>
                <a:ext cx="2790265" cy="399177"/>
              </a:xfrm>
              <a:prstGeom prst="rect">
                <a:avLst/>
              </a:prstGeom>
              <a:gradFill flip="none" rotWithShape="1">
                <a:gsLst>
                  <a:gs pos="34000">
                    <a:srgbClr val="DCE6F2">
                      <a:shade val="30000"/>
                      <a:satMod val="115000"/>
                    </a:srgbClr>
                  </a:gs>
                  <a:gs pos="66000">
                    <a:srgbClr val="DCE6F2">
                      <a:shade val="67500"/>
                      <a:satMod val="115000"/>
                    </a:srgbClr>
                  </a:gs>
                  <a:gs pos="98000">
                    <a:srgbClr val="DCE6F2">
                      <a:shade val="100000"/>
                      <a:satMod val="115000"/>
                    </a:srgbClr>
                  </a:gs>
                </a:gsLst>
                <a:lin ang="16200000" scaled="0"/>
                <a:tileRect/>
              </a:gradFill>
              <a:ln w="3175">
                <a:solidFill>
                  <a:srgbClr val="769BC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Rounded Rectangle 57"/>
              <p:cNvSpPr>
                <a:spLocks noChangeArrowheads="1"/>
              </p:cNvSpPr>
              <p:nvPr/>
            </p:nvSpPr>
            <p:spPr bwMode="auto">
              <a:xfrm>
                <a:off x="2623284" y="4905487"/>
                <a:ext cx="464300" cy="266118"/>
              </a:xfrm>
              <a:prstGeom prst="roundRect">
                <a:avLst>
                  <a:gd name="adj" fmla="val 33032"/>
                </a:avLst>
              </a:prstGeom>
              <a:solidFill>
                <a:schemeClr val="accent1"/>
              </a:solidFill>
              <a:ln w="3175">
                <a:solidFill>
                  <a:srgbClr val="17375E"/>
                </a:solidFill>
                <a:round/>
                <a:headEnd/>
                <a:tailEnd/>
              </a:ln>
              <a:effectLst>
                <a:outerShdw blurRad="63500" dist="12700" dir="2700000" algn="tl" rotWithShape="0">
                  <a:srgbClr val="000000">
                    <a:alpha val="39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GB" altLang="x-none">
                  <a:solidFill>
                    <a:srgbClr val="FFFFFF"/>
                  </a:solidFill>
                  <a:latin typeface="Calibri" charset="0"/>
                </a:endParaRPr>
              </a:p>
            </p:txBody>
          </p:sp>
          <p:sp>
            <p:nvSpPr>
              <p:cNvPr id="59" name="Rounded Rectangle 58"/>
              <p:cNvSpPr/>
              <p:nvPr/>
            </p:nvSpPr>
            <p:spPr>
              <a:xfrm>
                <a:off x="734115" y="4915895"/>
                <a:ext cx="1793742" cy="278562"/>
              </a:xfrm>
              <a:prstGeom prst="roundRect">
                <a:avLst>
                  <a:gd name="adj" fmla="val 50000"/>
                </a:avLst>
              </a:prstGeom>
              <a:ln>
                <a:noFill/>
              </a:ln>
              <a:effectLst>
                <a:innerShdw blurRad="63500" dist="50800" dir="18900000">
                  <a:prstClr val="black">
                    <a:alpha val="50000"/>
                  </a:prstClr>
                </a:inn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2325" name="TextBox 62"/>
            <p:cNvSpPr txBox="1">
              <a:spLocks noChangeArrowheads="1"/>
            </p:cNvSpPr>
            <p:nvPr/>
          </p:nvSpPr>
          <p:spPr bwMode="auto">
            <a:xfrm>
              <a:off x="1397409" y="2270258"/>
              <a:ext cx="883193" cy="28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1600" b="1">
                  <a:solidFill>
                    <a:schemeClr val="bg1"/>
                  </a:solidFill>
                  <a:latin typeface="Calibri" charset="0"/>
                </a:rPr>
                <a:t>Maman</a:t>
              </a:r>
            </a:p>
          </p:txBody>
        </p:sp>
        <p:sp>
          <p:nvSpPr>
            <p:cNvPr id="12326" name="TextBox 63"/>
            <p:cNvSpPr txBox="1">
              <a:spLocks noChangeArrowheads="1"/>
            </p:cNvSpPr>
            <p:nvPr/>
          </p:nvSpPr>
          <p:spPr bwMode="auto">
            <a:xfrm>
              <a:off x="2241900" y="4791617"/>
              <a:ext cx="360039" cy="17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x-none" sz="700" b="1">
                  <a:solidFill>
                    <a:schemeClr val="bg1"/>
                  </a:solidFill>
                  <a:latin typeface="Calibri" charset="0"/>
                </a:rPr>
                <a:t>Send</a:t>
              </a:r>
            </a:p>
          </p:txBody>
        </p:sp>
      </p:grpSp>
      <p:pic>
        <p:nvPicPr>
          <p:cNvPr id="12292" name="Picture 44" descr="phone front.png"/>
          <p:cNvPicPr>
            <a:picLocks noChangeAspect="1"/>
          </p:cNvPicPr>
          <p:nvPr/>
        </p:nvPicPr>
        <p:blipFill>
          <a:blip r:embed="rId6">
            <a:extLst>
              <a:ext uri="{28A0092B-C50C-407E-A947-70E740481C1C}">
                <a14:useLocalDpi xmlns:a14="http://schemas.microsoft.com/office/drawing/2010/main" val="0"/>
              </a:ext>
            </a:extLst>
          </a:blip>
          <a:srcRect r="2930"/>
          <a:stretch>
            <a:fillRect/>
          </a:stretch>
        </p:blipFill>
        <p:spPr bwMode="auto">
          <a:xfrm>
            <a:off x="1074738" y="2154238"/>
            <a:ext cx="2014537"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p:cNvSpPr/>
          <p:nvPr/>
        </p:nvSpPr>
        <p:spPr>
          <a:xfrm>
            <a:off x="1079500" y="1873250"/>
            <a:ext cx="2035175" cy="331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294" name="Rectangle 18"/>
          <p:cNvSpPr>
            <a:spLocks noChangeArrowheads="1"/>
          </p:cNvSpPr>
          <p:nvPr/>
        </p:nvSpPr>
        <p:spPr bwMode="auto">
          <a:xfrm>
            <a:off x="1908175" y="44450"/>
            <a:ext cx="60055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3200" b="1">
                <a:solidFill>
                  <a:srgbClr val="7030A0"/>
                </a:solidFill>
                <a:latin typeface="Century Gothic" charset="0"/>
              </a:rPr>
              <a:t>Ta mère t’appelle. </a:t>
            </a:r>
          </a:p>
          <a:p>
            <a:pPr eaLnBrk="1" hangingPunct="1"/>
            <a:r>
              <a:rPr lang="fr-FR" altLang="x-none" sz="3200">
                <a:latin typeface="Century Gothic" charset="0"/>
              </a:rPr>
              <a:t>Tu ferais mieux de décrocher.</a:t>
            </a:r>
          </a:p>
        </p:txBody>
      </p:sp>
      <p:sp>
        <p:nvSpPr>
          <p:cNvPr id="36" name="Rounded Rectangle 35"/>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100">
              <a:solidFill>
                <a:srgbClr val="FFFFFF"/>
              </a:solidFill>
              <a:latin typeface="American Typewriter"/>
              <a:ea typeface="Arial" charset="0"/>
              <a:cs typeface="American Typewriter"/>
            </a:endParaRPr>
          </a:p>
        </p:txBody>
      </p:sp>
      <p:sp>
        <p:nvSpPr>
          <p:cNvPr id="12296"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B9A8A1B4-104D-4E41-8AB6-E41059F5B27D}" type="slidenum">
              <a:rPr lang="en-GB" altLang="x-none" sz="1400" b="1">
                <a:solidFill>
                  <a:schemeClr val="bg1"/>
                </a:solidFill>
                <a:latin typeface="Calibri" charset="0"/>
              </a:rPr>
              <a:pPr algn="ctr" eaLnBrk="1" hangingPunct="1"/>
              <a:t>7</a:t>
            </a:fld>
            <a:endParaRPr lang="en-GB" altLang="x-none" sz="1400" b="1">
              <a:solidFill>
                <a:schemeClr val="bg1"/>
              </a:solidFill>
              <a:latin typeface="Calibri" charset="0"/>
            </a:endParaRPr>
          </a:p>
        </p:txBody>
      </p:sp>
      <p:grpSp>
        <p:nvGrpSpPr>
          <p:cNvPr id="12297" name="Grouper 67"/>
          <p:cNvGrpSpPr>
            <a:grpSpLocks/>
          </p:cNvGrpSpPr>
          <p:nvPr/>
        </p:nvGrpSpPr>
        <p:grpSpPr bwMode="auto">
          <a:xfrm>
            <a:off x="3851275" y="1219200"/>
            <a:ext cx="5113338" cy="796925"/>
            <a:chOff x="3851920" y="1412778"/>
            <a:chExt cx="5112568" cy="686781"/>
          </a:xfrm>
        </p:grpSpPr>
        <p:sp>
          <p:nvSpPr>
            <p:cNvPr id="12322" name="TextBox 10"/>
            <p:cNvSpPr txBox="1">
              <a:spLocks noChangeArrowheads="1"/>
            </p:cNvSpPr>
            <p:nvPr/>
          </p:nvSpPr>
          <p:spPr bwMode="auto">
            <a:xfrm>
              <a:off x="3851920" y="1412778"/>
              <a:ext cx="5112568" cy="60997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latin typeface="Century Gothic" charset="0"/>
                </a:rPr>
                <a:t>As-tu déjà entendu parler de la drépanocytose ?</a:t>
              </a:r>
            </a:p>
          </p:txBody>
        </p:sp>
        <p:sp>
          <p:nvSpPr>
            <p:cNvPr id="44" name="Action Button: Custom 43">
              <a:hlinkClick r:id="" action="ppaction://noaction" highlightClick="1">
                <a:snd r:embed="rId7" name="mother q1.wav"/>
              </a:hlinkClick>
            </p:cNvPr>
            <p:cNvSpPr/>
            <p:nvPr/>
          </p:nvSpPr>
          <p:spPr>
            <a:xfrm>
              <a:off x="3851920" y="1600207"/>
              <a:ext cx="5041141" cy="499352"/>
            </a:xfrm>
            <a:prstGeom prst="actionButtonBlank">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dirty="0">
                <a:latin typeface="Century Gothic" pitchFamily="34" charset="0"/>
              </a:endParaRPr>
            </a:p>
          </p:txBody>
        </p:sp>
      </p:grpSp>
      <p:grpSp>
        <p:nvGrpSpPr>
          <p:cNvPr id="12298" name="Grouper 69"/>
          <p:cNvGrpSpPr>
            <a:grpSpLocks/>
          </p:cNvGrpSpPr>
          <p:nvPr/>
        </p:nvGrpSpPr>
        <p:grpSpPr bwMode="auto">
          <a:xfrm>
            <a:off x="3851275" y="2295525"/>
            <a:ext cx="5113338" cy="757238"/>
            <a:chOff x="3851920" y="2367027"/>
            <a:chExt cx="5112568" cy="757173"/>
          </a:xfrm>
        </p:grpSpPr>
        <p:sp>
          <p:nvSpPr>
            <p:cNvPr id="12320" name="TextBox 7"/>
            <p:cNvSpPr txBox="1">
              <a:spLocks noChangeArrowheads="1"/>
            </p:cNvSpPr>
            <p:nvPr/>
          </p:nvSpPr>
          <p:spPr bwMode="auto">
            <a:xfrm>
              <a:off x="3851920" y="2367027"/>
              <a:ext cx="5112568" cy="70788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latin typeface="Century Gothic" charset="0"/>
                </a:rPr>
                <a:t>Avons-nous eu des cas de drépanocytose dans la famille ?</a:t>
              </a:r>
            </a:p>
          </p:txBody>
        </p:sp>
        <p:sp>
          <p:nvSpPr>
            <p:cNvPr id="47" name="Action Button: Custom 46">
              <a:hlinkClick r:id="" action="ppaction://noaction" highlightClick="1">
                <a:snd r:embed="rId8" name="mother q2.wav"/>
              </a:hlinkClick>
            </p:cNvPr>
            <p:cNvSpPr/>
            <p:nvPr/>
          </p:nvSpPr>
          <p:spPr>
            <a:xfrm>
              <a:off x="3851920" y="2438459"/>
              <a:ext cx="5041141" cy="685741"/>
            </a:xfrm>
            <a:prstGeom prst="actionButtonBlank">
              <a:avLst/>
            </a:prstGeom>
            <a:solidFill>
              <a:schemeClr val="accent1">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Century Gothic" pitchFamily="34" charset="0"/>
              </a:endParaRPr>
            </a:p>
          </p:txBody>
        </p:sp>
      </p:grpSp>
      <p:grpSp>
        <p:nvGrpSpPr>
          <p:cNvPr id="12299" name="Grouper 71"/>
          <p:cNvGrpSpPr>
            <a:grpSpLocks/>
          </p:cNvGrpSpPr>
          <p:nvPr/>
        </p:nvGrpSpPr>
        <p:grpSpPr bwMode="auto">
          <a:xfrm>
            <a:off x="3851275" y="3330575"/>
            <a:ext cx="5113338" cy="457200"/>
            <a:chOff x="3851920" y="3301752"/>
            <a:chExt cx="5112568" cy="455985"/>
          </a:xfrm>
        </p:grpSpPr>
        <p:sp>
          <p:nvSpPr>
            <p:cNvPr id="12318" name="TextBox 8"/>
            <p:cNvSpPr txBox="1">
              <a:spLocks noChangeArrowheads="1"/>
            </p:cNvSpPr>
            <p:nvPr/>
          </p:nvSpPr>
          <p:spPr bwMode="auto">
            <a:xfrm>
              <a:off x="3851920" y="3357627"/>
              <a:ext cx="5112568" cy="400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latin typeface="Century Gothic" charset="0"/>
                </a:rPr>
                <a:t>Peux-tu me parler de ton père ?</a:t>
              </a:r>
            </a:p>
          </p:txBody>
        </p:sp>
        <p:sp>
          <p:nvSpPr>
            <p:cNvPr id="49" name="Action Button: Custom 48">
              <a:hlinkClick r:id="" action="ppaction://noaction" highlightClick="1">
                <a:snd r:embed="rId9" name="mother q3.wav"/>
              </a:hlinkClick>
            </p:cNvPr>
            <p:cNvSpPr/>
            <p:nvPr/>
          </p:nvSpPr>
          <p:spPr>
            <a:xfrm>
              <a:off x="3851920" y="3301752"/>
              <a:ext cx="5041141" cy="432236"/>
            </a:xfrm>
            <a:prstGeom prst="actionButtonBlank">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Century Gothic" pitchFamily="34" charset="0"/>
              </a:endParaRPr>
            </a:p>
          </p:txBody>
        </p:sp>
      </p:grpSp>
      <p:grpSp>
        <p:nvGrpSpPr>
          <p:cNvPr id="12300" name="Grouper 72"/>
          <p:cNvGrpSpPr>
            <a:grpSpLocks/>
          </p:cNvGrpSpPr>
          <p:nvPr/>
        </p:nvGrpSpPr>
        <p:grpSpPr bwMode="auto">
          <a:xfrm>
            <a:off x="3851275" y="4065588"/>
            <a:ext cx="5113338" cy="431800"/>
            <a:chOff x="3851921" y="3886200"/>
            <a:chExt cx="5112569" cy="432048"/>
          </a:xfrm>
        </p:grpSpPr>
        <p:sp>
          <p:nvSpPr>
            <p:cNvPr id="12316" name="Rectangle 12"/>
            <p:cNvSpPr>
              <a:spLocks noChangeArrowheads="1"/>
            </p:cNvSpPr>
            <p:nvPr/>
          </p:nvSpPr>
          <p:spPr bwMode="auto">
            <a:xfrm>
              <a:off x="3851921" y="3903440"/>
              <a:ext cx="5112569" cy="400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latin typeface="Century Gothic" charset="0"/>
                </a:rPr>
                <a:t>Comment ton père est-il mort ?</a:t>
              </a:r>
            </a:p>
          </p:txBody>
        </p:sp>
        <p:sp>
          <p:nvSpPr>
            <p:cNvPr id="51" name="Action Button: Custom 50">
              <a:hlinkClick r:id="" action="ppaction://noaction" highlightClick="1">
                <a:snd r:embed="rId10" name="mother q4.wav"/>
              </a:hlinkClick>
            </p:cNvPr>
            <p:cNvSpPr/>
            <p:nvPr/>
          </p:nvSpPr>
          <p:spPr>
            <a:xfrm>
              <a:off x="3851921" y="3886200"/>
              <a:ext cx="5041142" cy="432048"/>
            </a:xfrm>
            <a:prstGeom prst="actionButtonBlank">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Century Gothic" pitchFamily="34" charset="0"/>
              </a:endParaRPr>
            </a:p>
          </p:txBody>
        </p:sp>
      </p:grpSp>
      <p:grpSp>
        <p:nvGrpSpPr>
          <p:cNvPr id="12301" name="Grouper 73"/>
          <p:cNvGrpSpPr>
            <a:grpSpLocks/>
          </p:cNvGrpSpPr>
          <p:nvPr/>
        </p:nvGrpSpPr>
        <p:grpSpPr bwMode="auto">
          <a:xfrm>
            <a:off x="3851275" y="4776788"/>
            <a:ext cx="5113338" cy="503237"/>
            <a:chOff x="3851920" y="4677544"/>
            <a:chExt cx="5112568" cy="504056"/>
          </a:xfrm>
        </p:grpSpPr>
        <p:sp>
          <p:nvSpPr>
            <p:cNvPr id="12314" name="TextBox 9"/>
            <p:cNvSpPr txBox="1">
              <a:spLocks noChangeArrowheads="1"/>
            </p:cNvSpPr>
            <p:nvPr/>
          </p:nvSpPr>
          <p:spPr bwMode="auto">
            <a:xfrm>
              <a:off x="3851920" y="4719935"/>
              <a:ext cx="5112568"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latin typeface="Century Gothic" charset="0"/>
                </a:rPr>
                <a:t>Penses-tu que je devrais faire le test ?</a:t>
              </a:r>
            </a:p>
          </p:txBody>
        </p:sp>
        <p:sp>
          <p:nvSpPr>
            <p:cNvPr id="67" name="Action Button: Custom 66">
              <a:hlinkClick r:id="" action="ppaction://noaction" highlightClick="1">
                <a:snd r:embed="rId11" name="mother q5.wav"/>
              </a:hlinkClick>
            </p:cNvPr>
            <p:cNvSpPr/>
            <p:nvPr/>
          </p:nvSpPr>
          <p:spPr>
            <a:xfrm>
              <a:off x="3851920" y="4677544"/>
              <a:ext cx="5041141" cy="504056"/>
            </a:xfrm>
            <a:prstGeom prst="actionButtonBlank">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Century Gothic" pitchFamily="34" charset="0"/>
              </a:endParaRPr>
            </a:p>
          </p:txBody>
        </p:sp>
      </p:grpSp>
      <p:grpSp>
        <p:nvGrpSpPr>
          <p:cNvPr id="12302" name="Grouper 75"/>
          <p:cNvGrpSpPr>
            <a:grpSpLocks/>
          </p:cNvGrpSpPr>
          <p:nvPr/>
        </p:nvGrpSpPr>
        <p:grpSpPr bwMode="auto">
          <a:xfrm>
            <a:off x="3851275" y="5508625"/>
            <a:ext cx="5113338" cy="434975"/>
            <a:chOff x="3851920" y="5508577"/>
            <a:chExt cx="5112568" cy="435023"/>
          </a:xfrm>
        </p:grpSpPr>
        <p:sp>
          <p:nvSpPr>
            <p:cNvPr id="12312" name="TextBox 11"/>
            <p:cNvSpPr txBox="1">
              <a:spLocks noChangeArrowheads="1"/>
            </p:cNvSpPr>
            <p:nvPr/>
          </p:nvSpPr>
          <p:spPr bwMode="auto">
            <a:xfrm>
              <a:off x="3851920" y="5508577"/>
              <a:ext cx="5112568"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a:latin typeface="Century Gothic" charset="0"/>
                </a:rPr>
                <a:t>Et que se passera-t-il si je fais le test ?</a:t>
              </a:r>
            </a:p>
          </p:txBody>
        </p:sp>
        <p:sp>
          <p:nvSpPr>
            <p:cNvPr id="69" name="Action Button: Custom 68">
              <a:hlinkClick r:id="" action="ppaction://noaction" highlightClick="1">
                <a:snd r:embed="rId12" name="mother q6.wav"/>
              </a:hlinkClick>
            </p:cNvPr>
            <p:cNvSpPr/>
            <p:nvPr/>
          </p:nvSpPr>
          <p:spPr>
            <a:xfrm>
              <a:off x="3851920" y="5511752"/>
              <a:ext cx="5041141" cy="431848"/>
            </a:xfrm>
            <a:prstGeom prst="actionButtonBlank">
              <a:avLst/>
            </a:prstGeom>
            <a:solidFill>
              <a:srgbClr val="4F81B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latin typeface="Century Gothic" pitchFamily="34" charset="0"/>
              </a:endParaRPr>
            </a:p>
          </p:txBody>
        </p:sp>
      </p:grpSp>
      <p:sp>
        <p:nvSpPr>
          <p:cNvPr id="48" name="Rectangle 47"/>
          <p:cNvSpPr/>
          <p:nvPr/>
        </p:nvSpPr>
        <p:spPr>
          <a:xfrm>
            <a:off x="1042988" y="2420938"/>
            <a:ext cx="1944687" cy="1871662"/>
          </a:xfrm>
          <a:prstGeom prst="rect">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6" name="Picture 2"/>
          <p:cNvPicPr>
            <a:picLocks noChangeAspect="1" noChangeArrowheads="1"/>
          </p:cNvPicPr>
          <p:nvPr/>
        </p:nvPicPr>
        <p:blipFill>
          <a:blip r:embed="rId13">
            <a:extLst>
              <a:ext uri="{28A0092B-C50C-407E-A947-70E740481C1C}">
                <a14:useLocalDpi xmlns:a14="http://schemas.microsoft.com/office/drawing/2010/main" val="0"/>
              </a:ext>
            </a:extLst>
          </a:blip>
          <a:srcRect t="4663" b="25398"/>
          <a:stretch>
            <a:fillRect/>
          </a:stretch>
        </p:blipFill>
        <p:spPr bwMode="auto">
          <a:xfrm>
            <a:off x="1554163" y="2636838"/>
            <a:ext cx="1073150" cy="10795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lowchart: Process 51"/>
          <p:cNvSpPr/>
          <p:nvPr/>
        </p:nvSpPr>
        <p:spPr>
          <a:xfrm>
            <a:off x="2124075" y="4437063"/>
            <a:ext cx="863600" cy="360362"/>
          </a:xfrm>
          <a:prstGeom prst="flowChartProcess">
            <a:avLst/>
          </a:prstGeom>
          <a:solidFill>
            <a:srgbClr val="BFBFBF">
              <a:alpha val="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62" name="mother intro.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14">
            <a:extLst>
              <a:ext uri="{28A0092B-C50C-407E-A947-70E740481C1C}">
                <a14:useLocalDpi xmlns:a14="http://schemas.microsoft.com/office/drawing/2010/main" val="0"/>
              </a:ext>
            </a:extLst>
          </a:blip>
          <a:srcRect/>
          <a:stretch>
            <a:fillRect/>
          </a:stretch>
        </p:blipFill>
        <p:spPr bwMode="auto">
          <a:xfrm>
            <a:off x="-3048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14"/>
          <p:cNvSpPr txBox="1"/>
          <p:nvPr/>
        </p:nvSpPr>
        <p:spPr>
          <a:xfrm>
            <a:off x="0" y="6423025"/>
            <a:ext cx="1908175" cy="461963"/>
          </a:xfrm>
          <a:prstGeom prst="rect">
            <a:avLst/>
          </a:prstGeom>
          <a:solidFill>
            <a:srgbClr val="7030A0"/>
          </a:solidFill>
          <a:ln>
            <a:solidFill>
              <a:schemeClr val="bg1">
                <a:lumMod val="50000"/>
              </a:schemeClr>
            </a:solidFill>
          </a:ln>
        </p:spPr>
        <p:txBody>
          <a:bodyPr>
            <a:spAutoFit/>
          </a:bodyPr>
          <a:lstStyle/>
          <a:p>
            <a:pPr algn="ctr" fontAlgn="auto">
              <a:spcBef>
                <a:spcPts val="0"/>
              </a:spcBef>
              <a:spcAft>
                <a:spcPts val="0"/>
              </a:spcAft>
              <a:defRPr/>
            </a:pPr>
            <a:r>
              <a:rPr lang="fr-FR" sz="2400" dirty="0">
                <a:solidFill>
                  <a:schemeClr val="bg1"/>
                </a:solidFill>
                <a:latin typeface="Century Gothic" pitchFamily="34" charset="0"/>
                <a:ea typeface="+mn-ea"/>
                <a:cs typeface="+mn-cs"/>
              </a:rPr>
              <a:t>S’engager</a:t>
            </a:r>
          </a:p>
        </p:txBody>
      </p:sp>
      <p:sp>
        <p:nvSpPr>
          <p:cNvPr id="78" name="TextBox 15"/>
          <p:cNvSpPr txBox="1"/>
          <p:nvPr/>
        </p:nvSpPr>
        <p:spPr>
          <a:xfrm>
            <a:off x="187166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Explorer</a:t>
            </a:r>
          </a:p>
        </p:txBody>
      </p:sp>
      <p:sp>
        <p:nvSpPr>
          <p:cNvPr id="79" name="TextBox 16"/>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Expliquer</a:t>
            </a:r>
          </a:p>
        </p:txBody>
      </p:sp>
      <p:sp>
        <p:nvSpPr>
          <p:cNvPr id="80" name="TextBox 24"/>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Évaluer</a:t>
            </a:r>
          </a:p>
        </p:txBody>
      </p:sp>
      <p:sp>
        <p:nvSpPr>
          <p:cNvPr id="81"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2"/>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62"/>
                                        </p:tgtEl>
                                      </p:cBhvr>
                                    </p:cmd>
                                  </p:childTnLst>
                                </p:cTn>
                              </p:par>
                            </p:childTnLst>
                          </p:cTn>
                        </p:par>
                      </p:childTnLst>
                    </p:cTn>
                  </p:par>
                </p:childTnLst>
              </p:cTn>
              <p:nextCondLst>
                <p:cond evt="onClick" delay="0">
                  <p:tgtEl>
                    <p:spTgt spid="62"/>
                  </p:tgtEl>
                </p:cond>
              </p:nextCondLst>
            </p:seq>
            <p:audio>
              <p:cMediaNode vol="80000">
                <p:cTn id="12" fill="hold" display="0">
                  <p:stCondLst>
                    <p:cond delay="indefinite"/>
                  </p:stCondLst>
                  <p:endCondLst>
                    <p:cond evt="onStopAudio" delay="0">
                      <p:tgtEl>
                        <p:sldTgt/>
                      </p:tgtEl>
                    </p:cond>
                  </p:endCondLst>
                </p:cTn>
                <p:tgtEl>
                  <p:spTgt spid="62"/>
                </p:tgtEl>
              </p:cMediaNode>
            </p:audio>
          </p:childTnLst>
        </p:cTn>
      </p:par>
    </p:tnLst>
    <p:bldLst>
      <p:bldP spid="5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457200" y="1412875"/>
            <a:ext cx="1811338" cy="7699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200" b="1">
                <a:latin typeface="Century Gothic" charset="0"/>
              </a:rPr>
              <a:t>Recherche guidée</a:t>
            </a:r>
          </a:p>
        </p:txBody>
      </p:sp>
      <p:sp>
        <p:nvSpPr>
          <p:cNvPr id="11" name="TextBox 10"/>
          <p:cNvSpPr txBox="1">
            <a:spLocks noChangeArrowheads="1"/>
          </p:cNvSpPr>
          <p:nvPr/>
        </p:nvSpPr>
        <p:spPr bwMode="auto">
          <a:xfrm>
            <a:off x="457200" y="3719513"/>
            <a:ext cx="1828800" cy="7683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200" b="1">
                <a:latin typeface="Century Gothic" charset="0"/>
              </a:rPr>
              <a:t>Recherche personnelle</a:t>
            </a:r>
          </a:p>
        </p:txBody>
      </p:sp>
      <p:sp>
        <p:nvSpPr>
          <p:cNvPr id="19" name="TextBox 18"/>
          <p:cNvSpPr txBox="1">
            <a:spLocks noChangeArrowheads="1"/>
          </p:cNvSpPr>
          <p:nvPr/>
        </p:nvSpPr>
        <p:spPr bwMode="auto">
          <a:xfrm>
            <a:off x="2411413" y="1935163"/>
            <a:ext cx="6427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Q2. </a:t>
            </a:r>
            <a:r>
              <a:rPr lang="fr-FR" altLang="x-none" sz="2000">
                <a:latin typeface="Century Gothic" charset="0"/>
              </a:rPr>
              <a:t>Quelle est la probabilité que je sois porteur ? </a:t>
            </a:r>
          </a:p>
        </p:txBody>
      </p:sp>
      <p:sp>
        <p:nvSpPr>
          <p:cNvPr id="20" name="TextBox 19"/>
          <p:cNvSpPr txBox="1">
            <a:spLocks noChangeArrowheads="1"/>
          </p:cNvSpPr>
          <p:nvPr/>
        </p:nvSpPr>
        <p:spPr bwMode="auto">
          <a:xfrm>
            <a:off x="2411413" y="1431925"/>
            <a:ext cx="6427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Q1. </a:t>
            </a:r>
            <a:r>
              <a:rPr lang="fr-FR" altLang="x-none" sz="2000">
                <a:latin typeface="Century Gothic" charset="0"/>
              </a:rPr>
              <a:t>Comment la drépanocytose se transmet-elle?</a:t>
            </a:r>
          </a:p>
        </p:txBody>
      </p:sp>
      <p:sp>
        <p:nvSpPr>
          <p:cNvPr id="21" name="TextBox 20"/>
          <p:cNvSpPr txBox="1">
            <a:spLocks noChangeArrowheads="1"/>
          </p:cNvSpPr>
          <p:nvPr/>
        </p:nvSpPr>
        <p:spPr bwMode="auto">
          <a:xfrm>
            <a:off x="2411413" y="3719513"/>
            <a:ext cx="5976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Q4. </a:t>
            </a:r>
            <a:r>
              <a:rPr lang="fr-FR" altLang="x-none" sz="2000">
                <a:latin typeface="Century Gothic" charset="0"/>
              </a:rPr>
              <a:t>Qu'est-ce qu'un test de dépistage?</a:t>
            </a:r>
          </a:p>
        </p:txBody>
      </p:sp>
      <p:sp>
        <p:nvSpPr>
          <p:cNvPr id="22" name="TextBox 21"/>
          <p:cNvSpPr txBox="1">
            <a:spLocks noChangeArrowheads="1"/>
          </p:cNvSpPr>
          <p:nvPr/>
        </p:nvSpPr>
        <p:spPr bwMode="auto">
          <a:xfrm>
            <a:off x="2411413" y="2430463"/>
            <a:ext cx="597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Q3.</a:t>
            </a:r>
            <a:r>
              <a:rPr lang="fr-FR" altLang="x-none" sz="2000" b="1">
                <a:solidFill>
                  <a:schemeClr val="bg1"/>
                </a:solidFill>
                <a:latin typeface="Century Gothic" charset="0"/>
              </a:rPr>
              <a:t>  </a:t>
            </a:r>
            <a:r>
              <a:rPr lang="fr-FR" altLang="x-none" sz="2000">
                <a:latin typeface="Century Gothic" charset="0"/>
              </a:rPr>
              <a:t>Si je suis porteur quelles sont les conséquences pour moi et mes enfants ?</a:t>
            </a:r>
          </a:p>
        </p:txBody>
      </p:sp>
      <p:sp>
        <p:nvSpPr>
          <p:cNvPr id="23" name="TextBox 22"/>
          <p:cNvSpPr txBox="1">
            <a:spLocks noChangeArrowheads="1"/>
          </p:cNvSpPr>
          <p:nvPr/>
        </p:nvSpPr>
        <p:spPr bwMode="auto">
          <a:xfrm>
            <a:off x="2411413" y="5086350"/>
            <a:ext cx="5976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Q6.  </a:t>
            </a:r>
            <a:r>
              <a:rPr lang="fr-FR" altLang="x-none" sz="2000">
                <a:latin typeface="Century Gothic" charset="0"/>
              </a:rPr>
              <a:t>Pour quoi la drépanocytose est plus répandue dans certains groupes ethniques ?</a:t>
            </a:r>
          </a:p>
        </p:txBody>
      </p:sp>
      <p:sp>
        <p:nvSpPr>
          <p:cNvPr id="24" name="TextBox 23"/>
          <p:cNvSpPr txBox="1">
            <a:spLocks noChangeArrowheads="1"/>
          </p:cNvSpPr>
          <p:nvPr/>
        </p:nvSpPr>
        <p:spPr bwMode="auto">
          <a:xfrm>
            <a:off x="2411413" y="4222750"/>
            <a:ext cx="597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6575" indent="-536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000" b="1">
                <a:latin typeface="Century Gothic" charset="0"/>
              </a:rPr>
              <a:t>Q5.  </a:t>
            </a:r>
            <a:r>
              <a:rPr lang="fr-FR" altLang="x-none" sz="2000">
                <a:latin typeface="Century Gothic" charset="0"/>
              </a:rPr>
              <a:t>Si je suis porteur, à qui dois-je en parler et pourquoi ?</a:t>
            </a:r>
          </a:p>
        </p:txBody>
      </p:sp>
      <p:grpSp>
        <p:nvGrpSpPr>
          <p:cNvPr id="13322" name="Group 35"/>
          <p:cNvGrpSpPr>
            <a:grpSpLocks/>
          </p:cNvGrpSpPr>
          <p:nvPr/>
        </p:nvGrpSpPr>
        <p:grpSpPr bwMode="auto">
          <a:xfrm>
            <a:off x="2411413" y="404813"/>
            <a:ext cx="6732587" cy="584200"/>
            <a:chOff x="2411759" y="404664"/>
            <a:chExt cx="6732241" cy="584775"/>
          </a:xfrm>
        </p:grpSpPr>
        <p:sp>
          <p:nvSpPr>
            <p:cNvPr id="13333" name="TextBox 3"/>
            <p:cNvSpPr txBox="1">
              <a:spLocks noChangeArrowheads="1"/>
            </p:cNvSpPr>
            <p:nvPr/>
          </p:nvSpPr>
          <p:spPr bwMode="auto">
            <a:xfrm>
              <a:off x="2411759" y="404664"/>
              <a:ext cx="6336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3200" b="1">
                  <a:solidFill>
                    <a:srgbClr val="000000"/>
                  </a:solidFill>
                  <a:latin typeface="Century Gothic" charset="0"/>
                </a:rPr>
                <a:t>Questions pour explorer</a:t>
              </a:r>
            </a:p>
          </p:txBody>
        </p:sp>
        <p:cxnSp>
          <p:nvCxnSpPr>
            <p:cNvPr id="26" name="Straight Connector 25"/>
            <p:cNvCxnSpPr/>
            <p:nvPr/>
          </p:nvCxnSpPr>
          <p:spPr>
            <a:xfrm>
              <a:off x="2411759" y="981493"/>
              <a:ext cx="673224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rot="16200000">
            <a:off x="8933656" y="-57943"/>
            <a:ext cx="242887" cy="539750"/>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100">
              <a:solidFill>
                <a:srgbClr val="FFFFFF"/>
              </a:solidFill>
              <a:latin typeface="Century Gothic" pitchFamily="34" charset="0"/>
              <a:ea typeface="Arial" charset="0"/>
              <a:cs typeface="American Typewriter"/>
            </a:endParaRPr>
          </a:p>
        </p:txBody>
      </p:sp>
      <p:sp>
        <p:nvSpPr>
          <p:cNvPr id="13324"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DC425446-053E-D440-B39F-211F8039520C}" type="slidenum">
              <a:rPr lang="fr-FR" altLang="x-none" sz="1400" b="1">
                <a:solidFill>
                  <a:schemeClr val="bg1"/>
                </a:solidFill>
                <a:latin typeface="Century Gothic" charset="0"/>
              </a:rPr>
              <a:pPr algn="ctr" eaLnBrk="1" hangingPunct="1"/>
              <a:t>8</a:t>
            </a:fld>
            <a:endParaRPr lang="fr-FR" altLang="x-none" sz="1400" b="1">
              <a:solidFill>
                <a:schemeClr val="bg1"/>
              </a:solidFill>
              <a:latin typeface="Century Gothic" charset="0"/>
            </a:endParaRPr>
          </a:p>
        </p:txBody>
      </p:sp>
      <p:sp>
        <p:nvSpPr>
          <p:cNvPr id="13325" name="TextBox 38"/>
          <p:cNvSpPr txBox="1">
            <a:spLocks noChangeArrowheads="1"/>
          </p:cNvSpPr>
          <p:nvPr/>
        </p:nvSpPr>
        <p:spPr bwMode="auto">
          <a:xfrm>
            <a:off x="7086600" y="44450"/>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r>
              <a:rPr lang="fr-FR" altLang="x-none" sz="1600">
                <a:latin typeface="Century Gothic" charset="0"/>
              </a:rPr>
              <a:t>Fiche 3</a:t>
            </a:r>
          </a:p>
        </p:txBody>
      </p:sp>
      <p:pic>
        <p:nvPicPr>
          <p:cNvPr id="13326" name="Picture 39" descr="Student sheets.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8890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3"/>
          <p:cNvSpPr txBox="1"/>
          <p:nvPr/>
        </p:nvSpPr>
        <p:spPr>
          <a:xfrm>
            <a:off x="0" y="6423025"/>
            <a:ext cx="1908175" cy="461963"/>
          </a:xfrm>
          <a:prstGeom prst="rect">
            <a:avLst/>
          </a:prstGeom>
          <a:no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S’engager</a:t>
            </a:r>
          </a:p>
        </p:txBody>
      </p:sp>
      <p:sp>
        <p:nvSpPr>
          <p:cNvPr id="31" name="TextBox 34"/>
          <p:cNvSpPr txBox="1"/>
          <p:nvPr/>
        </p:nvSpPr>
        <p:spPr>
          <a:xfrm>
            <a:off x="1871663" y="6423025"/>
            <a:ext cx="1836737" cy="461963"/>
          </a:xfrm>
          <a:prstGeom prst="rect">
            <a:avLst/>
          </a:prstGeom>
          <a:solidFill>
            <a:srgbClr val="FFC000"/>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Explorer</a:t>
            </a:r>
          </a:p>
        </p:txBody>
      </p:sp>
      <p:sp>
        <p:nvSpPr>
          <p:cNvPr id="32" name="TextBox 35"/>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Expliquer</a:t>
            </a:r>
          </a:p>
        </p:txBody>
      </p:sp>
      <p:sp>
        <p:nvSpPr>
          <p:cNvPr id="33" name="TextBox 36"/>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Elargir</a:t>
            </a:r>
          </a:p>
        </p:txBody>
      </p:sp>
      <p:sp>
        <p:nvSpPr>
          <p:cNvPr id="34" name="TextBox 37"/>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Évaluer</a:t>
            </a:r>
          </a:p>
        </p:txBody>
      </p:sp>
      <p:sp>
        <p:nvSpPr>
          <p:cNvPr id="27"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nodeType="afterGroup">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par>
                          <p:cTn id="28" fill="hold" nodeType="afterGroup">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000"/>
                            </p:stCondLst>
                            <p:childTnLst>
                              <p:par>
                                <p:cTn id="39" presetID="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5300" y="252413"/>
            <a:ext cx="7270750" cy="892175"/>
          </a:xfrm>
          <a:prstGeom prst="rect">
            <a:avLst/>
          </a:prstGeom>
          <a:noFill/>
        </p:spPr>
        <p:txBody>
          <a:bodyPr>
            <a:spAutoFit/>
          </a:bodyPr>
          <a:lstStyle/>
          <a:p>
            <a:pPr fontAlgn="auto">
              <a:spcBef>
                <a:spcPts val="0"/>
              </a:spcBef>
              <a:spcAft>
                <a:spcPts val="0"/>
              </a:spcAft>
              <a:defRPr/>
            </a:pPr>
            <a:r>
              <a:rPr lang="fr-FR" sz="2600" b="1" dirty="0">
                <a:solidFill>
                  <a:srgbClr val="00B0EE"/>
                </a:solidFill>
                <a:latin typeface="Century Gothic" pitchFamily="34" charset="0"/>
                <a:ea typeface="+mn-ea"/>
                <a:cs typeface="+mn-cs"/>
              </a:rPr>
              <a:t>Q1.</a:t>
            </a:r>
            <a:r>
              <a:rPr lang="fr-FR" sz="2600" b="1" dirty="0">
                <a:solidFill>
                  <a:schemeClr val="accent3">
                    <a:lumMod val="75000"/>
                  </a:schemeClr>
                </a:solidFill>
                <a:latin typeface="Century Gothic" pitchFamily="34" charset="0"/>
                <a:ea typeface="+mn-ea"/>
                <a:cs typeface="+mn-cs"/>
              </a:rPr>
              <a:t> </a:t>
            </a:r>
            <a:r>
              <a:rPr lang="fr-FR" sz="2600" b="1" dirty="0">
                <a:latin typeface="Century Gothic" pitchFamily="34" charset="0"/>
                <a:ea typeface="+mn-ea"/>
                <a:cs typeface="+mn-cs"/>
              </a:rPr>
              <a:t>Comment la drépanocytose se transmet-elle?</a:t>
            </a:r>
            <a:endParaRPr lang="fr-FR" sz="2600" b="1" dirty="0">
              <a:solidFill>
                <a:srgbClr val="000000"/>
              </a:solidFill>
              <a:latin typeface="Century Gothic" pitchFamily="34" charset="0"/>
              <a:ea typeface="+mn-ea"/>
              <a:cs typeface="+mn-cs"/>
            </a:endParaRPr>
          </a:p>
        </p:txBody>
      </p:sp>
      <p:sp>
        <p:nvSpPr>
          <p:cNvPr id="3" name="TextBox 2"/>
          <p:cNvSpPr txBox="1">
            <a:spLocks noChangeArrowheads="1"/>
          </p:cNvSpPr>
          <p:nvPr/>
        </p:nvSpPr>
        <p:spPr bwMode="auto">
          <a:xfrm>
            <a:off x="250825" y="1111250"/>
            <a:ext cx="87487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SzPct val="116000"/>
              <a:buFontTx/>
              <a:buBlip>
                <a:blip r:embed="rId3"/>
              </a:buBlip>
            </a:pPr>
            <a:r>
              <a:rPr lang="fr-FR" altLang="x-none" sz="2000">
                <a:latin typeface="Century Gothic" charset="0"/>
              </a:rPr>
              <a:t>L’allèle drépanocytaire est récessif: </a:t>
            </a:r>
            <a:r>
              <a:rPr lang="fr-FR" altLang="x-none" sz="2000" b="1">
                <a:solidFill>
                  <a:srgbClr val="6491C8"/>
                </a:solidFill>
                <a:latin typeface="Century Gothic" charset="0"/>
              </a:rPr>
              <a:t>a</a:t>
            </a:r>
          </a:p>
          <a:p>
            <a:pPr eaLnBrk="1" hangingPunct="1">
              <a:buSzPct val="116000"/>
              <a:buFontTx/>
              <a:buBlip>
                <a:blip r:embed="rId3"/>
              </a:buBlip>
            </a:pPr>
            <a:r>
              <a:rPr lang="fr-FR" altLang="x-none" sz="2000">
                <a:latin typeface="Century Gothic" charset="0"/>
              </a:rPr>
              <a:t>L’allèle « normal » est dominant: </a:t>
            </a:r>
            <a:r>
              <a:rPr lang="fr-FR" altLang="x-none" sz="2000" b="1">
                <a:solidFill>
                  <a:srgbClr val="6491C8"/>
                </a:solidFill>
                <a:latin typeface="Century Gothic" charset="0"/>
              </a:rPr>
              <a:t>A</a:t>
            </a:r>
          </a:p>
          <a:p>
            <a:pPr eaLnBrk="1" hangingPunct="1">
              <a:buSzPct val="116000"/>
              <a:buFontTx/>
              <a:buBlip>
                <a:blip r:embed="rId3"/>
              </a:buBlip>
            </a:pPr>
            <a:r>
              <a:rPr lang="fr-FR" altLang="x-none" sz="2000">
                <a:latin typeface="Century Gothic" charset="0"/>
              </a:rPr>
              <a:t>Vous ne pouvez être malade que si vous avez deux allèles récessifs: </a:t>
            </a:r>
            <a:r>
              <a:rPr lang="fr-FR" altLang="x-none" sz="2000" b="1">
                <a:solidFill>
                  <a:srgbClr val="6491C8"/>
                </a:solidFill>
                <a:latin typeface="Century Gothic" charset="0"/>
              </a:rPr>
              <a:t>aa</a:t>
            </a:r>
          </a:p>
          <a:p>
            <a:pPr eaLnBrk="1" hangingPunct="1">
              <a:buSzPct val="116000"/>
              <a:buFontTx/>
              <a:buBlip>
                <a:blip r:embed="rId3"/>
              </a:buBlip>
            </a:pPr>
            <a:r>
              <a:rPr lang="fr-FR" altLang="x-none" sz="2000">
                <a:latin typeface="Century Gothic" charset="0"/>
              </a:rPr>
              <a:t>Les porteurs ont un allèle récessif et un allèle dominant: </a:t>
            </a:r>
            <a:r>
              <a:rPr lang="fr-FR" altLang="x-none" sz="2000" b="1">
                <a:solidFill>
                  <a:srgbClr val="6491C8"/>
                </a:solidFill>
                <a:latin typeface="Century Gothic" charset="0"/>
              </a:rPr>
              <a:t>Aa</a:t>
            </a:r>
          </a:p>
        </p:txBody>
      </p:sp>
      <p:graphicFrame>
        <p:nvGraphicFramePr>
          <p:cNvPr id="15" name="Table 14"/>
          <p:cNvGraphicFramePr>
            <a:graphicFrameLocks noGrp="1"/>
          </p:cNvGraphicFramePr>
          <p:nvPr/>
        </p:nvGraphicFramePr>
        <p:xfrm>
          <a:off x="1907706" y="2780928"/>
          <a:ext cx="4104457" cy="3171408"/>
        </p:xfrm>
        <a:graphic>
          <a:graphicData uri="http://schemas.openxmlformats.org/drawingml/2006/table">
            <a:tbl>
              <a:tblPr firstRow="1" bandRow="1">
                <a:tableStyleId>{5940675A-B579-460E-94D1-54222C63F5DA}</a:tableStyleId>
              </a:tblPr>
              <a:tblGrid>
                <a:gridCol w="504056"/>
                <a:gridCol w="628209"/>
                <a:gridCol w="1486096"/>
                <a:gridCol w="1486096"/>
              </a:tblGrid>
              <a:tr h="432048">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GB" sz="2000" b="1" dirty="0" err="1" smtClean="0">
                          <a:solidFill>
                            <a:schemeClr val="bg1"/>
                          </a:solidFill>
                          <a:latin typeface="Verdana" pitchFamily="34" charset="0"/>
                          <a:ea typeface="Verdana" pitchFamily="34" charset="0"/>
                          <a:cs typeface="Verdana" pitchFamily="34" charset="0"/>
                        </a:rPr>
                        <a:t>Mère</a:t>
                      </a:r>
                      <a:endParaRPr lang="en-GB" sz="2000" b="1" dirty="0">
                        <a:solidFill>
                          <a:schemeClr val="bg1"/>
                        </a:solidFill>
                        <a:latin typeface="Verdana" pitchFamily="34" charset="0"/>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solidFill>
                      <a:srgbClr val="92D050"/>
                    </a:solidFill>
                  </a:tcPr>
                </a:tc>
                <a:tc hMerge="1">
                  <a:txBody>
                    <a:bodyPr/>
                    <a:lstStyle/>
                    <a:p>
                      <a:endParaRPr lang="en-GB" dirty="0"/>
                    </a:p>
                  </a:txBody>
                  <a:tcPr>
                    <a:solidFill>
                      <a:schemeClr val="bg1"/>
                    </a:solidFill>
                  </a:tcPr>
                </a:tc>
              </a:tr>
              <a:tr h="504056">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smtClean="0"/>
                        <a:t>A</a:t>
                      </a:r>
                      <a:endParaRPr lang="en-GB" sz="3200" b="1"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sz="3200" b="1" dirty="0" smtClean="0"/>
                        <a:t>A</a:t>
                      </a:r>
                      <a:endParaRPr lang="en-GB" sz="3200" b="1" dirty="0"/>
                    </a:p>
                  </a:txBody>
                  <a:tcPr anchor="ctr">
                    <a:solidFill>
                      <a:schemeClr val="bg1"/>
                    </a:solidFill>
                  </a:tcPr>
                </a:tc>
              </a:tr>
              <a:tr h="1080120">
                <a:tc rowSpan="2">
                  <a:txBody>
                    <a:bodyPr/>
                    <a:lstStyle/>
                    <a:p>
                      <a:endParaRPr lang="en-GB" sz="2000" dirty="0">
                        <a:solidFill>
                          <a:schemeClr val="bg1"/>
                        </a:solidFill>
                      </a:endParaRPr>
                    </a:p>
                  </a:txBody>
                  <a:tcPr vert="vert">
                    <a:lnT w="12700" cap="flat" cmpd="sng" algn="ctr">
                      <a:solidFill>
                        <a:schemeClr val="tx1"/>
                      </a:solidFill>
                      <a:prstDash val="solid"/>
                      <a:round/>
                      <a:headEnd type="none" w="med" len="med"/>
                      <a:tailEnd type="none" w="med" len="med"/>
                    </a:lnT>
                    <a:solidFill>
                      <a:srgbClr val="92D050"/>
                    </a:solidFill>
                  </a:tcPr>
                </a:tc>
                <a:tc>
                  <a:txBody>
                    <a:bodyPr/>
                    <a:lstStyle/>
                    <a:p>
                      <a:pPr algn="ctr"/>
                      <a:r>
                        <a:rPr lang="en-GB" sz="2800" b="1" dirty="0" smtClean="0"/>
                        <a:t>A</a:t>
                      </a:r>
                      <a:endParaRPr lang="en-GB" sz="2800" b="1"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r>
              <a:tr h="1080120">
                <a:tc vMerge="1">
                  <a:txBody>
                    <a:bodyPr/>
                    <a:lstStyle/>
                    <a:p>
                      <a:endParaRPr lang="en-GB" dirty="0"/>
                    </a:p>
                  </a:txBody>
                  <a:tcPr>
                    <a:solidFill>
                      <a:schemeClr val="bg1"/>
                    </a:solidFill>
                  </a:tcPr>
                </a:tc>
                <a:tc>
                  <a:txBody>
                    <a:bodyPr/>
                    <a:lstStyle/>
                    <a:p>
                      <a:pPr algn="ctr"/>
                      <a:r>
                        <a:rPr lang="en-GB" sz="2800" b="1" dirty="0" smtClean="0"/>
                        <a:t>a</a:t>
                      </a:r>
                      <a:endParaRPr lang="en-GB" sz="2800" b="1" dirty="0"/>
                    </a:p>
                  </a:txBody>
                  <a:tcPr anchor="ct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r>
            </a:tbl>
          </a:graphicData>
        </a:graphic>
      </p:graphicFrame>
      <p:sp>
        <p:nvSpPr>
          <p:cNvPr id="16" name="TextBox 3"/>
          <p:cNvSpPr txBox="1">
            <a:spLocks noChangeArrowheads="1"/>
          </p:cNvSpPr>
          <p:nvPr/>
        </p:nvSpPr>
        <p:spPr bwMode="auto">
          <a:xfrm rot="-5400000">
            <a:off x="1130300" y="466883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fr-FR" altLang="x-none" sz="2000" b="1">
                <a:solidFill>
                  <a:schemeClr val="bg1"/>
                </a:solidFill>
                <a:latin typeface="Verdana" charset="0"/>
                <a:ea typeface="Verdana" charset="0"/>
                <a:cs typeface="Verdana" charset="0"/>
              </a:rPr>
              <a:t>Père</a:t>
            </a:r>
          </a:p>
        </p:txBody>
      </p:sp>
      <p:sp>
        <p:nvSpPr>
          <p:cNvPr id="17" name="TextBox 16"/>
          <p:cNvSpPr txBox="1">
            <a:spLocks noChangeArrowheads="1"/>
          </p:cNvSpPr>
          <p:nvPr/>
        </p:nvSpPr>
        <p:spPr bwMode="auto">
          <a:xfrm>
            <a:off x="3276600" y="4059238"/>
            <a:ext cx="86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21" name="TextBox 20"/>
          <p:cNvSpPr txBox="1">
            <a:spLocks noChangeArrowheads="1"/>
          </p:cNvSpPr>
          <p:nvPr/>
        </p:nvSpPr>
        <p:spPr bwMode="auto">
          <a:xfrm>
            <a:off x="4859338" y="4057650"/>
            <a:ext cx="865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22" name="TextBox 21"/>
          <p:cNvSpPr txBox="1">
            <a:spLocks noChangeArrowheads="1"/>
          </p:cNvSpPr>
          <p:nvPr/>
        </p:nvSpPr>
        <p:spPr bwMode="auto">
          <a:xfrm>
            <a:off x="5219700" y="4057650"/>
            <a:ext cx="72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27" name="TextBox 26"/>
          <p:cNvSpPr txBox="1">
            <a:spLocks noChangeArrowheads="1"/>
          </p:cNvSpPr>
          <p:nvPr/>
        </p:nvSpPr>
        <p:spPr bwMode="auto">
          <a:xfrm>
            <a:off x="3276600" y="5138738"/>
            <a:ext cx="863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28" name="TextBox 27"/>
          <p:cNvSpPr txBox="1">
            <a:spLocks noChangeArrowheads="1"/>
          </p:cNvSpPr>
          <p:nvPr/>
        </p:nvSpPr>
        <p:spPr bwMode="auto">
          <a:xfrm>
            <a:off x="4859338" y="5137150"/>
            <a:ext cx="865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29" name="TextBox 28"/>
          <p:cNvSpPr txBox="1">
            <a:spLocks noChangeArrowheads="1"/>
          </p:cNvSpPr>
          <p:nvPr/>
        </p:nvSpPr>
        <p:spPr bwMode="auto">
          <a:xfrm>
            <a:off x="5219700" y="5137150"/>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31" name="TextBox 30"/>
          <p:cNvSpPr txBox="1">
            <a:spLocks noChangeArrowheads="1"/>
          </p:cNvSpPr>
          <p:nvPr/>
        </p:nvSpPr>
        <p:spPr bwMode="auto">
          <a:xfrm>
            <a:off x="3635375" y="4057650"/>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32" name="TextBox 31"/>
          <p:cNvSpPr txBox="1">
            <a:spLocks noChangeArrowheads="1"/>
          </p:cNvSpPr>
          <p:nvPr/>
        </p:nvSpPr>
        <p:spPr bwMode="auto">
          <a:xfrm>
            <a:off x="3635375" y="5137150"/>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fr-FR" altLang="x-none" sz="2800" b="1">
                <a:latin typeface="Calibri" charset="0"/>
                <a:ea typeface="Verdana" charset="0"/>
                <a:cs typeface="Verdana" charset="0"/>
              </a:rPr>
              <a:t>a</a:t>
            </a:r>
          </a:p>
        </p:txBody>
      </p:sp>
      <p:sp>
        <p:nvSpPr>
          <p:cNvPr id="33" name="Rectangle 32"/>
          <p:cNvSpPr/>
          <p:nvPr/>
        </p:nvSpPr>
        <p:spPr>
          <a:xfrm>
            <a:off x="3059113" y="4868863"/>
            <a:ext cx="2982912" cy="1081087"/>
          </a:xfrm>
          <a:prstGeom prst="rect">
            <a:avLst/>
          </a:prstGeom>
          <a:solidFill>
            <a:schemeClr val="tx2">
              <a:alpha val="1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4" name="TextBox 33"/>
          <p:cNvSpPr txBox="1"/>
          <p:nvPr/>
        </p:nvSpPr>
        <p:spPr>
          <a:xfrm>
            <a:off x="152400" y="4572000"/>
            <a:ext cx="1655763" cy="1016000"/>
          </a:xfrm>
          <a:prstGeom prst="rect">
            <a:avLst/>
          </a:prstGeom>
          <a:solidFill>
            <a:schemeClr val="accent3">
              <a:lumMod val="40000"/>
              <a:lumOff val="60000"/>
            </a:schemeClr>
          </a:solidFill>
        </p:spPr>
        <p:txBody>
          <a:bodyPr>
            <a:spAutoFit/>
          </a:bodyPr>
          <a:lstStyle/>
          <a:p>
            <a:pPr algn="ctr" fontAlgn="auto">
              <a:spcBef>
                <a:spcPts val="0"/>
              </a:spcBef>
              <a:spcAft>
                <a:spcPts val="0"/>
              </a:spcAft>
              <a:defRPr/>
            </a:pPr>
            <a:r>
              <a:rPr lang="fr-FR" sz="2000" dirty="0">
                <a:latin typeface="Century Gothic" pitchFamily="34" charset="0"/>
                <a:ea typeface="+mn-ea"/>
                <a:cs typeface="+mn-cs"/>
              </a:rPr>
              <a:t>Le père de </a:t>
            </a:r>
            <a:r>
              <a:rPr lang="fr-FR" sz="2000" dirty="0" err="1">
                <a:latin typeface="Century Gothic" pitchFamily="34" charset="0"/>
                <a:ea typeface="+mn-ea"/>
                <a:cs typeface="+mn-cs"/>
              </a:rPr>
              <a:t>Karis</a:t>
            </a:r>
            <a:r>
              <a:rPr lang="fr-FR" sz="2000" dirty="0">
                <a:latin typeface="Century Gothic" pitchFamily="34" charset="0"/>
                <a:ea typeface="+mn-ea"/>
                <a:cs typeface="+mn-cs"/>
              </a:rPr>
              <a:t> est porteur</a:t>
            </a:r>
          </a:p>
        </p:txBody>
      </p:sp>
      <p:sp>
        <p:nvSpPr>
          <p:cNvPr id="36" name="TextBox 35"/>
          <p:cNvSpPr txBox="1"/>
          <p:nvPr/>
        </p:nvSpPr>
        <p:spPr>
          <a:xfrm>
            <a:off x="6081713" y="4397375"/>
            <a:ext cx="2808287" cy="1323975"/>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fr-FR" sz="2000" b="1" dirty="0">
                <a:latin typeface="Century Gothic" pitchFamily="34" charset="0"/>
                <a:ea typeface="+mn-ea"/>
                <a:cs typeface="+mn-cs"/>
              </a:rPr>
              <a:t>50%, 1 sur 2, 0,5 </a:t>
            </a:r>
            <a:r>
              <a:rPr lang="fr-FR" sz="2000" dirty="0">
                <a:latin typeface="Century Gothic" pitchFamily="34" charset="0"/>
                <a:ea typeface="+mn-ea"/>
                <a:cs typeface="+mn-cs"/>
              </a:rPr>
              <a:t>de probabilité d’avoir un enfant porteur (comme </a:t>
            </a:r>
            <a:r>
              <a:rPr lang="fr-FR" sz="2000" dirty="0" err="1">
                <a:latin typeface="Century Gothic" pitchFamily="34" charset="0"/>
                <a:ea typeface="+mn-ea"/>
                <a:cs typeface="+mn-cs"/>
              </a:rPr>
              <a:t>Karis</a:t>
            </a:r>
            <a:r>
              <a:rPr lang="fr-FR" sz="2000" dirty="0">
                <a:latin typeface="Century Gothic" pitchFamily="34" charset="0"/>
                <a:ea typeface="+mn-ea"/>
                <a:cs typeface="+mn-cs"/>
              </a:rPr>
              <a:t>)</a:t>
            </a:r>
          </a:p>
        </p:txBody>
      </p:sp>
      <p:sp>
        <p:nvSpPr>
          <p:cNvPr id="35" name="TextBox 34"/>
          <p:cNvSpPr txBox="1"/>
          <p:nvPr/>
        </p:nvSpPr>
        <p:spPr>
          <a:xfrm>
            <a:off x="6081713" y="2781300"/>
            <a:ext cx="1871662" cy="1016000"/>
          </a:xfrm>
          <a:prstGeom prst="rect">
            <a:avLst/>
          </a:prstGeom>
          <a:solidFill>
            <a:schemeClr val="accent3">
              <a:lumMod val="40000"/>
              <a:lumOff val="60000"/>
            </a:schemeClr>
          </a:solidFill>
        </p:spPr>
        <p:txBody>
          <a:bodyPr>
            <a:spAutoFit/>
          </a:bodyPr>
          <a:lstStyle/>
          <a:p>
            <a:pPr algn="ctr" fontAlgn="auto">
              <a:spcBef>
                <a:spcPts val="0"/>
              </a:spcBef>
              <a:spcAft>
                <a:spcPts val="0"/>
              </a:spcAft>
              <a:defRPr/>
            </a:pPr>
            <a:r>
              <a:rPr lang="fr-FR" sz="2000">
                <a:latin typeface="Century Gothic" pitchFamily="34" charset="0"/>
                <a:ea typeface="+mn-ea"/>
                <a:cs typeface="+mn-cs"/>
              </a:rPr>
              <a:t>La mère de Karis n’est pas porteuse</a:t>
            </a:r>
          </a:p>
        </p:txBody>
      </p:sp>
      <p:sp>
        <p:nvSpPr>
          <p:cNvPr id="24" name="Rounded Rectangle 23"/>
          <p:cNvSpPr/>
          <p:nvPr/>
        </p:nvSpPr>
        <p:spPr>
          <a:xfrm rot="16200000">
            <a:off x="8933656" y="-57943"/>
            <a:ext cx="242887" cy="539750"/>
          </a:xfrm>
          <a:prstGeom prst="roundRect">
            <a:avLst/>
          </a:prstGeom>
          <a:solidFill>
            <a:srgbClr val="92B1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sz="1100">
              <a:solidFill>
                <a:srgbClr val="FFFFFF"/>
              </a:solidFill>
              <a:latin typeface="American Typewriter"/>
              <a:ea typeface="Arial" charset="0"/>
              <a:cs typeface="American Typewriter"/>
            </a:endParaRPr>
          </a:p>
        </p:txBody>
      </p:sp>
      <p:sp>
        <p:nvSpPr>
          <p:cNvPr id="14355" name="Text Box 13"/>
          <p:cNvSpPr txBox="1">
            <a:spLocks noChangeArrowheads="1"/>
          </p:cNvSpPr>
          <p:nvPr/>
        </p:nvSpPr>
        <p:spPr bwMode="auto">
          <a:xfrm>
            <a:off x="8785225" y="101600"/>
            <a:ext cx="287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fld id="{5346E8F9-296C-8543-B1C4-E76B926B08A4}" type="slidenum">
              <a:rPr lang="fr-FR" altLang="x-none" sz="1400" b="1">
                <a:solidFill>
                  <a:schemeClr val="bg1"/>
                </a:solidFill>
                <a:latin typeface="Calibri" charset="0"/>
              </a:rPr>
              <a:pPr algn="ctr" eaLnBrk="1" hangingPunct="1"/>
              <a:t>9</a:t>
            </a:fld>
            <a:endParaRPr lang="fr-FR" altLang="x-none" sz="1400" b="1">
              <a:solidFill>
                <a:schemeClr val="bg1"/>
              </a:solidFill>
              <a:latin typeface="Calibri" charset="0"/>
            </a:endParaRPr>
          </a:p>
        </p:txBody>
      </p:sp>
      <p:sp>
        <p:nvSpPr>
          <p:cNvPr id="25" name="TextBox 33"/>
          <p:cNvSpPr txBox="1"/>
          <p:nvPr/>
        </p:nvSpPr>
        <p:spPr>
          <a:xfrm>
            <a:off x="0" y="6423025"/>
            <a:ext cx="1908175" cy="461963"/>
          </a:xfrm>
          <a:prstGeom prst="rect">
            <a:avLst/>
          </a:prstGeom>
          <a:no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S’engager</a:t>
            </a:r>
          </a:p>
        </p:txBody>
      </p:sp>
      <p:sp>
        <p:nvSpPr>
          <p:cNvPr id="26" name="TextBox 34"/>
          <p:cNvSpPr txBox="1"/>
          <p:nvPr/>
        </p:nvSpPr>
        <p:spPr>
          <a:xfrm>
            <a:off x="1871663" y="6423025"/>
            <a:ext cx="1836737" cy="461963"/>
          </a:xfrm>
          <a:prstGeom prst="rect">
            <a:avLst/>
          </a:prstGeom>
          <a:solidFill>
            <a:srgbClr val="FFC000"/>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Explorer</a:t>
            </a:r>
          </a:p>
        </p:txBody>
      </p:sp>
      <p:sp>
        <p:nvSpPr>
          <p:cNvPr id="37" name="TextBox 35"/>
          <p:cNvSpPr txBox="1"/>
          <p:nvPr/>
        </p:nvSpPr>
        <p:spPr>
          <a:xfrm>
            <a:off x="3671888"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a:latin typeface="Century Gothic" pitchFamily="34" charset="0"/>
                <a:ea typeface="+mn-ea"/>
                <a:cs typeface="+mn-cs"/>
              </a:rPr>
              <a:t>Expliquer</a:t>
            </a:r>
          </a:p>
        </p:txBody>
      </p:sp>
      <p:sp>
        <p:nvSpPr>
          <p:cNvPr id="39" name="TextBox 37"/>
          <p:cNvSpPr txBox="1"/>
          <p:nvPr/>
        </p:nvSpPr>
        <p:spPr>
          <a:xfrm>
            <a:off x="7272338" y="6423025"/>
            <a:ext cx="1871662"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fr-FR" sz="2400" dirty="0">
                <a:latin typeface="Century Gothic" pitchFamily="34" charset="0"/>
                <a:ea typeface="+mn-ea"/>
                <a:cs typeface="+mn-cs"/>
              </a:rPr>
              <a:t>Évaluer</a:t>
            </a:r>
          </a:p>
        </p:txBody>
      </p:sp>
      <p:sp>
        <p:nvSpPr>
          <p:cNvPr id="30" name="TextBox 17"/>
          <p:cNvSpPr txBox="1"/>
          <p:nvPr/>
        </p:nvSpPr>
        <p:spPr>
          <a:xfrm>
            <a:off x="5472113" y="6423025"/>
            <a:ext cx="1836737" cy="461963"/>
          </a:xfrm>
          <a:prstGeom prst="rect">
            <a:avLst/>
          </a:prstGeom>
          <a:solidFill>
            <a:schemeClr val="bg1"/>
          </a:solidFill>
          <a:ln>
            <a:solidFill>
              <a:schemeClr val="bg1">
                <a:lumMod val="50000"/>
              </a:schemeClr>
            </a:solidFill>
          </a:ln>
        </p:spPr>
        <p:txBody>
          <a:bodyPr>
            <a:spAutoFit/>
          </a:bodyPr>
          <a:lstStyle/>
          <a:p>
            <a:pPr algn="ctr" fontAlgn="auto">
              <a:spcBef>
                <a:spcPts val="0"/>
              </a:spcBef>
              <a:spcAft>
                <a:spcPts val="0"/>
              </a:spcAft>
              <a:defRPr/>
            </a:pPr>
            <a:r>
              <a:rPr lang="en-GB" sz="2400" dirty="0" err="1">
                <a:latin typeface="Century Gothic" pitchFamily="34" charset="0"/>
                <a:ea typeface="+mn-ea"/>
                <a:cs typeface="+mn-cs"/>
              </a:rPr>
              <a:t>Aller</a:t>
            </a:r>
            <a:r>
              <a:rPr lang="en-GB" sz="2400" dirty="0">
                <a:latin typeface="Century Gothic" pitchFamily="34" charset="0"/>
                <a:ea typeface="+mn-ea"/>
                <a:cs typeface="+mn-cs"/>
              </a:rPr>
              <a:t> + loin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cTn>
                              </p:par>
                            </p:childTnLst>
                          </p:cTn>
                        </p:par>
                        <p:par>
                          <p:cTn id="30" fill="hold" nodeType="after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000"/>
                            </p:stCondLst>
                            <p:childTnLst>
                              <p:par>
                                <p:cTn id="42" presetID="47"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000"/>
                            </p:stCondLst>
                            <p:childTnLst>
                              <p:par>
                                <p:cTn id="54" presetID="47"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ppt_x</p:attrName>
                                        </p:attrNameLst>
                                      </p:cBhvr>
                                      <p:tavLst>
                                        <p:tav tm="0">
                                          <p:val>
                                            <p:strVal val="#ppt_x-.2"/>
                                          </p:val>
                                        </p:tav>
                                        <p:tav tm="100000">
                                          <p:val>
                                            <p:strVal val="#ppt_x"/>
                                          </p:val>
                                        </p:tav>
                                      </p:tavLst>
                                    </p:anim>
                                    <p:anim calcmode="lin" valueType="num">
                                      <p:cBhvr>
                                        <p:cTn id="64"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65" dur="1000"/>
                                        <p:tgtEl>
                                          <p:spTgt spid="31"/>
                                        </p:tgtEl>
                                      </p:cBhvr>
                                    </p:animEffect>
                                  </p:childTnLst>
                                </p:cTn>
                              </p:par>
                            </p:childTnLst>
                          </p:cTn>
                        </p:par>
                        <p:par>
                          <p:cTn id="66" fill="hold" nodeType="afterGroup">
                            <p:stCondLst>
                              <p:cond delay="1000"/>
                            </p:stCondLst>
                            <p:childTnLst>
                              <p:par>
                                <p:cTn id="67" presetID="29"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1000" fill="hold"/>
                                        <p:tgtEl>
                                          <p:spTgt spid="22"/>
                                        </p:tgtEl>
                                        <p:attrNameLst>
                                          <p:attrName>ppt_x</p:attrName>
                                        </p:attrNameLst>
                                      </p:cBhvr>
                                      <p:tavLst>
                                        <p:tav tm="0">
                                          <p:val>
                                            <p:strVal val="#ppt_x-.2"/>
                                          </p:val>
                                        </p:tav>
                                        <p:tav tm="100000">
                                          <p:val>
                                            <p:strVal val="#ppt_x"/>
                                          </p:val>
                                        </p:tav>
                                      </p:tavLst>
                                    </p:anim>
                                    <p:anim calcmode="lin" valueType="num">
                                      <p:cBhvr>
                                        <p:cTn id="7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1" dur="1000"/>
                                        <p:tgtEl>
                                          <p:spTgt spid="22"/>
                                        </p:tgtEl>
                                      </p:cBhvr>
                                    </p:animEffect>
                                  </p:childTnLst>
                                </p:cTn>
                              </p:par>
                            </p:childTnLst>
                          </p:cTn>
                        </p:par>
                        <p:par>
                          <p:cTn id="72" fill="hold" nodeType="afterGroup">
                            <p:stCondLst>
                              <p:cond delay="2000"/>
                            </p:stCondLst>
                            <p:childTnLst>
                              <p:par>
                                <p:cTn id="73" presetID="29"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1000" fill="hold"/>
                                        <p:tgtEl>
                                          <p:spTgt spid="32"/>
                                        </p:tgtEl>
                                        <p:attrNameLst>
                                          <p:attrName>ppt_x</p:attrName>
                                        </p:attrNameLst>
                                      </p:cBhvr>
                                      <p:tavLst>
                                        <p:tav tm="0">
                                          <p:val>
                                            <p:strVal val="#ppt_x-.2"/>
                                          </p:val>
                                        </p:tav>
                                        <p:tav tm="100000">
                                          <p:val>
                                            <p:strVal val="#ppt_x"/>
                                          </p:val>
                                        </p:tav>
                                      </p:tavLst>
                                    </p:anim>
                                    <p:anim calcmode="lin" valueType="num">
                                      <p:cBhvr>
                                        <p:cTn id="76"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77" dur="1000"/>
                                        <p:tgtEl>
                                          <p:spTgt spid="32"/>
                                        </p:tgtEl>
                                      </p:cBhvr>
                                    </p:animEffect>
                                  </p:childTnLst>
                                </p:cTn>
                              </p:par>
                            </p:childTnLst>
                          </p:cTn>
                        </p:par>
                        <p:par>
                          <p:cTn id="78" fill="hold" nodeType="afterGroup">
                            <p:stCondLst>
                              <p:cond delay="3000"/>
                            </p:stCondLst>
                            <p:childTnLst>
                              <p:par>
                                <p:cTn id="79" presetID="29"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1000" fill="hold"/>
                                        <p:tgtEl>
                                          <p:spTgt spid="29"/>
                                        </p:tgtEl>
                                        <p:attrNameLst>
                                          <p:attrName>ppt_x</p:attrName>
                                        </p:attrNameLst>
                                      </p:cBhvr>
                                      <p:tavLst>
                                        <p:tav tm="0">
                                          <p:val>
                                            <p:strVal val="#ppt_x-.2"/>
                                          </p:val>
                                        </p:tav>
                                        <p:tav tm="100000">
                                          <p:val>
                                            <p:strVal val="#ppt_x"/>
                                          </p:val>
                                        </p:tav>
                                      </p:tavLst>
                                    </p:anim>
                                    <p:anim calcmode="lin" valueType="num">
                                      <p:cBhvr>
                                        <p:cTn id="8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2000"/>
                                        <p:tgtEl>
                                          <p:spTgt spid="33"/>
                                        </p:tgtEl>
                                      </p:cBhvr>
                                    </p:animEffect>
                                  </p:childTnLst>
                                </p:cTn>
                              </p:par>
                            </p:childTnLst>
                          </p:cTn>
                        </p:par>
                        <p:par>
                          <p:cTn id="89" fill="hold" nodeType="afterGroup">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P spid="21" grpId="0"/>
      <p:bldP spid="22" grpId="0"/>
      <p:bldP spid="27" grpId="0"/>
      <p:bldP spid="28" grpId="0"/>
      <p:bldP spid="29" grpId="0"/>
      <p:bldP spid="31" grpId="0"/>
      <p:bldP spid="32" grpId="0"/>
      <p:bldP spid="33" grpId="0" animBg="1"/>
      <p:bldP spid="34" grpId="0" animBg="1"/>
      <p:bldP spid="36"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9400</TotalTime>
  <Words>2237</Words>
  <Application>Microsoft Macintosh PowerPoint</Application>
  <PresentationFormat>Présentation à l'écran (4:3)</PresentationFormat>
  <Paragraphs>352</Paragraphs>
  <Slides>22</Slides>
  <Notes>18</Notes>
  <HiddenSlides>0</HiddenSlides>
  <MMClips>1</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Arial</vt:lpstr>
      <vt:lpstr>Calibri</vt:lpstr>
      <vt:lpstr>ＭＳ Ｐゴシック</vt:lpstr>
      <vt:lpstr>American Typewriter</vt:lpstr>
      <vt:lpstr>Century Gothic</vt:lpstr>
      <vt:lpstr>Ebrima</vt:lpstr>
      <vt:lpstr>Mangal</vt:lpstr>
      <vt:lpstr>Verdana</vt:lpstr>
      <vt:lpstr>Lato Regular</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292</cp:revision>
  <dcterms:created xsi:type="dcterms:W3CDTF">2015-02-19T08:53:00Z</dcterms:created>
  <dcterms:modified xsi:type="dcterms:W3CDTF">2019-10-09T18:10:38Z</dcterms:modified>
</cp:coreProperties>
</file>