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62" r:id="rId2"/>
  </p:sldMasterIdLst>
  <p:notesMasterIdLst>
    <p:notesMasterId r:id="rId8"/>
  </p:notesMasterIdLst>
  <p:sldIdLst>
    <p:sldId id="269" r:id="rId3"/>
    <p:sldId id="278" r:id="rId4"/>
    <p:sldId id="283" r:id="rId5"/>
    <p:sldId id="282" r:id="rId6"/>
    <p:sldId id="281" r:id="rId7"/>
  </p:sldIdLst>
  <p:sldSz cx="9144000" cy="6858000" type="screen4x3"/>
  <p:notesSz cx="6881813" cy="10015538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1DA7"/>
    <a:srgbClr val="8023B5"/>
    <a:srgbClr val="5D10B5"/>
    <a:srgbClr val="7E1BB5"/>
    <a:srgbClr val="941FB5"/>
    <a:srgbClr val="99403D"/>
    <a:srgbClr val="9900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5" autoAdjust="0"/>
    <p:restoredTop sz="94862" autoAdjust="0"/>
  </p:normalViewPr>
  <p:slideViewPr>
    <p:cSldViewPr>
      <p:cViewPr>
        <p:scale>
          <a:sx n="100" d="100"/>
          <a:sy n="100" d="100"/>
        </p:scale>
        <p:origin x="188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tags" Target="tags/tag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669C27-F634-9849-BBAE-BB4342F1F948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wrap="square" lIns="96551" tIns="48276" rIns="96551" bIns="4827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A9112520-3761-9D49-A713-150C287EA092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E4A7B21-FAAC-E244-8077-9999568ED509}" type="slidenum">
              <a:rPr lang="en-GB" altLang="x-none"/>
              <a:pPr/>
              <a:t>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b="1"/>
          </a:p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077094A-CEAD-6C4A-A5AE-D6886A443A4B}" type="slidenum">
              <a:rPr lang="en-GB" altLang="x-none"/>
              <a:pPr/>
              <a:t>4</a:t>
            </a:fld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2D39-5136-ED4B-ADB2-2CD1F482B9C4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9E8C9-F56F-6044-BFAD-E886CD512AD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4123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BE5D-81D2-0B4E-B1E8-25F1559B57F3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B1336-8831-7943-9AD8-3478E0C97F8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90031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94993" y="2129632"/>
            <a:ext cx="354013" cy="9144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7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2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 userDrawn="1"/>
        </p:nvSpPr>
        <p:spPr>
          <a:xfrm>
            <a:off x="7056438" y="6524625"/>
            <a:ext cx="20875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Student sheets</a:t>
            </a:r>
            <a:endParaRPr lang="en-GB" sz="16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32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/>
          <p:nvPr userDrawn="1"/>
        </p:nvSpPr>
        <p:spPr>
          <a:xfrm>
            <a:off x="1476375" y="6381750"/>
            <a:ext cx="6262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LilyUPC" panose="020B0604020202020204" pitchFamily="34" charset="-34"/>
              </a:rPr>
              <a:t> For more, visit E</a:t>
            </a:r>
            <a:r>
              <a:rPr lang="en-GB" sz="2400" dirty="0"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</p:spTree>
    <p:extLst>
      <p:ext uri="{BB962C8B-B14F-4D97-AF65-F5344CB8AC3E}">
        <p14:creationId xmlns:p14="http://schemas.microsoft.com/office/powerpoint/2010/main" val="42262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661CC4-CE9D-2A4B-80ED-A6EEA4724BC5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C2898C7-9EE6-7643-A5AA-12582F7F5690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6005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26F58E-064A-6444-B5FC-3A0157FD06C0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BD5D593-5DC3-1748-AC88-CF73E30C41B2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923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30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42E81E-859D-694D-8B5A-F57499B95DC2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C764AB8-CA53-9F48-AE61-A2EDF9F93832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4394993" y="2129632"/>
            <a:ext cx="354013" cy="9144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948488" y="6524625"/>
            <a:ext cx="20875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Student sheets</a:t>
            </a:r>
            <a:endParaRPr lang="en-GB" sz="16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39975" y="6524625"/>
            <a:ext cx="20875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Student sheets</a:t>
            </a:r>
            <a:endParaRPr lang="en-GB" sz="16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053" name="Picture 9" descr="engage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"/>
            <a:ext cx="13319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engage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5725"/>
            <a:ext cx="13319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3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0.jpe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11413" y="476250"/>
            <a:ext cx="4464050" cy="6477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7030A0"/>
                </a:solidFill>
                <a:latin typeface="Century Gothic" pitchFamily="34" charset="0"/>
                <a:ea typeface="+mj-ea"/>
                <a:cs typeface="+mj-cs"/>
              </a:rPr>
              <a:t>Fiches apprenants</a:t>
            </a:r>
            <a:endParaRPr lang="en-US" sz="4000" dirty="0">
              <a:solidFill>
                <a:srgbClr val="7030A0"/>
              </a:solidFill>
              <a:latin typeface="Century Gothic" pitchFamily="34" charset="0"/>
              <a:ea typeface="+mj-ea"/>
              <a:cs typeface="Lato Regular"/>
            </a:endParaRPr>
          </a:p>
        </p:txBody>
      </p:sp>
      <p:pic>
        <p:nvPicPr>
          <p:cNvPr id="7171" name="Picture 6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9034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209675"/>
            <a:ext cx="9142413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323850" y="1270000"/>
            <a:ext cx="849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Guerres de voitures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42988" y="2565400"/>
          <a:ext cx="7058025" cy="3599498"/>
        </p:xfrm>
        <a:graphic>
          <a:graphicData uri="http://schemas.openxmlformats.org/drawingml/2006/table">
            <a:tbl>
              <a:tblPr/>
              <a:tblGrid>
                <a:gridCol w="1296987"/>
                <a:gridCol w="2592388"/>
                <a:gridCol w="3168650"/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charset="0"/>
                        </a:rPr>
                        <a:t>Fiche no. 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>
                      <a:noFill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charset="0"/>
                        </a:rPr>
                        <a:t>Titre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charset="0"/>
                        </a:rPr>
                        <a:t>Indications</a:t>
                      </a: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Jeu de guerres de voitures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Reutilisable – plastifier si possible. Une par groupe de trois.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2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Jetons du Jeu de guerres de voitures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Reutilisable – découper un nombre égal de jetons de chaque type et plastifier si possible. Chaque étudiant a besoin d’un jeton.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3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Grille d’arguments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Une par groupe de trois. A usage unique.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4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Cartes argumentaires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Découper pour en faire des cartes. Une par groupe de trois. A usage unique.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3" name="TextBox 10"/>
          <p:cNvSpPr txBox="1">
            <a:spLocks noChangeArrowheads="1"/>
          </p:cNvSpPr>
          <p:nvPr/>
        </p:nvSpPr>
        <p:spPr bwMode="auto">
          <a:xfrm>
            <a:off x="2020888" y="6442075"/>
            <a:ext cx="5370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/>
              <a:t>Pour plus d’informations, visitez EngagingScience.eu/fr/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12"/>
          <p:cNvGrpSpPr>
            <a:grpSpLocks/>
          </p:cNvGrpSpPr>
          <p:nvPr/>
        </p:nvGrpSpPr>
        <p:grpSpPr bwMode="auto">
          <a:xfrm>
            <a:off x="165100" y="314325"/>
            <a:ext cx="8728075" cy="6078538"/>
            <a:chOff x="165305" y="313929"/>
            <a:chExt cx="8727175" cy="6078869"/>
          </a:xfrm>
        </p:grpSpPr>
        <p:grpSp>
          <p:nvGrpSpPr>
            <p:cNvPr id="8265" name="Group 187"/>
            <p:cNvGrpSpPr>
              <a:grpSpLocks/>
            </p:cNvGrpSpPr>
            <p:nvPr/>
          </p:nvGrpSpPr>
          <p:grpSpPr bwMode="auto">
            <a:xfrm>
              <a:off x="165305" y="313929"/>
              <a:ext cx="8727175" cy="6078869"/>
              <a:chOff x="165305" y="313929"/>
              <a:chExt cx="8727175" cy="6078869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7452766" y="344094"/>
                <a:ext cx="1439714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452766" y="1352211"/>
                <a:ext cx="1439714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452766" y="2360328"/>
                <a:ext cx="1439714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452766" y="3368445"/>
                <a:ext cx="1439714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452766" y="4376563"/>
                <a:ext cx="1439714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52766" y="5384680"/>
                <a:ext cx="1439714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6011465" y="344094"/>
                <a:ext cx="1441301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011465" y="1352211"/>
                <a:ext cx="1441301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011465" y="2360328"/>
                <a:ext cx="1441301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6011465" y="3368445"/>
                <a:ext cx="1441301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011465" y="4376563"/>
                <a:ext cx="1441301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011465" y="5384680"/>
                <a:ext cx="1441301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571751" y="344094"/>
                <a:ext cx="1439715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571751" y="1352211"/>
                <a:ext cx="1439715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4571751" y="2360328"/>
                <a:ext cx="1439715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4571751" y="3368445"/>
                <a:ext cx="1439715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4571751" y="4376563"/>
                <a:ext cx="1439715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571751" y="5384680"/>
                <a:ext cx="1439715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3132037" y="1352211"/>
                <a:ext cx="1439714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132037" y="2360328"/>
                <a:ext cx="1439714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132037" y="3368445"/>
                <a:ext cx="1439714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132037" y="4376563"/>
                <a:ext cx="1439714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132037" y="5384680"/>
                <a:ext cx="1439714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692323" y="1352211"/>
                <a:ext cx="1439715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692323" y="2360328"/>
                <a:ext cx="1439715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692323" y="3368445"/>
                <a:ext cx="1439715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692323" y="4376563"/>
                <a:ext cx="1439715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251021" y="848946"/>
                <a:ext cx="4320729" cy="503264"/>
              </a:xfrm>
              <a:prstGeom prst="rect">
                <a:avLst/>
              </a:prstGeom>
              <a:solidFill>
                <a:srgbClr val="FCEFB6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251021" y="1352211"/>
                <a:ext cx="1441301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251021" y="2360328"/>
                <a:ext cx="1441301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51021" y="3368445"/>
                <a:ext cx="1441301" cy="1008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1021" y="4376563"/>
                <a:ext cx="1441301" cy="100811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51021" y="5384680"/>
                <a:ext cx="2881016" cy="1008118"/>
              </a:xfrm>
              <a:prstGeom prst="rect">
                <a:avLst/>
              </a:prstGeom>
              <a:solidFill>
                <a:srgbClr val="FCEFB6"/>
              </a:solidFill>
              <a:ln w="63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90" name="TextBox 221"/>
              <p:cNvSpPr txBox="1">
                <a:spLocks noChangeArrowheads="1"/>
              </p:cNvSpPr>
              <p:nvPr/>
            </p:nvSpPr>
            <p:spPr bwMode="auto">
              <a:xfrm>
                <a:off x="7380312" y="132204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28</a:t>
                </a:r>
              </a:p>
            </p:txBody>
          </p:sp>
          <p:grpSp>
            <p:nvGrpSpPr>
              <p:cNvPr id="8391" name="Group 43"/>
              <p:cNvGrpSpPr>
                <a:grpSpLocks/>
              </p:cNvGrpSpPr>
              <p:nvPr/>
            </p:nvGrpSpPr>
            <p:grpSpPr bwMode="auto">
              <a:xfrm>
                <a:off x="3059832" y="5354489"/>
                <a:ext cx="360040" cy="246221"/>
                <a:chOff x="3059832" y="5271011"/>
                <a:chExt cx="360040" cy="246221"/>
              </a:xfrm>
            </p:grpSpPr>
            <p:sp>
              <p:nvSpPr>
                <p:cNvPr id="311" name="Rectangle 41"/>
                <p:cNvSpPr/>
                <p:nvPr/>
              </p:nvSpPr>
              <p:spPr>
                <a:xfrm>
                  <a:off x="3132037" y="5301202"/>
                  <a:ext cx="190480" cy="185748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80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</a:t>
                  </a:r>
                </a:p>
              </p:txBody>
            </p:sp>
          </p:grpSp>
          <p:grpSp>
            <p:nvGrpSpPr>
              <p:cNvPr id="8392" name="Group 44"/>
              <p:cNvGrpSpPr>
                <a:grpSpLocks/>
              </p:cNvGrpSpPr>
              <p:nvPr/>
            </p:nvGrpSpPr>
            <p:grpSpPr bwMode="auto">
              <a:xfrm>
                <a:off x="4499992" y="5354489"/>
                <a:ext cx="360040" cy="246221"/>
                <a:chOff x="3059832" y="5271011"/>
                <a:chExt cx="360040" cy="246221"/>
              </a:xfrm>
            </p:grpSpPr>
            <p:sp>
              <p:nvSpPr>
                <p:cNvPr id="309" name="Rectangle 45"/>
                <p:cNvSpPr/>
                <p:nvPr/>
              </p:nvSpPr>
              <p:spPr>
                <a:xfrm>
                  <a:off x="3131591" y="5301202"/>
                  <a:ext cx="192068" cy="185748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78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</a:t>
                  </a:r>
                </a:p>
              </p:txBody>
            </p:sp>
          </p:grpSp>
          <p:grpSp>
            <p:nvGrpSpPr>
              <p:cNvPr id="8393" name="Group 47"/>
              <p:cNvGrpSpPr>
                <a:grpSpLocks/>
              </p:cNvGrpSpPr>
              <p:nvPr/>
            </p:nvGrpSpPr>
            <p:grpSpPr bwMode="auto">
              <a:xfrm>
                <a:off x="5940152" y="5354489"/>
                <a:ext cx="360040" cy="246221"/>
                <a:chOff x="3059832" y="5271011"/>
                <a:chExt cx="360040" cy="246221"/>
              </a:xfrm>
            </p:grpSpPr>
            <p:sp>
              <p:nvSpPr>
                <p:cNvPr id="307" name="Rectangle 48"/>
                <p:cNvSpPr/>
                <p:nvPr/>
              </p:nvSpPr>
              <p:spPr>
                <a:xfrm>
                  <a:off x="3131145" y="5301202"/>
                  <a:ext cx="192067" cy="185748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76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3</a:t>
                  </a:r>
                </a:p>
              </p:txBody>
            </p:sp>
          </p:grpSp>
          <p:grpSp>
            <p:nvGrpSpPr>
              <p:cNvPr id="8394" name="Group 50"/>
              <p:cNvGrpSpPr>
                <a:grpSpLocks/>
              </p:cNvGrpSpPr>
              <p:nvPr/>
            </p:nvGrpSpPr>
            <p:grpSpPr bwMode="auto">
              <a:xfrm>
                <a:off x="7380312" y="5354489"/>
                <a:ext cx="360040" cy="246221"/>
                <a:chOff x="3059832" y="5271011"/>
                <a:chExt cx="360040" cy="246221"/>
              </a:xfrm>
            </p:grpSpPr>
            <p:sp>
              <p:nvSpPr>
                <p:cNvPr id="305" name="Rectangle 51"/>
                <p:cNvSpPr/>
                <p:nvPr/>
              </p:nvSpPr>
              <p:spPr>
                <a:xfrm>
                  <a:off x="3130699" y="5301202"/>
                  <a:ext cx="192068" cy="185748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74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4</a:t>
                  </a:r>
                </a:p>
              </p:txBody>
            </p:sp>
          </p:grpSp>
          <p:grpSp>
            <p:nvGrpSpPr>
              <p:cNvPr id="8395" name="Group 53"/>
              <p:cNvGrpSpPr>
                <a:grpSpLocks/>
              </p:cNvGrpSpPr>
              <p:nvPr/>
            </p:nvGrpSpPr>
            <p:grpSpPr bwMode="auto">
              <a:xfrm>
                <a:off x="7380312" y="4346377"/>
                <a:ext cx="360040" cy="246221"/>
                <a:chOff x="3059832" y="5271011"/>
                <a:chExt cx="360040" cy="246221"/>
              </a:xfrm>
            </p:grpSpPr>
            <p:sp>
              <p:nvSpPr>
                <p:cNvPr id="303" name="Rectangle 54"/>
                <p:cNvSpPr/>
                <p:nvPr/>
              </p:nvSpPr>
              <p:spPr>
                <a:xfrm>
                  <a:off x="3130699" y="5301198"/>
                  <a:ext cx="192068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72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5</a:t>
                  </a:r>
                </a:p>
              </p:txBody>
            </p:sp>
          </p:grpSp>
          <p:grpSp>
            <p:nvGrpSpPr>
              <p:cNvPr id="8396" name="Group 56"/>
              <p:cNvGrpSpPr>
                <a:grpSpLocks/>
              </p:cNvGrpSpPr>
              <p:nvPr/>
            </p:nvGrpSpPr>
            <p:grpSpPr bwMode="auto">
              <a:xfrm>
                <a:off x="5940152" y="4346377"/>
                <a:ext cx="360040" cy="246221"/>
                <a:chOff x="3059832" y="5271011"/>
                <a:chExt cx="360040" cy="246221"/>
              </a:xfrm>
            </p:grpSpPr>
            <p:sp>
              <p:nvSpPr>
                <p:cNvPr id="301" name="Rectangle 57"/>
                <p:cNvSpPr/>
                <p:nvPr/>
              </p:nvSpPr>
              <p:spPr>
                <a:xfrm>
                  <a:off x="3131145" y="5301198"/>
                  <a:ext cx="192067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70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6</a:t>
                  </a:r>
                </a:p>
              </p:txBody>
            </p:sp>
          </p:grpSp>
          <p:grpSp>
            <p:nvGrpSpPr>
              <p:cNvPr id="8397" name="Group 59"/>
              <p:cNvGrpSpPr>
                <a:grpSpLocks/>
              </p:cNvGrpSpPr>
              <p:nvPr/>
            </p:nvGrpSpPr>
            <p:grpSpPr bwMode="auto">
              <a:xfrm>
                <a:off x="4499992" y="4346377"/>
                <a:ext cx="360040" cy="246221"/>
                <a:chOff x="3059832" y="5271011"/>
                <a:chExt cx="360040" cy="246221"/>
              </a:xfrm>
            </p:grpSpPr>
            <p:sp>
              <p:nvSpPr>
                <p:cNvPr id="299" name="Rectangle 60"/>
                <p:cNvSpPr/>
                <p:nvPr/>
              </p:nvSpPr>
              <p:spPr>
                <a:xfrm>
                  <a:off x="3131591" y="5301198"/>
                  <a:ext cx="192068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6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7</a:t>
                  </a:r>
                </a:p>
              </p:txBody>
            </p:sp>
          </p:grpSp>
          <p:grpSp>
            <p:nvGrpSpPr>
              <p:cNvPr id="8398" name="Group 62"/>
              <p:cNvGrpSpPr>
                <a:grpSpLocks/>
              </p:cNvGrpSpPr>
              <p:nvPr/>
            </p:nvGrpSpPr>
            <p:grpSpPr bwMode="auto">
              <a:xfrm>
                <a:off x="3059832" y="4346377"/>
                <a:ext cx="360040" cy="246221"/>
                <a:chOff x="3059832" y="5271011"/>
                <a:chExt cx="360040" cy="246221"/>
              </a:xfrm>
            </p:grpSpPr>
            <p:sp>
              <p:nvSpPr>
                <p:cNvPr id="297" name="Rectangle 63"/>
                <p:cNvSpPr/>
                <p:nvPr/>
              </p:nvSpPr>
              <p:spPr>
                <a:xfrm>
                  <a:off x="3132037" y="5301198"/>
                  <a:ext cx="190480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66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8</a:t>
                  </a:r>
                </a:p>
              </p:txBody>
            </p:sp>
          </p:grpSp>
          <p:grpSp>
            <p:nvGrpSpPr>
              <p:cNvPr id="8399" name="Group 65"/>
              <p:cNvGrpSpPr>
                <a:grpSpLocks/>
              </p:cNvGrpSpPr>
              <p:nvPr/>
            </p:nvGrpSpPr>
            <p:grpSpPr bwMode="auto">
              <a:xfrm>
                <a:off x="1619672" y="4346377"/>
                <a:ext cx="360040" cy="246221"/>
                <a:chOff x="3059832" y="5271011"/>
                <a:chExt cx="360040" cy="246221"/>
              </a:xfrm>
            </p:grpSpPr>
            <p:sp>
              <p:nvSpPr>
                <p:cNvPr id="295" name="Rectangle 66"/>
                <p:cNvSpPr/>
                <p:nvPr/>
              </p:nvSpPr>
              <p:spPr>
                <a:xfrm>
                  <a:off x="3130896" y="5301198"/>
                  <a:ext cx="192067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64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9</a:t>
                  </a:r>
                </a:p>
              </p:txBody>
            </p:sp>
          </p:grpSp>
          <p:grpSp>
            <p:nvGrpSpPr>
              <p:cNvPr id="8400" name="Group 68"/>
              <p:cNvGrpSpPr>
                <a:grpSpLocks/>
              </p:cNvGrpSpPr>
              <p:nvPr/>
            </p:nvGrpSpPr>
            <p:grpSpPr bwMode="auto">
              <a:xfrm>
                <a:off x="179512" y="4346377"/>
                <a:ext cx="360040" cy="246221"/>
                <a:chOff x="3059832" y="5271011"/>
                <a:chExt cx="360040" cy="246221"/>
              </a:xfrm>
            </p:grpSpPr>
            <p:sp>
              <p:nvSpPr>
                <p:cNvPr id="293" name="Rectangle 292"/>
                <p:cNvSpPr/>
                <p:nvPr/>
              </p:nvSpPr>
              <p:spPr>
                <a:xfrm>
                  <a:off x="3131342" y="5301198"/>
                  <a:ext cx="192068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62" name="TextBox 293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10</a:t>
                  </a:r>
                </a:p>
              </p:txBody>
            </p:sp>
          </p:grpSp>
          <p:grpSp>
            <p:nvGrpSpPr>
              <p:cNvPr id="8401" name="Group 71"/>
              <p:cNvGrpSpPr>
                <a:grpSpLocks/>
              </p:cNvGrpSpPr>
              <p:nvPr/>
            </p:nvGrpSpPr>
            <p:grpSpPr bwMode="auto">
              <a:xfrm>
                <a:off x="179512" y="3338265"/>
                <a:ext cx="360040" cy="246221"/>
                <a:chOff x="3059832" y="5271011"/>
                <a:chExt cx="360040" cy="246221"/>
              </a:xfrm>
            </p:grpSpPr>
            <p:sp>
              <p:nvSpPr>
                <p:cNvPr id="291" name="Rectangle 290"/>
                <p:cNvSpPr/>
                <p:nvPr/>
              </p:nvSpPr>
              <p:spPr>
                <a:xfrm>
                  <a:off x="3131342" y="5301192"/>
                  <a:ext cx="192068" cy="185748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60" name="TextBox 291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11</a:t>
                  </a:r>
                </a:p>
              </p:txBody>
            </p:sp>
          </p:grpSp>
          <p:grpSp>
            <p:nvGrpSpPr>
              <p:cNvPr id="8402" name="Group 74"/>
              <p:cNvGrpSpPr>
                <a:grpSpLocks/>
              </p:cNvGrpSpPr>
              <p:nvPr/>
            </p:nvGrpSpPr>
            <p:grpSpPr bwMode="auto">
              <a:xfrm>
                <a:off x="1604833" y="3335727"/>
                <a:ext cx="360040" cy="246221"/>
                <a:chOff x="3044993" y="5268473"/>
                <a:chExt cx="360040" cy="246221"/>
              </a:xfrm>
            </p:grpSpPr>
            <p:sp>
              <p:nvSpPr>
                <p:cNvPr id="289" name="Rectangle 288"/>
                <p:cNvSpPr/>
                <p:nvPr/>
              </p:nvSpPr>
              <p:spPr>
                <a:xfrm>
                  <a:off x="3132483" y="5301192"/>
                  <a:ext cx="190480" cy="184160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58" name="TextBox 289"/>
                <p:cNvSpPr txBox="1">
                  <a:spLocks noChangeArrowheads="1"/>
                </p:cNvSpPr>
                <p:nvPr/>
              </p:nvSpPr>
              <p:spPr bwMode="auto">
                <a:xfrm>
                  <a:off x="3044993" y="5268473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12</a:t>
                  </a:r>
                </a:p>
              </p:txBody>
            </p:sp>
          </p:grpSp>
          <p:grpSp>
            <p:nvGrpSpPr>
              <p:cNvPr id="8403" name="Group 77"/>
              <p:cNvGrpSpPr>
                <a:grpSpLocks/>
              </p:cNvGrpSpPr>
              <p:nvPr/>
            </p:nvGrpSpPr>
            <p:grpSpPr bwMode="auto">
              <a:xfrm>
                <a:off x="3059832" y="3338265"/>
                <a:ext cx="360040" cy="246221"/>
                <a:chOff x="3059832" y="5271011"/>
                <a:chExt cx="360040" cy="246221"/>
              </a:xfrm>
            </p:grpSpPr>
            <p:sp>
              <p:nvSpPr>
                <p:cNvPr id="287" name="Rectangle 286"/>
                <p:cNvSpPr/>
                <p:nvPr/>
              </p:nvSpPr>
              <p:spPr>
                <a:xfrm>
                  <a:off x="3132037" y="5301192"/>
                  <a:ext cx="190480" cy="185748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56" name="TextBox 287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13</a:t>
                  </a:r>
                </a:p>
              </p:txBody>
            </p:sp>
          </p:grpSp>
          <p:grpSp>
            <p:nvGrpSpPr>
              <p:cNvPr id="8404" name="Group 80"/>
              <p:cNvGrpSpPr>
                <a:grpSpLocks/>
              </p:cNvGrpSpPr>
              <p:nvPr/>
            </p:nvGrpSpPr>
            <p:grpSpPr bwMode="auto">
              <a:xfrm>
                <a:off x="4480549" y="3336996"/>
                <a:ext cx="360040" cy="246221"/>
                <a:chOff x="3040389" y="5269742"/>
                <a:chExt cx="360040" cy="246221"/>
              </a:xfrm>
            </p:grpSpPr>
            <p:sp>
              <p:nvSpPr>
                <p:cNvPr id="285" name="Rectangle 284"/>
                <p:cNvSpPr/>
                <p:nvPr/>
              </p:nvSpPr>
              <p:spPr>
                <a:xfrm>
                  <a:off x="3131591" y="5301192"/>
                  <a:ext cx="190480" cy="184160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54" name="TextBox 285"/>
                <p:cNvSpPr txBox="1">
                  <a:spLocks noChangeArrowheads="1"/>
                </p:cNvSpPr>
                <p:nvPr/>
              </p:nvSpPr>
              <p:spPr bwMode="auto">
                <a:xfrm>
                  <a:off x="3040389" y="5269742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14</a:t>
                  </a:r>
                </a:p>
              </p:txBody>
            </p:sp>
          </p:grpSp>
          <p:grpSp>
            <p:nvGrpSpPr>
              <p:cNvPr id="8405" name="Group 83"/>
              <p:cNvGrpSpPr>
                <a:grpSpLocks/>
              </p:cNvGrpSpPr>
              <p:nvPr/>
            </p:nvGrpSpPr>
            <p:grpSpPr bwMode="auto">
              <a:xfrm>
                <a:off x="5928101" y="3334018"/>
                <a:ext cx="360040" cy="246221"/>
                <a:chOff x="3047781" y="5266764"/>
                <a:chExt cx="360040" cy="246221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3131145" y="5301191"/>
                  <a:ext cx="190480" cy="184160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52" name="TextBox 283"/>
                <p:cNvSpPr txBox="1">
                  <a:spLocks noChangeArrowheads="1"/>
                </p:cNvSpPr>
                <p:nvPr/>
              </p:nvSpPr>
              <p:spPr bwMode="auto">
                <a:xfrm>
                  <a:off x="3047781" y="5266764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15</a:t>
                  </a:r>
                </a:p>
              </p:txBody>
            </p:sp>
          </p:grpSp>
          <p:grpSp>
            <p:nvGrpSpPr>
              <p:cNvPr id="8406" name="Group 86"/>
              <p:cNvGrpSpPr>
                <a:grpSpLocks/>
              </p:cNvGrpSpPr>
              <p:nvPr/>
            </p:nvGrpSpPr>
            <p:grpSpPr bwMode="auto">
              <a:xfrm>
                <a:off x="7379155" y="3336996"/>
                <a:ext cx="360040" cy="246221"/>
                <a:chOff x="3058675" y="5269742"/>
                <a:chExt cx="360040" cy="246221"/>
              </a:xfrm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3132286" y="5301192"/>
                  <a:ext cx="190480" cy="184160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50" name="TextBox 281"/>
                <p:cNvSpPr txBox="1">
                  <a:spLocks noChangeArrowheads="1"/>
                </p:cNvSpPr>
                <p:nvPr/>
              </p:nvSpPr>
              <p:spPr bwMode="auto">
                <a:xfrm>
                  <a:off x="3058675" y="5269742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16</a:t>
                  </a:r>
                </a:p>
              </p:txBody>
            </p:sp>
          </p:grpSp>
          <p:grpSp>
            <p:nvGrpSpPr>
              <p:cNvPr id="8407" name="Group 89"/>
              <p:cNvGrpSpPr>
                <a:grpSpLocks/>
              </p:cNvGrpSpPr>
              <p:nvPr/>
            </p:nvGrpSpPr>
            <p:grpSpPr bwMode="auto">
              <a:xfrm>
                <a:off x="7373198" y="2333241"/>
                <a:ext cx="360040" cy="246221"/>
                <a:chOff x="3052718" y="5274099"/>
                <a:chExt cx="360040" cy="246221"/>
              </a:xfrm>
            </p:grpSpPr>
            <p:sp>
              <p:nvSpPr>
                <p:cNvPr id="279" name="Rectangle 278"/>
                <p:cNvSpPr/>
                <p:nvPr/>
              </p:nvSpPr>
              <p:spPr>
                <a:xfrm>
                  <a:off x="3132287" y="5301186"/>
                  <a:ext cx="190480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48" name="TextBox 279"/>
                <p:cNvSpPr txBox="1">
                  <a:spLocks noChangeArrowheads="1"/>
                </p:cNvSpPr>
                <p:nvPr/>
              </p:nvSpPr>
              <p:spPr bwMode="auto">
                <a:xfrm>
                  <a:off x="3052718" y="5274099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17</a:t>
                  </a:r>
                </a:p>
              </p:txBody>
            </p:sp>
          </p:grpSp>
          <p:grpSp>
            <p:nvGrpSpPr>
              <p:cNvPr id="8408" name="Group 92"/>
              <p:cNvGrpSpPr>
                <a:grpSpLocks/>
              </p:cNvGrpSpPr>
              <p:nvPr/>
            </p:nvGrpSpPr>
            <p:grpSpPr bwMode="auto">
              <a:xfrm>
                <a:off x="5931603" y="2330263"/>
                <a:ext cx="360040" cy="246221"/>
                <a:chOff x="3051283" y="5271121"/>
                <a:chExt cx="360040" cy="246221"/>
              </a:xfrm>
            </p:grpSpPr>
            <p:sp>
              <p:nvSpPr>
                <p:cNvPr id="277" name="Rectangle 276"/>
                <p:cNvSpPr/>
                <p:nvPr/>
              </p:nvSpPr>
              <p:spPr>
                <a:xfrm>
                  <a:off x="3132732" y="5301187"/>
                  <a:ext cx="190480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46" name="TextBox 277"/>
                <p:cNvSpPr txBox="1">
                  <a:spLocks noChangeArrowheads="1"/>
                </p:cNvSpPr>
                <p:nvPr/>
              </p:nvSpPr>
              <p:spPr bwMode="auto">
                <a:xfrm>
                  <a:off x="3051283" y="527112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18</a:t>
                  </a:r>
                </a:p>
              </p:txBody>
            </p:sp>
          </p:grpSp>
          <p:grpSp>
            <p:nvGrpSpPr>
              <p:cNvPr id="8409" name="Group 95"/>
              <p:cNvGrpSpPr>
                <a:grpSpLocks/>
              </p:cNvGrpSpPr>
              <p:nvPr/>
            </p:nvGrpSpPr>
            <p:grpSpPr bwMode="auto">
              <a:xfrm>
                <a:off x="4481597" y="2330263"/>
                <a:ext cx="360040" cy="246221"/>
                <a:chOff x="3041437" y="5271121"/>
                <a:chExt cx="360040" cy="246221"/>
              </a:xfrm>
            </p:grpSpPr>
            <p:sp>
              <p:nvSpPr>
                <p:cNvPr id="275" name="Rectangle 274"/>
                <p:cNvSpPr/>
                <p:nvPr/>
              </p:nvSpPr>
              <p:spPr>
                <a:xfrm>
                  <a:off x="3131591" y="5301187"/>
                  <a:ext cx="190480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44" name="TextBox 275"/>
                <p:cNvSpPr txBox="1">
                  <a:spLocks noChangeArrowheads="1"/>
                </p:cNvSpPr>
                <p:nvPr/>
              </p:nvSpPr>
              <p:spPr bwMode="auto">
                <a:xfrm>
                  <a:off x="3041437" y="527112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19</a:t>
                  </a:r>
                </a:p>
              </p:txBody>
            </p:sp>
          </p:grpSp>
          <p:grpSp>
            <p:nvGrpSpPr>
              <p:cNvPr id="8410" name="Group 98"/>
              <p:cNvGrpSpPr>
                <a:grpSpLocks/>
              </p:cNvGrpSpPr>
              <p:nvPr/>
            </p:nvGrpSpPr>
            <p:grpSpPr bwMode="auto">
              <a:xfrm>
                <a:off x="3059832" y="2330153"/>
                <a:ext cx="360040" cy="246221"/>
                <a:chOff x="3059832" y="5271011"/>
                <a:chExt cx="360040" cy="246221"/>
              </a:xfrm>
            </p:grpSpPr>
            <p:sp>
              <p:nvSpPr>
                <p:cNvPr id="273" name="Rectangle 272"/>
                <p:cNvSpPr/>
                <p:nvPr/>
              </p:nvSpPr>
              <p:spPr>
                <a:xfrm>
                  <a:off x="3132037" y="5301187"/>
                  <a:ext cx="190480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42" name="TextBox 273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20</a:t>
                  </a:r>
                </a:p>
              </p:txBody>
            </p:sp>
          </p:grpSp>
          <p:grpSp>
            <p:nvGrpSpPr>
              <p:cNvPr id="8411" name="Group 101"/>
              <p:cNvGrpSpPr>
                <a:grpSpLocks/>
              </p:cNvGrpSpPr>
              <p:nvPr/>
            </p:nvGrpSpPr>
            <p:grpSpPr bwMode="auto">
              <a:xfrm>
                <a:off x="1619672" y="2330153"/>
                <a:ext cx="360040" cy="246221"/>
                <a:chOff x="3059832" y="5271011"/>
                <a:chExt cx="360040" cy="246221"/>
              </a:xfrm>
            </p:grpSpPr>
            <p:sp>
              <p:nvSpPr>
                <p:cNvPr id="271" name="Rectangle 270"/>
                <p:cNvSpPr/>
                <p:nvPr/>
              </p:nvSpPr>
              <p:spPr>
                <a:xfrm>
                  <a:off x="3130896" y="5301187"/>
                  <a:ext cx="192067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40" name="TextBox 271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21</a:t>
                  </a:r>
                </a:p>
              </p:txBody>
            </p:sp>
          </p:grpSp>
          <p:grpSp>
            <p:nvGrpSpPr>
              <p:cNvPr id="8412" name="Group 104"/>
              <p:cNvGrpSpPr>
                <a:grpSpLocks/>
              </p:cNvGrpSpPr>
              <p:nvPr/>
            </p:nvGrpSpPr>
            <p:grpSpPr bwMode="auto">
              <a:xfrm>
                <a:off x="171181" y="2330263"/>
                <a:ext cx="360040" cy="246221"/>
                <a:chOff x="3051501" y="5271121"/>
                <a:chExt cx="360040" cy="246221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3132929" y="5301187"/>
                  <a:ext cx="190480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38" name="TextBox 269"/>
                <p:cNvSpPr txBox="1">
                  <a:spLocks noChangeArrowheads="1"/>
                </p:cNvSpPr>
                <p:nvPr/>
              </p:nvSpPr>
              <p:spPr bwMode="auto">
                <a:xfrm>
                  <a:off x="3051501" y="527112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22</a:t>
                  </a:r>
                </a:p>
              </p:txBody>
            </p:sp>
          </p:grpSp>
          <p:grpSp>
            <p:nvGrpSpPr>
              <p:cNvPr id="8413" name="Group 107"/>
              <p:cNvGrpSpPr>
                <a:grpSpLocks/>
              </p:cNvGrpSpPr>
              <p:nvPr/>
            </p:nvGrpSpPr>
            <p:grpSpPr bwMode="auto">
              <a:xfrm>
                <a:off x="165305" y="1322039"/>
                <a:ext cx="360040" cy="246221"/>
                <a:chOff x="3045625" y="5271009"/>
                <a:chExt cx="360040" cy="246221"/>
              </a:xfrm>
            </p:grpSpPr>
            <p:sp>
              <p:nvSpPr>
                <p:cNvPr id="267" name="Rectangle 266"/>
                <p:cNvSpPr/>
                <p:nvPr/>
              </p:nvSpPr>
              <p:spPr>
                <a:xfrm>
                  <a:off x="3131341" y="5301181"/>
                  <a:ext cx="192068" cy="185748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36" name="TextBox 267"/>
                <p:cNvSpPr txBox="1">
                  <a:spLocks noChangeArrowheads="1"/>
                </p:cNvSpPr>
                <p:nvPr/>
              </p:nvSpPr>
              <p:spPr bwMode="auto">
                <a:xfrm>
                  <a:off x="3045625" y="5271009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23</a:t>
                  </a:r>
                </a:p>
              </p:txBody>
            </p:sp>
          </p:grpSp>
          <p:grpSp>
            <p:nvGrpSpPr>
              <p:cNvPr id="8414" name="Group 110"/>
              <p:cNvGrpSpPr>
                <a:grpSpLocks/>
              </p:cNvGrpSpPr>
              <p:nvPr/>
            </p:nvGrpSpPr>
            <p:grpSpPr bwMode="auto">
              <a:xfrm>
                <a:off x="1614816" y="1322039"/>
                <a:ext cx="360040" cy="246221"/>
                <a:chOff x="3054976" y="5271009"/>
                <a:chExt cx="360040" cy="246221"/>
              </a:xfrm>
            </p:grpSpPr>
            <p:sp>
              <p:nvSpPr>
                <p:cNvPr id="265" name="Rectangle 264"/>
                <p:cNvSpPr/>
                <p:nvPr/>
              </p:nvSpPr>
              <p:spPr>
                <a:xfrm>
                  <a:off x="3130896" y="5301181"/>
                  <a:ext cx="192067" cy="185748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34" name="TextBox 265"/>
                <p:cNvSpPr txBox="1">
                  <a:spLocks noChangeArrowheads="1"/>
                </p:cNvSpPr>
                <p:nvPr/>
              </p:nvSpPr>
              <p:spPr bwMode="auto">
                <a:xfrm>
                  <a:off x="3054976" y="5271009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24</a:t>
                  </a:r>
                </a:p>
              </p:txBody>
            </p:sp>
          </p:grpSp>
          <p:grpSp>
            <p:nvGrpSpPr>
              <p:cNvPr id="8415" name="Group 113"/>
              <p:cNvGrpSpPr>
                <a:grpSpLocks/>
              </p:cNvGrpSpPr>
              <p:nvPr/>
            </p:nvGrpSpPr>
            <p:grpSpPr bwMode="auto">
              <a:xfrm>
                <a:off x="3054371" y="1320963"/>
                <a:ext cx="360040" cy="246221"/>
                <a:chOff x="3054371" y="5269933"/>
                <a:chExt cx="360040" cy="246221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3132037" y="5301181"/>
                  <a:ext cx="190480" cy="184160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32" name="TextBox 263"/>
                <p:cNvSpPr txBox="1">
                  <a:spLocks noChangeArrowheads="1"/>
                </p:cNvSpPr>
                <p:nvPr/>
              </p:nvSpPr>
              <p:spPr bwMode="auto">
                <a:xfrm>
                  <a:off x="3054371" y="5269933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25</a:t>
                  </a:r>
                </a:p>
              </p:txBody>
            </p:sp>
          </p:grpSp>
          <p:grpSp>
            <p:nvGrpSpPr>
              <p:cNvPr id="8416" name="Group 119"/>
              <p:cNvGrpSpPr>
                <a:grpSpLocks/>
              </p:cNvGrpSpPr>
              <p:nvPr/>
            </p:nvGrpSpPr>
            <p:grpSpPr bwMode="auto">
              <a:xfrm>
                <a:off x="5940152" y="1322041"/>
                <a:ext cx="360040" cy="246221"/>
                <a:chOff x="3059832" y="5271011"/>
                <a:chExt cx="360040" cy="246221"/>
              </a:xfrm>
            </p:grpSpPr>
            <p:sp>
              <p:nvSpPr>
                <p:cNvPr id="261" name="Rectangle 260"/>
                <p:cNvSpPr/>
                <p:nvPr/>
              </p:nvSpPr>
              <p:spPr>
                <a:xfrm>
                  <a:off x="3131145" y="5301181"/>
                  <a:ext cx="192067" cy="185748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30" name="TextBox 261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27</a:t>
                  </a:r>
                </a:p>
              </p:txBody>
            </p:sp>
          </p:grpSp>
          <p:grpSp>
            <p:nvGrpSpPr>
              <p:cNvPr id="8417" name="Group 122"/>
              <p:cNvGrpSpPr>
                <a:grpSpLocks/>
              </p:cNvGrpSpPr>
              <p:nvPr/>
            </p:nvGrpSpPr>
            <p:grpSpPr bwMode="auto">
              <a:xfrm>
                <a:off x="5940152" y="313929"/>
                <a:ext cx="360040" cy="246221"/>
                <a:chOff x="3059832" y="5271011"/>
                <a:chExt cx="360040" cy="246221"/>
              </a:xfrm>
            </p:grpSpPr>
            <p:sp>
              <p:nvSpPr>
                <p:cNvPr id="259" name="Rectangle 258"/>
                <p:cNvSpPr/>
                <p:nvPr/>
              </p:nvSpPr>
              <p:spPr>
                <a:xfrm>
                  <a:off x="3131145" y="5301176"/>
                  <a:ext cx="192067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28" name="TextBox 259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30</a:t>
                  </a:r>
                </a:p>
              </p:txBody>
            </p:sp>
          </p:grpSp>
          <p:grpSp>
            <p:nvGrpSpPr>
              <p:cNvPr id="8418" name="Group 125"/>
              <p:cNvGrpSpPr>
                <a:grpSpLocks/>
              </p:cNvGrpSpPr>
              <p:nvPr/>
            </p:nvGrpSpPr>
            <p:grpSpPr bwMode="auto">
              <a:xfrm>
                <a:off x="7380312" y="313929"/>
                <a:ext cx="360040" cy="246221"/>
                <a:chOff x="3059832" y="5271011"/>
                <a:chExt cx="360040" cy="246221"/>
              </a:xfrm>
            </p:grpSpPr>
            <p:sp>
              <p:nvSpPr>
                <p:cNvPr id="257" name="Rectangle 256"/>
                <p:cNvSpPr/>
                <p:nvPr/>
              </p:nvSpPr>
              <p:spPr>
                <a:xfrm>
                  <a:off x="3130699" y="5301176"/>
                  <a:ext cx="192068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26" name="TextBox 257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29</a:t>
                  </a:r>
                </a:p>
              </p:txBody>
            </p:sp>
          </p:grpSp>
          <p:grpSp>
            <p:nvGrpSpPr>
              <p:cNvPr id="8419" name="Group 128"/>
              <p:cNvGrpSpPr>
                <a:grpSpLocks/>
              </p:cNvGrpSpPr>
              <p:nvPr/>
            </p:nvGrpSpPr>
            <p:grpSpPr bwMode="auto">
              <a:xfrm>
                <a:off x="4499992" y="313929"/>
                <a:ext cx="360040" cy="246221"/>
                <a:chOff x="3059832" y="5271011"/>
                <a:chExt cx="360040" cy="246221"/>
              </a:xfrm>
            </p:grpSpPr>
            <p:sp>
              <p:nvSpPr>
                <p:cNvPr id="255" name="Rectangle 254"/>
                <p:cNvSpPr/>
                <p:nvPr/>
              </p:nvSpPr>
              <p:spPr>
                <a:xfrm>
                  <a:off x="3131591" y="5301176"/>
                  <a:ext cx="192068" cy="185747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24" name="TextBox 255"/>
                <p:cNvSpPr txBox="1">
                  <a:spLocks noChangeArrowheads="1"/>
                </p:cNvSpPr>
                <p:nvPr/>
              </p:nvSpPr>
              <p:spPr bwMode="auto">
                <a:xfrm>
                  <a:off x="3059832" y="5271011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31</a:t>
                  </a:r>
                </a:p>
              </p:txBody>
            </p:sp>
          </p:grpSp>
          <p:grpSp>
            <p:nvGrpSpPr>
              <p:cNvPr id="8420" name="Group 116"/>
              <p:cNvGrpSpPr>
                <a:grpSpLocks/>
              </p:cNvGrpSpPr>
              <p:nvPr/>
            </p:nvGrpSpPr>
            <p:grpSpPr bwMode="auto">
              <a:xfrm>
                <a:off x="4483528" y="1317572"/>
                <a:ext cx="360040" cy="246221"/>
                <a:chOff x="3043368" y="5266542"/>
                <a:chExt cx="360040" cy="246221"/>
              </a:xfrm>
            </p:grpSpPr>
            <p:sp>
              <p:nvSpPr>
                <p:cNvPr id="253" name="Rectangle 252"/>
                <p:cNvSpPr/>
                <p:nvPr/>
              </p:nvSpPr>
              <p:spPr>
                <a:xfrm>
                  <a:off x="3131591" y="5301181"/>
                  <a:ext cx="190480" cy="184160"/>
                </a:xfrm>
                <a:prstGeom prst="rect">
                  <a:avLst/>
                </a:prstGeom>
                <a:solidFill>
                  <a:srgbClr val="990099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422" name="TextBox 253"/>
                <p:cNvSpPr txBox="1">
                  <a:spLocks noChangeArrowheads="1"/>
                </p:cNvSpPr>
                <p:nvPr/>
              </p:nvSpPr>
              <p:spPr bwMode="auto">
                <a:xfrm>
                  <a:off x="3043368" y="5266542"/>
                  <a:ext cx="36004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:r>
                    <a:rPr lang="en-GB" altLang="x-none" sz="1000" b="1">
                      <a:solidFill>
                        <a:schemeClr val="bg1"/>
                      </a:solidFill>
                      <a:latin typeface="Century Gothic" charset="0"/>
                    </a:rPr>
                    <a:t>26</a:t>
                  </a:r>
                </a:p>
              </p:txBody>
            </p:sp>
          </p:grpSp>
        </p:grpSp>
        <p:sp>
          <p:nvSpPr>
            <p:cNvPr id="8266" name="TextBox 39"/>
            <p:cNvSpPr txBox="1">
              <a:spLocks noChangeArrowheads="1"/>
            </p:cNvSpPr>
            <p:nvPr/>
          </p:nvSpPr>
          <p:spPr bwMode="auto">
            <a:xfrm>
              <a:off x="7380312" y="1322041"/>
              <a:ext cx="3600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000" b="1">
                  <a:solidFill>
                    <a:schemeClr val="bg1"/>
                  </a:solidFill>
                  <a:latin typeface="Century Gothic" charset="0"/>
                </a:rPr>
                <a:t>28</a:t>
              </a:r>
            </a:p>
          </p:txBody>
        </p:sp>
        <p:grpSp>
          <p:nvGrpSpPr>
            <p:cNvPr id="8267" name="Group 43"/>
            <p:cNvGrpSpPr>
              <a:grpSpLocks/>
            </p:cNvGrpSpPr>
            <p:nvPr/>
          </p:nvGrpSpPr>
          <p:grpSpPr bwMode="auto">
            <a:xfrm>
              <a:off x="3059832" y="5354489"/>
              <a:ext cx="360040" cy="246221"/>
              <a:chOff x="3059832" y="5271011"/>
              <a:chExt cx="360040" cy="24622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132037" y="5301202"/>
                <a:ext cx="190480" cy="185748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56" name="TextBox 42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</a:t>
                </a:r>
              </a:p>
            </p:txBody>
          </p:sp>
        </p:grpSp>
        <p:grpSp>
          <p:nvGrpSpPr>
            <p:cNvPr id="8268" name="Group 44"/>
            <p:cNvGrpSpPr>
              <a:grpSpLocks/>
            </p:cNvGrpSpPr>
            <p:nvPr/>
          </p:nvGrpSpPr>
          <p:grpSpPr bwMode="auto">
            <a:xfrm>
              <a:off x="4499992" y="5354489"/>
              <a:ext cx="360040" cy="246221"/>
              <a:chOff x="3059832" y="5271011"/>
              <a:chExt cx="360040" cy="24622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131591" y="5301202"/>
                <a:ext cx="192068" cy="185748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54" name="TextBox 46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</a:t>
                </a:r>
              </a:p>
            </p:txBody>
          </p:sp>
        </p:grpSp>
        <p:grpSp>
          <p:nvGrpSpPr>
            <p:cNvPr id="8269" name="Group 47"/>
            <p:cNvGrpSpPr>
              <a:grpSpLocks/>
            </p:cNvGrpSpPr>
            <p:nvPr/>
          </p:nvGrpSpPr>
          <p:grpSpPr bwMode="auto">
            <a:xfrm>
              <a:off x="5940152" y="5354489"/>
              <a:ext cx="360040" cy="246221"/>
              <a:chOff x="3059832" y="5271011"/>
              <a:chExt cx="360040" cy="24622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131145" y="5301202"/>
                <a:ext cx="192067" cy="185748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52" name="TextBox 49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3</a:t>
                </a:r>
              </a:p>
            </p:txBody>
          </p:sp>
        </p:grpSp>
        <p:grpSp>
          <p:nvGrpSpPr>
            <p:cNvPr id="8270" name="Group 50"/>
            <p:cNvGrpSpPr>
              <a:grpSpLocks/>
            </p:cNvGrpSpPr>
            <p:nvPr/>
          </p:nvGrpSpPr>
          <p:grpSpPr bwMode="auto">
            <a:xfrm>
              <a:off x="7380312" y="5354489"/>
              <a:ext cx="360040" cy="246221"/>
              <a:chOff x="3059832" y="5271011"/>
              <a:chExt cx="360040" cy="24622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130699" y="5301202"/>
                <a:ext cx="192068" cy="185748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50" name="TextBox 52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4</a:t>
                </a:r>
              </a:p>
            </p:txBody>
          </p:sp>
        </p:grpSp>
        <p:grpSp>
          <p:nvGrpSpPr>
            <p:cNvPr id="8271" name="Group 53"/>
            <p:cNvGrpSpPr>
              <a:grpSpLocks/>
            </p:cNvGrpSpPr>
            <p:nvPr/>
          </p:nvGrpSpPr>
          <p:grpSpPr bwMode="auto">
            <a:xfrm>
              <a:off x="7380312" y="4346377"/>
              <a:ext cx="360040" cy="246221"/>
              <a:chOff x="3059832" y="5271011"/>
              <a:chExt cx="360040" cy="246221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130699" y="5301198"/>
                <a:ext cx="192068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48" name="TextBox 55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5</a:t>
                </a:r>
              </a:p>
            </p:txBody>
          </p:sp>
        </p:grpSp>
        <p:grpSp>
          <p:nvGrpSpPr>
            <p:cNvPr id="8272" name="Group 56"/>
            <p:cNvGrpSpPr>
              <a:grpSpLocks/>
            </p:cNvGrpSpPr>
            <p:nvPr/>
          </p:nvGrpSpPr>
          <p:grpSpPr bwMode="auto">
            <a:xfrm>
              <a:off x="5940152" y="4346377"/>
              <a:ext cx="360040" cy="246221"/>
              <a:chOff x="3059832" y="5271011"/>
              <a:chExt cx="360040" cy="246221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131145" y="5301198"/>
                <a:ext cx="192067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46" name="TextBox 58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6</a:t>
                </a:r>
              </a:p>
            </p:txBody>
          </p:sp>
        </p:grpSp>
        <p:grpSp>
          <p:nvGrpSpPr>
            <p:cNvPr id="8273" name="Group 59"/>
            <p:cNvGrpSpPr>
              <a:grpSpLocks/>
            </p:cNvGrpSpPr>
            <p:nvPr/>
          </p:nvGrpSpPr>
          <p:grpSpPr bwMode="auto">
            <a:xfrm>
              <a:off x="4499992" y="4346377"/>
              <a:ext cx="360040" cy="246221"/>
              <a:chOff x="3059832" y="5271011"/>
              <a:chExt cx="360040" cy="246221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131591" y="5301198"/>
                <a:ext cx="192068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44" name="TextBox 61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7</a:t>
                </a:r>
              </a:p>
            </p:txBody>
          </p:sp>
        </p:grpSp>
        <p:grpSp>
          <p:nvGrpSpPr>
            <p:cNvPr id="8274" name="Group 62"/>
            <p:cNvGrpSpPr>
              <a:grpSpLocks/>
            </p:cNvGrpSpPr>
            <p:nvPr/>
          </p:nvGrpSpPr>
          <p:grpSpPr bwMode="auto">
            <a:xfrm>
              <a:off x="3059832" y="4346377"/>
              <a:ext cx="360040" cy="246221"/>
              <a:chOff x="3059832" y="5271011"/>
              <a:chExt cx="360040" cy="246221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132037" y="5301198"/>
                <a:ext cx="190480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42" name="TextBox 64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8</a:t>
                </a:r>
              </a:p>
            </p:txBody>
          </p:sp>
        </p:grpSp>
        <p:grpSp>
          <p:nvGrpSpPr>
            <p:cNvPr id="8275" name="Group 65"/>
            <p:cNvGrpSpPr>
              <a:grpSpLocks/>
            </p:cNvGrpSpPr>
            <p:nvPr/>
          </p:nvGrpSpPr>
          <p:grpSpPr bwMode="auto">
            <a:xfrm>
              <a:off x="1619672" y="4346377"/>
              <a:ext cx="360040" cy="246221"/>
              <a:chOff x="3059832" y="5271011"/>
              <a:chExt cx="360040" cy="246221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3130896" y="5301198"/>
                <a:ext cx="192067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40" name="TextBox 67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9</a:t>
                </a:r>
              </a:p>
            </p:txBody>
          </p:sp>
        </p:grpSp>
        <p:grpSp>
          <p:nvGrpSpPr>
            <p:cNvPr id="8276" name="Group 68"/>
            <p:cNvGrpSpPr>
              <a:grpSpLocks/>
            </p:cNvGrpSpPr>
            <p:nvPr/>
          </p:nvGrpSpPr>
          <p:grpSpPr bwMode="auto">
            <a:xfrm>
              <a:off x="179512" y="4346377"/>
              <a:ext cx="360040" cy="246221"/>
              <a:chOff x="3059832" y="5271011"/>
              <a:chExt cx="360040" cy="246221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131342" y="5301198"/>
                <a:ext cx="192068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38" name="TextBox 70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10</a:t>
                </a:r>
              </a:p>
            </p:txBody>
          </p:sp>
        </p:grpSp>
        <p:grpSp>
          <p:nvGrpSpPr>
            <p:cNvPr id="8277" name="Group 71"/>
            <p:cNvGrpSpPr>
              <a:grpSpLocks/>
            </p:cNvGrpSpPr>
            <p:nvPr/>
          </p:nvGrpSpPr>
          <p:grpSpPr bwMode="auto">
            <a:xfrm>
              <a:off x="179512" y="3338265"/>
              <a:ext cx="360040" cy="246221"/>
              <a:chOff x="3059832" y="5271011"/>
              <a:chExt cx="360040" cy="24622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131342" y="5301192"/>
                <a:ext cx="192068" cy="185748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36" name="TextBox 73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11</a:t>
                </a:r>
              </a:p>
            </p:txBody>
          </p:sp>
        </p:grpSp>
        <p:grpSp>
          <p:nvGrpSpPr>
            <p:cNvPr id="8278" name="Group 74"/>
            <p:cNvGrpSpPr>
              <a:grpSpLocks/>
            </p:cNvGrpSpPr>
            <p:nvPr/>
          </p:nvGrpSpPr>
          <p:grpSpPr bwMode="auto">
            <a:xfrm>
              <a:off x="1604833" y="3335727"/>
              <a:ext cx="360040" cy="246221"/>
              <a:chOff x="3044993" y="5268473"/>
              <a:chExt cx="360040" cy="24622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132483" y="5301192"/>
                <a:ext cx="190480" cy="184160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34" name="TextBox 76"/>
              <p:cNvSpPr txBox="1">
                <a:spLocks noChangeArrowheads="1"/>
              </p:cNvSpPr>
              <p:nvPr/>
            </p:nvSpPr>
            <p:spPr bwMode="auto">
              <a:xfrm>
                <a:off x="3044993" y="5268473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12</a:t>
                </a:r>
              </a:p>
            </p:txBody>
          </p:sp>
        </p:grpSp>
        <p:grpSp>
          <p:nvGrpSpPr>
            <p:cNvPr id="8279" name="Group 77"/>
            <p:cNvGrpSpPr>
              <a:grpSpLocks/>
            </p:cNvGrpSpPr>
            <p:nvPr/>
          </p:nvGrpSpPr>
          <p:grpSpPr bwMode="auto">
            <a:xfrm>
              <a:off x="3059832" y="3338265"/>
              <a:ext cx="360040" cy="246221"/>
              <a:chOff x="3059832" y="5271011"/>
              <a:chExt cx="360040" cy="24622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132037" y="5301192"/>
                <a:ext cx="190480" cy="185748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32" name="TextBox 79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13</a:t>
                </a:r>
              </a:p>
            </p:txBody>
          </p:sp>
        </p:grpSp>
        <p:grpSp>
          <p:nvGrpSpPr>
            <p:cNvPr id="8280" name="Group 80"/>
            <p:cNvGrpSpPr>
              <a:grpSpLocks/>
            </p:cNvGrpSpPr>
            <p:nvPr/>
          </p:nvGrpSpPr>
          <p:grpSpPr bwMode="auto">
            <a:xfrm>
              <a:off x="4480549" y="3336996"/>
              <a:ext cx="360040" cy="246221"/>
              <a:chOff x="3040389" y="5269742"/>
              <a:chExt cx="360040" cy="246221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3131591" y="5301192"/>
                <a:ext cx="190480" cy="184160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30" name="TextBox 82"/>
              <p:cNvSpPr txBox="1">
                <a:spLocks noChangeArrowheads="1"/>
              </p:cNvSpPr>
              <p:nvPr/>
            </p:nvSpPr>
            <p:spPr bwMode="auto">
              <a:xfrm>
                <a:off x="3040389" y="5269742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14</a:t>
                </a:r>
              </a:p>
            </p:txBody>
          </p:sp>
        </p:grpSp>
        <p:grpSp>
          <p:nvGrpSpPr>
            <p:cNvPr id="8281" name="Group 83"/>
            <p:cNvGrpSpPr>
              <a:grpSpLocks/>
            </p:cNvGrpSpPr>
            <p:nvPr/>
          </p:nvGrpSpPr>
          <p:grpSpPr bwMode="auto">
            <a:xfrm>
              <a:off x="5928101" y="3334018"/>
              <a:ext cx="360040" cy="246221"/>
              <a:chOff x="3047781" y="5266764"/>
              <a:chExt cx="360040" cy="246221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131145" y="5301191"/>
                <a:ext cx="190480" cy="184160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28" name="TextBox 85"/>
              <p:cNvSpPr txBox="1">
                <a:spLocks noChangeArrowheads="1"/>
              </p:cNvSpPr>
              <p:nvPr/>
            </p:nvSpPr>
            <p:spPr bwMode="auto">
              <a:xfrm>
                <a:off x="3047781" y="5266764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15</a:t>
                </a:r>
              </a:p>
            </p:txBody>
          </p:sp>
        </p:grpSp>
        <p:grpSp>
          <p:nvGrpSpPr>
            <p:cNvPr id="8282" name="Group 86"/>
            <p:cNvGrpSpPr>
              <a:grpSpLocks/>
            </p:cNvGrpSpPr>
            <p:nvPr/>
          </p:nvGrpSpPr>
          <p:grpSpPr bwMode="auto">
            <a:xfrm>
              <a:off x="7379155" y="3336996"/>
              <a:ext cx="360040" cy="246221"/>
              <a:chOff x="3058675" y="5269742"/>
              <a:chExt cx="360040" cy="246221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3132286" y="5301192"/>
                <a:ext cx="190480" cy="184160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26" name="TextBox 88"/>
              <p:cNvSpPr txBox="1">
                <a:spLocks noChangeArrowheads="1"/>
              </p:cNvSpPr>
              <p:nvPr/>
            </p:nvSpPr>
            <p:spPr bwMode="auto">
              <a:xfrm>
                <a:off x="3058675" y="5269742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16</a:t>
                </a:r>
              </a:p>
            </p:txBody>
          </p:sp>
        </p:grpSp>
        <p:grpSp>
          <p:nvGrpSpPr>
            <p:cNvPr id="8283" name="Group 89"/>
            <p:cNvGrpSpPr>
              <a:grpSpLocks/>
            </p:cNvGrpSpPr>
            <p:nvPr/>
          </p:nvGrpSpPr>
          <p:grpSpPr bwMode="auto">
            <a:xfrm>
              <a:off x="7373198" y="2333241"/>
              <a:ext cx="360040" cy="246221"/>
              <a:chOff x="3052718" y="5274099"/>
              <a:chExt cx="360040" cy="246221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3132287" y="5301186"/>
                <a:ext cx="190480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24" name="TextBox 91"/>
              <p:cNvSpPr txBox="1">
                <a:spLocks noChangeArrowheads="1"/>
              </p:cNvSpPr>
              <p:nvPr/>
            </p:nvSpPr>
            <p:spPr bwMode="auto">
              <a:xfrm>
                <a:off x="3052718" y="5274099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17</a:t>
                </a:r>
              </a:p>
            </p:txBody>
          </p:sp>
        </p:grpSp>
        <p:grpSp>
          <p:nvGrpSpPr>
            <p:cNvPr id="8284" name="Group 92"/>
            <p:cNvGrpSpPr>
              <a:grpSpLocks/>
            </p:cNvGrpSpPr>
            <p:nvPr/>
          </p:nvGrpSpPr>
          <p:grpSpPr bwMode="auto">
            <a:xfrm>
              <a:off x="5931603" y="2330263"/>
              <a:ext cx="360040" cy="246221"/>
              <a:chOff x="3051283" y="5271121"/>
              <a:chExt cx="360040" cy="24622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3132732" y="5301187"/>
                <a:ext cx="190480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22" name="TextBox 94"/>
              <p:cNvSpPr txBox="1">
                <a:spLocks noChangeArrowheads="1"/>
              </p:cNvSpPr>
              <p:nvPr/>
            </p:nvSpPr>
            <p:spPr bwMode="auto">
              <a:xfrm>
                <a:off x="3051283" y="527112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18</a:t>
                </a:r>
              </a:p>
            </p:txBody>
          </p:sp>
        </p:grpSp>
        <p:grpSp>
          <p:nvGrpSpPr>
            <p:cNvPr id="8285" name="Group 95"/>
            <p:cNvGrpSpPr>
              <a:grpSpLocks/>
            </p:cNvGrpSpPr>
            <p:nvPr/>
          </p:nvGrpSpPr>
          <p:grpSpPr bwMode="auto">
            <a:xfrm>
              <a:off x="4481597" y="2330263"/>
              <a:ext cx="360040" cy="246221"/>
              <a:chOff x="3041437" y="5271121"/>
              <a:chExt cx="360040" cy="246221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131591" y="5301187"/>
                <a:ext cx="190480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20" name="TextBox 97"/>
              <p:cNvSpPr txBox="1">
                <a:spLocks noChangeArrowheads="1"/>
              </p:cNvSpPr>
              <p:nvPr/>
            </p:nvSpPr>
            <p:spPr bwMode="auto">
              <a:xfrm>
                <a:off x="3041437" y="527112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19</a:t>
                </a:r>
              </a:p>
            </p:txBody>
          </p:sp>
        </p:grpSp>
        <p:grpSp>
          <p:nvGrpSpPr>
            <p:cNvPr id="8286" name="Group 98"/>
            <p:cNvGrpSpPr>
              <a:grpSpLocks/>
            </p:cNvGrpSpPr>
            <p:nvPr/>
          </p:nvGrpSpPr>
          <p:grpSpPr bwMode="auto">
            <a:xfrm>
              <a:off x="3059832" y="2330153"/>
              <a:ext cx="360040" cy="246221"/>
              <a:chOff x="3059832" y="5271011"/>
              <a:chExt cx="360040" cy="246221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3132037" y="5301187"/>
                <a:ext cx="190480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18" name="TextBox 100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20</a:t>
                </a:r>
              </a:p>
            </p:txBody>
          </p:sp>
        </p:grpSp>
        <p:grpSp>
          <p:nvGrpSpPr>
            <p:cNvPr id="8287" name="Group 101"/>
            <p:cNvGrpSpPr>
              <a:grpSpLocks/>
            </p:cNvGrpSpPr>
            <p:nvPr/>
          </p:nvGrpSpPr>
          <p:grpSpPr bwMode="auto">
            <a:xfrm>
              <a:off x="1619672" y="2330153"/>
              <a:ext cx="360040" cy="246221"/>
              <a:chOff x="3059832" y="5271011"/>
              <a:chExt cx="360040" cy="246221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3130896" y="5301187"/>
                <a:ext cx="192067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16" name="TextBox 103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21</a:t>
                </a:r>
              </a:p>
            </p:txBody>
          </p:sp>
        </p:grpSp>
        <p:grpSp>
          <p:nvGrpSpPr>
            <p:cNvPr id="8288" name="Group 104"/>
            <p:cNvGrpSpPr>
              <a:grpSpLocks/>
            </p:cNvGrpSpPr>
            <p:nvPr/>
          </p:nvGrpSpPr>
          <p:grpSpPr bwMode="auto">
            <a:xfrm>
              <a:off x="171181" y="2330263"/>
              <a:ext cx="360040" cy="246221"/>
              <a:chOff x="3051501" y="5271121"/>
              <a:chExt cx="360040" cy="246221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3132929" y="5301187"/>
                <a:ext cx="190480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14" name="TextBox 106"/>
              <p:cNvSpPr txBox="1">
                <a:spLocks noChangeArrowheads="1"/>
              </p:cNvSpPr>
              <p:nvPr/>
            </p:nvSpPr>
            <p:spPr bwMode="auto">
              <a:xfrm>
                <a:off x="3051501" y="527112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22</a:t>
                </a:r>
              </a:p>
            </p:txBody>
          </p:sp>
        </p:grpSp>
        <p:grpSp>
          <p:nvGrpSpPr>
            <p:cNvPr id="8289" name="Group 107"/>
            <p:cNvGrpSpPr>
              <a:grpSpLocks/>
            </p:cNvGrpSpPr>
            <p:nvPr/>
          </p:nvGrpSpPr>
          <p:grpSpPr bwMode="auto">
            <a:xfrm>
              <a:off x="165305" y="1322039"/>
              <a:ext cx="360040" cy="246221"/>
              <a:chOff x="3045625" y="5271009"/>
              <a:chExt cx="360040" cy="246221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3131341" y="5301181"/>
                <a:ext cx="192068" cy="185748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12" name="TextBox 109"/>
              <p:cNvSpPr txBox="1">
                <a:spLocks noChangeArrowheads="1"/>
              </p:cNvSpPr>
              <p:nvPr/>
            </p:nvSpPr>
            <p:spPr bwMode="auto">
              <a:xfrm>
                <a:off x="3045625" y="5271009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23</a:t>
                </a:r>
              </a:p>
            </p:txBody>
          </p:sp>
        </p:grpSp>
        <p:grpSp>
          <p:nvGrpSpPr>
            <p:cNvPr id="8290" name="Group 110"/>
            <p:cNvGrpSpPr>
              <a:grpSpLocks/>
            </p:cNvGrpSpPr>
            <p:nvPr/>
          </p:nvGrpSpPr>
          <p:grpSpPr bwMode="auto">
            <a:xfrm>
              <a:off x="1614816" y="1322039"/>
              <a:ext cx="360040" cy="246221"/>
              <a:chOff x="3054976" y="5271009"/>
              <a:chExt cx="360040" cy="246221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3130896" y="5301181"/>
                <a:ext cx="192067" cy="185748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10" name="TextBox 112"/>
              <p:cNvSpPr txBox="1">
                <a:spLocks noChangeArrowheads="1"/>
              </p:cNvSpPr>
              <p:nvPr/>
            </p:nvSpPr>
            <p:spPr bwMode="auto">
              <a:xfrm>
                <a:off x="3054976" y="5271009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24</a:t>
                </a:r>
              </a:p>
            </p:txBody>
          </p:sp>
        </p:grpSp>
        <p:grpSp>
          <p:nvGrpSpPr>
            <p:cNvPr id="8291" name="Group 113"/>
            <p:cNvGrpSpPr>
              <a:grpSpLocks/>
            </p:cNvGrpSpPr>
            <p:nvPr/>
          </p:nvGrpSpPr>
          <p:grpSpPr bwMode="auto">
            <a:xfrm>
              <a:off x="3054371" y="1320963"/>
              <a:ext cx="360040" cy="246221"/>
              <a:chOff x="3054371" y="5269933"/>
              <a:chExt cx="360040" cy="246221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3132037" y="5301181"/>
                <a:ext cx="190480" cy="184160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08" name="TextBox 115"/>
              <p:cNvSpPr txBox="1">
                <a:spLocks noChangeArrowheads="1"/>
              </p:cNvSpPr>
              <p:nvPr/>
            </p:nvSpPr>
            <p:spPr bwMode="auto">
              <a:xfrm>
                <a:off x="3054371" y="5269933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25</a:t>
                </a:r>
              </a:p>
            </p:txBody>
          </p:sp>
        </p:grpSp>
        <p:grpSp>
          <p:nvGrpSpPr>
            <p:cNvPr id="8292" name="Group 119"/>
            <p:cNvGrpSpPr>
              <a:grpSpLocks/>
            </p:cNvGrpSpPr>
            <p:nvPr/>
          </p:nvGrpSpPr>
          <p:grpSpPr bwMode="auto">
            <a:xfrm>
              <a:off x="5940152" y="1322041"/>
              <a:ext cx="360040" cy="246221"/>
              <a:chOff x="3059832" y="5271011"/>
              <a:chExt cx="360040" cy="246221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131145" y="5301181"/>
                <a:ext cx="192067" cy="185748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06" name="TextBox 121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27</a:t>
                </a:r>
              </a:p>
            </p:txBody>
          </p:sp>
        </p:grpSp>
        <p:grpSp>
          <p:nvGrpSpPr>
            <p:cNvPr id="8293" name="Group 122"/>
            <p:cNvGrpSpPr>
              <a:grpSpLocks/>
            </p:cNvGrpSpPr>
            <p:nvPr/>
          </p:nvGrpSpPr>
          <p:grpSpPr bwMode="auto">
            <a:xfrm>
              <a:off x="5940152" y="313929"/>
              <a:ext cx="360040" cy="246221"/>
              <a:chOff x="3059832" y="5271011"/>
              <a:chExt cx="360040" cy="246221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3131145" y="5301176"/>
                <a:ext cx="192067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04" name="TextBox 124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30</a:t>
                </a:r>
              </a:p>
            </p:txBody>
          </p:sp>
        </p:grpSp>
        <p:grpSp>
          <p:nvGrpSpPr>
            <p:cNvPr id="8294" name="Group 125"/>
            <p:cNvGrpSpPr>
              <a:grpSpLocks/>
            </p:cNvGrpSpPr>
            <p:nvPr/>
          </p:nvGrpSpPr>
          <p:grpSpPr bwMode="auto">
            <a:xfrm>
              <a:off x="7380312" y="313929"/>
              <a:ext cx="360040" cy="246221"/>
              <a:chOff x="3059832" y="5271011"/>
              <a:chExt cx="360040" cy="246221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130699" y="5301176"/>
                <a:ext cx="192068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02" name="TextBox 127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29</a:t>
                </a:r>
              </a:p>
            </p:txBody>
          </p:sp>
        </p:grpSp>
        <p:grpSp>
          <p:nvGrpSpPr>
            <p:cNvPr id="8295" name="Group 128"/>
            <p:cNvGrpSpPr>
              <a:grpSpLocks/>
            </p:cNvGrpSpPr>
            <p:nvPr/>
          </p:nvGrpSpPr>
          <p:grpSpPr bwMode="auto">
            <a:xfrm>
              <a:off x="4499992" y="313929"/>
              <a:ext cx="360040" cy="246221"/>
              <a:chOff x="3059832" y="5271011"/>
              <a:chExt cx="360040" cy="246221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3131591" y="5301176"/>
                <a:ext cx="192068" cy="185747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00" name="TextBox 130"/>
              <p:cNvSpPr txBox="1">
                <a:spLocks noChangeArrowheads="1"/>
              </p:cNvSpPr>
              <p:nvPr/>
            </p:nvSpPr>
            <p:spPr bwMode="auto">
              <a:xfrm>
                <a:off x="3059832" y="5271011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31</a:t>
                </a:r>
              </a:p>
            </p:txBody>
          </p:sp>
        </p:grpSp>
        <p:grpSp>
          <p:nvGrpSpPr>
            <p:cNvPr id="8296" name="Group 116"/>
            <p:cNvGrpSpPr>
              <a:grpSpLocks/>
            </p:cNvGrpSpPr>
            <p:nvPr/>
          </p:nvGrpSpPr>
          <p:grpSpPr bwMode="auto">
            <a:xfrm>
              <a:off x="4483528" y="1317572"/>
              <a:ext cx="360040" cy="246221"/>
              <a:chOff x="3043368" y="5266542"/>
              <a:chExt cx="360040" cy="246221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3131591" y="5301181"/>
                <a:ext cx="190480" cy="184160"/>
              </a:xfrm>
              <a:prstGeom prst="rect">
                <a:avLst/>
              </a:prstGeom>
              <a:solidFill>
                <a:srgbClr val="99009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98" name="TextBox 118"/>
              <p:cNvSpPr txBox="1">
                <a:spLocks noChangeArrowheads="1"/>
              </p:cNvSpPr>
              <p:nvPr/>
            </p:nvSpPr>
            <p:spPr bwMode="auto">
              <a:xfrm>
                <a:off x="3043368" y="5266542"/>
                <a:ext cx="3600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000" b="1">
                    <a:solidFill>
                      <a:schemeClr val="bg1"/>
                    </a:solidFill>
                    <a:latin typeface="Century Gothic" charset="0"/>
                  </a:rPr>
                  <a:t>26</a:t>
                </a:r>
              </a:p>
            </p:txBody>
          </p:sp>
        </p:grpSp>
      </p:grpSp>
      <p:sp>
        <p:nvSpPr>
          <p:cNvPr id="172" name="Rectangle 171"/>
          <p:cNvSpPr/>
          <p:nvPr/>
        </p:nvSpPr>
        <p:spPr>
          <a:xfrm>
            <a:off x="1763713" y="152400"/>
            <a:ext cx="2801937" cy="690563"/>
          </a:xfrm>
          <a:prstGeom prst="rect">
            <a:avLst/>
          </a:prstGeom>
          <a:solidFill>
            <a:srgbClr val="990099"/>
          </a:solidFill>
          <a:ln w="63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7620000" y="0"/>
            <a:ext cx="1489075" cy="641350"/>
            <a:chOff x="7620000" y="0"/>
            <a:chExt cx="1489298" cy="641606"/>
          </a:xfrm>
        </p:grpSpPr>
        <p:sp>
          <p:nvSpPr>
            <p:cNvPr id="8263" name="TextBox 168"/>
            <p:cNvSpPr txBox="1">
              <a:spLocks noChangeArrowheads="1"/>
            </p:cNvSpPr>
            <p:nvPr/>
          </p:nvSpPr>
          <p:spPr bwMode="auto">
            <a:xfrm>
              <a:off x="7620000" y="0"/>
              <a:ext cx="985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1</a:t>
              </a:r>
            </a:p>
          </p:txBody>
        </p:sp>
        <p:pic>
          <p:nvPicPr>
            <p:cNvPr id="8264" name="Picture 169" descr="Student sheet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TextBox 131"/>
          <p:cNvSpPr txBox="1">
            <a:spLocks noChangeArrowheads="1"/>
          </p:cNvSpPr>
          <p:nvPr/>
        </p:nvSpPr>
        <p:spPr bwMode="auto">
          <a:xfrm>
            <a:off x="468313" y="890588"/>
            <a:ext cx="3722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400" b="1">
                <a:solidFill>
                  <a:srgbClr val="00B050"/>
                </a:solidFill>
                <a:latin typeface="Century Gothic" charset="0"/>
              </a:rPr>
              <a:t>Le test de voiture est fini</a:t>
            </a:r>
          </a:p>
        </p:txBody>
      </p:sp>
      <p:sp>
        <p:nvSpPr>
          <p:cNvPr id="8198" name="TextBox 132"/>
          <p:cNvSpPr txBox="1">
            <a:spLocks noChangeArrowheads="1"/>
          </p:cNvSpPr>
          <p:nvPr/>
        </p:nvSpPr>
        <p:spPr bwMode="auto">
          <a:xfrm>
            <a:off x="330200" y="5376863"/>
            <a:ext cx="2724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Obtenir 6 pour choisir une source d’énergie et pouvoir commencer.</a:t>
            </a:r>
          </a:p>
          <a:p>
            <a:pPr algn="ctr">
              <a:spcBef>
                <a:spcPts val="600"/>
              </a:spcBef>
            </a:pPr>
            <a:r>
              <a:rPr lang="en-GB" altLang="x-none" sz="1600" b="1">
                <a:solidFill>
                  <a:srgbClr val="00B050"/>
                </a:solidFill>
                <a:latin typeface="Century Gothic" charset="0"/>
              </a:rPr>
              <a:t>Test de voiture</a:t>
            </a:r>
          </a:p>
        </p:txBody>
      </p:sp>
      <p:sp>
        <p:nvSpPr>
          <p:cNvPr id="8199" name="TextBox 133"/>
          <p:cNvSpPr txBox="1">
            <a:spLocks noChangeArrowheads="1"/>
          </p:cNvSpPr>
          <p:nvPr/>
        </p:nvSpPr>
        <p:spPr bwMode="auto">
          <a:xfrm>
            <a:off x="4643438" y="5456238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Une pénurie de gaz et charbon cause une coupure d’électricité.</a:t>
            </a:r>
          </a:p>
        </p:txBody>
      </p:sp>
      <p:sp>
        <p:nvSpPr>
          <p:cNvPr id="8200" name="TextBox 134"/>
          <p:cNvSpPr txBox="1">
            <a:spLocks noChangeArrowheads="1"/>
          </p:cNvSpPr>
          <p:nvPr/>
        </p:nvSpPr>
        <p:spPr bwMode="auto">
          <a:xfrm>
            <a:off x="4643438" y="6022975"/>
            <a:ext cx="131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Voiture électrique </a:t>
            </a:r>
            <a:br>
              <a:rPr lang="en-GB" altLang="x-none" sz="900" b="1">
                <a:solidFill>
                  <a:srgbClr val="00B050"/>
                </a:solidFill>
                <a:latin typeface="Century Gothic" charset="0"/>
              </a:rPr>
            </a:br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perd un tour</a:t>
            </a:r>
          </a:p>
        </p:txBody>
      </p:sp>
      <p:sp>
        <p:nvSpPr>
          <p:cNvPr id="8201" name="TextBox 135"/>
          <p:cNvSpPr txBox="1">
            <a:spLocks noChangeArrowheads="1"/>
          </p:cNvSpPr>
          <p:nvPr/>
        </p:nvSpPr>
        <p:spPr bwMode="auto">
          <a:xfrm>
            <a:off x="6053138" y="5961063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Voiture électrique conduit jusqu’à 7</a:t>
            </a:r>
          </a:p>
        </p:txBody>
      </p:sp>
      <p:sp>
        <p:nvSpPr>
          <p:cNvPr id="8202" name="TextBox 136"/>
          <p:cNvSpPr txBox="1">
            <a:spLocks noChangeArrowheads="1"/>
          </p:cNvSpPr>
          <p:nvPr/>
        </p:nvSpPr>
        <p:spPr bwMode="auto">
          <a:xfrm>
            <a:off x="6227763" y="5446713"/>
            <a:ext cx="1081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Toutes les villes ont maintenant des points de recharge.</a:t>
            </a:r>
          </a:p>
        </p:txBody>
      </p:sp>
      <p:sp>
        <p:nvSpPr>
          <p:cNvPr id="8203" name="TextBox 137"/>
          <p:cNvSpPr txBox="1">
            <a:spLocks noChangeArrowheads="1"/>
          </p:cNvSpPr>
          <p:nvPr/>
        </p:nvSpPr>
        <p:spPr bwMode="auto">
          <a:xfrm>
            <a:off x="7385050" y="5013325"/>
            <a:ext cx="153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Voitures électriques et à hydrogène vont à 10</a:t>
            </a:r>
          </a:p>
        </p:txBody>
      </p:sp>
      <p:sp>
        <p:nvSpPr>
          <p:cNvPr id="8204" name="TextBox 138"/>
          <p:cNvSpPr txBox="1">
            <a:spLocks noChangeArrowheads="1"/>
          </p:cNvSpPr>
          <p:nvPr/>
        </p:nvSpPr>
        <p:spPr bwMode="auto">
          <a:xfrm>
            <a:off x="7467600" y="4365625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Les émissions de CO</a:t>
            </a:r>
            <a:r>
              <a:rPr lang="en-GB" altLang="x-none" sz="800" baseline="-25000">
                <a:latin typeface="Century Gothic" charset="0"/>
              </a:rPr>
              <a:t>2</a:t>
            </a:r>
            <a:r>
              <a:rPr lang="en-GB" altLang="x-none" sz="800">
                <a:latin typeface="Century Gothic" charset="0"/>
              </a:rPr>
              <a:t>  sont à réduire: les voitures à essence, diesel et bio-diesel roulent unique-ment tous les deux jours.</a:t>
            </a:r>
            <a:endParaRPr lang="en-GB" altLang="x-none" sz="800"/>
          </a:p>
        </p:txBody>
      </p:sp>
      <p:sp>
        <p:nvSpPr>
          <p:cNvPr id="8205" name="TextBox 139"/>
          <p:cNvSpPr txBox="1">
            <a:spLocks noChangeArrowheads="1"/>
          </p:cNvSpPr>
          <p:nvPr/>
        </p:nvSpPr>
        <p:spPr bwMode="auto">
          <a:xfrm>
            <a:off x="5969000" y="5154613"/>
            <a:ext cx="1531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Hydrogène retourne à 1</a:t>
            </a:r>
            <a:endParaRPr lang="en-GB" altLang="x-none" sz="900">
              <a:solidFill>
                <a:srgbClr val="00B050"/>
              </a:solidFill>
            </a:endParaRPr>
          </a:p>
        </p:txBody>
      </p:sp>
      <p:sp>
        <p:nvSpPr>
          <p:cNvPr id="8206" name="TextBox 140"/>
          <p:cNvSpPr txBox="1">
            <a:spLocks noChangeArrowheads="1"/>
          </p:cNvSpPr>
          <p:nvPr/>
        </p:nvSpPr>
        <p:spPr bwMode="auto">
          <a:xfrm>
            <a:off x="6011863" y="4449763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De nouvelles réglementations strictes contre le feu ferment les dépôts de stockage de dihydrogène.</a:t>
            </a:r>
            <a:endParaRPr lang="en-GB" altLang="x-none" sz="800"/>
          </a:p>
        </p:txBody>
      </p:sp>
      <p:sp>
        <p:nvSpPr>
          <p:cNvPr id="8207" name="TextBox 141"/>
          <p:cNvSpPr txBox="1">
            <a:spLocks noChangeArrowheads="1"/>
          </p:cNvSpPr>
          <p:nvPr/>
        </p:nvSpPr>
        <p:spPr bwMode="auto">
          <a:xfrm>
            <a:off x="4495800" y="4391025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Des chercheurs découvrent une manière d’extraire du dihydrogène à partir de l’eau, sans produire du CO</a:t>
            </a:r>
            <a:r>
              <a:rPr lang="en-GB" altLang="x-none" sz="800" baseline="-25000">
                <a:latin typeface="Century Gothic" charset="0"/>
              </a:rPr>
              <a:t>2</a:t>
            </a:r>
            <a:r>
              <a:rPr lang="en-GB" altLang="x-none" sz="800">
                <a:latin typeface="Century Gothic" charset="0"/>
              </a:rPr>
              <a:t>.</a:t>
            </a:r>
            <a:endParaRPr lang="en-GB" altLang="x-none" sz="800"/>
          </a:p>
        </p:txBody>
      </p:sp>
      <p:sp>
        <p:nvSpPr>
          <p:cNvPr id="8208" name="TextBox 142"/>
          <p:cNvSpPr txBox="1">
            <a:spLocks noChangeArrowheads="1"/>
          </p:cNvSpPr>
          <p:nvPr/>
        </p:nvSpPr>
        <p:spPr bwMode="auto">
          <a:xfrm>
            <a:off x="4489450" y="50292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Hydrogène avance jusqu’à 12</a:t>
            </a:r>
            <a:endParaRPr lang="en-GB" altLang="x-none" sz="900">
              <a:solidFill>
                <a:srgbClr val="00B050"/>
              </a:solidFill>
            </a:endParaRPr>
          </a:p>
        </p:txBody>
      </p:sp>
      <p:sp>
        <p:nvSpPr>
          <p:cNvPr id="8209" name="TextBox 143"/>
          <p:cNvSpPr txBox="1">
            <a:spLocks noChangeArrowheads="1"/>
          </p:cNvSpPr>
          <p:nvPr/>
        </p:nvSpPr>
        <p:spPr bwMode="auto">
          <a:xfrm>
            <a:off x="3132138" y="500380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Biodiesel conduit jusqu’à 12</a:t>
            </a:r>
            <a:endParaRPr lang="en-GB" altLang="x-none" sz="900">
              <a:solidFill>
                <a:srgbClr val="00B050"/>
              </a:solidFill>
            </a:endParaRPr>
          </a:p>
        </p:txBody>
      </p:sp>
      <p:sp>
        <p:nvSpPr>
          <p:cNvPr id="8210" name="TextBox 144"/>
          <p:cNvSpPr txBox="1">
            <a:spLocks noChangeArrowheads="1"/>
          </p:cNvSpPr>
          <p:nvPr/>
        </p:nvSpPr>
        <p:spPr bwMode="auto">
          <a:xfrm>
            <a:off x="3132138" y="4376738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 sz="800">
              <a:latin typeface="Century Gothic" charset="0"/>
            </a:endParaRPr>
          </a:p>
          <a:p>
            <a:pPr algn="ctr"/>
            <a:r>
              <a:rPr lang="en-GB" altLang="x-none" sz="800">
                <a:latin typeface="Century Gothic" charset="0"/>
              </a:rPr>
              <a:t>Des récoltes formidables de colza :  les plantes ont repris encore plus de CO</a:t>
            </a:r>
            <a:r>
              <a:rPr lang="en-GB" altLang="x-none" sz="800" baseline="-25000">
                <a:latin typeface="Century Gothic" charset="0"/>
              </a:rPr>
              <a:t>2</a:t>
            </a:r>
            <a:r>
              <a:rPr lang="en-GB" altLang="x-none" sz="800">
                <a:latin typeface="Century Gothic" charset="0"/>
              </a:rPr>
              <a:t> de l’atmosphère.</a:t>
            </a:r>
            <a:endParaRPr lang="en-GB" altLang="x-none" sz="800"/>
          </a:p>
        </p:txBody>
      </p:sp>
      <p:sp>
        <p:nvSpPr>
          <p:cNvPr id="8211" name="TextBox 145"/>
          <p:cNvSpPr txBox="1">
            <a:spLocks noChangeArrowheads="1"/>
          </p:cNvSpPr>
          <p:nvPr/>
        </p:nvSpPr>
        <p:spPr bwMode="auto">
          <a:xfrm>
            <a:off x="250825" y="4445000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Beaucoup plus de stations-service fournissent maintenant du biodiesel.</a:t>
            </a:r>
            <a:endParaRPr lang="en-GB" altLang="x-none" sz="800" b="1">
              <a:latin typeface="Century Gothic" charset="0"/>
            </a:endParaRPr>
          </a:p>
        </p:txBody>
      </p:sp>
      <p:sp>
        <p:nvSpPr>
          <p:cNvPr id="8212" name="TextBox 146"/>
          <p:cNvSpPr txBox="1">
            <a:spLocks noChangeArrowheads="1"/>
          </p:cNvSpPr>
          <p:nvPr/>
        </p:nvSpPr>
        <p:spPr bwMode="auto">
          <a:xfrm>
            <a:off x="250825" y="500856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Biodiesel lance encore une fois</a:t>
            </a:r>
          </a:p>
        </p:txBody>
      </p:sp>
      <p:sp>
        <p:nvSpPr>
          <p:cNvPr id="8213" name="TextBox 147"/>
          <p:cNvSpPr txBox="1">
            <a:spLocks noChangeArrowheads="1"/>
          </p:cNvSpPr>
          <p:nvPr/>
        </p:nvSpPr>
        <p:spPr bwMode="auto">
          <a:xfrm>
            <a:off x="250825" y="3384550"/>
            <a:ext cx="1441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Des chercheurs développent un nouveau nanomatériel pour le stockage sécurisé du dihydrogène.</a:t>
            </a:r>
            <a:endParaRPr lang="en-GB" altLang="x-none" sz="800"/>
          </a:p>
        </p:txBody>
      </p:sp>
      <p:sp>
        <p:nvSpPr>
          <p:cNvPr id="8214" name="TextBox 148"/>
          <p:cNvSpPr txBox="1">
            <a:spLocks noChangeArrowheads="1"/>
          </p:cNvSpPr>
          <p:nvPr/>
        </p:nvSpPr>
        <p:spPr bwMode="auto">
          <a:xfrm>
            <a:off x="177800" y="4024313"/>
            <a:ext cx="157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Hydrogène conduit jusqu’à 18</a:t>
            </a:r>
            <a:endParaRPr lang="en-GB" altLang="x-none" sz="900">
              <a:solidFill>
                <a:srgbClr val="00B050"/>
              </a:solidFill>
            </a:endParaRPr>
          </a:p>
        </p:txBody>
      </p:sp>
      <p:sp>
        <p:nvSpPr>
          <p:cNvPr id="8215" name="TextBox 149"/>
          <p:cNvSpPr txBox="1">
            <a:spLocks noChangeArrowheads="1"/>
          </p:cNvSpPr>
          <p:nvPr/>
        </p:nvSpPr>
        <p:spPr bwMode="auto">
          <a:xfrm>
            <a:off x="4572000" y="3494088"/>
            <a:ext cx="143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Tu as soudain besoin de conduire durant de plus longues journées.</a:t>
            </a:r>
            <a:endParaRPr lang="en-GB" altLang="x-none" sz="800" b="1">
              <a:latin typeface="Century Gothic" charset="0"/>
            </a:endParaRPr>
          </a:p>
        </p:txBody>
      </p:sp>
      <p:sp>
        <p:nvSpPr>
          <p:cNvPr id="8216" name="TextBox 150"/>
          <p:cNvSpPr txBox="1">
            <a:spLocks noChangeArrowheads="1"/>
          </p:cNvSpPr>
          <p:nvPr/>
        </p:nvSpPr>
        <p:spPr bwMode="auto">
          <a:xfrm>
            <a:off x="4489450" y="3860800"/>
            <a:ext cx="1600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Voitures à hydrogène et électriques retournent à 9. Biodiesel avance à 18.          </a:t>
            </a:r>
          </a:p>
        </p:txBody>
      </p:sp>
      <p:sp>
        <p:nvSpPr>
          <p:cNvPr id="8217" name="TextBox 151"/>
          <p:cNvSpPr txBox="1">
            <a:spLocks noChangeArrowheads="1"/>
          </p:cNvSpPr>
          <p:nvPr/>
        </p:nvSpPr>
        <p:spPr bwMode="auto">
          <a:xfrm>
            <a:off x="7451725" y="401796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Voiture électrique conduit jusqu’à 18</a:t>
            </a:r>
            <a:endParaRPr lang="en-GB" altLang="x-none" sz="900">
              <a:solidFill>
                <a:srgbClr val="00B050"/>
              </a:solidFill>
            </a:endParaRPr>
          </a:p>
        </p:txBody>
      </p:sp>
      <p:sp>
        <p:nvSpPr>
          <p:cNvPr id="8218" name="TextBox 152"/>
          <p:cNvSpPr txBox="1">
            <a:spLocks noChangeArrowheads="1"/>
          </p:cNvSpPr>
          <p:nvPr/>
        </p:nvSpPr>
        <p:spPr bwMode="auto">
          <a:xfrm>
            <a:off x="7391400" y="3409950"/>
            <a:ext cx="161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Une nouvelle généra-       tion de batteries permet    aux voitures électriques de voyager plus de km entre deux recharges.</a:t>
            </a:r>
            <a:endParaRPr lang="en-GB" altLang="x-none" sz="800"/>
          </a:p>
        </p:txBody>
      </p:sp>
      <p:sp>
        <p:nvSpPr>
          <p:cNvPr id="8219" name="TextBox 153"/>
          <p:cNvSpPr txBox="1">
            <a:spLocks noChangeArrowheads="1"/>
          </p:cNvSpPr>
          <p:nvPr/>
        </p:nvSpPr>
        <p:spPr bwMode="auto">
          <a:xfrm>
            <a:off x="7451725" y="3136900"/>
            <a:ext cx="1441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Biodiesel perd un tour</a:t>
            </a:r>
            <a:endParaRPr lang="en-GB" altLang="x-none" sz="900">
              <a:solidFill>
                <a:srgbClr val="00B050"/>
              </a:solidFill>
            </a:endParaRPr>
          </a:p>
        </p:txBody>
      </p:sp>
      <p:sp>
        <p:nvSpPr>
          <p:cNvPr id="8220" name="TextBox 154"/>
          <p:cNvSpPr txBox="1">
            <a:spLocks noChangeArrowheads="1"/>
          </p:cNvSpPr>
          <p:nvPr/>
        </p:nvSpPr>
        <p:spPr bwMode="auto">
          <a:xfrm>
            <a:off x="7467600" y="2370138"/>
            <a:ext cx="1439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Des protestataires ferment des stations-service. Ils disent que le sol doit servir à l’alimentation, pas à produire du carburant.</a:t>
            </a:r>
            <a:endParaRPr lang="en-GB" altLang="x-none" sz="800"/>
          </a:p>
        </p:txBody>
      </p:sp>
      <p:sp>
        <p:nvSpPr>
          <p:cNvPr id="8221" name="TextBox 155"/>
          <p:cNvSpPr txBox="1">
            <a:spLocks noChangeArrowheads="1"/>
          </p:cNvSpPr>
          <p:nvPr/>
        </p:nvSpPr>
        <p:spPr bwMode="auto">
          <a:xfrm>
            <a:off x="3132138" y="2546350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Des centaines de fermes éoliennes génèrent de l’électricité propre.</a:t>
            </a:r>
          </a:p>
        </p:txBody>
      </p:sp>
      <p:sp>
        <p:nvSpPr>
          <p:cNvPr id="8222" name="TextBox 156"/>
          <p:cNvSpPr txBox="1">
            <a:spLocks noChangeArrowheads="1"/>
          </p:cNvSpPr>
          <p:nvPr/>
        </p:nvSpPr>
        <p:spPr bwMode="auto">
          <a:xfrm>
            <a:off x="3048000" y="2982913"/>
            <a:ext cx="165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Voiture électrique    conduit à 24</a:t>
            </a:r>
            <a:endParaRPr lang="en-GB" altLang="x-none" sz="900">
              <a:solidFill>
                <a:srgbClr val="00B050"/>
              </a:solidFill>
              <a:latin typeface="Century Gothic" charset="0"/>
            </a:endParaRPr>
          </a:p>
        </p:txBody>
      </p:sp>
      <p:sp>
        <p:nvSpPr>
          <p:cNvPr id="8223" name="TextBox 157"/>
          <p:cNvSpPr txBox="1">
            <a:spLocks noChangeArrowheads="1"/>
          </p:cNvSpPr>
          <p:nvPr/>
        </p:nvSpPr>
        <p:spPr bwMode="auto">
          <a:xfrm>
            <a:off x="250825" y="2360613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Le gouvernement </a:t>
            </a:r>
          </a:p>
          <a:p>
            <a:pPr algn="ctr"/>
            <a:r>
              <a:rPr lang="en-GB" altLang="x-none" sz="800">
                <a:latin typeface="Century Gothic" charset="0"/>
              </a:rPr>
              <a:t>donne des subsides aux </a:t>
            </a:r>
          </a:p>
          <a:p>
            <a:pPr algn="ctr"/>
            <a:r>
              <a:rPr lang="en-GB" altLang="x-none" sz="800">
                <a:latin typeface="Century Gothic" charset="0"/>
              </a:rPr>
              <a:t>voitures qui n’émettent </a:t>
            </a:r>
          </a:p>
          <a:p>
            <a:pPr algn="ctr"/>
            <a:r>
              <a:rPr lang="en-GB" altLang="x-none" sz="800">
                <a:latin typeface="Century Gothic" charset="0"/>
              </a:rPr>
              <a:t>pas de CO</a:t>
            </a:r>
            <a:r>
              <a:rPr lang="en-GB" altLang="x-none" sz="800" baseline="-25000">
                <a:latin typeface="Century Gothic" charset="0"/>
              </a:rPr>
              <a:t>2</a:t>
            </a:r>
            <a:r>
              <a:rPr lang="en-GB" altLang="x-none" sz="800">
                <a:latin typeface="Century Gothic" charset="0"/>
              </a:rPr>
              <a:t> en circulant.</a:t>
            </a:r>
            <a:endParaRPr lang="en-GB" altLang="x-none" sz="800" b="1">
              <a:latin typeface="Century Gothic" charset="0"/>
            </a:endParaRPr>
          </a:p>
        </p:txBody>
      </p:sp>
      <p:sp>
        <p:nvSpPr>
          <p:cNvPr id="8224" name="TextBox 158"/>
          <p:cNvSpPr txBox="1">
            <a:spLocks noChangeArrowheads="1"/>
          </p:cNvSpPr>
          <p:nvPr/>
        </p:nvSpPr>
        <p:spPr bwMode="auto">
          <a:xfrm>
            <a:off x="250825" y="2870200"/>
            <a:ext cx="1441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Voitures électriques</a:t>
            </a:r>
          </a:p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et à hydrogène conduisent jusqu’à 25</a:t>
            </a:r>
          </a:p>
        </p:txBody>
      </p:sp>
      <p:sp>
        <p:nvSpPr>
          <p:cNvPr id="8225" name="TextBox 159"/>
          <p:cNvSpPr txBox="1">
            <a:spLocks noChangeArrowheads="1"/>
          </p:cNvSpPr>
          <p:nvPr/>
        </p:nvSpPr>
        <p:spPr bwMode="auto">
          <a:xfrm>
            <a:off x="250825" y="1589088"/>
            <a:ext cx="1441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Une nouvelle station de remplissage d’H</a:t>
            </a:r>
            <a:r>
              <a:rPr lang="en-GB" altLang="x-none" sz="800" baseline="-25000">
                <a:latin typeface="Century Gothic" charset="0"/>
              </a:rPr>
              <a:t>2</a:t>
            </a:r>
            <a:r>
              <a:rPr lang="en-GB" altLang="x-none" sz="800">
                <a:latin typeface="Century Gothic" charset="0"/>
              </a:rPr>
              <a:t> ouvre.</a:t>
            </a:r>
            <a:endParaRPr lang="en-GB" altLang="x-none" sz="800" b="1">
              <a:latin typeface="Century Gothic" charset="0"/>
            </a:endParaRPr>
          </a:p>
        </p:txBody>
      </p:sp>
      <p:sp>
        <p:nvSpPr>
          <p:cNvPr id="8226" name="TextBox 160"/>
          <p:cNvSpPr txBox="1">
            <a:spLocks noChangeArrowheads="1"/>
          </p:cNvSpPr>
          <p:nvPr/>
        </p:nvSpPr>
        <p:spPr bwMode="auto">
          <a:xfrm>
            <a:off x="233363" y="198120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Hydrogène lance encore une fois</a:t>
            </a:r>
          </a:p>
        </p:txBody>
      </p:sp>
      <p:sp>
        <p:nvSpPr>
          <p:cNvPr id="8227" name="TextBox 161"/>
          <p:cNvSpPr txBox="1">
            <a:spLocks noChangeArrowheads="1"/>
          </p:cNvSpPr>
          <p:nvPr/>
        </p:nvSpPr>
        <p:spPr bwMode="auto">
          <a:xfrm>
            <a:off x="1692275" y="1425575"/>
            <a:ext cx="1439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Introduction d’une nouvelle taxe pour toutes les voitures qui dégagent du CO</a:t>
            </a:r>
            <a:r>
              <a:rPr lang="en-GB" altLang="x-none" sz="800" baseline="-25000">
                <a:latin typeface="Century Gothic" charset="0"/>
              </a:rPr>
              <a:t>2</a:t>
            </a:r>
            <a:r>
              <a:rPr lang="en-GB" altLang="x-none" sz="800">
                <a:latin typeface="Century Gothic" charset="0"/>
              </a:rPr>
              <a:t>.</a:t>
            </a:r>
            <a:endParaRPr lang="en-GB" altLang="x-none" sz="800"/>
          </a:p>
        </p:txBody>
      </p:sp>
      <p:sp>
        <p:nvSpPr>
          <p:cNvPr id="8228" name="TextBox 162"/>
          <p:cNvSpPr txBox="1">
            <a:spLocks noChangeArrowheads="1"/>
          </p:cNvSpPr>
          <p:nvPr/>
        </p:nvSpPr>
        <p:spPr bwMode="auto">
          <a:xfrm>
            <a:off x="1692275" y="2128838"/>
            <a:ext cx="14398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Biodiesel retourne à 21</a:t>
            </a:r>
            <a:endParaRPr lang="en-GB" altLang="x-none" sz="900">
              <a:solidFill>
                <a:srgbClr val="00B050"/>
              </a:solidFill>
            </a:endParaRPr>
          </a:p>
        </p:txBody>
      </p:sp>
      <p:sp>
        <p:nvSpPr>
          <p:cNvPr id="8229" name="TextBox 163"/>
          <p:cNvSpPr txBox="1">
            <a:spLocks noChangeArrowheads="1"/>
          </p:cNvSpPr>
          <p:nvPr/>
        </p:nvSpPr>
        <p:spPr bwMode="auto">
          <a:xfrm>
            <a:off x="7451725" y="1538288"/>
            <a:ext cx="1441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Un nouveau rapport montre que le stockage de biodiesel est plus sûr que celui de l’essence.</a:t>
            </a:r>
            <a:endParaRPr lang="en-GB" altLang="x-none" sz="800" b="1">
              <a:latin typeface="Century Gothic" charset="0"/>
            </a:endParaRPr>
          </a:p>
        </p:txBody>
      </p:sp>
      <p:sp>
        <p:nvSpPr>
          <p:cNvPr id="8230" name="TextBox 164"/>
          <p:cNvSpPr txBox="1">
            <a:spLocks noChangeArrowheads="1"/>
          </p:cNvSpPr>
          <p:nvPr/>
        </p:nvSpPr>
        <p:spPr bwMode="auto">
          <a:xfrm>
            <a:off x="7451725" y="2128838"/>
            <a:ext cx="1441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Biodiesel avance à 31</a:t>
            </a:r>
          </a:p>
        </p:txBody>
      </p:sp>
      <p:sp>
        <p:nvSpPr>
          <p:cNvPr id="8231" name="TextBox 165"/>
          <p:cNvSpPr txBox="1">
            <a:spLocks noChangeArrowheads="1"/>
          </p:cNvSpPr>
          <p:nvPr/>
        </p:nvSpPr>
        <p:spPr bwMode="auto">
          <a:xfrm>
            <a:off x="6011863" y="482600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>
                <a:latin typeface="Century Gothic" charset="0"/>
              </a:rPr>
              <a:t>Les décès à cause de collisions augmentent. </a:t>
            </a:r>
            <a:br>
              <a:rPr lang="en-GB" altLang="x-none" sz="800">
                <a:latin typeface="Century Gothic" charset="0"/>
              </a:rPr>
            </a:br>
            <a:r>
              <a:rPr lang="en-GB" altLang="x-none" sz="800">
                <a:latin typeface="Century Gothic" charset="0"/>
              </a:rPr>
              <a:t>Tu es trop tendu pour conduire.</a:t>
            </a:r>
          </a:p>
        </p:txBody>
      </p:sp>
      <p:sp>
        <p:nvSpPr>
          <p:cNvPr id="8232" name="TextBox 166"/>
          <p:cNvSpPr txBox="1">
            <a:spLocks noChangeArrowheads="1"/>
          </p:cNvSpPr>
          <p:nvPr/>
        </p:nvSpPr>
        <p:spPr bwMode="auto">
          <a:xfrm>
            <a:off x="5975350" y="992188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rgbClr val="00B050"/>
                </a:solidFill>
                <a:latin typeface="Century Gothic" charset="0"/>
              </a:rPr>
              <a:t>Toutes les voitures sur le tableau retournent à 19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1739900" y="12700"/>
            <a:ext cx="2879725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Jeu de Guerres de Voitures</a:t>
            </a:r>
            <a:endParaRPr lang="en-GB" sz="28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8234" name="Picture 172" descr="red c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32188"/>
            <a:ext cx="13684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173" descr="green colour c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10080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174" descr="electric c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97263"/>
            <a:ext cx="1295400" cy="7239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50044" y="2495611"/>
            <a:ext cx="1096395" cy="768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315047" y="1486109"/>
            <a:ext cx="1083883" cy="7200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8" name="Picture 177" descr="hydrogen car2.png"/>
          <p:cNvPicPr>
            <a:picLocks noChangeAspect="1"/>
          </p:cNvPicPr>
          <p:nvPr/>
        </p:nvPicPr>
        <p:blipFill>
          <a:blip r:embed="rId8" cstate="print"/>
          <a:srcRect t="15385" r="12821"/>
          <a:stretch>
            <a:fillRect/>
          </a:stretch>
        </p:blipFill>
        <p:spPr>
          <a:xfrm>
            <a:off x="4716016" y="506405"/>
            <a:ext cx="1168912" cy="78408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8240" name="Picture 6" descr="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447800"/>
            <a:ext cx="8683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" name="Picture 179" descr="symbol ele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2" name="Picture 4" descr="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8683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" name="Picture 182" descr="hydrogen fue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89588"/>
            <a:ext cx="10874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4" name="Picture 183" descr="biodiesel fue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20938"/>
            <a:ext cx="10890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5" name="Picture 184" descr="electric fue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535488"/>
            <a:ext cx="10810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0" r="16991"/>
          <a:stretch>
            <a:fillRect/>
          </a:stretch>
        </p:blipFill>
        <p:spPr bwMode="auto">
          <a:xfrm>
            <a:off x="3230563" y="3716338"/>
            <a:ext cx="836612" cy="5794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186" descr="rape flowe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429000"/>
            <a:ext cx="619125" cy="62071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8" name="Picture 2" descr="F:\Images\Business images\Image sections\Transport\sports car dreamstime_xs_20281805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0210" r="6535"/>
          <a:stretch>
            <a:fillRect/>
          </a:stretch>
        </p:blipFill>
        <p:spPr bwMode="auto">
          <a:xfrm>
            <a:off x="7596188" y="5589588"/>
            <a:ext cx="11525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49" name="Group 314"/>
          <p:cNvGrpSpPr>
            <a:grpSpLocks/>
          </p:cNvGrpSpPr>
          <p:nvPr/>
        </p:nvGrpSpPr>
        <p:grpSpPr bwMode="auto">
          <a:xfrm>
            <a:off x="7380288" y="1311275"/>
            <a:ext cx="360362" cy="246063"/>
            <a:chOff x="7380312" y="1310571"/>
            <a:chExt cx="360040" cy="246221"/>
          </a:xfrm>
        </p:grpSpPr>
        <p:sp>
          <p:nvSpPr>
            <p:cNvPr id="41" name="Rectangle 40"/>
            <p:cNvSpPr/>
            <p:nvPr/>
          </p:nvSpPr>
          <p:spPr>
            <a:xfrm>
              <a:off x="7451685" y="1351873"/>
              <a:ext cx="191916" cy="185857"/>
            </a:xfrm>
            <a:prstGeom prst="rect">
              <a:avLst/>
            </a:prstGeom>
            <a:solidFill>
              <a:srgbClr val="99009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62" name="TextBox 313"/>
            <p:cNvSpPr txBox="1">
              <a:spLocks noChangeArrowheads="1"/>
            </p:cNvSpPr>
            <p:nvPr/>
          </p:nvSpPr>
          <p:spPr bwMode="auto">
            <a:xfrm>
              <a:off x="7380312" y="1310571"/>
              <a:ext cx="3600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000" b="1">
                  <a:solidFill>
                    <a:schemeClr val="bg1"/>
                  </a:solidFill>
                  <a:latin typeface="Century Gothic" charset="0"/>
                </a:rPr>
                <a:t>28</a:t>
              </a:r>
            </a:p>
          </p:txBody>
        </p:sp>
      </p:grpSp>
      <p:sp>
        <p:nvSpPr>
          <p:cNvPr id="8250" name="TextBox 315"/>
          <p:cNvSpPr txBox="1">
            <a:spLocks noChangeArrowheads="1"/>
          </p:cNvSpPr>
          <p:nvPr/>
        </p:nvSpPr>
        <p:spPr bwMode="auto">
          <a:xfrm>
            <a:off x="7094538" y="6535738"/>
            <a:ext cx="2057400" cy="339725"/>
          </a:xfrm>
          <a:prstGeom prst="rect">
            <a:avLst/>
          </a:prstGeom>
          <a:solidFill>
            <a:srgbClr val="5D1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US" altLang="x-none" sz="160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rPr>
              <a:t>Fiches apprenants</a:t>
            </a:r>
          </a:p>
        </p:txBody>
      </p:sp>
      <p:sp>
        <p:nvSpPr>
          <p:cNvPr id="330" name="Flèche vers le haut 329"/>
          <p:cNvSpPr/>
          <p:nvPr/>
        </p:nvSpPr>
        <p:spPr>
          <a:xfrm>
            <a:off x="8686800" y="52578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  <p:sp>
        <p:nvSpPr>
          <p:cNvPr id="331" name="Flèche vers le haut 330"/>
          <p:cNvSpPr/>
          <p:nvPr/>
        </p:nvSpPr>
        <p:spPr>
          <a:xfrm rot="16200000">
            <a:off x="7391400" y="47244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  <p:sp>
        <p:nvSpPr>
          <p:cNvPr id="332" name="Flèche vers le haut 331"/>
          <p:cNvSpPr/>
          <p:nvPr/>
        </p:nvSpPr>
        <p:spPr>
          <a:xfrm rot="5400000">
            <a:off x="1676400" y="35052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  <p:sp>
        <p:nvSpPr>
          <p:cNvPr id="333" name="Flèche vers le haut 332"/>
          <p:cNvSpPr/>
          <p:nvPr/>
        </p:nvSpPr>
        <p:spPr>
          <a:xfrm>
            <a:off x="1447800" y="41910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  <p:sp>
        <p:nvSpPr>
          <p:cNvPr id="334" name="Flèche vers le haut 333"/>
          <p:cNvSpPr/>
          <p:nvPr/>
        </p:nvSpPr>
        <p:spPr>
          <a:xfrm>
            <a:off x="8686800" y="32004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  <p:sp>
        <p:nvSpPr>
          <p:cNvPr id="335" name="Flèche vers le haut 334"/>
          <p:cNvSpPr/>
          <p:nvPr/>
        </p:nvSpPr>
        <p:spPr>
          <a:xfrm>
            <a:off x="1524000" y="22098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  <p:sp>
        <p:nvSpPr>
          <p:cNvPr id="336" name="Flèche vers le haut 335"/>
          <p:cNvSpPr/>
          <p:nvPr/>
        </p:nvSpPr>
        <p:spPr>
          <a:xfrm>
            <a:off x="8686800" y="11430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  <p:sp>
        <p:nvSpPr>
          <p:cNvPr id="337" name="Flèche vers le haut 336"/>
          <p:cNvSpPr/>
          <p:nvPr/>
        </p:nvSpPr>
        <p:spPr>
          <a:xfrm rot="16200000">
            <a:off x="7391400" y="27432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  <p:sp>
        <p:nvSpPr>
          <p:cNvPr id="338" name="Flèche vers le haut 337"/>
          <p:cNvSpPr/>
          <p:nvPr/>
        </p:nvSpPr>
        <p:spPr>
          <a:xfrm rot="16200000">
            <a:off x="7391400" y="7620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  <p:sp>
        <p:nvSpPr>
          <p:cNvPr id="339" name="Flèche vers le haut 338"/>
          <p:cNvSpPr/>
          <p:nvPr/>
        </p:nvSpPr>
        <p:spPr>
          <a:xfrm rot="5400000">
            <a:off x="1676400" y="1752600"/>
            <a:ext cx="1524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7E1BB5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0"/>
          <p:cNvGrpSpPr>
            <a:grpSpLocks/>
          </p:cNvGrpSpPr>
          <p:nvPr/>
        </p:nvGrpSpPr>
        <p:grpSpPr bwMode="auto">
          <a:xfrm>
            <a:off x="179388" y="5300663"/>
            <a:ext cx="1439862" cy="1084262"/>
            <a:chOff x="3779912" y="3140968"/>
            <a:chExt cx="1440160" cy="1083538"/>
          </a:xfrm>
        </p:grpSpPr>
        <p:sp>
          <p:nvSpPr>
            <p:cNvPr id="28" name="Rectangle 27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312" name="Picture 4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7543800" y="0"/>
            <a:ext cx="1565275" cy="641350"/>
            <a:chOff x="7543800" y="0"/>
            <a:chExt cx="1565498" cy="641606"/>
          </a:xfrm>
        </p:grpSpPr>
        <p:sp>
          <p:nvSpPr>
            <p:cNvPr id="9309" name="TextBox 15"/>
            <p:cNvSpPr txBox="1">
              <a:spLocks noChangeArrowheads="1"/>
            </p:cNvSpPr>
            <p:nvPr/>
          </p:nvSpPr>
          <p:spPr bwMode="auto">
            <a:xfrm>
              <a:off x="7543800" y="0"/>
              <a:ext cx="10614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2</a:t>
              </a:r>
            </a:p>
          </p:txBody>
        </p:sp>
        <p:pic>
          <p:nvPicPr>
            <p:cNvPr id="9310" name="Picture 16" descr="Student sheet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2003425" y="190500"/>
            <a:ext cx="56165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Jetons pour Jeu de Guerres de voitures</a:t>
            </a:r>
            <a:endParaRPr lang="en-GB" sz="32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9221" name="Group 58"/>
          <p:cNvGrpSpPr>
            <a:grpSpLocks/>
          </p:cNvGrpSpPr>
          <p:nvPr/>
        </p:nvGrpSpPr>
        <p:grpSpPr bwMode="auto">
          <a:xfrm>
            <a:off x="5940425" y="4292600"/>
            <a:ext cx="1439863" cy="1055688"/>
            <a:chOff x="6948264" y="3140968"/>
            <a:chExt cx="1440160" cy="1054555"/>
          </a:xfrm>
        </p:grpSpPr>
        <p:sp>
          <p:nvSpPr>
            <p:cNvPr id="22" name="Rectangle 21"/>
            <p:cNvSpPr/>
            <p:nvPr/>
          </p:nvSpPr>
          <p:spPr>
            <a:xfrm>
              <a:off x="6948264" y="3140968"/>
              <a:ext cx="1440160" cy="10085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308" name="Picture 22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2" name="Group 59"/>
          <p:cNvGrpSpPr>
            <a:grpSpLocks/>
          </p:cNvGrpSpPr>
          <p:nvPr/>
        </p:nvGrpSpPr>
        <p:grpSpPr bwMode="auto">
          <a:xfrm>
            <a:off x="3059113" y="2276475"/>
            <a:ext cx="1441450" cy="1008063"/>
            <a:chOff x="5364088" y="3140968"/>
            <a:chExt cx="1440160" cy="1008112"/>
          </a:xfrm>
        </p:grpSpPr>
        <p:sp>
          <p:nvSpPr>
            <p:cNvPr id="26" name="Rectangle 25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306" name="Picture 6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3" name="Group 31"/>
          <p:cNvGrpSpPr>
            <a:grpSpLocks/>
          </p:cNvGrpSpPr>
          <p:nvPr/>
        </p:nvGrpSpPr>
        <p:grpSpPr bwMode="auto">
          <a:xfrm>
            <a:off x="1619250" y="5300663"/>
            <a:ext cx="1439863" cy="1084262"/>
            <a:chOff x="3779912" y="3140968"/>
            <a:chExt cx="1440160" cy="1083538"/>
          </a:xfrm>
        </p:grpSpPr>
        <p:sp>
          <p:nvSpPr>
            <p:cNvPr id="33" name="Rectangle 32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304" name="Picture 33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4" name="Group 34"/>
          <p:cNvGrpSpPr>
            <a:grpSpLocks/>
          </p:cNvGrpSpPr>
          <p:nvPr/>
        </p:nvGrpSpPr>
        <p:grpSpPr bwMode="auto">
          <a:xfrm>
            <a:off x="3059113" y="5300663"/>
            <a:ext cx="1441450" cy="1084262"/>
            <a:chOff x="3779912" y="3140968"/>
            <a:chExt cx="1440160" cy="1083538"/>
          </a:xfrm>
        </p:grpSpPr>
        <p:sp>
          <p:nvSpPr>
            <p:cNvPr id="36" name="Rectangle 35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302" name="Picture 36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5" name="Group 37"/>
          <p:cNvGrpSpPr>
            <a:grpSpLocks/>
          </p:cNvGrpSpPr>
          <p:nvPr/>
        </p:nvGrpSpPr>
        <p:grpSpPr bwMode="auto">
          <a:xfrm>
            <a:off x="4500563" y="5300663"/>
            <a:ext cx="1439862" cy="1084262"/>
            <a:chOff x="3779912" y="3140968"/>
            <a:chExt cx="1440160" cy="1083538"/>
          </a:xfrm>
        </p:grpSpPr>
        <p:sp>
          <p:nvSpPr>
            <p:cNvPr id="39" name="Rectangle 38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300" name="Picture 39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6" name="Group 40"/>
          <p:cNvGrpSpPr>
            <a:grpSpLocks/>
          </p:cNvGrpSpPr>
          <p:nvPr/>
        </p:nvGrpSpPr>
        <p:grpSpPr bwMode="auto">
          <a:xfrm>
            <a:off x="5940425" y="5300663"/>
            <a:ext cx="1439863" cy="1084262"/>
            <a:chOff x="3779912" y="3140968"/>
            <a:chExt cx="1440160" cy="1083538"/>
          </a:xfrm>
        </p:grpSpPr>
        <p:sp>
          <p:nvSpPr>
            <p:cNvPr id="42" name="Rectangle 41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98" name="Picture 42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7" name="Group 43"/>
          <p:cNvGrpSpPr>
            <a:grpSpLocks/>
          </p:cNvGrpSpPr>
          <p:nvPr/>
        </p:nvGrpSpPr>
        <p:grpSpPr bwMode="auto">
          <a:xfrm>
            <a:off x="7380288" y="5300663"/>
            <a:ext cx="1439862" cy="1084262"/>
            <a:chOff x="3779912" y="3140968"/>
            <a:chExt cx="1440160" cy="1083538"/>
          </a:xfrm>
        </p:grpSpPr>
        <p:sp>
          <p:nvSpPr>
            <p:cNvPr id="45" name="Rectangle 44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96" name="Picture 45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8" name="Group 46"/>
          <p:cNvGrpSpPr>
            <a:grpSpLocks/>
          </p:cNvGrpSpPr>
          <p:nvPr/>
        </p:nvGrpSpPr>
        <p:grpSpPr bwMode="auto">
          <a:xfrm>
            <a:off x="179388" y="4292600"/>
            <a:ext cx="1439862" cy="1084263"/>
            <a:chOff x="3779912" y="3140968"/>
            <a:chExt cx="1440160" cy="1083538"/>
          </a:xfrm>
        </p:grpSpPr>
        <p:sp>
          <p:nvSpPr>
            <p:cNvPr id="48" name="Rectangle 47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94" name="Picture 48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9" name="Group 49"/>
          <p:cNvGrpSpPr>
            <a:grpSpLocks/>
          </p:cNvGrpSpPr>
          <p:nvPr/>
        </p:nvGrpSpPr>
        <p:grpSpPr bwMode="auto">
          <a:xfrm>
            <a:off x="1619250" y="4292600"/>
            <a:ext cx="1439863" cy="1084263"/>
            <a:chOff x="3779912" y="3140968"/>
            <a:chExt cx="1440160" cy="1083538"/>
          </a:xfrm>
        </p:grpSpPr>
        <p:sp>
          <p:nvSpPr>
            <p:cNvPr id="51" name="Rectangle 50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92" name="Picture 51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0" name="Group 52"/>
          <p:cNvGrpSpPr>
            <a:grpSpLocks/>
          </p:cNvGrpSpPr>
          <p:nvPr/>
        </p:nvGrpSpPr>
        <p:grpSpPr bwMode="auto">
          <a:xfrm>
            <a:off x="3059113" y="4292600"/>
            <a:ext cx="1441450" cy="1084263"/>
            <a:chOff x="3779912" y="3140968"/>
            <a:chExt cx="1440160" cy="1083538"/>
          </a:xfrm>
        </p:grpSpPr>
        <p:sp>
          <p:nvSpPr>
            <p:cNvPr id="54" name="Rectangle 53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90" name="Picture 54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1" name="Group 55"/>
          <p:cNvGrpSpPr>
            <a:grpSpLocks/>
          </p:cNvGrpSpPr>
          <p:nvPr/>
        </p:nvGrpSpPr>
        <p:grpSpPr bwMode="auto">
          <a:xfrm>
            <a:off x="4500563" y="4292600"/>
            <a:ext cx="1439862" cy="1084263"/>
            <a:chOff x="3779912" y="3140968"/>
            <a:chExt cx="1440160" cy="1083538"/>
          </a:xfrm>
        </p:grpSpPr>
        <p:sp>
          <p:nvSpPr>
            <p:cNvPr id="57" name="Rectangle 56"/>
            <p:cNvSpPr/>
            <p:nvPr/>
          </p:nvSpPr>
          <p:spPr>
            <a:xfrm>
              <a:off x="3779912" y="3140968"/>
              <a:ext cx="1440160" cy="10073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88" name="Picture 57" descr="hydrogen fu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84" y="3284984"/>
              <a:ext cx="1338541" cy="93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2" name="Group 60"/>
          <p:cNvGrpSpPr>
            <a:grpSpLocks/>
          </p:cNvGrpSpPr>
          <p:nvPr/>
        </p:nvGrpSpPr>
        <p:grpSpPr bwMode="auto">
          <a:xfrm>
            <a:off x="7380288" y="4292600"/>
            <a:ext cx="1439862" cy="1055688"/>
            <a:chOff x="6948264" y="3140968"/>
            <a:chExt cx="1440160" cy="1054555"/>
          </a:xfrm>
        </p:grpSpPr>
        <p:sp>
          <p:nvSpPr>
            <p:cNvPr id="62" name="Rectangle 61"/>
            <p:cNvSpPr/>
            <p:nvPr/>
          </p:nvSpPr>
          <p:spPr>
            <a:xfrm>
              <a:off x="6948264" y="3140968"/>
              <a:ext cx="1440160" cy="10085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86" name="Picture 62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3" name="Group 63"/>
          <p:cNvGrpSpPr>
            <a:grpSpLocks/>
          </p:cNvGrpSpPr>
          <p:nvPr/>
        </p:nvGrpSpPr>
        <p:grpSpPr bwMode="auto">
          <a:xfrm>
            <a:off x="5940425" y="3284538"/>
            <a:ext cx="1439863" cy="1055687"/>
            <a:chOff x="6948264" y="3140968"/>
            <a:chExt cx="1440160" cy="1054555"/>
          </a:xfrm>
        </p:grpSpPr>
        <p:sp>
          <p:nvSpPr>
            <p:cNvPr id="65" name="Rectangle 64"/>
            <p:cNvSpPr/>
            <p:nvPr/>
          </p:nvSpPr>
          <p:spPr>
            <a:xfrm>
              <a:off x="6948264" y="3140968"/>
              <a:ext cx="1440160" cy="10085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84" name="Picture 65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4" name="Group 66"/>
          <p:cNvGrpSpPr>
            <a:grpSpLocks/>
          </p:cNvGrpSpPr>
          <p:nvPr/>
        </p:nvGrpSpPr>
        <p:grpSpPr bwMode="auto">
          <a:xfrm>
            <a:off x="7380288" y="3284538"/>
            <a:ext cx="1439862" cy="1055687"/>
            <a:chOff x="6948264" y="3140968"/>
            <a:chExt cx="1440160" cy="1054555"/>
          </a:xfrm>
        </p:grpSpPr>
        <p:sp>
          <p:nvSpPr>
            <p:cNvPr id="68" name="Rectangle 67"/>
            <p:cNvSpPr/>
            <p:nvPr/>
          </p:nvSpPr>
          <p:spPr>
            <a:xfrm>
              <a:off x="6948264" y="3140968"/>
              <a:ext cx="1440160" cy="10085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82" name="Picture 68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5" name="Group 69"/>
          <p:cNvGrpSpPr>
            <a:grpSpLocks/>
          </p:cNvGrpSpPr>
          <p:nvPr/>
        </p:nvGrpSpPr>
        <p:grpSpPr bwMode="auto">
          <a:xfrm>
            <a:off x="3059113" y="3284538"/>
            <a:ext cx="1441450" cy="1055687"/>
            <a:chOff x="6948264" y="3140968"/>
            <a:chExt cx="1440160" cy="1054555"/>
          </a:xfrm>
        </p:grpSpPr>
        <p:sp>
          <p:nvSpPr>
            <p:cNvPr id="71" name="Rectangle 70"/>
            <p:cNvSpPr/>
            <p:nvPr/>
          </p:nvSpPr>
          <p:spPr>
            <a:xfrm>
              <a:off x="6948264" y="3140968"/>
              <a:ext cx="1440160" cy="10085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80" name="Picture 71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6" name="Group 72"/>
          <p:cNvGrpSpPr>
            <a:grpSpLocks/>
          </p:cNvGrpSpPr>
          <p:nvPr/>
        </p:nvGrpSpPr>
        <p:grpSpPr bwMode="auto">
          <a:xfrm>
            <a:off x="4500563" y="3284538"/>
            <a:ext cx="1439862" cy="1055687"/>
            <a:chOff x="6948264" y="3140968"/>
            <a:chExt cx="1440160" cy="1054555"/>
          </a:xfrm>
        </p:grpSpPr>
        <p:sp>
          <p:nvSpPr>
            <p:cNvPr id="74" name="Rectangle 73"/>
            <p:cNvSpPr/>
            <p:nvPr/>
          </p:nvSpPr>
          <p:spPr>
            <a:xfrm>
              <a:off x="6948264" y="3140968"/>
              <a:ext cx="1440160" cy="10085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78" name="Picture 74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7" name="Group 75"/>
          <p:cNvGrpSpPr>
            <a:grpSpLocks/>
          </p:cNvGrpSpPr>
          <p:nvPr/>
        </p:nvGrpSpPr>
        <p:grpSpPr bwMode="auto">
          <a:xfrm>
            <a:off x="179388" y="3284538"/>
            <a:ext cx="1439862" cy="1055687"/>
            <a:chOff x="6948264" y="3140968"/>
            <a:chExt cx="1440160" cy="1054555"/>
          </a:xfrm>
        </p:grpSpPr>
        <p:sp>
          <p:nvSpPr>
            <p:cNvPr id="77" name="Rectangle 76"/>
            <p:cNvSpPr/>
            <p:nvPr/>
          </p:nvSpPr>
          <p:spPr>
            <a:xfrm>
              <a:off x="6948264" y="3140968"/>
              <a:ext cx="1440160" cy="10085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76" name="Picture 77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8" name="Group 78"/>
          <p:cNvGrpSpPr>
            <a:grpSpLocks/>
          </p:cNvGrpSpPr>
          <p:nvPr/>
        </p:nvGrpSpPr>
        <p:grpSpPr bwMode="auto">
          <a:xfrm>
            <a:off x="1619250" y="3284538"/>
            <a:ext cx="1439863" cy="1055687"/>
            <a:chOff x="6948264" y="3140968"/>
            <a:chExt cx="1440160" cy="1054555"/>
          </a:xfrm>
        </p:grpSpPr>
        <p:sp>
          <p:nvSpPr>
            <p:cNvPr id="80" name="Rectangle 79"/>
            <p:cNvSpPr/>
            <p:nvPr/>
          </p:nvSpPr>
          <p:spPr>
            <a:xfrm>
              <a:off x="6948264" y="3140968"/>
              <a:ext cx="1440160" cy="10085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74" name="Picture 80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9" name="Group 81"/>
          <p:cNvGrpSpPr>
            <a:grpSpLocks/>
          </p:cNvGrpSpPr>
          <p:nvPr/>
        </p:nvGrpSpPr>
        <p:grpSpPr bwMode="auto">
          <a:xfrm>
            <a:off x="179388" y="2276475"/>
            <a:ext cx="1439862" cy="1055688"/>
            <a:chOff x="6948264" y="3140968"/>
            <a:chExt cx="1440160" cy="1054555"/>
          </a:xfrm>
        </p:grpSpPr>
        <p:sp>
          <p:nvSpPr>
            <p:cNvPr id="83" name="Rectangle 82"/>
            <p:cNvSpPr/>
            <p:nvPr/>
          </p:nvSpPr>
          <p:spPr>
            <a:xfrm>
              <a:off x="6948264" y="3140968"/>
              <a:ext cx="1440160" cy="10085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72" name="Picture 83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0" name="Group 84"/>
          <p:cNvGrpSpPr>
            <a:grpSpLocks/>
          </p:cNvGrpSpPr>
          <p:nvPr/>
        </p:nvGrpSpPr>
        <p:grpSpPr bwMode="auto">
          <a:xfrm>
            <a:off x="1619250" y="2276475"/>
            <a:ext cx="1439863" cy="1055688"/>
            <a:chOff x="6948264" y="3140968"/>
            <a:chExt cx="1440160" cy="1054555"/>
          </a:xfrm>
        </p:grpSpPr>
        <p:sp>
          <p:nvSpPr>
            <p:cNvPr id="86" name="Rectangle 85"/>
            <p:cNvSpPr/>
            <p:nvPr/>
          </p:nvSpPr>
          <p:spPr>
            <a:xfrm>
              <a:off x="6948264" y="3140968"/>
              <a:ext cx="1440160" cy="10085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70" name="Picture 86" descr="biodiesel fu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4752" flipH="1">
              <a:off x="7068992" y="3220832"/>
              <a:ext cx="1313126" cy="9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1" name="Group 87"/>
          <p:cNvGrpSpPr>
            <a:grpSpLocks/>
          </p:cNvGrpSpPr>
          <p:nvPr/>
        </p:nvGrpSpPr>
        <p:grpSpPr bwMode="auto">
          <a:xfrm>
            <a:off x="4500563" y="2276475"/>
            <a:ext cx="1439862" cy="1008063"/>
            <a:chOff x="5364088" y="3140968"/>
            <a:chExt cx="1440160" cy="1008112"/>
          </a:xfrm>
        </p:grpSpPr>
        <p:sp>
          <p:nvSpPr>
            <p:cNvPr id="89" name="Rectangle 88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68" name="Picture 89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2" name="Group 90"/>
          <p:cNvGrpSpPr>
            <a:grpSpLocks/>
          </p:cNvGrpSpPr>
          <p:nvPr/>
        </p:nvGrpSpPr>
        <p:grpSpPr bwMode="auto">
          <a:xfrm>
            <a:off x="5940425" y="2276475"/>
            <a:ext cx="1439863" cy="1008063"/>
            <a:chOff x="5364088" y="3140968"/>
            <a:chExt cx="1440160" cy="1008112"/>
          </a:xfrm>
        </p:grpSpPr>
        <p:sp>
          <p:nvSpPr>
            <p:cNvPr id="92" name="Rectangle 91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66" name="Picture 92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3" name="Group 93"/>
          <p:cNvGrpSpPr>
            <a:grpSpLocks/>
          </p:cNvGrpSpPr>
          <p:nvPr/>
        </p:nvGrpSpPr>
        <p:grpSpPr bwMode="auto">
          <a:xfrm>
            <a:off x="7380288" y="2276475"/>
            <a:ext cx="1439862" cy="1008063"/>
            <a:chOff x="5364088" y="3140968"/>
            <a:chExt cx="1440160" cy="1008112"/>
          </a:xfrm>
        </p:grpSpPr>
        <p:sp>
          <p:nvSpPr>
            <p:cNvPr id="95" name="Rectangle 94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64" name="Picture 95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4" name="Group 96"/>
          <p:cNvGrpSpPr>
            <a:grpSpLocks/>
          </p:cNvGrpSpPr>
          <p:nvPr/>
        </p:nvGrpSpPr>
        <p:grpSpPr bwMode="auto">
          <a:xfrm>
            <a:off x="3059113" y="1268413"/>
            <a:ext cx="1441450" cy="1008062"/>
            <a:chOff x="5364088" y="3140968"/>
            <a:chExt cx="1440160" cy="1008112"/>
          </a:xfrm>
        </p:grpSpPr>
        <p:sp>
          <p:nvSpPr>
            <p:cNvPr id="98" name="Rectangle 97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62" name="Picture 98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5" name="Group 99"/>
          <p:cNvGrpSpPr>
            <a:grpSpLocks/>
          </p:cNvGrpSpPr>
          <p:nvPr/>
        </p:nvGrpSpPr>
        <p:grpSpPr bwMode="auto">
          <a:xfrm>
            <a:off x="4500563" y="1268413"/>
            <a:ext cx="1439862" cy="1008062"/>
            <a:chOff x="5364088" y="3140968"/>
            <a:chExt cx="1440160" cy="1008112"/>
          </a:xfrm>
        </p:grpSpPr>
        <p:sp>
          <p:nvSpPr>
            <p:cNvPr id="101" name="Rectangle 100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60" name="Picture 101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6" name="Group 102"/>
          <p:cNvGrpSpPr>
            <a:grpSpLocks/>
          </p:cNvGrpSpPr>
          <p:nvPr/>
        </p:nvGrpSpPr>
        <p:grpSpPr bwMode="auto">
          <a:xfrm>
            <a:off x="5940425" y="1268413"/>
            <a:ext cx="1439863" cy="1008062"/>
            <a:chOff x="5364088" y="3140968"/>
            <a:chExt cx="1440160" cy="1008112"/>
          </a:xfrm>
        </p:grpSpPr>
        <p:sp>
          <p:nvSpPr>
            <p:cNvPr id="104" name="Rectangle 103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58" name="Picture 104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7" name="Group 105"/>
          <p:cNvGrpSpPr>
            <a:grpSpLocks/>
          </p:cNvGrpSpPr>
          <p:nvPr/>
        </p:nvGrpSpPr>
        <p:grpSpPr bwMode="auto">
          <a:xfrm>
            <a:off x="7380288" y="1268413"/>
            <a:ext cx="1439862" cy="1008062"/>
            <a:chOff x="5364088" y="3140968"/>
            <a:chExt cx="1440160" cy="1008112"/>
          </a:xfrm>
        </p:grpSpPr>
        <p:sp>
          <p:nvSpPr>
            <p:cNvPr id="107" name="Rectangle 106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56" name="Picture 107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8" name="Group 108"/>
          <p:cNvGrpSpPr>
            <a:grpSpLocks/>
          </p:cNvGrpSpPr>
          <p:nvPr/>
        </p:nvGrpSpPr>
        <p:grpSpPr bwMode="auto">
          <a:xfrm>
            <a:off x="179388" y="1268413"/>
            <a:ext cx="1439862" cy="1008062"/>
            <a:chOff x="5364088" y="3140968"/>
            <a:chExt cx="1440160" cy="1008112"/>
          </a:xfrm>
        </p:grpSpPr>
        <p:sp>
          <p:nvSpPr>
            <p:cNvPr id="110" name="Rectangle 109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54" name="Picture 110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9" name="Group 111"/>
          <p:cNvGrpSpPr>
            <a:grpSpLocks/>
          </p:cNvGrpSpPr>
          <p:nvPr/>
        </p:nvGrpSpPr>
        <p:grpSpPr bwMode="auto">
          <a:xfrm>
            <a:off x="1619250" y="1268413"/>
            <a:ext cx="1439863" cy="1008062"/>
            <a:chOff x="5364088" y="3140968"/>
            <a:chExt cx="1440160" cy="1008112"/>
          </a:xfrm>
        </p:grpSpPr>
        <p:sp>
          <p:nvSpPr>
            <p:cNvPr id="113" name="Rectangle 112"/>
            <p:cNvSpPr/>
            <p:nvPr/>
          </p:nvSpPr>
          <p:spPr>
            <a:xfrm>
              <a:off x="5364088" y="3140968"/>
              <a:ext cx="1440160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52" name="Picture 113" descr="electric fue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70796"/>
              <a:ext cx="1224539" cy="84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50" name="TextBox 114"/>
          <p:cNvSpPr txBox="1">
            <a:spLocks noChangeArrowheads="1"/>
          </p:cNvSpPr>
          <p:nvPr/>
        </p:nvSpPr>
        <p:spPr bwMode="auto">
          <a:xfrm>
            <a:off x="7094538" y="6535738"/>
            <a:ext cx="2057400" cy="339725"/>
          </a:xfrm>
          <a:prstGeom prst="rect">
            <a:avLst/>
          </a:prstGeom>
          <a:solidFill>
            <a:srgbClr val="5D1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US" altLang="x-none" sz="160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rPr>
              <a:t>Fiches apprenants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215900" y="1125538"/>
            <a:ext cx="1692275" cy="6969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43" name="Group 65"/>
          <p:cNvGrpSpPr>
            <a:grpSpLocks/>
          </p:cNvGrpSpPr>
          <p:nvPr/>
        </p:nvGrpSpPr>
        <p:grpSpPr bwMode="auto">
          <a:xfrm>
            <a:off x="215900" y="1816100"/>
            <a:ext cx="1692275" cy="4565650"/>
            <a:chOff x="2123728" y="1815354"/>
            <a:chExt cx="498448" cy="4565974"/>
          </a:xfrm>
        </p:grpSpPr>
        <p:sp>
          <p:nvSpPr>
            <p:cNvPr id="67" name="Rectangle 66"/>
            <p:cNvSpPr/>
            <p:nvPr/>
          </p:nvSpPr>
          <p:spPr>
            <a:xfrm>
              <a:off x="2123728" y="1815354"/>
              <a:ext cx="498448" cy="9128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23728" y="2728232"/>
              <a:ext cx="498448" cy="9128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23728" y="3641109"/>
              <a:ext cx="498448" cy="9144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123728" y="4555573"/>
              <a:ext cx="498448" cy="9128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23728" y="5468451"/>
              <a:ext cx="498448" cy="9128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1908175" y="1125538"/>
            <a:ext cx="714375" cy="696912"/>
          </a:xfrm>
          <a:prstGeom prst="rect">
            <a:avLst/>
          </a:prstGeom>
          <a:solidFill>
            <a:schemeClr val="bg1"/>
          </a:solidFill>
          <a:ln w="63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45" name="Group 62"/>
          <p:cNvGrpSpPr>
            <a:grpSpLocks/>
          </p:cNvGrpSpPr>
          <p:nvPr/>
        </p:nvGrpSpPr>
        <p:grpSpPr bwMode="auto">
          <a:xfrm>
            <a:off x="1908175" y="1816100"/>
            <a:ext cx="714375" cy="4565650"/>
            <a:chOff x="2123728" y="1815354"/>
            <a:chExt cx="498448" cy="4565974"/>
          </a:xfrm>
        </p:grpSpPr>
        <p:sp>
          <p:nvSpPr>
            <p:cNvPr id="57" name="Rectangle 56"/>
            <p:cNvSpPr/>
            <p:nvPr/>
          </p:nvSpPr>
          <p:spPr>
            <a:xfrm>
              <a:off x="2123728" y="1815354"/>
              <a:ext cx="498448" cy="9128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23728" y="2728232"/>
              <a:ext cx="498448" cy="9128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23728" y="3641109"/>
              <a:ext cx="498448" cy="9144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123728" y="4555573"/>
              <a:ext cx="498448" cy="9128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23728" y="5468451"/>
              <a:ext cx="498448" cy="9128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627313" y="1125538"/>
            <a:ext cx="6265862" cy="358775"/>
          </a:xfrm>
          <a:prstGeom prst="rect">
            <a:avLst/>
          </a:prstGeom>
          <a:solidFill>
            <a:schemeClr val="bg1"/>
          </a:solidFill>
          <a:ln w="63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7543800" y="0"/>
            <a:ext cx="1565275" cy="641350"/>
            <a:chOff x="7543800" y="0"/>
            <a:chExt cx="1565498" cy="641606"/>
          </a:xfrm>
        </p:grpSpPr>
        <p:sp>
          <p:nvSpPr>
            <p:cNvPr id="10283" name="TextBox 7"/>
            <p:cNvSpPr txBox="1">
              <a:spLocks noChangeArrowheads="1"/>
            </p:cNvSpPr>
            <p:nvPr/>
          </p:nvSpPr>
          <p:spPr bwMode="auto">
            <a:xfrm>
              <a:off x="7543800" y="0"/>
              <a:ext cx="10614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3</a:t>
              </a:r>
            </a:p>
          </p:txBody>
        </p:sp>
        <p:pic>
          <p:nvPicPr>
            <p:cNvPr id="10284" name="Picture 8" descr="Student sheet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360613" y="12700"/>
            <a:ext cx="44338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Grille d’Arguments</a:t>
            </a:r>
            <a:endParaRPr lang="en-GB" sz="32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249" name="TextBox 20"/>
          <p:cNvSpPr txBox="1">
            <a:spLocks noChangeArrowheads="1"/>
          </p:cNvSpPr>
          <p:nvPr/>
        </p:nvSpPr>
        <p:spPr bwMode="auto">
          <a:xfrm>
            <a:off x="2286000" y="663575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Décide quels sont les critères les plus importants.</a:t>
            </a:r>
          </a:p>
        </p:txBody>
      </p:sp>
      <p:grpSp>
        <p:nvGrpSpPr>
          <p:cNvPr id="10250" name="Group 55"/>
          <p:cNvGrpSpPr>
            <a:grpSpLocks/>
          </p:cNvGrpSpPr>
          <p:nvPr/>
        </p:nvGrpSpPr>
        <p:grpSpPr bwMode="auto">
          <a:xfrm>
            <a:off x="2627313" y="1816100"/>
            <a:ext cx="6265862" cy="4565650"/>
            <a:chOff x="2627784" y="1963270"/>
            <a:chExt cx="6264696" cy="4418058"/>
          </a:xfrm>
        </p:grpSpPr>
        <p:sp>
          <p:nvSpPr>
            <p:cNvPr id="12" name="Rectangle 11"/>
            <p:cNvSpPr/>
            <p:nvPr/>
          </p:nvSpPr>
          <p:spPr>
            <a:xfrm>
              <a:off x="2627784" y="1963270"/>
              <a:ext cx="2088761" cy="88330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27784" y="2846575"/>
              <a:ext cx="2088761" cy="883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27784" y="3729879"/>
              <a:ext cx="2088761" cy="88484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27784" y="4614719"/>
              <a:ext cx="2088761" cy="88330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27784" y="5498024"/>
              <a:ext cx="2088761" cy="883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16545" y="1963270"/>
              <a:ext cx="2087174" cy="88330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16545" y="2846575"/>
              <a:ext cx="2087174" cy="883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16545" y="3729879"/>
              <a:ext cx="2087174" cy="88484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16545" y="4614719"/>
              <a:ext cx="2087174" cy="88330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16545" y="5498024"/>
              <a:ext cx="2087174" cy="883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03719" y="1963270"/>
              <a:ext cx="2088761" cy="88330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03719" y="2846575"/>
              <a:ext cx="2088761" cy="883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03719" y="3729879"/>
              <a:ext cx="2088761" cy="88484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03719" y="4614719"/>
              <a:ext cx="2088761" cy="88330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03719" y="5498024"/>
              <a:ext cx="2088761" cy="883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220663" y="5529263"/>
            <a:ext cx="1760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t">
              <a:spcBef>
                <a:spcPts val="600"/>
              </a:spcBef>
            </a:pPr>
            <a:r>
              <a:rPr lang="en-GB" altLang="x-none" sz="1200"/>
              <a:t>La voiture peut parcourir de longues distances entre chaque remplis-sage ou recharge.</a:t>
            </a:r>
          </a:p>
        </p:txBody>
      </p:sp>
      <p:sp>
        <p:nvSpPr>
          <p:cNvPr id="10252" name="TextBox 40"/>
          <p:cNvSpPr txBox="1">
            <a:spLocks noChangeArrowheads="1"/>
          </p:cNvSpPr>
          <p:nvPr/>
        </p:nvSpPr>
        <p:spPr bwMode="auto">
          <a:xfrm>
            <a:off x="5435600" y="663575"/>
            <a:ext cx="370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Utilise des nombres pour trier les critères </a:t>
            </a:r>
            <a:br>
              <a:rPr lang="en-GB" altLang="x-none" sz="1200">
                <a:latin typeface="Century Gothic" charset="0"/>
              </a:rPr>
            </a:br>
            <a:r>
              <a:rPr lang="en-GB" altLang="x-none" sz="1200" b="1">
                <a:latin typeface="Century Gothic" charset="0"/>
              </a:rPr>
              <a:t>(5 = le plus important et 1 = le moins important)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27313" y="1484313"/>
            <a:ext cx="2089150" cy="333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990099"/>
                </a:solidFill>
              </a:rPr>
              <a:t>biodiesel</a:t>
            </a:r>
            <a:endParaRPr lang="en-GB" b="1" dirty="0">
              <a:solidFill>
                <a:srgbClr val="990099"/>
              </a:solidFill>
            </a:endParaRPr>
          </a:p>
        </p:txBody>
      </p:sp>
      <p:sp>
        <p:nvSpPr>
          <p:cNvPr id="10254" name="TextBox 44"/>
          <p:cNvSpPr txBox="1">
            <a:spLocks noChangeArrowheads="1"/>
          </p:cNvSpPr>
          <p:nvPr/>
        </p:nvSpPr>
        <p:spPr bwMode="auto">
          <a:xfrm>
            <a:off x="4716463" y="1125538"/>
            <a:ext cx="2087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600" b="1">
                <a:latin typeface="Century Gothic" charset="0"/>
              </a:rPr>
              <a:t>Source d’énergie</a:t>
            </a:r>
            <a:endParaRPr lang="en-GB" altLang="x-none" sz="1600"/>
          </a:p>
        </p:txBody>
      </p:sp>
      <p:sp>
        <p:nvSpPr>
          <p:cNvPr id="54" name="TextBox 53"/>
          <p:cNvSpPr txBox="1"/>
          <p:nvPr/>
        </p:nvSpPr>
        <p:spPr>
          <a:xfrm>
            <a:off x="4716463" y="1484313"/>
            <a:ext cx="2087562" cy="333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990099"/>
                </a:solidFill>
              </a:rPr>
              <a:t>    hydrogène</a:t>
            </a:r>
            <a:endParaRPr lang="en-GB" b="1" dirty="0">
              <a:solidFill>
                <a:srgbClr val="99009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4025" y="1484313"/>
            <a:ext cx="2089150" cy="333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990099"/>
                </a:solidFill>
              </a:rPr>
              <a:t>électricité</a:t>
            </a:r>
            <a:endParaRPr lang="en-GB" b="1" dirty="0">
              <a:solidFill>
                <a:srgbClr val="990099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9029662">
            <a:off x="1773238" y="1320800"/>
            <a:ext cx="10112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err="1">
                <a:latin typeface="Century Gothic" pitchFamily="34" charset="0"/>
                <a:ea typeface="+mn-ea"/>
                <a:cs typeface="+mn-cs"/>
              </a:rPr>
              <a:t>C</a:t>
            </a:r>
            <a:r>
              <a:rPr lang="en-GB" sz="1050" b="1" dirty="0" err="1">
                <a:latin typeface="Century Gothic" pitchFamily="34" charset="0"/>
                <a:ea typeface="+mn-ea"/>
                <a:cs typeface="+mn-cs"/>
              </a:rPr>
              <a:t>lassement</a:t>
            </a:r>
            <a:endParaRPr lang="en-GB" sz="1050" b="1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258" name="TextBox 71"/>
          <p:cNvSpPr txBox="1">
            <a:spLocks noChangeArrowheads="1"/>
          </p:cNvSpPr>
          <p:nvPr/>
        </p:nvSpPr>
        <p:spPr bwMode="auto">
          <a:xfrm>
            <a:off x="250825" y="1965325"/>
            <a:ext cx="1620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t">
              <a:spcBef>
                <a:spcPts val="600"/>
              </a:spcBef>
            </a:pPr>
            <a:r>
              <a:rPr lang="en-GB" altLang="x-none" sz="1200"/>
              <a:t>La source d’énergie est sûre durant l’utilisation et le stockage.</a:t>
            </a:r>
          </a:p>
        </p:txBody>
      </p:sp>
      <p:sp>
        <p:nvSpPr>
          <p:cNvPr id="10259" name="TextBox 72"/>
          <p:cNvSpPr txBox="1">
            <a:spLocks noChangeArrowheads="1"/>
          </p:cNvSpPr>
          <p:nvPr/>
        </p:nvSpPr>
        <p:spPr bwMode="auto">
          <a:xfrm>
            <a:off x="250825" y="2781300"/>
            <a:ext cx="1657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t">
              <a:spcBef>
                <a:spcPts val="600"/>
              </a:spcBef>
            </a:pPr>
            <a:r>
              <a:rPr lang="en-GB" altLang="x-none" sz="1200"/>
              <a:t>La source d’énergie ne produit pas de dioxyde de carbone durant sa production.</a:t>
            </a:r>
          </a:p>
        </p:txBody>
      </p:sp>
      <p:sp>
        <p:nvSpPr>
          <p:cNvPr id="10260" name="TextBox 73"/>
          <p:cNvSpPr txBox="1">
            <a:spLocks noChangeArrowheads="1"/>
          </p:cNvSpPr>
          <p:nvPr/>
        </p:nvSpPr>
        <p:spPr bwMode="auto">
          <a:xfrm>
            <a:off x="250825" y="3716338"/>
            <a:ext cx="1657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t">
              <a:spcBef>
                <a:spcPts val="600"/>
              </a:spcBef>
            </a:pPr>
            <a:r>
              <a:rPr lang="en-GB" altLang="x-none" sz="1200"/>
              <a:t>La source d’énergie ne produit pas de dioxyde de carbone quand la voiture est utilisée.</a:t>
            </a:r>
          </a:p>
        </p:txBody>
      </p:sp>
      <p:sp>
        <p:nvSpPr>
          <p:cNvPr id="10261" name="TextBox 74"/>
          <p:cNvSpPr txBox="1">
            <a:spLocks noChangeArrowheads="1"/>
          </p:cNvSpPr>
          <p:nvPr/>
        </p:nvSpPr>
        <p:spPr bwMode="auto">
          <a:xfrm>
            <a:off x="250825" y="4648200"/>
            <a:ext cx="1657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t">
              <a:spcBef>
                <a:spcPts val="600"/>
              </a:spcBef>
            </a:pPr>
            <a:r>
              <a:rPr lang="en-GB" altLang="x-none" sz="1200"/>
              <a:t>La source d’énergie est à disposition à tout moment et partout si demandée.</a:t>
            </a:r>
          </a:p>
        </p:txBody>
      </p:sp>
      <p:sp>
        <p:nvSpPr>
          <p:cNvPr id="10262" name="TextBox 76"/>
          <p:cNvSpPr txBox="1">
            <a:spLocks noChangeArrowheads="1"/>
          </p:cNvSpPr>
          <p:nvPr/>
        </p:nvSpPr>
        <p:spPr bwMode="auto">
          <a:xfrm>
            <a:off x="209550" y="1316038"/>
            <a:ext cx="1698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600" b="1">
                <a:solidFill>
                  <a:srgbClr val="990099"/>
                </a:solidFill>
                <a:latin typeface="Century Gothic" charset="0"/>
              </a:rPr>
              <a:t>Critères</a:t>
            </a:r>
            <a:endParaRPr lang="en-GB" altLang="x-none" sz="1600">
              <a:solidFill>
                <a:srgbClr val="990099"/>
              </a:solidFill>
            </a:endParaRPr>
          </a:p>
        </p:txBody>
      </p:sp>
      <p:pic>
        <p:nvPicPr>
          <p:cNvPr id="79" name="Picture 78" descr="discu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652463"/>
            <a:ext cx="642938" cy="4000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79" descr="biodiesel fu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68438"/>
            <a:ext cx="431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80" descr="electric fue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516063"/>
            <a:ext cx="446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81" descr="hydrogen fue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22413"/>
            <a:ext cx="492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TextBox 75"/>
          <p:cNvSpPr txBox="1">
            <a:spLocks noChangeArrowheads="1"/>
          </p:cNvSpPr>
          <p:nvPr/>
        </p:nvSpPr>
        <p:spPr bwMode="auto">
          <a:xfrm>
            <a:off x="7094538" y="6535738"/>
            <a:ext cx="2057400" cy="339725"/>
          </a:xfrm>
          <a:prstGeom prst="rect">
            <a:avLst/>
          </a:prstGeom>
          <a:solidFill>
            <a:srgbClr val="5D1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US" altLang="x-none" sz="160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rPr>
              <a:t>Fiches apprenants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8"/>
          <p:cNvGrpSpPr>
            <a:grpSpLocks/>
          </p:cNvGrpSpPr>
          <p:nvPr/>
        </p:nvGrpSpPr>
        <p:grpSpPr bwMode="auto">
          <a:xfrm>
            <a:off x="2627313" y="1700213"/>
            <a:ext cx="6265862" cy="4559300"/>
            <a:chOff x="3275856" y="980728"/>
            <a:chExt cx="5400600" cy="5040560"/>
          </a:xfrm>
        </p:grpSpPr>
        <p:sp>
          <p:nvSpPr>
            <p:cNvPr id="95" name="Rectangle 94"/>
            <p:cNvSpPr/>
            <p:nvPr/>
          </p:nvSpPr>
          <p:spPr>
            <a:xfrm>
              <a:off x="6875800" y="980728"/>
              <a:ext cx="1800656" cy="10074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875800" y="1988138"/>
              <a:ext cx="1800656" cy="10091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875800" y="2997302"/>
              <a:ext cx="1800656" cy="10074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75800" y="4004712"/>
              <a:ext cx="1800656" cy="10091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875800" y="5013878"/>
              <a:ext cx="1800656" cy="10074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512" y="980728"/>
              <a:ext cx="1799288" cy="10074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076512" y="1988138"/>
              <a:ext cx="1799288" cy="10091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76512" y="2997302"/>
              <a:ext cx="1799288" cy="10074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076512" y="4004712"/>
              <a:ext cx="1799288" cy="10091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076512" y="5013878"/>
              <a:ext cx="1799288" cy="10074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275856" y="980728"/>
              <a:ext cx="1800656" cy="10074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75856" y="1988138"/>
              <a:ext cx="1800656" cy="10091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75856" y="2997302"/>
              <a:ext cx="1800656" cy="10074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275856" y="4004712"/>
              <a:ext cx="1800656" cy="10091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275856" y="5013878"/>
              <a:ext cx="1800656" cy="10074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1267" name="TextBox 218"/>
          <p:cNvSpPr txBox="1">
            <a:spLocks noChangeArrowheads="1"/>
          </p:cNvSpPr>
          <p:nvPr/>
        </p:nvSpPr>
        <p:spPr bwMode="auto">
          <a:xfrm>
            <a:off x="2590800" y="1725613"/>
            <a:ext cx="1752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La plupart du dihydrogène est synthétisé à partir de méthane. Ce processus de production génère du dioxyde de carbone</a:t>
            </a:r>
            <a:endParaRPr lang="en-GB" altLang="x-none" sz="900"/>
          </a:p>
        </p:txBody>
      </p:sp>
      <p:sp>
        <p:nvSpPr>
          <p:cNvPr id="11268" name="TextBox 219"/>
          <p:cNvSpPr txBox="1">
            <a:spLocks noChangeArrowheads="1"/>
          </p:cNvSpPr>
          <p:nvPr/>
        </p:nvSpPr>
        <p:spPr bwMode="auto">
          <a:xfrm>
            <a:off x="2771775" y="2706688"/>
            <a:ext cx="14398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Les voitures électriques ne dégagent pas de dioxyde de carbone</a:t>
            </a:r>
          </a:p>
        </p:txBody>
      </p:sp>
      <p:sp>
        <p:nvSpPr>
          <p:cNvPr id="11269" name="TextBox 220"/>
          <p:cNvSpPr txBox="1">
            <a:spLocks noChangeArrowheads="1"/>
          </p:cNvSpPr>
          <p:nvPr/>
        </p:nvSpPr>
        <p:spPr bwMode="auto">
          <a:xfrm>
            <a:off x="2713038" y="3679825"/>
            <a:ext cx="1571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Les moteurs à biodiesel dégagent du dioxyde de carbone.</a:t>
            </a:r>
          </a:p>
        </p:txBody>
      </p:sp>
      <p:sp>
        <p:nvSpPr>
          <p:cNvPr id="11270" name="TextBox 221"/>
          <p:cNvSpPr txBox="1">
            <a:spLocks noChangeArrowheads="1"/>
          </p:cNvSpPr>
          <p:nvPr/>
        </p:nvSpPr>
        <p:spPr bwMode="auto">
          <a:xfrm>
            <a:off x="2635250" y="4371975"/>
            <a:ext cx="17192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La productiond’électricité peut générer  plus ou moins de CO2 en fonction qu’elle soit solaire, éolienne et hydrauliqueou thermique (charbon).</a:t>
            </a:r>
          </a:p>
        </p:txBody>
      </p:sp>
      <p:sp>
        <p:nvSpPr>
          <p:cNvPr id="11271" name="TextBox 222"/>
          <p:cNvSpPr txBox="1">
            <a:spLocks noChangeArrowheads="1"/>
          </p:cNvSpPr>
          <p:nvPr/>
        </p:nvSpPr>
        <p:spPr bwMode="auto">
          <a:xfrm>
            <a:off x="2667000" y="5519738"/>
            <a:ext cx="1647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Une voiture biodiesel peut parcourir 1000 km avec un réservoir plein.</a:t>
            </a:r>
          </a:p>
        </p:txBody>
      </p:sp>
      <p:sp>
        <p:nvSpPr>
          <p:cNvPr id="11272" name="TextBox 223"/>
          <p:cNvSpPr txBox="1">
            <a:spLocks noChangeArrowheads="1"/>
          </p:cNvSpPr>
          <p:nvPr/>
        </p:nvSpPr>
        <p:spPr bwMode="auto">
          <a:xfrm>
            <a:off x="4859338" y="1778000"/>
            <a:ext cx="1441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La voiture au dihydrogène peut parcourir 480 km avec un réservoir plein.</a:t>
            </a:r>
          </a:p>
        </p:txBody>
      </p:sp>
      <p:sp>
        <p:nvSpPr>
          <p:cNvPr id="11273" name="TextBox 224"/>
          <p:cNvSpPr txBox="1">
            <a:spLocks noChangeArrowheads="1"/>
          </p:cNvSpPr>
          <p:nvPr/>
        </p:nvSpPr>
        <p:spPr bwMode="auto">
          <a:xfrm>
            <a:off x="4706938" y="2698750"/>
            <a:ext cx="1752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S’ils sont utilisés correctement, il est difficile que les réservoirs de biodiesel prennent feu .</a:t>
            </a:r>
            <a:endParaRPr lang="en-GB" altLang="x-none" sz="900"/>
          </a:p>
        </p:txBody>
      </p:sp>
      <p:sp>
        <p:nvSpPr>
          <p:cNvPr id="11274" name="TextBox 225"/>
          <p:cNvSpPr txBox="1">
            <a:spLocks noChangeArrowheads="1"/>
          </p:cNvSpPr>
          <p:nvPr/>
        </p:nvSpPr>
        <p:spPr bwMode="auto">
          <a:xfrm>
            <a:off x="4859338" y="3733800"/>
            <a:ext cx="14414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Une pile à hydrogène produit tout simplement de l’eau.</a:t>
            </a:r>
          </a:p>
        </p:txBody>
      </p:sp>
      <p:sp>
        <p:nvSpPr>
          <p:cNvPr id="11275" name="TextBox 226"/>
          <p:cNvSpPr txBox="1">
            <a:spLocks noChangeArrowheads="1"/>
          </p:cNvSpPr>
          <p:nvPr/>
        </p:nvSpPr>
        <p:spPr bwMode="auto">
          <a:xfrm>
            <a:off x="4865688" y="4543425"/>
            <a:ext cx="1441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Environ un tiers des stations-service fournissent du biodiesel. </a:t>
            </a:r>
          </a:p>
        </p:txBody>
      </p:sp>
      <p:sp>
        <p:nvSpPr>
          <p:cNvPr id="11276" name="TextBox 227"/>
          <p:cNvSpPr txBox="1">
            <a:spLocks noChangeArrowheads="1"/>
          </p:cNvSpPr>
          <p:nvPr/>
        </p:nvSpPr>
        <p:spPr bwMode="auto">
          <a:xfrm>
            <a:off x="4872038" y="5448300"/>
            <a:ext cx="1441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Une étincelle peut provoquer l’explosion d’un mélange de dihydrogène et d’air.</a:t>
            </a:r>
          </a:p>
        </p:txBody>
      </p:sp>
      <p:sp>
        <p:nvSpPr>
          <p:cNvPr id="11277" name="TextBox 228"/>
          <p:cNvSpPr txBox="1">
            <a:spLocks noChangeArrowheads="1"/>
          </p:cNvSpPr>
          <p:nvPr/>
        </p:nvSpPr>
        <p:spPr bwMode="auto">
          <a:xfrm>
            <a:off x="6929438" y="1727200"/>
            <a:ext cx="151288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Si utilisée correctement, une batterie ne peut pas causer de choc électrique. L’électricité n’est pas stockée.          </a:t>
            </a:r>
          </a:p>
        </p:txBody>
      </p:sp>
      <p:sp>
        <p:nvSpPr>
          <p:cNvPr id="11278" name="TextBox 229"/>
          <p:cNvSpPr txBox="1">
            <a:spLocks noChangeArrowheads="1"/>
          </p:cNvSpPr>
          <p:nvPr/>
        </p:nvSpPr>
        <p:spPr bwMode="auto">
          <a:xfrm>
            <a:off x="6986588" y="2749550"/>
            <a:ext cx="14398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Très peu de stations-service fournissent du dihydrogène.</a:t>
            </a:r>
          </a:p>
        </p:txBody>
      </p:sp>
      <p:sp>
        <p:nvSpPr>
          <p:cNvPr id="11279" name="TextBox 230"/>
          <p:cNvSpPr txBox="1">
            <a:spLocks noChangeArrowheads="1"/>
          </p:cNvSpPr>
          <p:nvPr/>
        </p:nvSpPr>
        <p:spPr bwMode="auto">
          <a:xfrm>
            <a:off x="6711950" y="3549650"/>
            <a:ext cx="1905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Les tracteurs de récoltes pour le biocarburant produisent du dioxyde de carbone. Mais les plantes cultivées en fixent</a:t>
            </a:r>
          </a:p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aussi par la photosynthèse.</a:t>
            </a:r>
          </a:p>
        </p:txBody>
      </p:sp>
      <p:sp>
        <p:nvSpPr>
          <p:cNvPr id="11280" name="TextBox 231"/>
          <p:cNvSpPr txBox="1">
            <a:spLocks noChangeArrowheads="1"/>
          </p:cNvSpPr>
          <p:nvPr/>
        </p:nvSpPr>
        <p:spPr bwMode="auto">
          <a:xfrm>
            <a:off x="6840538" y="4464050"/>
            <a:ext cx="166211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Quelques villes et stations-service ont des points de recharge </a:t>
            </a:r>
            <a:r>
              <a:rPr lang="en-GB" altLang="x-none" sz="900">
                <a:solidFill>
                  <a:srgbClr val="000000"/>
                </a:solidFill>
                <a:latin typeface="Century Gothic" charset="0"/>
              </a:rPr>
              <a:t>électrique</a:t>
            </a:r>
            <a:r>
              <a:rPr lang="en-GB" altLang="x-none" sz="900">
                <a:latin typeface="Century Gothic" charset="0"/>
              </a:rPr>
              <a:t>, mais elles sont nombreuses à ne pas en avoir.</a:t>
            </a:r>
          </a:p>
        </p:txBody>
      </p:sp>
      <p:sp>
        <p:nvSpPr>
          <p:cNvPr id="11281" name="TextBox 232"/>
          <p:cNvSpPr txBox="1">
            <a:spLocks noChangeArrowheads="1"/>
          </p:cNvSpPr>
          <p:nvPr/>
        </p:nvSpPr>
        <p:spPr bwMode="auto">
          <a:xfrm>
            <a:off x="6915150" y="5429250"/>
            <a:ext cx="1514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GB" altLang="x-none" sz="900">
                <a:latin typeface="Century Gothic" charset="0"/>
              </a:rPr>
              <a:t>Une voiture </a:t>
            </a:r>
            <a:r>
              <a:rPr lang="en-GB" altLang="x-none" sz="900">
                <a:solidFill>
                  <a:srgbClr val="000000"/>
                </a:solidFill>
                <a:latin typeface="Century Gothic" charset="0"/>
              </a:rPr>
              <a:t>électrique </a:t>
            </a:r>
            <a:r>
              <a:rPr lang="en-GB" altLang="x-none" sz="900">
                <a:latin typeface="Century Gothic" charset="0"/>
              </a:rPr>
              <a:t>peut parcourir 160 km avant d’avoir besoin de recharger sa batterie.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209800" y="381000"/>
            <a:ext cx="5638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Cartes Argumentaires</a:t>
            </a:r>
            <a:endParaRPr lang="en-GB" sz="32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283" name="TextBox 234"/>
          <p:cNvSpPr txBox="1">
            <a:spLocks noChangeArrowheads="1"/>
          </p:cNvSpPr>
          <p:nvPr/>
        </p:nvSpPr>
        <p:spPr bwMode="auto">
          <a:xfrm>
            <a:off x="107950" y="1295400"/>
            <a:ext cx="24479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charset="0"/>
              </a:defRPr>
            </a:lvl1pPr>
            <a:lvl2pPr marL="263525" indent="-263525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x-none" sz="1400" b="1">
                <a:solidFill>
                  <a:srgbClr val="C00000"/>
                </a:solidFill>
                <a:latin typeface="Century Gothic" charset="0"/>
              </a:rPr>
              <a:t>1</a:t>
            </a:r>
            <a:r>
              <a:rPr lang="en-GB" altLang="x-none" sz="1100">
                <a:latin typeface="Century Gothic" charset="0"/>
              </a:rPr>
              <a:t>	Découpe les cartes argumentaires</a:t>
            </a:r>
          </a:p>
          <a:p>
            <a:pPr>
              <a:spcBef>
                <a:spcPts val="600"/>
              </a:spcBef>
            </a:pPr>
            <a:r>
              <a:rPr lang="en-GB" altLang="x-none" sz="1400" b="1">
                <a:solidFill>
                  <a:srgbClr val="C00000"/>
                </a:solidFill>
                <a:latin typeface="Century Gothic" charset="0"/>
              </a:rPr>
              <a:t>2</a:t>
            </a:r>
            <a:r>
              <a:rPr lang="en-GB" altLang="x-none" sz="1100" b="1">
                <a:solidFill>
                  <a:srgbClr val="C00000"/>
                </a:solidFill>
                <a:latin typeface="Century Gothic" charset="0"/>
              </a:rPr>
              <a:t> </a:t>
            </a:r>
            <a:r>
              <a:rPr lang="en-GB" altLang="x-none" sz="1100">
                <a:latin typeface="Century Gothic" charset="0"/>
              </a:rPr>
              <a:t>	Trouve quelle carte va dans quelle case dans la fiche 3. Colle chaque carte dans sa case dans la fiche 3.</a:t>
            </a:r>
          </a:p>
          <a:p>
            <a:pPr>
              <a:spcBef>
                <a:spcPts val="600"/>
              </a:spcBef>
            </a:pPr>
            <a:r>
              <a:rPr lang="en-GB" altLang="x-none" sz="1400" b="1">
                <a:solidFill>
                  <a:srgbClr val="C00000"/>
                </a:solidFill>
                <a:latin typeface="Century Gothic" charset="0"/>
              </a:rPr>
              <a:t>3</a:t>
            </a:r>
            <a:r>
              <a:rPr lang="en-GB" altLang="x-none" sz="1100" b="1">
                <a:solidFill>
                  <a:srgbClr val="C00000"/>
                </a:solidFill>
                <a:latin typeface="Century Gothic" charset="0"/>
              </a:rPr>
              <a:t> </a:t>
            </a:r>
            <a:r>
              <a:rPr lang="en-GB" altLang="x-none" sz="1100">
                <a:latin typeface="Century Gothic" charset="0"/>
              </a:rPr>
              <a:t>	Accorde un point à chaque carte argumentaire collée. Ecris le point dans l’espace réservé de la carte: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charset="2"/>
              <a:buChar char=""/>
            </a:pPr>
            <a:r>
              <a:rPr lang="en-GB" altLang="x-none" sz="1100" b="1">
                <a:latin typeface="Century Gothic" charset="0"/>
              </a:rPr>
              <a:t>+1 </a:t>
            </a:r>
            <a:r>
              <a:rPr lang="en-GB" altLang="x-none" sz="1100">
                <a:latin typeface="Century Gothic" charset="0"/>
              </a:rPr>
              <a:t>si la source d’énergie remplit pleinement le critère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charset="2"/>
              <a:buChar char=""/>
            </a:pPr>
            <a:r>
              <a:rPr lang="en-GB" altLang="x-none" sz="1100" b="1">
                <a:latin typeface="Century Gothic" charset="0"/>
              </a:rPr>
              <a:t> 0  </a:t>
            </a:r>
            <a:r>
              <a:rPr lang="en-GB" altLang="x-none" sz="1100">
                <a:latin typeface="Century Gothic" charset="0"/>
              </a:rPr>
              <a:t>si la source d’énergie remplit en partie le critère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charset="2"/>
              <a:buChar char=""/>
            </a:pPr>
            <a:r>
              <a:rPr lang="en-GB" altLang="x-none" sz="1100" b="1">
                <a:latin typeface="Century Gothic" charset="0"/>
              </a:rPr>
              <a:t>–1 </a:t>
            </a:r>
            <a:r>
              <a:rPr lang="en-GB" altLang="x-none" sz="1100">
                <a:latin typeface="Century Gothic" charset="0"/>
              </a:rPr>
              <a:t>si la source d’énergie ne remplit pas du tout le critère</a:t>
            </a:r>
          </a:p>
          <a:p>
            <a:pPr>
              <a:spcBef>
                <a:spcPts val="600"/>
              </a:spcBef>
            </a:pPr>
            <a:r>
              <a:rPr lang="en-GB" altLang="x-none" sz="1400" b="1">
                <a:solidFill>
                  <a:srgbClr val="C00000"/>
                </a:solidFill>
                <a:latin typeface="Century Gothic" charset="0"/>
              </a:rPr>
              <a:t>4</a:t>
            </a:r>
            <a:r>
              <a:rPr lang="en-GB" altLang="x-none" sz="1100">
                <a:latin typeface="Century Gothic" charset="0"/>
              </a:rPr>
              <a:t>	Multiplie les points dans chaque case par le nombre du classement de cette ligne. </a:t>
            </a:r>
          </a:p>
          <a:p>
            <a:pPr>
              <a:spcBef>
                <a:spcPts val="600"/>
              </a:spcBef>
            </a:pPr>
            <a:r>
              <a:rPr lang="en-GB" altLang="x-none" sz="1400" b="1">
                <a:solidFill>
                  <a:srgbClr val="C00000"/>
                </a:solidFill>
                <a:latin typeface="Century Gothic" charset="0"/>
              </a:rPr>
              <a:t>5</a:t>
            </a:r>
            <a:r>
              <a:rPr lang="en-GB" altLang="x-none" sz="1100">
                <a:latin typeface="Century Gothic" charset="0"/>
              </a:rPr>
              <a:t>	Ensuite additionne tous les nombres correspondant à  chaque source d’énergie. </a:t>
            </a:r>
          </a:p>
          <a:p>
            <a:pPr>
              <a:spcBef>
                <a:spcPts val="600"/>
              </a:spcBef>
            </a:pPr>
            <a:r>
              <a:rPr lang="en-GB" altLang="x-none" sz="1400" b="1">
                <a:solidFill>
                  <a:srgbClr val="C00000"/>
                </a:solidFill>
                <a:latin typeface="Century Gothic" charset="0"/>
              </a:rPr>
              <a:t>6</a:t>
            </a:r>
            <a:r>
              <a:rPr lang="en-GB" altLang="x-none" sz="1100">
                <a:latin typeface="Century Gothic" charset="0"/>
              </a:rPr>
              <a:t>	La source d’énergie avec le plus de points est gagnante.  </a:t>
            </a:r>
          </a:p>
        </p:txBody>
      </p:sp>
      <p:grpSp>
        <p:nvGrpSpPr>
          <p:cNvPr id="11284" name="Group 9"/>
          <p:cNvGrpSpPr>
            <a:grpSpLocks/>
          </p:cNvGrpSpPr>
          <p:nvPr/>
        </p:nvGrpSpPr>
        <p:grpSpPr bwMode="auto">
          <a:xfrm>
            <a:off x="7620000" y="0"/>
            <a:ext cx="1489075" cy="641350"/>
            <a:chOff x="7620000" y="0"/>
            <a:chExt cx="1489298" cy="641606"/>
          </a:xfrm>
        </p:grpSpPr>
        <p:sp>
          <p:nvSpPr>
            <p:cNvPr id="11298" name="TextBox 237"/>
            <p:cNvSpPr txBox="1">
              <a:spLocks noChangeArrowheads="1"/>
            </p:cNvSpPr>
            <p:nvPr/>
          </p:nvSpPr>
          <p:spPr bwMode="auto">
            <a:xfrm>
              <a:off x="7620000" y="0"/>
              <a:ext cx="985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4</a:t>
              </a:r>
            </a:p>
          </p:txBody>
        </p:sp>
        <p:pic>
          <p:nvPicPr>
            <p:cNvPr id="11299" name="Picture 238" descr="Student sheet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85" name="Group 59"/>
          <p:cNvGrpSpPr>
            <a:grpSpLocks/>
          </p:cNvGrpSpPr>
          <p:nvPr/>
        </p:nvGrpSpPr>
        <p:grpSpPr bwMode="auto">
          <a:xfrm>
            <a:off x="4356100" y="1700213"/>
            <a:ext cx="4176713" cy="4546600"/>
            <a:chOff x="4716016" y="980728"/>
            <a:chExt cx="3600400" cy="5040560"/>
          </a:xfrm>
        </p:grpSpPr>
        <p:cxnSp>
          <p:nvCxnSpPr>
            <p:cNvPr id="243" name="Straight Connector 242"/>
            <p:cNvCxnSpPr/>
            <p:nvPr/>
          </p:nvCxnSpPr>
          <p:spPr>
            <a:xfrm>
              <a:off x="8316416" y="980728"/>
              <a:ext cx="0" cy="5040560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6516900" y="980728"/>
              <a:ext cx="0" cy="5040560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4716016" y="980728"/>
              <a:ext cx="0" cy="5040560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 descr="discu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642937" cy="4000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80" descr="red c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973138"/>
            <a:ext cx="11334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81" descr="green colour c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973138"/>
            <a:ext cx="8350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electric c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973138"/>
            <a:ext cx="1073150" cy="6000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" descr="F:\Images\Business images\Image sections\Transport\sports car dreamstime_xs_202818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0210" r="6535"/>
          <a:stretch>
            <a:fillRect/>
          </a:stretch>
        </p:blipFill>
        <p:spPr bwMode="auto">
          <a:xfrm>
            <a:off x="6249988" y="973138"/>
            <a:ext cx="9540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85" descr="hydrogen fue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981075"/>
            <a:ext cx="8778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86" descr="biodiesel fue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981075"/>
            <a:ext cx="7985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87" descr="electric fue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1125538"/>
            <a:ext cx="5889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TextBox 49"/>
          <p:cNvSpPr txBox="1">
            <a:spLocks noChangeArrowheads="1"/>
          </p:cNvSpPr>
          <p:nvPr/>
        </p:nvSpPr>
        <p:spPr bwMode="auto">
          <a:xfrm>
            <a:off x="7094538" y="6535738"/>
            <a:ext cx="2057400" cy="339725"/>
          </a:xfrm>
          <a:prstGeom prst="rect">
            <a:avLst/>
          </a:prstGeom>
          <a:solidFill>
            <a:srgbClr val="5D1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US" altLang="x-none" sz="160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rPr>
              <a:t>Fiches apprenants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11206</TotalTime>
  <Words>868</Words>
  <Application>Microsoft Macintosh PowerPoint</Application>
  <PresentationFormat>Présentation à l'écran (4:3)</PresentationFormat>
  <Paragraphs>176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Calibri</vt:lpstr>
      <vt:lpstr>Arial</vt:lpstr>
      <vt:lpstr>Century Gothic</vt:lpstr>
      <vt:lpstr>LilyUPC</vt:lpstr>
      <vt:lpstr>Ebrima</vt:lpstr>
      <vt:lpstr>Mangal</vt:lpstr>
      <vt:lpstr>Lato Regular</vt:lpstr>
      <vt:lpstr>ＭＳ Ｐゴシック</vt:lpstr>
      <vt:lpstr>Geneva</vt:lpstr>
      <vt:lpstr>Wingdings</vt:lpstr>
      <vt:lpstr>Office Theme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545</cp:revision>
  <cp:lastPrinted>2015-04-07T09:40:04Z</cp:lastPrinted>
  <dcterms:created xsi:type="dcterms:W3CDTF">2015-06-09T13:33:33Z</dcterms:created>
  <dcterms:modified xsi:type="dcterms:W3CDTF">2019-10-10T09:43:44Z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3A59B582-55AD-41CF-B1C7-7A5200DAF113</vt:lpwstr>
  </property>
  <property fmtid="{D5CDD505-2E9C-101B-9397-08002B2CF9AE}" pid="3" name="ArticulatePath">
    <vt:lpwstr>grow your own body student sheets (1)</vt:lpwstr>
  </property>
</Properties>
</file>