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4" r:id="rId2"/>
    <p:sldId id="299" r:id="rId3"/>
    <p:sldId id="257" r:id="rId4"/>
    <p:sldId id="263" r:id="rId5"/>
    <p:sldId id="288" r:id="rId6"/>
    <p:sldId id="284" r:id="rId7"/>
    <p:sldId id="290" r:id="rId8"/>
    <p:sldId id="289" r:id="rId9"/>
    <p:sldId id="298" r:id="rId10"/>
    <p:sldId id="295" r:id="rId11"/>
    <p:sldId id="297" r:id="rId12"/>
    <p:sldId id="276" r:id="rId13"/>
    <p:sldId id="277" r:id="rId14"/>
  </p:sldIdLst>
  <p:sldSz cx="9144000" cy="6858000" type="screen4x3"/>
  <p:notesSz cx="6881813" cy="100155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9729"/>
    <a:srgbClr val="C00000"/>
    <a:srgbClr val="E46C0A"/>
    <a:srgbClr val="D6AD00"/>
    <a:srgbClr val="FF0066"/>
    <a:srgbClr val="F3FAEC"/>
    <a:srgbClr val="E5F3D5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6" autoAdjust="0"/>
    <p:restoredTop sz="88851" autoAdjust="0"/>
  </p:normalViewPr>
  <p:slideViewPr>
    <p:cSldViewPr>
      <p:cViewPr varScale="1">
        <p:scale>
          <a:sx n="113" d="100"/>
          <a:sy n="113" d="100"/>
        </p:scale>
        <p:origin x="1384" y="176"/>
      </p:cViewPr>
      <p:guideLst>
        <p:guide orient="horz" pos="2160"/>
        <p:guide pos="2880"/>
      </p:guideLst>
    </p:cSldViewPr>
  </p:slideViewPr>
  <p:notesTextViewPr>
    <p:cViewPr>
      <p:scale>
        <a:sx n="114" d="100"/>
        <a:sy n="114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CH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dPt>
            <c:idx val="1"/>
            <c:bubble3D val="0"/>
            <c:explosion val="0"/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</c:v>
                </c:pt>
                <c:pt idx="1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92262D-C0AD-434B-8976-48192A18B4B0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FADEC08-7AAC-A04A-9F0E-0B8527FEB9CD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4E88FD5-E29F-A149-8262-05E6C9D0201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05325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19650"/>
            <a:ext cx="5505450" cy="3943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8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3888"/>
            <a:ext cx="2982912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5D17C42-8458-4644-A37C-23AE8A8D9090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EDE59F80-FD78-D044-8067-8A91EB75832F}" type="slidenum">
              <a:rPr lang="en-GB" altLang="x-none"/>
              <a:pPr/>
              <a:t>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F44C918F-0B72-C94A-84A6-7D52B5B94BB5}" type="slidenum">
              <a:rPr lang="en-GB" altLang="x-none"/>
              <a:pPr/>
              <a:t>10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A97F83C-8478-CD4A-B550-5C57018DD8A0}" type="slidenum">
              <a:rPr lang="en-GB" altLang="x-none"/>
              <a:pPr/>
              <a:t>11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5831593E-7386-F446-ACD6-49772381F741}" type="slidenum">
              <a:rPr lang="en-GB" altLang="x-none"/>
              <a:pPr/>
              <a:t>12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3DA6A2D2-4485-D146-B114-A2AE6A91D247}" type="slidenum">
              <a:rPr lang="en-GB" altLang="x-none"/>
              <a:pPr/>
              <a:t>13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>
              <a:solidFill>
                <a:srgbClr val="7030A0"/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B5E2508-D1C2-394A-912F-F68BE5E2BC5E}" type="slidenum">
              <a:rPr lang="en-GB" altLang="x-none"/>
              <a:pPr/>
              <a:t>2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/>
          </a:p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8E78C4F9-F894-194D-B39B-FCC69D0145B4}" type="slidenum">
              <a:rPr lang="en-GB" altLang="x-none"/>
              <a:pPr/>
              <a:t>3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A8512D8A-4F73-1545-A466-78CF493C33DF}" type="slidenum">
              <a:rPr lang="en-GB" altLang="x-none"/>
              <a:pPr/>
              <a:t>4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4C31671-3089-584E-80CC-6868BCF8AEBC}" type="slidenum">
              <a:rPr lang="en-GB" altLang="x-none"/>
              <a:pPr/>
              <a:t>5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0F654DAC-B79F-0644-8AFE-248203A1F539}" type="slidenum">
              <a:rPr lang="en-GB" altLang="x-none"/>
              <a:pPr/>
              <a:t>6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x-none"/>
              <a:t>Dans la pile à hydrogène, les molécules de dihydrogène entrent et un catalyseur les casse en ions d’hydrogène (protons) et électrons. Les ions d’hydrogène se déplacent à travers une membrane et rejoignent l’oxygène pour former de l’eau. Les électrons passent à travers un circuit externe, fournissant l’électricité pour faire tourner le moteur.</a:t>
            </a:r>
            <a:endParaRPr lang="en-GB" altLang="x-none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8BAA076-B1A5-2F45-8AE6-2A1F59988475}" type="slidenum">
              <a:rPr lang="en-GB" altLang="x-none"/>
              <a:pPr/>
              <a:t>7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42AB025B-45DE-D44F-A322-7EC2D562DD8B}" type="slidenum">
              <a:rPr lang="en-GB" altLang="x-none"/>
              <a:pPr/>
              <a:t>8</a:t>
            </a:fld>
            <a:endParaRPr lang="en-GB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x-none" b="1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fld id="{7610FACB-22D8-D343-B8F6-9B281EEE7E51}" type="slidenum">
              <a:rPr lang="en-GB" altLang="x-none"/>
              <a:pPr/>
              <a:t>9</a:t>
            </a:fld>
            <a:endParaRPr lang="en-GB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547-AA64-7742-91FF-61B72F98A70B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1181-E1A3-AA43-8999-2EAB40A93E8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27764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828675" cy="6877050"/>
          </a:xfrm>
          <a:prstGeom prst="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" name="Picture 1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15128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D52A9C49-794B-F746-B075-52BCCF7F4C8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2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221C-3333-8342-89BC-7D376103D00E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2DFDF-DC7B-3C4C-9005-9C5F4DCE584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57392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350AF-3790-D74C-939A-7D857A8A7737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AD5833-E4DB-DD4A-BE38-6A37590827FD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582768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905D-83CF-D64B-9CB9-3CA0AB44AE6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50BC4-8D8B-2B48-A12C-2B5250B3C9C5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71597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2F6E-48C6-E246-A1FB-199724B90649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26462-672E-A047-9395-93A44E847B62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04595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1511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16"/>
          <p:cNvSpPr/>
          <p:nvPr userDrawn="1"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47D9B851-456D-414C-9916-D96D2679C9DC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‹#›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57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89BE-0C9D-5C43-B196-A61E19CD7E8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A7B72-F6B6-8945-B853-0788DB43DA8A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2607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0DF1-7BE3-9347-A5B8-F51173B32540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F7B8-29AA-244C-A971-1DAAE9022BF0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0000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B240-68E7-BD4F-A981-10100069C162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B0328-A140-F741-99EC-6C4D16F77E14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7801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024E9-7322-C449-AE65-E196E9C145EE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37F05-CBB3-AB45-80F3-E4BC34217303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8566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3A48-65A0-0048-AF40-B92AE0770A4C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0D9E8-BC67-2A49-B654-8A48D528BDFE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89218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A651F-9ACC-744F-9DFE-A2637044E947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E86BC-A4F5-B44E-9078-456937A86B71}" type="slidenum">
              <a:rPr lang="en-GB" altLang="x-none"/>
              <a:pPr/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9492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645318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6453188"/>
            <a:ext cx="9398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2"/>
          <p:cNvSpPr txBox="1"/>
          <p:nvPr userDrawn="1"/>
        </p:nvSpPr>
        <p:spPr>
          <a:xfrm>
            <a:off x="1476375" y="6381750"/>
            <a:ext cx="62626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entury Gothic" pitchFamily="34" charset="0"/>
                <a:ea typeface="+mn-ea"/>
                <a:cs typeface="LilyUPC" panose="020B0604020202020204" pitchFamily="34" charset="-34"/>
              </a:rPr>
              <a:t> For more, visit E</a:t>
            </a:r>
            <a:r>
              <a:rPr lang="en-GB" sz="2400" dirty="0"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ngagingScience.eu</a:t>
            </a:r>
          </a:p>
        </p:txBody>
      </p:sp>
    </p:spTree>
    <p:extLst>
      <p:ext uri="{BB962C8B-B14F-4D97-AF65-F5344CB8AC3E}">
        <p14:creationId xmlns:p14="http://schemas.microsoft.com/office/powerpoint/2010/main" val="156546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GB" altLang="x-non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  <a:endParaRPr lang="en-GB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FE7A411-35CD-914D-9958-EF31B2B50CE5}" type="datetimeFigureOut">
              <a:rPr lang="en-GB"/>
              <a:pPr>
                <a:defRPr/>
              </a:pPr>
              <a:t>10/10/2019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83D3CFC-D4E3-3942-95C3-72C5EF81D222}" type="slidenum">
              <a:rPr lang="en-GB" altLang="x-none"/>
              <a:pPr/>
              <a:t>‹#›</a:t>
            </a:fld>
            <a:endParaRPr lang="en-GB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7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8" r:id="rId9"/>
    <p:sldLayoutId id="2147483679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28.png"/><Relationship Id="rId5" Type="http://schemas.openxmlformats.org/officeDocument/2006/relationships/image" Target="../media/image27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7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.png"/><Relationship Id="rId5" Type="http://schemas.openxmlformats.org/officeDocument/2006/relationships/image" Target="../media/image32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image" Target="../media/image42.png"/><Relationship Id="rId15" Type="http://schemas.openxmlformats.org/officeDocument/2006/relationships/image" Target="../media/image43.emf"/><Relationship Id="rId16" Type="http://schemas.openxmlformats.org/officeDocument/2006/relationships/image" Target="../media/image44.emf"/><Relationship Id="rId17" Type="http://schemas.openxmlformats.org/officeDocument/2006/relationships/image" Target="../media/image45.png"/><Relationship Id="rId18" Type="http://schemas.openxmlformats.org/officeDocument/2006/relationships/image" Target="../media/image46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chart" Target="../charts/chart1.xml"/><Relationship Id="rId8" Type="http://schemas.openxmlformats.org/officeDocument/2006/relationships/image" Target="../media/image1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5"/>
          <p:cNvGrpSpPr>
            <a:grpSpLocks/>
          </p:cNvGrpSpPr>
          <p:nvPr/>
        </p:nvGrpSpPr>
        <p:grpSpPr bwMode="auto">
          <a:xfrm>
            <a:off x="0" y="3500438"/>
            <a:ext cx="9144000" cy="1066800"/>
            <a:chOff x="0" y="3298305"/>
            <a:chExt cx="9144000" cy="1066801"/>
          </a:xfrm>
        </p:grpSpPr>
        <p:sp>
          <p:nvSpPr>
            <p:cNvPr id="6" name="Rectangle 5"/>
            <p:cNvSpPr/>
            <p:nvPr/>
          </p:nvSpPr>
          <p:spPr>
            <a:xfrm>
              <a:off x="0" y="3298305"/>
              <a:ext cx="9144000" cy="1066801"/>
            </a:xfrm>
            <a:prstGeom prst="rect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127" name="TextBox 6"/>
            <p:cNvSpPr txBox="1">
              <a:spLocks noChangeArrowheads="1"/>
            </p:cNvSpPr>
            <p:nvPr/>
          </p:nvSpPr>
          <p:spPr bwMode="auto">
            <a:xfrm>
              <a:off x="466750" y="3359016"/>
              <a:ext cx="82097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5400">
                  <a:solidFill>
                    <a:schemeClr val="bg1"/>
                  </a:solidFill>
                  <a:latin typeface="Century Gothic" charset="0"/>
                </a:rPr>
                <a:t>Guerres de voitures</a:t>
              </a:r>
            </a:p>
          </p:txBody>
        </p:sp>
      </p:grpSp>
      <p:pic>
        <p:nvPicPr>
          <p:cNvPr id="5123" name="Picture 7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71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2020888" y="6442075"/>
            <a:ext cx="5370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/>
              <a:t>Pour plus d’informations, visitez EngagingScience.eu/fr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4188" y="2508250"/>
            <a:ext cx="61642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606754"/>
            <a:ext cx="3178259" cy="21114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25763" y="1677988"/>
            <a:ext cx="5329237" cy="2360612"/>
            <a:chOff x="3165593" y="3861048"/>
            <a:chExt cx="2210989" cy="5279407"/>
          </a:xfrm>
        </p:grpSpPr>
        <p:sp>
          <p:nvSpPr>
            <p:cNvPr id="12" name="Rounded Rectangle 11"/>
            <p:cNvSpPr/>
            <p:nvPr/>
          </p:nvSpPr>
          <p:spPr>
            <a:xfrm>
              <a:off x="3165593" y="3861048"/>
              <a:ext cx="2210989" cy="527940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64" name="TextBox 12"/>
            <p:cNvSpPr txBox="1">
              <a:spLocks noChangeArrowheads="1"/>
            </p:cNvSpPr>
            <p:nvPr/>
          </p:nvSpPr>
          <p:spPr bwMode="auto">
            <a:xfrm>
              <a:off x="3225350" y="4041066"/>
              <a:ext cx="2121356" cy="4888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400">
                  <a:solidFill>
                    <a:schemeClr val="bg1"/>
                  </a:solidFill>
                  <a:latin typeface="Century Gothic" charset="0"/>
                </a:rPr>
                <a:t>Quels sont les critères pour choisir la meilleure source d’énergie pour les voitures ?</a:t>
              </a:r>
            </a:p>
          </p:txBody>
        </p:sp>
      </p:grpSp>
      <p:grpSp>
        <p:nvGrpSpPr>
          <p:cNvPr id="14340" name="Group 10"/>
          <p:cNvGrpSpPr>
            <a:grpSpLocks/>
          </p:cNvGrpSpPr>
          <p:nvPr/>
        </p:nvGrpSpPr>
        <p:grpSpPr bwMode="auto">
          <a:xfrm>
            <a:off x="-323850" y="6402388"/>
            <a:ext cx="2381250" cy="339725"/>
            <a:chOff x="-860918" y="6431881"/>
            <a:chExt cx="2381942" cy="338554"/>
          </a:xfrm>
        </p:grpSpPr>
        <p:grpSp>
          <p:nvGrpSpPr>
            <p:cNvPr id="14357" name="Group 11"/>
            <p:cNvGrpSpPr>
              <a:grpSpLocks/>
            </p:cNvGrpSpPr>
            <p:nvPr/>
          </p:nvGrpSpPr>
          <p:grpSpPr bwMode="auto">
            <a:xfrm>
              <a:off x="-860918" y="6445960"/>
              <a:ext cx="2381942" cy="319809"/>
              <a:chOff x="-324542" y="6453332"/>
              <a:chExt cx="2381942" cy="288036"/>
            </a:xfrm>
          </p:grpSpPr>
          <p:sp>
            <p:nvSpPr>
              <p:cNvPr id="17" name="Freeform 16"/>
              <p:cNvSpPr/>
              <p:nvPr/>
            </p:nvSpPr>
            <p:spPr>
              <a:xfrm rot="16200000">
                <a:off x="722518" y="5406414"/>
                <a:ext cx="287821" cy="2381942"/>
              </a:xfrm>
              <a:custGeom>
                <a:avLst/>
                <a:gdLst>
                  <a:gd name="connsiteX0" fmla="*/ 0 w 306387"/>
                  <a:gd name="connsiteY0" fmla="*/ 51066 h 1295400"/>
                  <a:gd name="connsiteX1" fmla="*/ 14957 w 306387"/>
                  <a:gd name="connsiteY1" fmla="*/ 14957 h 1295400"/>
                  <a:gd name="connsiteX2" fmla="*/ 51066 w 306387"/>
                  <a:gd name="connsiteY2" fmla="*/ 0 h 1295400"/>
                  <a:gd name="connsiteX3" fmla="*/ 255321 w 306387"/>
                  <a:gd name="connsiteY3" fmla="*/ 0 h 1295400"/>
                  <a:gd name="connsiteX4" fmla="*/ 291430 w 306387"/>
                  <a:gd name="connsiteY4" fmla="*/ 14957 h 1295400"/>
                  <a:gd name="connsiteX5" fmla="*/ 306387 w 306387"/>
                  <a:gd name="connsiteY5" fmla="*/ 51066 h 1295400"/>
                  <a:gd name="connsiteX6" fmla="*/ 306387 w 306387"/>
                  <a:gd name="connsiteY6" fmla="*/ 1244334 h 1295400"/>
                  <a:gd name="connsiteX7" fmla="*/ 291430 w 306387"/>
                  <a:gd name="connsiteY7" fmla="*/ 1280443 h 1295400"/>
                  <a:gd name="connsiteX8" fmla="*/ 255321 w 306387"/>
                  <a:gd name="connsiteY8" fmla="*/ 1295400 h 1295400"/>
                  <a:gd name="connsiteX9" fmla="*/ 51066 w 306387"/>
                  <a:gd name="connsiteY9" fmla="*/ 1295400 h 1295400"/>
                  <a:gd name="connsiteX10" fmla="*/ 14957 w 306387"/>
                  <a:gd name="connsiteY10" fmla="*/ 1280443 h 1295400"/>
                  <a:gd name="connsiteX11" fmla="*/ 0 w 306387"/>
                  <a:gd name="connsiteY11" fmla="*/ 1244334 h 1295400"/>
                  <a:gd name="connsiteX12" fmla="*/ 0 w 306387"/>
                  <a:gd name="connsiteY12" fmla="*/ 51066 h 1295400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387" h="1295402">
                    <a:moveTo>
                      <a:pt x="0" y="51066"/>
                    </a:moveTo>
                    <a:cubicBezTo>
                      <a:pt x="0" y="37522"/>
                      <a:pt x="5380" y="24534"/>
                      <a:pt x="14957" y="14957"/>
                    </a:cubicBezTo>
                    <a:cubicBezTo>
                      <a:pt x="24534" y="5380"/>
                      <a:pt x="37523" y="0"/>
                      <a:pt x="51066" y="0"/>
                    </a:cubicBezTo>
                    <a:lnTo>
                      <a:pt x="255321" y="0"/>
                    </a:lnTo>
                    <a:cubicBezTo>
                      <a:pt x="268865" y="0"/>
                      <a:pt x="281853" y="5380"/>
                      <a:pt x="291430" y="14957"/>
                    </a:cubicBezTo>
                    <a:cubicBezTo>
                      <a:pt x="301007" y="24534"/>
                      <a:pt x="306387" y="37523"/>
                      <a:pt x="306387" y="51066"/>
                    </a:cubicBezTo>
                    <a:lnTo>
                      <a:pt x="306387" y="1244334"/>
                    </a:lnTo>
                    <a:cubicBezTo>
                      <a:pt x="306387" y="1257878"/>
                      <a:pt x="304196" y="1271932"/>
                      <a:pt x="291430" y="1280443"/>
                    </a:cubicBezTo>
                    <a:cubicBezTo>
                      <a:pt x="278664" y="1288954"/>
                      <a:pt x="243332" y="1295402"/>
                      <a:pt x="229789" y="1295402"/>
                    </a:cubicBezTo>
                    <a:cubicBezTo>
                      <a:pt x="153607" y="1290928"/>
                      <a:pt x="110640" y="1295401"/>
                      <a:pt x="51066" y="1295400"/>
                    </a:cubicBezTo>
                    <a:cubicBezTo>
                      <a:pt x="37522" y="1295400"/>
                      <a:pt x="24534" y="1290020"/>
                      <a:pt x="14957" y="1280443"/>
                    </a:cubicBezTo>
                    <a:cubicBezTo>
                      <a:pt x="5380" y="1270866"/>
                      <a:pt x="0" y="1257877"/>
                      <a:pt x="0" y="1244334"/>
                    </a:cubicBezTo>
                    <a:lnTo>
                      <a:pt x="0" y="51066"/>
                    </a:lnTo>
                    <a:close/>
                  </a:path>
                </a:pathLst>
              </a:cu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7197" y="6453475"/>
                <a:ext cx="215963" cy="287821"/>
              </a:xfrm>
              <a:prstGeom prst="ellipse">
                <a:avLst/>
              </a:pr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-536974" y="6431881"/>
              <a:ext cx="198177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100" dirty="0">
                  <a:solidFill>
                    <a:schemeClr val="bg1"/>
                  </a:solidFill>
                  <a:latin typeface="Century Gothic" pitchFamily="34" charset="0"/>
                  <a:ea typeface="Myriad Pro" pitchFamily="86" charset="0"/>
                  <a:cs typeface="Myriad Pro" pitchFamily="86" charset="0"/>
                </a:rPr>
                <a:t>ALLER PLUS LOIN</a:t>
              </a:r>
              <a:endPara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209D6669-1974-604F-B7A7-38386DECA81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10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4343" name="Group 13"/>
          <p:cNvGrpSpPr>
            <a:grpSpLocks/>
          </p:cNvGrpSpPr>
          <p:nvPr/>
        </p:nvGrpSpPr>
        <p:grpSpPr bwMode="auto">
          <a:xfrm>
            <a:off x="7543800" y="0"/>
            <a:ext cx="1565275" cy="641350"/>
            <a:chOff x="7452788" y="0"/>
            <a:chExt cx="1656510" cy="641606"/>
          </a:xfrm>
        </p:grpSpPr>
        <p:sp>
          <p:nvSpPr>
            <p:cNvPr id="14355" name="TextBox 15"/>
            <p:cNvSpPr txBox="1">
              <a:spLocks noChangeArrowheads="1"/>
            </p:cNvSpPr>
            <p:nvPr/>
          </p:nvSpPr>
          <p:spPr bwMode="auto">
            <a:xfrm>
              <a:off x="7452788" y="0"/>
              <a:ext cx="11524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2</a:t>
              </a:r>
            </a:p>
          </p:txBody>
        </p:sp>
        <p:pic>
          <p:nvPicPr>
            <p:cNvPr id="14356" name="Picture 18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5067300" y="4098925"/>
            <a:ext cx="4229100" cy="2479675"/>
            <a:chOff x="2627784" y="3861047"/>
            <a:chExt cx="2844875" cy="5501709"/>
          </a:xfrm>
        </p:grpSpPr>
        <p:sp>
          <p:nvSpPr>
            <p:cNvPr id="21" name="Rounded Rectangle 20"/>
            <p:cNvSpPr/>
            <p:nvPr/>
          </p:nvSpPr>
          <p:spPr>
            <a:xfrm>
              <a:off x="2627784" y="3861047"/>
              <a:ext cx="2627225" cy="550170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4" name="TextBox 21"/>
            <p:cNvSpPr txBox="1">
              <a:spLocks noChangeArrowheads="1"/>
            </p:cNvSpPr>
            <p:nvPr/>
          </p:nvSpPr>
          <p:spPr bwMode="auto">
            <a:xfrm>
              <a:off x="2735288" y="4123057"/>
              <a:ext cx="2737371" cy="4847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400">
                  <a:solidFill>
                    <a:schemeClr val="bg1"/>
                  </a:solidFill>
                  <a:latin typeface="Century Gothic" charset="0"/>
                </a:rPr>
                <a:t>Quelle est la source d’énergie gagnante ? Pourquoi ?</a:t>
              </a:r>
            </a:p>
          </p:txBody>
        </p:sp>
      </p:grpSp>
      <p:pic>
        <p:nvPicPr>
          <p:cNvPr id="23" name="Picture 22" descr="hydrogen fu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5300663"/>
            <a:ext cx="1970087" cy="134143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biodiesel fue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2036763" cy="15113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electric fue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4149725"/>
            <a:ext cx="1790700" cy="12239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404813"/>
            <a:ext cx="1427163" cy="142716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ymbol ele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04813"/>
            <a:ext cx="1428750" cy="1427162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409575"/>
            <a:ext cx="1417637" cy="141763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red c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98900"/>
            <a:ext cx="43592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ydrogen ca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002090"/>
            <a:ext cx="3276365" cy="2184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364" name="Group 20"/>
          <p:cNvGrpSpPr>
            <a:grpSpLocks/>
          </p:cNvGrpSpPr>
          <p:nvPr/>
        </p:nvGrpSpPr>
        <p:grpSpPr bwMode="auto">
          <a:xfrm>
            <a:off x="-292100" y="6445250"/>
            <a:ext cx="2273300" cy="320675"/>
            <a:chOff x="-76200" y="6453334"/>
            <a:chExt cx="2273424" cy="288034"/>
          </a:xfrm>
        </p:grpSpPr>
        <p:sp>
          <p:nvSpPr>
            <p:cNvPr id="22" name="Freeform 21"/>
            <p:cNvSpPr/>
            <p:nvPr/>
          </p:nvSpPr>
          <p:spPr>
            <a:xfrm rot="16200000">
              <a:off x="916494" y="5460639"/>
              <a:ext cx="288034" cy="2273424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87519" y="6453334"/>
              <a:ext cx="215912" cy="288034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71438" y="6432550"/>
            <a:ext cx="20526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CLASSE ENTIERE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pic>
        <p:nvPicPr>
          <p:cNvPr id="30" name="Picture 29" descr="green colour c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9149">
            <a:off x="823913" y="3865563"/>
            <a:ext cx="3098800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42988" y="6022975"/>
            <a:ext cx="7129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600">
                <a:latin typeface="Century Gothic" charset="0"/>
              </a:rPr>
              <a:t>Comment as-</a:t>
            </a:r>
            <a:r>
              <a:rPr lang="en-GB" altLang="x-none" sz="3600" b="1">
                <a:latin typeface="Century Gothic" charset="0"/>
              </a:rPr>
              <a:t>tu </a:t>
            </a:r>
            <a:r>
              <a:rPr lang="en-GB" altLang="x-none" sz="3600">
                <a:latin typeface="Century Gothic" charset="0"/>
              </a:rPr>
              <a:t>choisi?</a:t>
            </a:r>
          </a:p>
        </p:txBody>
      </p:sp>
      <p:pic>
        <p:nvPicPr>
          <p:cNvPr id="27" name="Picture 26" descr="electric c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019300"/>
            <a:ext cx="3876675" cy="2166938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339975" y="1844675"/>
            <a:ext cx="2343150" cy="423863"/>
            <a:chOff x="-972616" y="2048148"/>
            <a:chExt cx="2343596" cy="422678"/>
          </a:xfrm>
        </p:grpSpPr>
        <p:sp>
          <p:nvSpPr>
            <p:cNvPr id="31" name="Rounded Rectangle 30"/>
            <p:cNvSpPr/>
            <p:nvPr/>
          </p:nvSpPr>
          <p:spPr>
            <a:xfrm>
              <a:off x="-972616" y="2060848"/>
              <a:ext cx="2304256" cy="40997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97" name="TextBox 12"/>
            <p:cNvSpPr txBox="1">
              <a:spLocks noChangeArrowheads="1"/>
            </p:cNvSpPr>
            <p:nvPr/>
          </p:nvSpPr>
          <p:spPr bwMode="auto">
            <a:xfrm>
              <a:off x="-861268" y="2048148"/>
              <a:ext cx="22322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x-none" b="1">
                  <a:solidFill>
                    <a:schemeClr val="bg1"/>
                  </a:solidFill>
                  <a:latin typeface="Century Gothic" charset="0"/>
                </a:rPr>
                <a:t>p</a:t>
              </a:r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ile à hydrogène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804025" y="5626100"/>
            <a:ext cx="2035175" cy="411163"/>
            <a:chOff x="-972616" y="2060848"/>
            <a:chExt cx="2034952" cy="409978"/>
          </a:xfrm>
        </p:grpSpPr>
        <p:sp>
          <p:nvSpPr>
            <p:cNvPr id="34" name="Rounded Rectangle 33"/>
            <p:cNvSpPr/>
            <p:nvPr/>
          </p:nvSpPr>
          <p:spPr>
            <a:xfrm>
              <a:off x="-972616" y="2060848"/>
              <a:ext cx="1958752" cy="40997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93" name="TextBox 34"/>
            <p:cNvSpPr txBox="1">
              <a:spLocks noChangeArrowheads="1"/>
            </p:cNvSpPr>
            <p:nvPr/>
          </p:nvSpPr>
          <p:spPr bwMode="auto">
            <a:xfrm>
              <a:off x="-900608" y="2060848"/>
              <a:ext cx="19629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diesel/essence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68313" y="5257800"/>
            <a:ext cx="1295400" cy="409575"/>
            <a:chOff x="-972616" y="2060848"/>
            <a:chExt cx="1296144" cy="409978"/>
          </a:xfrm>
        </p:grpSpPr>
        <p:sp>
          <p:nvSpPr>
            <p:cNvPr id="37" name="Rounded Rectangle 36"/>
            <p:cNvSpPr/>
            <p:nvPr/>
          </p:nvSpPr>
          <p:spPr>
            <a:xfrm>
              <a:off x="-972616" y="2060848"/>
              <a:ext cx="1296144" cy="409978"/>
            </a:xfrm>
            <a:prstGeom prst="roundRect">
              <a:avLst/>
            </a:prstGeom>
            <a:solidFill>
              <a:srgbClr val="6397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9" name="TextBox 37"/>
            <p:cNvSpPr txBox="1">
              <a:spLocks noChangeArrowheads="1"/>
            </p:cNvSpPr>
            <p:nvPr/>
          </p:nvSpPr>
          <p:spPr bwMode="auto">
            <a:xfrm>
              <a:off x="-900608" y="2060848"/>
              <a:ext cx="1224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biodiesel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7100888" y="1828800"/>
            <a:ext cx="1585912" cy="646113"/>
            <a:chOff x="-972616" y="2054561"/>
            <a:chExt cx="1433736" cy="646331"/>
          </a:xfrm>
        </p:grpSpPr>
        <p:sp>
          <p:nvSpPr>
            <p:cNvPr id="40" name="Rounded Rectangle 39"/>
            <p:cNvSpPr/>
            <p:nvPr/>
          </p:nvSpPr>
          <p:spPr>
            <a:xfrm>
              <a:off x="-972616" y="2060848"/>
              <a:ext cx="1433736" cy="409978"/>
            </a:xfrm>
            <a:prstGeom prst="roundRect">
              <a:avLst/>
            </a:prstGeom>
            <a:solidFill>
              <a:srgbClr val="D6AD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5" name="TextBox 40"/>
            <p:cNvSpPr txBox="1">
              <a:spLocks noChangeArrowheads="1"/>
            </p:cNvSpPr>
            <p:nvPr/>
          </p:nvSpPr>
          <p:spPr bwMode="auto">
            <a:xfrm>
              <a:off x="-817086" y="2054561"/>
              <a:ext cx="120932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électrique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843088" y="339725"/>
            <a:ext cx="6386512" cy="727075"/>
            <a:chOff x="1986047" y="3861050"/>
            <a:chExt cx="6145150" cy="1688761"/>
          </a:xfrm>
        </p:grpSpPr>
        <p:sp>
          <p:nvSpPr>
            <p:cNvPr id="28" name="Rounded Rectangle 27"/>
            <p:cNvSpPr/>
            <p:nvPr/>
          </p:nvSpPr>
          <p:spPr>
            <a:xfrm>
              <a:off x="1986047" y="3861050"/>
              <a:ext cx="6145150" cy="1688761"/>
            </a:xfrm>
            <a:prstGeom prst="roundRect">
              <a:avLst/>
            </a:prstGeom>
            <a:solidFill>
              <a:srgbClr val="639729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5381" name="TextBox 31"/>
            <p:cNvSpPr txBox="1">
              <a:spLocks noChangeArrowheads="1"/>
            </p:cNvSpPr>
            <p:nvPr/>
          </p:nvSpPr>
          <p:spPr bwMode="auto">
            <a:xfrm>
              <a:off x="2366355" y="3893448"/>
              <a:ext cx="5485627" cy="1500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600">
                  <a:solidFill>
                    <a:schemeClr val="bg1"/>
                  </a:solidFill>
                  <a:latin typeface="Century Gothic" charset="0"/>
                </a:rPr>
                <a:t>Décide encore une fois</a:t>
              </a:r>
            </a:p>
          </p:txBody>
        </p:sp>
      </p:grpSp>
      <p:grpSp>
        <p:nvGrpSpPr>
          <p:cNvPr id="15374" name="Group 13"/>
          <p:cNvGrpSpPr>
            <a:grpSpLocks/>
          </p:cNvGrpSpPr>
          <p:nvPr/>
        </p:nvGrpSpPr>
        <p:grpSpPr bwMode="auto">
          <a:xfrm>
            <a:off x="7543800" y="0"/>
            <a:ext cx="1565275" cy="641350"/>
            <a:chOff x="7452788" y="0"/>
            <a:chExt cx="1656510" cy="641606"/>
          </a:xfrm>
        </p:grpSpPr>
        <p:sp>
          <p:nvSpPr>
            <p:cNvPr id="15376" name="TextBox 35"/>
            <p:cNvSpPr txBox="1">
              <a:spLocks noChangeArrowheads="1"/>
            </p:cNvSpPr>
            <p:nvPr/>
          </p:nvSpPr>
          <p:spPr bwMode="auto">
            <a:xfrm>
              <a:off x="7452788" y="0"/>
              <a:ext cx="11524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2</a:t>
              </a:r>
            </a:p>
          </p:txBody>
        </p:sp>
        <p:pic>
          <p:nvPicPr>
            <p:cNvPr id="15377" name="Picture 38" descr="Student sheets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0" y="105410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200" b="1">
                <a:latin typeface="Century Gothic" charset="0"/>
              </a:rPr>
              <a:t>C’est 2020</a:t>
            </a:r>
            <a:r>
              <a:rPr lang="en-GB" altLang="x-none" sz="3200">
                <a:latin typeface="Century Gothic" charset="0"/>
              </a:rPr>
              <a:t>. Quelle voiture vas-tu acheter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4813"/>
            <a:ext cx="28241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0"/>
          <a:stretch>
            <a:fillRect/>
          </a:stretch>
        </p:blipFill>
        <p:spPr bwMode="auto">
          <a:xfrm>
            <a:off x="-1588" y="2209800"/>
            <a:ext cx="9145588" cy="4675188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1700213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US" altLang="x-none" sz="2400">
                <a:solidFill>
                  <a:srgbClr val="639729"/>
                </a:solidFill>
                <a:latin typeface="Century Gothic" charset="0"/>
              </a:rPr>
              <a:t>Promouvoir le dialogue et la réflexion</a:t>
            </a:r>
            <a:endParaRPr lang="pt-BR" altLang="x-none" sz="2400">
              <a:solidFill>
                <a:srgbClr val="639729"/>
              </a:solidFill>
              <a:latin typeface="Century Gothic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engage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396875"/>
            <a:ext cx="5135562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157788"/>
            <a:ext cx="18732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37063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365625"/>
            <a:ext cx="912812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437063"/>
            <a:ext cx="1181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157788"/>
            <a:ext cx="61118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16338"/>
            <a:ext cx="6016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5229225"/>
            <a:ext cx="14065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00438"/>
            <a:ext cx="4968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7"/>
          <p:cNvSpPr txBox="1">
            <a:spLocks noChangeArrowheads="1"/>
          </p:cNvSpPr>
          <p:nvPr/>
        </p:nvSpPr>
        <p:spPr bwMode="auto">
          <a:xfrm>
            <a:off x="7667625" y="4437063"/>
            <a:ext cx="121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/>
              <a:t>TRACES</a:t>
            </a:r>
            <a:endParaRPr lang="pt-BR" altLang="x-none"/>
          </a:p>
        </p:txBody>
      </p:sp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40408"/>
          <a:stretch>
            <a:fillRect/>
          </a:stretch>
        </p:blipFill>
        <p:spPr bwMode="auto">
          <a:xfrm>
            <a:off x="4068763" y="5157788"/>
            <a:ext cx="11033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500438"/>
            <a:ext cx="8556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300663"/>
            <a:ext cx="122078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2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573463"/>
            <a:ext cx="409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2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500438"/>
            <a:ext cx="8778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80975" y="3213100"/>
            <a:ext cx="8782050" cy="2663825"/>
          </a:xfrm>
          <a:prstGeom prst="rect">
            <a:avLst/>
          </a:prstGeom>
          <a:noFill/>
          <a:ln w="6350">
            <a:solidFill>
              <a:srgbClr val="639729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54188" y="2508250"/>
            <a:ext cx="6164262" cy="292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dirty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Aider les nouvelles générations à s’impliquer dans les enjeux des sciences</a:t>
            </a:r>
            <a:endParaRPr lang="en-GB" sz="1300" b="1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350" y="1989138"/>
            <a:ext cx="6750050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latin typeface="Century Gothic" pitchFamily="34" charset="0"/>
                <a:ea typeface="+mn-ea"/>
                <a:cs typeface="+mn-cs"/>
              </a:rPr>
              <a:t>Objectifs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latin typeface="Century Gothic" pitchFamily="34" charset="0"/>
              <a:ea typeface="+mn-ea"/>
              <a:cs typeface="+mn-cs"/>
            </a:endParaRPr>
          </a:p>
          <a:p>
            <a:pPr marL="71755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defRPr/>
            </a:pP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Utiliser ses connaissances sur le dioxyde de carbone atmosphérique.</a:t>
            </a:r>
            <a:r>
              <a:rPr lang="en-GB" sz="2400" dirty="0">
                <a:latin typeface="Century Gothic" pitchFamily="34" charset="0"/>
                <a:ea typeface="+mn-ea"/>
                <a:cs typeface="+mn-cs"/>
              </a:rPr>
              <a:t> </a:t>
            </a:r>
            <a:br>
              <a:rPr lang="en-GB" sz="2400" dirty="0">
                <a:latin typeface="Century Gothic" pitchFamily="34" charset="0"/>
                <a:ea typeface="+mn-ea"/>
                <a:cs typeface="+mn-cs"/>
              </a:rPr>
            </a:br>
            <a:endParaRPr lang="en-GB" sz="2400" dirty="0">
              <a:latin typeface="Century Gothic" pitchFamily="34" charset="0"/>
              <a:ea typeface="+mn-ea"/>
              <a:cs typeface="+mn-cs"/>
            </a:endParaRPr>
          </a:p>
          <a:p>
            <a:pPr marL="717550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defRPr/>
            </a:pPr>
            <a:r>
              <a:rPr lang="en-US" sz="2400" dirty="0">
                <a:latin typeface="Century Gothic" pitchFamily="34" charset="0"/>
                <a:ea typeface="+mn-ea"/>
                <a:cs typeface="+mn-cs"/>
              </a:rPr>
              <a:t>Evaluer des solutions au problème de l'augmentation des émissions de dioxyde de carbone par les voitures.</a:t>
            </a:r>
            <a:endParaRPr lang="en-GB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knowled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608013" cy="4651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itize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471988"/>
            <a:ext cx="492125" cy="4508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red c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789363"/>
            <a:ext cx="47196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ydrogen car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556792"/>
            <a:ext cx="3492389" cy="2328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Freeform 21"/>
          <p:cNvSpPr/>
          <p:nvPr/>
        </p:nvSpPr>
        <p:spPr>
          <a:xfrm rot="16200000">
            <a:off x="667544" y="5561806"/>
            <a:ext cx="320675" cy="2112963"/>
          </a:xfrm>
          <a:custGeom>
            <a:avLst/>
            <a:gdLst>
              <a:gd name="connsiteX0" fmla="*/ 0 w 306387"/>
              <a:gd name="connsiteY0" fmla="*/ 51066 h 1295400"/>
              <a:gd name="connsiteX1" fmla="*/ 14957 w 306387"/>
              <a:gd name="connsiteY1" fmla="*/ 14957 h 1295400"/>
              <a:gd name="connsiteX2" fmla="*/ 51066 w 306387"/>
              <a:gd name="connsiteY2" fmla="*/ 0 h 1295400"/>
              <a:gd name="connsiteX3" fmla="*/ 255321 w 306387"/>
              <a:gd name="connsiteY3" fmla="*/ 0 h 1295400"/>
              <a:gd name="connsiteX4" fmla="*/ 291430 w 306387"/>
              <a:gd name="connsiteY4" fmla="*/ 14957 h 1295400"/>
              <a:gd name="connsiteX5" fmla="*/ 306387 w 306387"/>
              <a:gd name="connsiteY5" fmla="*/ 51066 h 1295400"/>
              <a:gd name="connsiteX6" fmla="*/ 306387 w 306387"/>
              <a:gd name="connsiteY6" fmla="*/ 1244334 h 1295400"/>
              <a:gd name="connsiteX7" fmla="*/ 291430 w 306387"/>
              <a:gd name="connsiteY7" fmla="*/ 1280443 h 1295400"/>
              <a:gd name="connsiteX8" fmla="*/ 255321 w 306387"/>
              <a:gd name="connsiteY8" fmla="*/ 1295400 h 1295400"/>
              <a:gd name="connsiteX9" fmla="*/ 51066 w 306387"/>
              <a:gd name="connsiteY9" fmla="*/ 1295400 h 1295400"/>
              <a:gd name="connsiteX10" fmla="*/ 14957 w 306387"/>
              <a:gd name="connsiteY10" fmla="*/ 1280443 h 1295400"/>
              <a:gd name="connsiteX11" fmla="*/ 0 w 306387"/>
              <a:gd name="connsiteY11" fmla="*/ 1244334 h 1295400"/>
              <a:gd name="connsiteX12" fmla="*/ 0 w 306387"/>
              <a:gd name="connsiteY12" fmla="*/ 51066 h 1295400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  <a:gd name="connsiteX0" fmla="*/ 0 w 306387"/>
              <a:gd name="connsiteY0" fmla="*/ 51066 h 1295402"/>
              <a:gd name="connsiteX1" fmla="*/ 14957 w 306387"/>
              <a:gd name="connsiteY1" fmla="*/ 14957 h 1295402"/>
              <a:gd name="connsiteX2" fmla="*/ 51066 w 306387"/>
              <a:gd name="connsiteY2" fmla="*/ 0 h 1295402"/>
              <a:gd name="connsiteX3" fmla="*/ 255321 w 306387"/>
              <a:gd name="connsiteY3" fmla="*/ 0 h 1295402"/>
              <a:gd name="connsiteX4" fmla="*/ 291430 w 306387"/>
              <a:gd name="connsiteY4" fmla="*/ 14957 h 1295402"/>
              <a:gd name="connsiteX5" fmla="*/ 306387 w 306387"/>
              <a:gd name="connsiteY5" fmla="*/ 51066 h 1295402"/>
              <a:gd name="connsiteX6" fmla="*/ 306387 w 306387"/>
              <a:gd name="connsiteY6" fmla="*/ 1244334 h 1295402"/>
              <a:gd name="connsiteX7" fmla="*/ 291430 w 306387"/>
              <a:gd name="connsiteY7" fmla="*/ 1280443 h 1295402"/>
              <a:gd name="connsiteX8" fmla="*/ 229789 w 306387"/>
              <a:gd name="connsiteY8" fmla="*/ 1295402 h 1295402"/>
              <a:gd name="connsiteX9" fmla="*/ 51066 w 306387"/>
              <a:gd name="connsiteY9" fmla="*/ 1295400 h 1295402"/>
              <a:gd name="connsiteX10" fmla="*/ 14957 w 306387"/>
              <a:gd name="connsiteY10" fmla="*/ 1280443 h 1295402"/>
              <a:gd name="connsiteX11" fmla="*/ 0 w 306387"/>
              <a:gd name="connsiteY11" fmla="*/ 1244334 h 1295402"/>
              <a:gd name="connsiteX12" fmla="*/ 0 w 306387"/>
              <a:gd name="connsiteY12" fmla="*/ 51066 h 12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6387" h="1295402">
                <a:moveTo>
                  <a:pt x="0" y="51066"/>
                </a:moveTo>
                <a:cubicBezTo>
                  <a:pt x="0" y="37522"/>
                  <a:pt x="5380" y="24534"/>
                  <a:pt x="14957" y="14957"/>
                </a:cubicBezTo>
                <a:cubicBezTo>
                  <a:pt x="24534" y="5380"/>
                  <a:pt x="37523" y="0"/>
                  <a:pt x="51066" y="0"/>
                </a:cubicBezTo>
                <a:lnTo>
                  <a:pt x="255321" y="0"/>
                </a:lnTo>
                <a:cubicBezTo>
                  <a:pt x="268865" y="0"/>
                  <a:pt x="281853" y="5380"/>
                  <a:pt x="291430" y="14957"/>
                </a:cubicBezTo>
                <a:cubicBezTo>
                  <a:pt x="301007" y="24534"/>
                  <a:pt x="306387" y="37523"/>
                  <a:pt x="306387" y="51066"/>
                </a:cubicBezTo>
                <a:lnTo>
                  <a:pt x="306387" y="1244334"/>
                </a:lnTo>
                <a:cubicBezTo>
                  <a:pt x="306387" y="1257878"/>
                  <a:pt x="304196" y="1271932"/>
                  <a:pt x="291430" y="1280443"/>
                </a:cubicBezTo>
                <a:cubicBezTo>
                  <a:pt x="278664" y="1288954"/>
                  <a:pt x="243332" y="1295402"/>
                  <a:pt x="229789" y="1295402"/>
                </a:cubicBezTo>
                <a:cubicBezTo>
                  <a:pt x="153607" y="1290928"/>
                  <a:pt x="110640" y="1295401"/>
                  <a:pt x="51066" y="1295400"/>
                </a:cubicBezTo>
                <a:cubicBezTo>
                  <a:pt x="37522" y="1295400"/>
                  <a:pt x="24534" y="1290020"/>
                  <a:pt x="14957" y="1280443"/>
                </a:cubicBezTo>
                <a:cubicBezTo>
                  <a:pt x="5380" y="1270866"/>
                  <a:pt x="0" y="1257877"/>
                  <a:pt x="0" y="1244334"/>
                </a:cubicBezTo>
                <a:lnTo>
                  <a:pt x="0" y="51066"/>
                </a:lnTo>
                <a:close/>
              </a:path>
            </a:pathLst>
          </a:custGeom>
          <a:solidFill>
            <a:srgbClr val="D6A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-152400" y="6443663"/>
            <a:ext cx="205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POINT DE DEPART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5650" y="188913"/>
            <a:ext cx="770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600" b="1">
                <a:latin typeface="Century Gothic" charset="0"/>
              </a:rPr>
              <a:t>C’est 2020</a:t>
            </a:r>
            <a:r>
              <a:rPr lang="en-GB" altLang="x-none" sz="3600">
                <a:latin typeface="Century Gothic" charset="0"/>
              </a:rPr>
              <a:t>. </a:t>
            </a:r>
          </a:p>
          <a:p>
            <a:pPr algn="ctr"/>
            <a:r>
              <a:rPr lang="en-GB" altLang="x-none" sz="3600">
                <a:latin typeface="Century Gothic" charset="0"/>
              </a:rPr>
              <a:t>Quelle voiture vas-tu acheter?</a:t>
            </a:r>
          </a:p>
        </p:txBody>
      </p:sp>
      <p:pic>
        <p:nvPicPr>
          <p:cNvPr id="30" name="Picture 29" descr="green colour c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9149">
            <a:off x="787400" y="3514725"/>
            <a:ext cx="34956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042988" y="6022975"/>
            <a:ext cx="7129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600">
                <a:latin typeface="Century Gothic" charset="0"/>
              </a:rPr>
              <a:t>Comment vas-</a:t>
            </a:r>
            <a:r>
              <a:rPr lang="en-GB" altLang="x-none" sz="3600" b="1">
                <a:latin typeface="Century Gothic" charset="0"/>
              </a:rPr>
              <a:t>tu</a:t>
            </a:r>
            <a:r>
              <a:rPr lang="en-GB" altLang="x-none" sz="3600">
                <a:latin typeface="Century Gothic" charset="0"/>
              </a:rPr>
              <a:t> choisir?</a:t>
            </a:r>
          </a:p>
        </p:txBody>
      </p:sp>
      <p:pic>
        <p:nvPicPr>
          <p:cNvPr id="27" name="Picture 26" descr="electric ca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381500" cy="24479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sx="100999" sy="100999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2438400" y="1557338"/>
            <a:ext cx="2303463" cy="423862"/>
            <a:chOff x="-972616" y="2060848"/>
            <a:chExt cx="2304256" cy="181139"/>
          </a:xfrm>
        </p:grpSpPr>
        <p:sp>
          <p:nvSpPr>
            <p:cNvPr id="31" name="Rounded Rectangle 30"/>
            <p:cNvSpPr/>
            <p:nvPr/>
          </p:nvSpPr>
          <p:spPr>
            <a:xfrm>
              <a:off x="-972616" y="2060848"/>
              <a:ext cx="2304256" cy="18113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97" name="TextBox 12"/>
            <p:cNvSpPr txBox="1">
              <a:spLocks noChangeArrowheads="1"/>
            </p:cNvSpPr>
            <p:nvPr/>
          </p:nvSpPr>
          <p:spPr bwMode="auto">
            <a:xfrm>
              <a:off x="-900608" y="2060848"/>
              <a:ext cx="2232248" cy="157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US" altLang="x-none" b="1">
                  <a:solidFill>
                    <a:schemeClr val="bg1"/>
                  </a:solidFill>
                  <a:latin typeface="Century Gothic" charset="0"/>
                </a:rPr>
                <a:t>P</a:t>
              </a:r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ile à hydrogène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6804025" y="5516563"/>
            <a:ext cx="2111375" cy="411162"/>
            <a:chOff x="-972616" y="2060848"/>
            <a:chExt cx="2111152" cy="409978"/>
          </a:xfrm>
        </p:grpSpPr>
        <p:sp>
          <p:nvSpPr>
            <p:cNvPr id="34" name="Rounded Rectangle 33"/>
            <p:cNvSpPr/>
            <p:nvPr/>
          </p:nvSpPr>
          <p:spPr>
            <a:xfrm>
              <a:off x="-972616" y="2060848"/>
              <a:ext cx="1958752" cy="40997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93" name="TextBox 34"/>
            <p:cNvSpPr txBox="1">
              <a:spLocks noChangeArrowheads="1"/>
            </p:cNvSpPr>
            <p:nvPr/>
          </p:nvSpPr>
          <p:spPr bwMode="auto">
            <a:xfrm>
              <a:off x="-900608" y="2060848"/>
              <a:ext cx="2039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diesel/essence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68313" y="5148263"/>
            <a:ext cx="1295400" cy="409575"/>
            <a:chOff x="-972616" y="2060848"/>
            <a:chExt cx="1296144" cy="409978"/>
          </a:xfrm>
        </p:grpSpPr>
        <p:sp>
          <p:nvSpPr>
            <p:cNvPr id="37" name="Rounded Rectangle 36"/>
            <p:cNvSpPr/>
            <p:nvPr/>
          </p:nvSpPr>
          <p:spPr>
            <a:xfrm>
              <a:off x="-972616" y="2060848"/>
              <a:ext cx="1296144" cy="409978"/>
            </a:xfrm>
            <a:prstGeom prst="roundRect">
              <a:avLst/>
            </a:prstGeom>
            <a:solidFill>
              <a:srgbClr val="63972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89" name="TextBox 37"/>
            <p:cNvSpPr txBox="1">
              <a:spLocks noChangeArrowheads="1"/>
            </p:cNvSpPr>
            <p:nvPr/>
          </p:nvSpPr>
          <p:spPr bwMode="auto">
            <a:xfrm>
              <a:off x="-900608" y="2060848"/>
              <a:ext cx="1224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biodiesel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48488" y="1611313"/>
            <a:ext cx="1509712" cy="427037"/>
            <a:chOff x="-972616" y="2043916"/>
            <a:chExt cx="1509936" cy="426910"/>
          </a:xfrm>
        </p:grpSpPr>
        <p:sp>
          <p:nvSpPr>
            <p:cNvPr id="40" name="Rounded Rectangle 39"/>
            <p:cNvSpPr/>
            <p:nvPr/>
          </p:nvSpPr>
          <p:spPr>
            <a:xfrm>
              <a:off x="-972616" y="2060848"/>
              <a:ext cx="1357536" cy="409978"/>
            </a:xfrm>
            <a:prstGeom prst="roundRect">
              <a:avLst/>
            </a:prstGeom>
            <a:solidFill>
              <a:srgbClr val="D6AD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7185" name="TextBox 40"/>
            <p:cNvSpPr txBox="1">
              <a:spLocks noChangeArrowheads="1"/>
            </p:cNvSpPr>
            <p:nvPr/>
          </p:nvSpPr>
          <p:spPr bwMode="auto">
            <a:xfrm>
              <a:off x="-900608" y="2043916"/>
              <a:ext cx="14379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b="1">
                  <a:solidFill>
                    <a:schemeClr val="bg1"/>
                  </a:solidFill>
                  <a:latin typeface="Century Gothic" charset="0"/>
                </a:rPr>
                <a:t>électrique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2301"/>
          <a:stretch>
            <a:fillRect/>
          </a:stretch>
        </p:blipFill>
        <p:spPr bwMode="auto">
          <a:xfrm flipH="1">
            <a:off x="-180528" y="2492896"/>
            <a:ext cx="538685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195" name="AutoShape 2" descr="data:image/jpeg;base64,/9j/4AAQSkZJRgABAQAAAQABAAD/2wCEAAkGBxITEhUUEhQWFhUWGRcWGBcUFBgVFhwUFxcYGBgXGBgcHCkgHRslHBgUITEiJSkrLi4uFx8zODMsNygtLiwBCgoKDg0OGxAQGywkICQsLCwsLCwsLCwsLCwsLCwsLC0sLCw0LCwvLCwsLCwsLCwsLDQsLCwsLywsLCwsLCwsLP/AABEIAOEA4QMBEQACEQEDEQH/xAAcAAEAAgMBAQEAAAAAAAAAAAAABQcDBAYIAQL/xABKEAABAwIDBAYECQcLBQAAAAABAAIDBBESITEFBkFRBxMiYXGBFDKRoSNCUnJzkrGywSUzU2Ki0dIVNENUY4KDk6PC4RYkNbPw/8QAGgEBAAIDAQAAAAAAAAAAAAAAAAMEAgUGAf/EADkRAAIBAgMFBQcEAQMFAAAAAAABAgMRBCExBRJBUWETMnGBkSJSobHB0fAUIzPhQiQ08RVDYnLi/9oADAMBAAIRAxEAPwC8UAQBAEAQBAEAQBAEAQBAEAQBAEAQBAEAQBAEAQBAEAQBAEAQBAEAQBAEAQBAEAQBAEAQBAEAQBAEAQBAEAQBAEAQBAEAQBAEAQBAEAQBAEAQBAfHFAcPS9I0UhOGMtFyAZZAwkC+eGxsguSEO+kB9aSJv+K396XPUm9EfX770g/pov8AMb+9eby5mao1HpF+jNWXpDpBpIw+Bv8AYvN+PNGX6at7kvRmlL0lwjQsP1k3480e/pa/uS9GYm9J8XG3scm/Hmh+lr+5L0Ztw9I1OdZGjxBFvO6b8eY/S1/cl6M2Hb/U1iRNETwGK1z43TejzRi8PVX+EvRm0N8IrA443d7H3aRzB4hZLMjaadmaFb0jQRj1Q7ubI2/sKHh02wNrMqqeOdgIbILgOtcWJGdiRqCgJBAEAQBAEAQBAEAQBAEAQBAEAQBAEBiqqhsbHPeQ1rQXOJ0DQLknyXjdj1Jt2R5kqpWzTyzBoAkkkkAsBYPeXDzsQqU5XOswtPcil0NqNg5KFm1gZl4TZnwhDB5mMtXqMHEBiM8UEfcC8ue7gwr243S+tzh/2NL9DH90LYUu4jiMf/uan/syiN7qnrqqeQ54pH2+a04W+4BVN68mzpIUtyhCPRfct/oq2pHLQRRtcC+EdW9uQLQHENNhwLQLFWqUrxsc7j6ThWbtZPTkdkpSkEAQBAEAQBAEAQBAEAQBAEAQBAEBVvTHvFZraKM5vGOWxzDb9lh8Tme4Dmq9aXBG32Zh/wDuyXRfVlaww271VbOjpUrG9BZpBLcQBF26XHEX4G3FYoubt1ZOz5kjt3ZRp5MIOKN7RJE/5UbswfEaH/lZSjusgwmIVeF7WadpLk19ORGkLAs2PwV6iNnxqMRP3ZYmdhZAXbudUfk2B3yYrfUuP9q2FJ/to4jaEP8AWzjzl8yiJG3Fzqcz4lUkzrqsORO9Ge2W0tcBJkyYdUXfJcXAtJ7rgDzU9OSUjSY+jKdJpcMy/AVcOcPqAIAgCAIAgCAIAgCAIAgCAIAgMdRKGNc52jQXHwAuV43Y9im2kjzRXVzqieSZ+sji7wB0HkLDyVBu+Z2FGkoWguGRsQtUbNnTSSJ7YmyopIppZXva2HqwerYHntkjE5tx2RYaZ5qSEU02ytisRUp1IU6cU3K+rtpwXXxOn2pQNl2QxzXtkNKSGyNuA6MOwnI5jsluXAsUslelfkauhWlT2k4tNdpa6fB2v8+PUr9xVZnQtna0W5DKqiimp3hsxacbXG7HOBIIJzLHad3cp40d6Ka1OfrbWlQxM6dRXjfLml9V+XOYj2YI5nQ1hdTuIOBzm3ZiuLFxGsZz7Tb2yUe7naWRf/Vb0FUoe2uK426dejMO0aGSB+CVtnWuM7tc06Oa7RzTzWDi4uzLdCvCtDfpu6+XR9TWXhMWnuLU32VKL5x9e32gvH3lcpP9tnKbVhbaEXz3ft9Cpxa3kqSOolmaFawaqWLNfWSTuXz0a7afVULHyG72l0bjxOC1ie8ggnxV2lJuOZyuOpRp1mo6PP1OqUhUCAIAgCAIAgCAIAgCAIAgCAICJ3te0UVSXWt1Moz72ED32WFTusnwqbrwtzXzPOFMNefBUmdZTtdklEombCnoTu621xTTXeMUUjermba94zxtxtrbkTzUlOe689Cvj8K8RStF2ks4vqvudptCQUNHLE1okppA50EnrtxSHF1Uvcb5O0IyOeZmk9yDXB6M0dFPGYmM27TjZSWjssrx+q4PPQ4XaFDHJG6eluGtzmhJu+K/xmn40R56jj3QOKa3o+a5f0biNadOSpVnm+7LhLo+Uua48OvYUfpEmz6WfZzyJadhjkgGbXkWxgsORdcYhxIdkbqyruCcOHA0lbs4YmpTxCyk7qXFcvLgbGyd7KLaTPR62Nsct7YX5NL9Pg36sd3Gx8VkqkZq0iGeEr4V9rRd105dVxXU34dyi1joTIHxMIkpjI28kMl7lt9HRniMvxXnYZW9Oh49p3kqm7ZvKdtJL79SrNpY+ukEgDZA4hwGQDgbG3dkqTvfM6ug49nHcd1bI7Lo2qLw1sPNmMebHMP2NVmg/ZkjTbZhapSqdbfFMr9pyHgqyN5LU063RSRKVctzoPaRQycjO631GXVyjozmdo/yLwLGUprwgCAIAgCAIAgCAIAgCAIAgCAhd842OoakP06p51t2gLt/aDVHVScHcs4OUo14OOt0ec6Y5+aps6mnqSURUbNhB5EpsPZrqieOFvx3ZnkwZud5C/nZZQi5OyPMVXVClKpLh8+BYdXVQ7OlFLKQ+knDiGPu4w3NiDziJv3ixVhtUnuvR/A5qFOrj6brwVqkeKy3v/pfEiNt7nzUzxVbOcXtHaDB23Bp1A/SRkajW3NYyouL3oFihtOFeHYYpWfPRf0+pFbL2saUmso2/AkhtVS3/NvubFvJhN8LuB7J5DyMt32o6cUZV6Kq/sVn7X+Eua+/P1XXp6zYdBteMz07xHLo4gC+L5M0fHx48yFM4RqK6NdSxOIwUtyauvzRkhu3Q7ThilhkfG7C0dRK5xfn8hwydhtbM5jvXsI1Emn5GOKq4OpOM4pq/eSy81wKo2lLI6aR0350vdjytZ97EW7tPJUZNt5nW0IwjTiqfdtl4E70d1GGtDeErJIvMjEPu+9SUH7dijteF8M5e60/jb6nKtbYWPAW9iiRsZO7bNOt0UkSlXLd6D3n0F4IOU7zfKxu1mngrlLQ5jaK/dXgWKpSgEAQBAEAQBAEAQBAEAQBAEAQEJvpSdbQ1Db2+Dc4HvYMY97QsKivFos4Op2deEup5zpXXN1Seh1NN+0ScKiZsaZY3RfDHHHU1cmQYMFzwY1vWPPndvsVrDpK8maLbspznTw8OOfm3ZfU43bm1H1M75n/ABjkPksGTW+Q95Krzk5O7N1hcPHD0VTjw+L4skd1t85qM4CDJB8gnNvfGTp4HLw1UlKq4ZcChj9nU8T7Sylz5+P3+ZYWz46CucaiHDjLSyUDsucxws6OePiDzPkVajuT9pHOVf1GGXZz04ePOLOB2nutXbOndNSB5jBux8fbcGfJkZqRw0INr5KCUJQd0bahisPiae5Vtfk8s+aZ12wd+31EEmGEOqYRifEHFoczQuZkc72u0+RKkjWbTss0UsRsyNKpG8rQlknrZ8n9ysq+sdNLJK62KRxebaZm9gqUnd3Oqo01ShGmtErGXYVX1VTDJoGyMJ+biAd7iVlF2kmR4mHaUJxtqmYNqQ4JpmfJkkb7HuCNWbQoy3qcZc0vkRFbosoleuXB0H/+Pd9PJ91iuUtDmNofy+SLDUpRCAIAgCAIAgCAIAgCAIAgCAICL3oLvQ6nCAT1Mtr5D1CsZ91k2HSdaF3bNfM810otkqLOsh3iUhUbNhTOy3bbLNs+sp4Rd/WRPsSGgscQHDESB8Tmpad3BxXQ12NdOljKVao8rSXmr2y14nObS2bNAQJo3Rk6YhkfB2h8iopRcdTY0q9Ksr05J/nLUj5CiEjon7KgpGwSSVc0U8sYlaYYsTWNdpchwJ7wPYp91Rs28zSuvUrucY004p2d3ZnbUW9ksNIyeXDVsxlhmphazA0EPewgYXXuCDa2XNTqo1G7z8DUvBxq1nTh7DtpLnyT+Ru02/8As4guMha7iDE/F7mm/tTt4B7Kxd7bt/NWKn2rUNknlkY3Cx73ua3SwJJCoyd22dbh4ShSjCTu0kjUkGRWJMtTe3gdiqHv4PwSf5kbXn3uKklqU8Kt2ko8rr0bRA1+i9iRVy4OhBv5Pcec8nuaxXKWhzW0H+6vBFhqUoBAEAQBAEAQBAEAQBAEAQBAEBG7ytvSVA/sZeNviO4rGfdZNh/5Y+K+Z5npXX+zyVJnVweZKwqJmwpHb7ozWoqqzceCRsksfy6Z0ZY9vkA9w72qWn3H+ZGs2hG+Kp3drpqL5STuvovM0J55aSwB9Io5c2Nku6N7OX9nK3Q2sQReyxbcNM1+fEnUKeKu37FWOttU+fWLIvbmzmMDJoCXU8tw3F67Ht9aJ/6w4HiPafJRSzWhlRryk3Tqq04620a4Nfmp0u581JXwsoqxvwkN+ocHFjizUsa4cRbTiADwKsUnGa3ZGnx0auGqOvReUtV15+Zq73MraKVhhaYaaK7YTES6Mhxu7rb6vcdcWXK+q8qb0XlkjLBdhiINTe9J6318v68zRkoWVkL6inYGSxZzwM9UtN/hohwGRuzuy743FTV468UXadaWGqKlVd4vuyeq6S+/4oBqhNsEPDa2kbtgdziA843vj+xrVk+BXp5Oa/8AL5pP6kJXaLKJBXLl6FWWoHD+3k+6xXKOhze0lat5I79SmvCAIAgCAIAgCAIAgCAIAgCAICN3lNqSp+hl+45Yz7rJaP8AJHxXzPM1CfP7FSkdXTftErAombCkdNuJtYU1UC/83L8G/ln6rj3B1vJxWdKe7LMq7SwvbUHu96PtLy1+GfkSm8lFJs6RzWsbLRzG4ikBLA7XDcZseODhw52WdSLpvmmVMJWhjoJtuNWPFa+PVPinx8TnNp7VhMAgghMTes612OUynEGYAG3AsLHxWDkrWSLUMPUVXtKk1J2srK2V75n7/wCnRHHDLPVsp3St6yJuCR7sOocXM9Tgs1CyTbsVZYvelKMKbko5PNW+Op3exd6JY4f+9DKiDT0umImZb+2YBdvebeSnU2l7Wa5o09TCxnP9n2Ze7LJ+T0+JObJq9lsDpKd9MzH6xYWMuBn2hkeJyWUXTWasQVoYuVoVFJ20vdlN7VdH10pi/N43lnzMRt5fgqErXdjssOpqlFT71lfxNS4XhKbtUL00LvkyTR+0RSD7z1lwKydq0lzUX819iCrzksokNcuHoQt6A6wP5+TMi18mWt4aK5S0Oa2j/KvBFhqUoBAEAQBAEAQBAEAQBAEAQBAEBEb3R4qKpAtnDLqLj1CdFhUV4snwzSrQb5o810hzuqbOohqSkKiZsaZn4ZrEsXtmWdubtmKtpzR1VnPDbDF8dg0IOuNuWeuQPNXKM1OO5I5baWFnhK36mhkm/R/Z/wBHHb3boy0bi4XkgOklsx+rIOB79D3aKKdJw8DY4PaMMSrPKXLn4flyc3djptp0jKWZxZUU4IjeLYur0BF/WFgA4dwPepYbtSO69UazFOrg67qw7stfH6dDn9q7Gq9kSskZKCH3AewENdbMskYcjlna5420WEoypu5aoVqONg4yjpw+qZ+9oUMNVC6rpmBj47ekQDRt/wCmi/UOdxwseRvjJKS3o+aJ8PWnQqKhVd0+7Ln0fUjNjOLZo39W6QMe1xa1uI65WFrXvoDqbBRLUvYhJ03HeSunq7fnXkjb2vT9VC2P4V15HSdZJA+EZtAwNxZkm2I8OyLX1WTVkRUJ9pUc8l7NrKSlxvfL0RjiZioZT+jqIneUkb2faGol7L8ROVsTHrFr0aZzddoV7EjrlydCJ/J3+NL/ALVcpaHM4/8Al8iwFKUggCAIAgCAIAgCAIAgCAIAgCAjt432pag8oZfuOWM+6yWgr1Y+K+Z5jpNVSZ1UO8yWhUTNhTNgLEskhu9s+SeoZHE/q5O05j8xZzGlwzGY0tf3FZ04uUrIp42tGjRc5q6yTXRlmbC3pDnmkr2tjqB2SDYxyXGVjoCQRlx4chdhVv7M9TlsTgd2Pb4d70Neq8fuRu3+jVjndbRSdRIDcNucAP6jh2meVx3BeSocY5GdDaskt2st5c+P2ZCbVk2sIXQVlL6THwe0Y3AjRzXx53HNzVhLtLWkrlmisG5qpSnuvl/z9zN0X7EqGzvlljeyIxujIkaW4y4tywnMgWPCy8oQe9d6GW1sTSdJQi05Xvk72scwYWQ1jonOc2JkzmOLXEdhjyBcjPKwzGY1CrtJSsbfflVw6nFXk43WV82jJtd8RiYGvxva4Nc7rHvD/gwXvAdo0POFpAFwDdJW4HlBVN97ysmtLJWzyWXG2b5Mz7Ajx0e0W/Jjhl+pI4/YCs4Zxl5EWKlu4ii+sl6o4+v0SJ7XLl6EyP5PIGvWvxeYaR7rDyVuloc3tFWqrwRYKlKAQBAEAQBAEAQBAEAQBAEAQBARm8/8zqfoZf8A1uWMu6ySi7VI+K+Z5kowqTOqh3iWhUTNhTM914WLkpu3TTSVLG07+rls4sd3taTY65G1tDros6abllqVMdUpQot1Y3jldeLMO9j6h1S81UeCUhuIWsDhaG4m6gg2GhsvZ7297WpBhFSVFKi7x++dmTOyN8q6ibGJm9dBI0OjxnPB+pKL6cWuvbuUsakoJXNfXwOHxEpODtJa259V9Udjs/pKoJB2zJC7k+MkfWZcKdV4msnsuvHRJ+f3sfjbHSPSsYeoJmkt2ey5rAebi4DLuF/JYyrxWhJh9kVqkv3PZXxK02ZUPNSx+EyPMgdhGrnudc65AknwCp3d7nTVYRVFwbsrWvyViU3jEjYmMc0BjXgRjro5S1ghbZpwfGdfrHHIEuasp3tb80KuDcHUck82s8mrveeefBd1G/0c0/WCuZ8unw+3GFnRV7+BBtaW52UuUvsV3WnsrGJZxGRc3QiwjZ5JNwZpLDlk0H3q3S0Oa2hbtV4FhKUohAEAQBAEAQBAEAQBAEAQBAEBEb2xYqKqbreGUfsOWE1eLJsO7VYvqjzTRuOnC9/cqbOopt6ErCo2bCkZ1gWDo+j1o9Oju7CQ2Qt5F+E2B7rYvYpqHfRrNsNrCS8Vfwv/AMHWDbtNVE0e04mxTtNszZhdoHRyasJ4XOd9TorCmpezNZmklhatD9/Cy3ov18GuPUjK3dSajDmBprKB5u+MD4aM/pYwPjjW7deI4rx03HLVGccZCu95vcqLR8H0fTx9Tjd6d3ZKOXC4l0bhiikItiblkRweL5jw5qKcN1mxwmJjXjfRrJr84GDYuzn1ErYo9XZknRrBm57u4D8Ao4x3nYt1K8aNN1JcPi+C8zb2e6Pr8ccrYgxwMZkY+TFnYXDGk3IzIy9awRWvke1FPst2acr62aVuPHl9DNtmoBiY1r432IxFkczC50cYja5xkFrhlhZttbkZo3lb7mOHi9+UmmssruLsm75Wz15+R03Q+281T9HGPa5ymw2rNdt1/tw8X9Ctdsx4HvYfive36ri38FglYt1HvRT5pP4Fy9CzfyY3vklP7X/Ct0tDm8d/N5I7xSFMIAgCAIAgCAIAgCAIAgCAIAgI7eGIOpZ2m+cUgyNj6h4hYz7rJKLtUi+qPMNGb5qkzqod4lotFGy/T0NgLEsI+xTOY4PY4tc0hwcNQRoQiedzGcFNOLV0yyad9LtmDDJaOrYNRbF3uA+NGeLeHdkVcTjWVnqctUjX2bUvDOD/ADyfXiRtBtOv2S8R1THTUt7B7bvDW82O1HzHW7u/xSnTyloZVKWHxq3qTUZ8nl8PqvMzdLW12Ojig6t+IlszZCAGFmEg4Te5PaAIIFvYsq8srGOyaMlJ1L5aNdTHutszqdk1VTb4SWKTCeIiaC0DzOJ3s5LGEbU3IkxNbtMbTo8Itev5kcTsuq6qWOS18Dg62l7d/A8jzsqydnc39aHaU5QvqjYramLqmxRdYW4zIXTYQ7EW4Q0BpPDMm+ZtkLJlayMKdOfaOpOyytZX53/4XA7bodjzqXfRD75/crOG1ZptvPuLx+hXW/EWGsqWjhNJ73F34rBq0mWacr0IPoi0+hL/AMeRcXE0mQ1Fw05qxS0NJtBNVV4IsFSlAIAgCAIAgCAIAgCAIAgCAIAgI/eD+az52+Clz5dh3NYy7rM6Xfj4o8vUJHuy7lTZ1cLJsl4FEy/SNlYlg6Do/ax1dGJLZtfgxAECXD2TbifWUtFLfRrNquX6VuPNX8Dd3o2mxsYbKx8W04HNHXMaGh7QfzmJtgWubcgEa5aXWc5ZWfeRTwtFuTcGnRktHnbpZ8VxOj3J37bUfA1Fmz27JA7MthoBwf8Aq8eHIT06u9kzWY3Z7o+3DOPy/ohuk3eKjqIGMidjlbJf1XNLAA4PDsQFjeww63HcsK04yWRY2bhqtOo5SVlb10tY7TZDYm7OiEhAiFOzHi9XAYxiv7SpY23M+Rrqzm8TJx13svG5SlT1Ye4RFxjBOAvADsN8rjn/APZaKg7XyO0puW6t/XjbQxleGZaPRFERTzOtm6UNHg2Np/Eq3htGzmduSvVguS+pXPSbHbaFTwu5p9sbD9qwn32WsM74aHh9Wd90GULm000pJtJIGgcLRjUd93Ef3VNR4s1m0pe1GPJfMsxTGtCAIAgCAIAgCAIAgCAIAgCAICP2/b0afFa3VSXvpbAdVjLRmdK++rczy/Q6DnxVNnVQ1JaFRMv09DOCsSwj6yQtIc0kEEEEZEEaEea9RjKKkrSzRZ1B6NtmntMMFTELFzMnC/xm82Otm06HyKuK1aOepytVVdnVfYzhLn8n1Rxe2Nw66B/YYZWg3bJB6wIzBLb4mm/K/io5UpIvUto0Kqze6+T09Tf382JIKenrJG4JnhkdS0WHwmE4Xm3xjhsfEcllUi7KTIcBiF2k6MXeOsfDkb+8G0j/ACJRtB/OYGO8ImuuD/eY1eVJftIYOiv+oVHyu15v+zglWOgPpKHrLm6NaXBs+Mn47pJPa4ge4BXqK9g5Da097FSXKy+BVvSsbbQm/wAI/wCm1RVO+zYYN/6aPn8yx+hh99mt+lm+/f8AFT0u6anH/wAzO7UhTCAIAgCAIAgCAIAgCAIAgCAIDS21/N5vo5PuFeS0ZlDvLxPLdADYctFSZ1cE7ktCo2XqZ1279NBHSPqpoWzWnZCQ+9mRkAueANXdrLyWUbKO81fMqYqdWVdUKct32XLLi+C8CXZu7RenwiJ7JoZY5JGxl4cMbAC1pN74Te9jn2SFJ2cN9WzRTljcT+lm5pxlFpN24PXzX1NfdXarDVPD6VtM+OOXrJIC5gjYGnF1kZuDmG2OtwLL2nJb2ljHHYeSoq1RzTaspZ3fR/Mk49+J6ZjXVEYqoHZMqqY2BPKSM5MfzBI7rrNVWlnmuZTeBhVk1Te7LjGXDwfFHMb7b7+msbFHG6OMOxnGQXOcAQBYZAC545rCpU3si7gsB2EnOTu9DX67rNksbxp6oj+7LG5w/aLlg84eDLMFu41v3ofJoggVEbNBxsCvDNZ5HoPYlJ1NPDF8iNjT4hov77rZQVopHB4ip2lWU+bZSHSs6+0Ju7qx/ptVap32bzBr/TR8/mWJ0KE/ycMrDrZLG+ouLnuzuPJTUtDV7Qt2uXJHfqUohAEAQBAEAQBAEAQBAEAQBAEBG7x1DY6Wd7zZrYpCTa+WErGTsmSUouU4pczy9s9U2dPT1JiEqNmwps7zo5Mc8dTRSerM0PbzDhkSO8fBnyKlo2leD4ms2rvUnTxMP8XZ+f3zRzNVBNR1JB7EsTgQQMiRmHDm0j7SOahtKD6o2anTxVG+sZL8XiizOtj2vRubHJ1Mpt1jRY9oaNeNXRk6Wt9oVy6qxyOXcJbPxCclvLh911RwMez6/Z0rg+B0sT+zIxrTLDKzS2QydbQkAg24KK0ocDZSq4fFRylaS04NGDffdg0UoLbmCW5jxes06mN3eL5HiPAleVIbr6GWCxXbxd+8tfuY93W9ZDWQ8XQiZo/Wp3h33XOWMdGunyJ673J0qnKVn4SViKaozYold2KHr6uCPUF7S75re273NK9gt6SRBjKvZUJz6fPIvslbI4dHnnpJkvtCq7ngfVYwfgqku+zpcMrYaHh9WWl0LH8mM+kl+8p6XdNNj3+95I7tSFMIAgCAIAgCAIAgCAIAgCAIAgNDbzC6mnANiYpBe17XYc7cV5LQzp99eJ5boSLDLP8ACw/5VJnUw1JeAqNl+m+RIbMr3wSsljycx2IcjzB7iCR5rxNxd0Z1KUKsHTloy1tr7Lg2tSsmiIbJY4Xalrh60T+Yv+8d9yUVVjdanK0K9XZ9ZwkrriufJr88SrHmqoaj40MzPYR9jmH2Hx0q+1B8mdBJ0sVT4Si/zyZ3mxOlKIgCrY5jh8eIF7D34fWb4Zq1GuuJoa+yZJ/tO65PUh+kTe+nq42RU+J2F+Nz3NLQCGuaA29jc4jn3LCrUUlZFnZ2DqUZOdTlYiejwXrom8HiVp+aYn3UdLvpFvaP+1k+Vn8UQssWBzmH4rnM82kt/BRGzhLeSlzz9czu+iXZ+KaWc6Rt6tvzn2LvY0D66nw8c7mn23WtTjSXF39P7LRaFcOZPNe91R1lTO/5Ush8sZt7rKle8mzqlHcpRj0XyLh6Fnfk1vG0svC3xr/irFLumjx/83kjvFKUggCAIAgCAIAgCAIAgCAIAgCAjt4Zwylne4gBsUhJdp6p1ssZaMzpK80up5boTwVRnTweZMQqJl6mbCxLJN7qbyyUUlx2onW6xl9f1m8nD36HmJKVRwZRx2CjioW0ktH9H0LUqKWi2nACbSMPquGT2O42OrTzB81ctGornLqVfB1GtH8GV3t3oyqoyTTuE7OAJDJR3WPZPiCPBQyoyWmZtaO1Kc/5Fuv1X3OXk2BWNdhNLOD3QyH3gEKPdfIurEUWrqUfUsLo43TlgeampHVkNLWMJ7QB9Z7uWQsBrmbqalTcXvM1W0cbGrDsqefN/JIryuna+WV40dJI/wAnOLh7iqredzoqStCMeSS+BdO4+y/R6OJrhZ7/AIR/PE/O3k3CPJXqUd2COS2jX7bESa0WS8vuS21KoRQyyHRjHv8AqtJWcnZXKtKG/NR5tI8z12mZzt71RidZXsXh0Ku/JjfpJfvK3S0Ocx38vkjvFIUwgCAIAgCAIAgCAIAgCAIAgCAit6ZS2jqHNYXkRSWaNT2TksZ91klFJ1Ipu2aPMNCBn3WA81UZ08OLJWAqJl2mzYBWJYugUPGbGy9sz0r8cDyw8Rq1w5Oboft5ELOEnF3RUxFGnWjuzV/p4Hf7I6U4iLVUTmHi+Lts+qe0PK6tRrrijRVtlSWdN38dfsTzOkDZpF/SPIxyX9mFZ9tDmVP+n4j3fijkt7+kBs8boaUODHCz5HDCS3i1g1APEnNQ1K11aJtMDsxwkqlXVaLX1Oe3N2R6TVxsPqN+Ek+Ywjs+brDzKhpx3pWNhj8R2NFyvm8l5/YvNbA485PpOr+roXN4zObGPC+J/wCy0jzUNeVomx2VS38Qn7uf2KK2k+3mq0Eb2uy7OhF99m2zylkGY8DlzVuloc9j/wCXyRYKkKQQBAEAQBAEAQBAEAQBAEAQBAfiaMOBadCCD4HIoDz3vH0e1VHI7q29bCT2HiwNuDXA5Yh458FXlSfA3VHaFO3t5P4EE+OSP143t8WuA9uiicGtUbCniqUs1Jep8irG/KHtCjaLUKqMvpI5rzdZl2qMTphzWViN1EYjKF6Ybyufpr7cUPb2Mscg5rFokjNItjo0pWQ05ldbHPZ3f1YuGDzuXf3grdGFo3Zz21MR2tXcWkcvPidc7abOLgpjWFZdKO03TTxRRte8RsLjgaSMch7hqGtH1lWrJuSSN1syUKVOU5NJt8+BxtJuvW1UgZFCQTxeQABzdyCQpslrY6jz9D0FufsFtFSR04diLblzvlSON3G3AXOXcArEY2VjSVqrqTcmTS9IwgCAIAgCAIAgCAIAgCAIAgCAID8vYCLEAg6g5hAcPt/YD434oWOdE7MtaMRY7iANcPHLTPuQHPT0sZycyMniHtAPsIQ9Ta0NaTd2A5+jxeQH8K83UZqtUWkn6s1Jd24P6uz3fvXm5HkZfqKvvP1NR+70H9WHkR/Em6uR7+pq+8z9M2LB/VW+0fxJuR5D9VW99mRuxYf6qzzw/vTcjyPHiaz/AMmTMQksLMAAtbt2yHgsiE+umI9YxjxddAb2ytmTTvaA1wjv2n4S1uHjYnU8BZAWLSUjI24WNDW8gLe3mUBnQBAEAQBAEAQBAEAQBAEAQBAEAQBAEAQGOWBrsnNDvnAH7UBoybBpXawR+TQ37EBhduvSH+j9kkg+xyAxf9JUnyHf5sv8SADdGj/Ru/zZP4kB+xurR/ovbJIf9yAys3cpB/QMPzhi+1AblPQRM9SNjfmsaPsCA2UAQBAEAQBAEAQBAEAQBAEAQBAEAQBAEAQBAEAQBAEAQBAEAQBAEAQBAEAQBAEAQBAEAQBAEAQBAEAQBAEAQBAEAQBAEAQBAEAQBAEAQBAEAQBAEAQBAf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/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-228600" y="6445250"/>
            <a:ext cx="2112963" cy="320675"/>
            <a:chOff x="-76200" y="6453336"/>
            <a:chExt cx="1479848" cy="288039"/>
          </a:xfrm>
        </p:grpSpPr>
        <p:sp>
          <p:nvSpPr>
            <p:cNvPr id="12" name="Freeform 11"/>
            <p:cNvSpPr/>
            <p:nvPr/>
          </p:nvSpPr>
          <p:spPr>
            <a:xfrm rot="16200000">
              <a:off x="483570" y="5893566"/>
              <a:ext cx="288039" cy="1407579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187953" y="6453336"/>
              <a:ext cx="215695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-381000" y="6443663"/>
            <a:ext cx="2263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POINT DE DEPART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sp>
        <p:nvSpPr>
          <p:cNvPr id="8198" name="AutoShape 2" descr="White Polar Bear Hunter on the Ice in water drops. - stock 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/>
          </a:p>
        </p:txBody>
      </p:sp>
      <p:sp>
        <p:nvSpPr>
          <p:cNvPr id="8199" name="AutoShape 4" descr="White Polar Bear Hunter on the Ice in water drops. - stock 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/>
          </a:p>
        </p:txBody>
      </p:sp>
      <p:sp>
        <p:nvSpPr>
          <p:cNvPr id="8200" name="AutoShape 2" descr="White Polar Bear Hunter on the Ice in water drops. - stock phot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en-GB" altLang="x-none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24400" y="4818063"/>
            <a:ext cx="445293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en-GB" altLang="x-none" sz="3200">
                <a:latin typeface="Century Gothic" charset="0"/>
              </a:rPr>
              <a:t>Quel pourcentage des émissions de CO</a:t>
            </a:r>
            <a:r>
              <a:rPr lang="en-GB" altLang="x-none" sz="3200" baseline="-25000">
                <a:latin typeface="Century Gothic" charset="0"/>
              </a:rPr>
              <a:t>2 </a:t>
            </a:r>
            <a:r>
              <a:rPr lang="en-GB" altLang="x-none" sz="3200">
                <a:latin typeface="Century Gothic" charset="0"/>
              </a:rPr>
              <a:t>provient des voitures?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-1125538" y="-282575"/>
            <a:ext cx="7815263" cy="3821113"/>
            <a:chOff x="-1125070" y="-283302"/>
            <a:chExt cx="7814358" cy="3822035"/>
          </a:xfrm>
        </p:grpSpPr>
        <p:pic>
          <p:nvPicPr>
            <p:cNvPr id="8213" name="Picture 20" descr="newspaper blan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37196">
              <a:off x="-1125070" y="-283302"/>
              <a:ext cx="7814358" cy="3822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4" name="TextBox 15"/>
            <p:cNvSpPr txBox="1">
              <a:spLocks noChangeArrowheads="1"/>
            </p:cNvSpPr>
            <p:nvPr/>
          </p:nvSpPr>
          <p:spPr bwMode="auto">
            <a:xfrm rot="-920488">
              <a:off x="139" y="777751"/>
              <a:ext cx="612852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 b="1">
                  <a:latin typeface="Times New Roman" charset="0"/>
                  <a:ea typeface="Times New Roman" charset="0"/>
                  <a:cs typeface="Times New Roman" charset="0"/>
                </a:rPr>
                <a:t>Juin 2014</a:t>
              </a:r>
              <a:endParaRPr lang="en-GB" altLang="x-none" sz="3200">
                <a:latin typeface="Century Gothic" charset="0"/>
              </a:endParaRPr>
            </a:p>
            <a:p>
              <a:r>
                <a:rPr lang="en-GB" altLang="x-none" sz="3200">
                  <a:latin typeface="Times New Roman" charset="0"/>
                  <a:ea typeface="Times New Roman" charset="0"/>
                  <a:cs typeface="Times New Roman" charset="0"/>
                </a:rPr>
                <a:t>Un nouveau rapport des Nations Unies demande au monde de réduire les émissions de CO</a:t>
              </a:r>
              <a:r>
                <a:rPr lang="en-GB" altLang="x-none" sz="3200" baseline="-25000"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en-GB" altLang="x-none" sz="3200">
                  <a:latin typeface="Times New Roman" charset="0"/>
                  <a:ea typeface="Times New Roman" charset="0"/>
                  <a:cs typeface="Times New Roman" charset="0"/>
                </a:rPr>
                <a:t> et de passer aux énergies renouvelables. 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 t="29782" b="9384"/>
          <a:stretch>
            <a:fillRect/>
          </a:stretch>
        </p:blipFill>
        <p:spPr bwMode="auto">
          <a:xfrm>
            <a:off x="6084168" y="116632"/>
            <a:ext cx="2959224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" name="Group 26"/>
          <p:cNvGrpSpPr/>
          <p:nvPr/>
        </p:nvGrpSpPr>
        <p:grpSpPr>
          <a:xfrm>
            <a:off x="6212632" y="1828800"/>
            <a:ext cx="3312368" cy="2520280"/>
            <a:chOff x="3872724" y="1134453"/>
            <a:chExt cx="4560168" cy="332814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aphicFrame>
          <p:nvGraphicFramePr>
            <p:cNvPr id="20" name="Chart 19"/>
            <p:cNvGraphicFramePr/>
            <p:nvPr/>
          </p:nvGraphicFramePr>
          <p:xfrm>
            <a:off x="3872724" y="1134453"/>
            <a:ext cx="4560168" cy="3328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6264850" y="1563238"/>
              <a:ext cx="1317869" cy="1097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CO</a:t>
              </a:r>
              <a:r>
                <a:rPr lang="en-GB" sz="1600" b="1" baseline="-25000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2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 des voitures</a:t>
              </a:r>
              <a:endParaRPr lang="en-GB" sz="16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80829" y="2543211"/>
              <a:ext cx="1872208" cy="10973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CO</a:t>
              </a:r>
              <a:r>
                <a:rPr lang="en-GB" sz="1600" b="1" baseline="-25000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2</a:t>
              </a: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dirty="0">
                  <a:solidFill>
                    <a:schemeClr val="bg1"/>
                  </a:solidFill>
                  <a:latin typeface="Century Gothic" pitchFamily="34" charset="0"/>
                  <a:ea typeface="+mn-ea"/>
                  <a:cs typeface="+mn-cs"/>
                </a:rPr>
                <a:t>d’autres sources</a:t>
              </a:r>
              <a:endParaRPr lang="en-GB" sz="1600" b="1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5486400" y="2743200"/>
            <a:ext cx="1584325" cy="792163"/>
            <a:chOff x="5220072" y="3356992"/>
            <a:chExt cx="1584176" cy="792088"/>
          </a:xfrm>
        </p:grpSpPr>
        <p:sp>
          <p:nvSpPr>
            <p:cNvPr id="28" name="Rounded Rectangle 27"/>
            <p:cNvSpPr/>
            <p:nvPr/>
          </p:nvSpPr>
          <p:spPr>
            <a:xfrm>
              <a:off x="5220072" y="3356992"/>
              <a:ext cx="1368152" cy="79208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212" name="TextBox 25"/>
            <p:cNvSpPr txBox="1">
              <a:spLocks noChangeArrowheads="1"/>
            </p:cNvSpPr>
            <p:nvPr/>
          </p:nvSpPr>
          <p:spPr bwMode="auto">
            <a:xfrm>
              <a:off x="5292080" y="3356992"/>
              <a:ext cx="151216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chemeClr val="bg1"/>
                  </a:solidFill>
                  <a:latin typeface="Century Gothic" charset="0"/>
                </a:rPr>
                <a:t>24%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553200" y="3770313"/>
            <a:ext cx="827088" cy="1106487"/>
            <a:chOff x="5186401" y="4166179"/>
            <a:chExt cx="827112" cy="1106086"/>
          </a:xfrm>
        </p:grpSpPr>
        <p:pic>
          <p:nvPicPr>
            <p:cNvPr id="32" name="Picture 31" descr="mouse clic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401" y="4166179"/>
              <a:ext cx="808721" cy="1106086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xtBox 30"/>
            <p:cNvSpPr txBox="1">
              <a:spLocks noChangeArrowheads="1"/>
            </p:cNvSpPr>
            <p:nvPr/>
          </p:nvSpPr>
          <p:spPr bwMode="auto">
            <a:xfrm>
              <a:off x="5211601" y="4715702"/>
              <a:ext cx="801912" cy="5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GB" altLang="x-none" sz="1100" b="1">
                  <a:solidFill>
                    <a:schemeClr val="bg1"/>
                  </a:solidFill>
                </a:rPr>
                <a:t>Cliquer pour la réponse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92163" y="762000"/>
            <a:ext cx="4140200" cy="3141663"/>
            <a:chOff x="792088" y="863818"/>
            <a:chExt cx="4139952" cy="3141246"/>
          </a:xfrm>
        </p:grpSpPr>
        <p:sp>
          <p:nvSpPr>
            <p:cNvPr id="12" name="Rounded Rectangle 11"/>
            <p:cNvSpPr/>
            <p:nvPr/>
          </p:nvSpPr>
          <p:spPr>
            <a:xfrm>
              <a:off x="792088" y="908720"/>
              <a:ext cx="4139952" cy="309634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33" name="TextBox 12"/>
            <p:cNvSpPr txBox="1">
              <a:spLocks noChangeArrowheads="1"/>
            </p:cNvSpPr>
            <p:nvPr/>
          </p:nvSpPr>
          <p:spPr bwMode="auto">
            <a:xfrm>
              <a:off x="928375" y="863818"/>
              <a:ext cx="3968169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Quelle est la meilleure </a:t>
              </a:r>
              <a:r>
                <a:rPr lang="en-GB" altLang="x-none" sz="2800" b="1">
                  <a:solidFill>
                    <a:schemeClr val="bg1"/>
                  </a:solidFill>
                  <a:latin typeface="Century Gothic" charset="0"/>
                </a:rPr>
                <a:t>source alternative d’énergie  </a:t>
              </a:r>
              <a:r>
                <a:rPr lang="en-GB" altLang="x-none" sz="2800">
                  <a:solidFill>
                    <a:schemeClr val="bg1"/>
                  </a:solidFill>
                  <a:latin typeface="Century Gothic" charset="0"/>
                </a:rPr>
                <a:t>pour les voitures?</a:t>
              </a:r>
            </a:p>
          </p:txBody>
        </p:sp>
      </p:grpSp>
      <p:grpSp>
        <p:nvGrpSpPr>
          <p:cNvPr id="9219" name="Group 10"/>
          <p:cNvGrpSpPr>
            <a:grpSpLocks/>
          </p:cNvGrpSpPr>
          <p:nvPr/>
        </p:nvGrpSpPr>
        <p:grpSpPr bwMode="auto">
          <a:xfrm>
            <a:off x="-171450" y="6402388"/>
            <a:ext cx="2457450" cy="339725"/>
            <a:chOff x="-860918" y="6431881"/>
            <a:chExt cx="2458144" cy="338554"/>
          </a:xfrm>
        </p:grpSpPr>
        <p:grpSp>
          <p:nvGrpSpPr>
            <p:cNvPr id="9226" name="Group 11"/>
            <p:cNvGrpSpPr>
              <a:grpSpLocks/>
            </p:cNvGrpSpPr>
            <p:nvPr/>
          </p:nvGrpSpPr>
          <p:grpSpPr bwMode="auto">
            <a:xfrm>
              <a:off x="-860918" y="6445960"/>
              <a:ext cx="2458144" cy="319809"/>
              <a:chOff x="-324542" y="6453332"/>
              <a:chExt cx="2458144" cy="288036"/>
            </a:xfrm>
          </p:grpSpPr>
          <p:sp>
            <p:nvSpPr>
              <p:cNvPr id="17" name="Freeform 16"/>
              <p:cNvSpPr/>
              <p:nvPr/>
            </p:nvSpPr>
            <p:spPr>
              <a:xfrm rot="16200000">
                <a:off x="760619" y="5368313"/>
                <a:ext cx="287821" cy="2458144"/>
              </a:xfrm>
              <a:custGeom>
                <a:avLst/>
                <a:gdLst>
                  <a:gd name="connsiteX0" fmla="*/ 0 w 306387"/>
                  <a:gd name="connsiteY0" fmla="*/ 51066 h 1295400"/>
                  <a:gd name="connsiteX1" fmla="*/ 14957 w 306387"/>
                  <a:gd name="connsiteY1" fmla="*/ 14957 h 1295400"/>
                  <a:gd name="connsiteX2" fmla="*/ 51066 w 306387"/>
                  <a:gd name="connsiteY2" fmla="*/ 0 h 1295400"/>
                  <a:gd name="connsiteX3" fmla="*/ 255321 w 306387"/>
                  <a:gd name="connsiteY3" fmla="*/ 0 h 1295400"/>
                  <a:gd name="connsiteX4" fmla="*/ 291430 w 306387"/>
                  <a:gd name="connsiteY4" fmla="*/ 14957 h 1295400"/>
                  <a:gd name="connsiteX5" fmla="*/ 306387 w 306387"/>
                  <a:gd name="connsiteY5" fmla="*/ 51066 h 1295400"/>
                  <a:gd name="connsiteX6" fmla="*/ 306387 w 306387"/>
                  <a:gd name="connsiteY6" fmla="*/ 1244334 h 1295400"/>
                  <a:gd name="connsiteX7" fmla="*/ 291430 w 306387"/>
                  <a:gd name="connsiteY7" fmla="*/ 1280443 h 1295400"/>
                  <a:gd name="connsiteX8" fmla="*/ 255321 w 306387"/>
                  <a:gd name="connsiteY8" fmla="*/ 1295400 h 1295400"/>
                  <a:gd name="connsiteX9" fmla="*/ 51066 w 306387"/>
                  <a:gd name="connsiteY9" fmla="*/ 1295400 h 1295400"/>
                  <a:gd name="connsiteX10" fmla="*/ 14957 w 306387"/>
                  <a:gd name="connsiteY10" fmla="*/ 1280443 h 1295400"/>
                  <a:gd name="connsiteX11" fmla="*/ 0 w 306387"/>
                  <a:gd name="connsiteY11" fmla="*/ 1244334 h 1295400"/>
                  <a:gd name="connsiteX12" fmla="*/ 0 w 306387"/>
                  <a:gd name="connsiteY12" fmla="*/ 51066 h 1295400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387" h="1295402">
                    <a:moveTo>
                      <a:pt x="0" y="51066"/>
                    </a:moveTo>
                    <a:cubicBezTo>
                      <a:pt x="0" y="37522"/>
                      <a:pt x="5380" y="24534"/>
                      <a:pt x="14957" y="14957"/>
                    </a:cubicBezTo>
                    <a:cubicBezTo>
                      <a:pt x="24534" y="5380"/>
                      <a:pt x="37523" y="0"/>
                      <a:pt x="51066" y="0"/>
                    </a:cubicBezTo>
                    <a:lnTo>
                      <a:pt x="255321" y="0"/>
                    </a:lnTo>
                    <a:cubicBezTo>
                      <a:pt x="268865" y="0"/>
                      <a:pt x="281853" y="5380"/>
                      <a:pt x="291430" y="14957"/>
                    </a:cubicBezTo>
                    <a:cubicBezTo>
                      <a:pt x="301007" y="24534"/>
                      <a:pt x="306387" y="37523"/>
                      <a:pt x="306387" y="51066"/>
                    </a:cubicBezTo>
                    <a:lnTo>
                      <a:pt x="306387" y="1244334"/>
                    </a:lnTo>
                    <a:cubicBezTo>
                      <a:pt x="306387" y="1257878"/>
                      <a:pt x="304196" y="1271932"/>
                      <a:pt x="291430" y="1280443"/>
                    </a:cubicBezTo>
                    <a:cubicBezTo>
                      <a:pt x="278664" y="1288954"/>
                      <a:pt x="243332" y="1295402"/>
                      <a:pt x="229789" y="1295402"/>
                    </a:cubicBezTo>
                    <a:cubicBezTo>
                      <a:pt x="153607" y="1290928"/>
                      <a:pt x="110640" y="1295401"/>
                      <a:pt x="51066" y="1295400"/>
                    </a:cubicBezTo>
                    <a:cubicBezTo>
                      <a:pt x="37522" y="1295400"/>
                      <a:pt x="24534" y="1290020"/>
                      <a:pt x="14957" y="1280443"/>
                    </a:cubicBezTo>
                    <a:cubicBezTo>
                      <a:pt x="5380" y="1270866"/>
                      <a:pt x="0" y="1257877"/>
                      <a:pt x="0" y="1244334"/>
                    </a:cubicBezTo>
                    <a:lnTo>
                      <a:pt x="0" y="51066"/>
                    </a:lnTo>
                    <a:close/>
                  </a:path>
                </a:pathLst>
              </a:cu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7185" y="6453475"/>
                <a:ext cx="215961" cy="287821"/>
              </a:xfrm>
              <a:prstGeom prst="ellipse">
                <a:avLst/>
              </a:pr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-536977" y="6431881"/>
              <a:ext cx="205798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100" dirty="0">
                  <a:solidFill>
                    <a:schemeClr val="bg1"/>
                  </a:solidFill>
                  <a:latin typeface="Century Gothic" pitchFamily="34" charset="0"/>
                  <a:ea typeface="Myriad Pro" pitchFamily="86" charset="0"/>
                  <a:cs typeface="Myriad Pro" pitchFamily="86" charset="0"/>
                </a:rPr>
                <a:t>TACHE PRINCIPALE</a:t>
              </a:r>
              <a:endPara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90E26F01-F813-AC4B-95B4-2F2A579AA324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5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pic>
        <p:nvPicPr>
          <p:cNvPr id="22" name="Picture 21" descr="hydrogen fu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3627438" cy="246856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biodiesel fu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59213"/>
            <a:ext cx="3627438" cy="2693987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electric fue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384550" cy="231457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00113" y="2476500"/>
            <a:ext cx="3967162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0363" indent="-360363" fontAlgn="auto">
              <a:spcBef>
                <a:spcPts val="1000"/>
              </a:spcBef>
              <a:spcAft>
                <a:spcPts val="0"/>
              </a:spcAft>
              <a:buClr>
                <a:srgbClr val="D6AD00"/>
              </a:buClr>
              <a:buSzPct val="90000"/>
              <a:buFont typeface="Wingdings" pitchFamily="2" charset="2"/>
              <a:buChar char="l"/>
              <a:tabLst>
                <a:tab pos="360363" algn="l"/>
              </a:tabLs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Biodiesel</a:t>
            </a:r>
          </a:p>
          <a:p>
            <a:pPr marL="360363" indent="-360363" fontAlgn="auto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90000"/>
              <a:buFont typeface="Wingdings" pitchFamily="2" charset="2"/>
              <a:buChar char="l"/>
              <a:tabLst>
                <a:tab pos="360363" algn="l"/>
              </a:tabLst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Pile à hydrogène</a:t>
            </a:r>
          </a:p>
          <a:p>
            <a:pPr marL="263525" indent="-263525" fontAlgn="auto">
              <a:spcBef>
                <a:spcPts val="0"/>
              </a:spcBef>
              <a:spcAft>
                <a:spcPts val="0"/>
              </a:spcAft>
              <a:buClr>
                <a:srgbClr val="D6AD00"/>
              </a:buClr>
              <a:buSzPct val="90000"/>
              <a:buFont typeface="Wingdings" pitchFamily="2" charset="2"/>
              <a:buChar char="l"/>
              <a:defRPr/>
            </a:pPr>
            <a:r>
              <a:rPr lang="en-GB" sz="2800" dirty="0">
                <a:solidFill>
                  <a:schemeClr val="bg1"/>
                </a:solidFill>
                <a:latin typeface="Century Gothic" pitchFamily="34" charset="0"/>
                <a:ea typeface="+mn-ea"/>
                <a:cs typeface="+mn-cs"/>
              </a:rPr>
              <a:t> Electricité</a:t>
            </a:r>
            <a:endParaRPr lang="en-GB" sz="2800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3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84C4EE0A-DBC8-9F43-A7CB-AD10771649BF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6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0244" name="Group 36"/>
          <p:cNvGrpSpPr>
            <a:grpSpLocks/>
          </p:cNvGrpSpPr>
          <p:nvPr/>
        </p:nvGrpSpPr>
        <p:grpSpPr bwMode="auto">
          <a:xfrm>
            <a:off x="-147638" y="6445250"/>
            <a:ext cx="2281238" cy="320675"/>
            <a:chOff x="-76200" y="6453336"/>
            <a:chExt cx="1479848" cy="288039"/>
          </a:xfrm>
        </p:grpSpPr>
        <p:sp>
          <p:nvSpPr>
            <p:cNvPr id="38" name="Freeform 37"/>
            <p:cNvSpPr/>
            <p:nvPr/>
          </p:nvSpPr>
          <p:spPr>
            <a:xfrm rot="16200000">
              <a:off x="483661" y="5893475"/>
              <a:ext cx="288039" cy="1407761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187386" y="6453336"/>
              <a:ext cx="216262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-76200" y="6432550"/>
            <a:ext cx="2133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TACHE PRINCIPALE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768475" y="188913"/>
            <a:ext cx="4784725" cy="777875"/>
            <a:chOff x="2317795" y="4883408"/>
            <a:chExt cx="4785320" cy="77784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387599" y="4883408"/>
              <a:ext cx="1591315" cy="7778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17795" y="4923368"/>
              <a:ext cx="1661120" cy="71814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rgbClr val="0091C4"/>
                  </a:solidFill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b="1" dirty="0">
                  <a:solidFill>
                    <a:srgbClr val="639729"/>
                  </a:solidFill>
                  <a:latin typeface="Century Gothic" pitchFamily="34" charset="0"/>
                  <a:ea typeface="+mn-ea"/>
                  <a:cs typeface="+mn-cs"/>
                </a:rPr>
                <a:t>Mode d’emploi</a:t>
              </a:r>
              <a:endParaRPr lang="en-GB" sz="2400" b="1" dirty="0">
                <a:solidFill>
                  <a:srgbClr val="639729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969926" y="4883408"/>
              <a:ext cx="2752189" cy="777840"/>
            </a:xfrm>
            <a:prstGeom prst="rect">
              <a:avLst/>
            </a:prstGeom>
            <a:solidFill>
              <a:srgbClr val="639729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0262" name="TextBox 54"/>
            <p:cNvSpPr txBox="1">
              <a:spLocks noChangeArrowheads="1"/>
            </p:cNvSpPr>
            <p:nvPr/>
          </p:nvSpPr>
          <p:spPr bwMode="auto">
            <a:xfrm>
              <a:off x="3977707" y="4891807"/>
              <a:ext cx="312540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chemeClr val="bg1"/>
                  </a:solidFill>
                  <a:latin typeface="Century Gothic" charset="0"/>
                </a:rPr>
                <a:t>biodiesel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2209800" y="4745038"/>
            <a:ext cx="3822700" cy="2062162"/>
            <a:chOff x="2483768" y="4962376"/>
            <a:chExt cx="3822700" cy="2062103"/>
          </a:xfrm>
        </p:grpSpPr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2483768" y="5042767"/>
              <a:ext cx="3744416" cy="1905512"/>
            </a:xfrm>
            <a:prstGeom prst="rect">
              <a:avLst/>
            </a:prstGeom>
            <a:noFill/>
            <a:ln w="6350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0256" name="TextBox 41"/>
            <p:cNvSpPr txBox="1">
              <a:spLocks noChangeArrowheads="1"/>
            </p:cNvSpPr>
            <p:nvPr/>
          </p:nvSpPr>
          <p:spPr bwMode="auto">
            <a:xfrm>
              <a:off x="2490044" y="4962376"/>
              <a:ext cx="3816424" cy="2062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3200" b="1">
                  <a:latin typeface="Century Gothic" charset="0"/>
                </a:rPr>
                <a:t>Dans les moteurs </a:t>
              </a:r>
              <a:r>
                <a:rPr lang="en-GB" altLang="x-none" sz="3200">
                  <a:latin typeface="Century Gothic" charset="0"/>
                </a:rPr>
                <a:t>le biodiesel brûle comme le diesel normal.</a:t>
              </a:r>
              <a:r>
                <a:rPr lang="en-GB" altLang="x-none" sz="2800">
                  <a:latin typeface="Century Gothic" charset="0"/>
                </a:rPr>
                <a:t>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133600" y="1114425"/>
            <a:ext cx="3581400" cy="2386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Century Gothic" pitchFamily="34" charset="0"/>
                <a:ea typeface="+mn-ea"/>
                <a:cs typeface="+mn-cs"/>
              </a:rPr>
              <a:t>Fait à partir de</a:t>
            </a:r>
          </a:p>
          <a:p>
            <a:pPr marL="360363" indent="-360363" fontAlgn="auto">
              <a:spcBef>
                <a:spcPts val="600"/>
              </a:spcBef>
              <a:spcAft>
                <a:spcPts val="0"/>
              </a:spcAft>
              <a:buClr>
                <a:srgbClr val="D6AD00"/>
              </a:buClr>
              <a:buFont typeface="Wingdings" pitchFamily="2" charset="2"/>
              <a:buChar char="l"/>
              <a:tabLst>
                <a:tab pos="360363" algn="l"/>
              </a:tabLst>
              <a:defRPr/>
            </a:pPr>
            <a:r>
              <a:rPr lang="fr-CH" sz="2800" dirty="0">
                <a:latin typeface="Century Gothic" pitchFamily="34" charset="0"/>
                <a:ea typeface="+mn-ea"/>
                <a:cs typeface="+mn-cs"/>
              </a:rPr>
              <a:t>G</a:t>
            </a: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raines oléagineuses </a:t>
            </a:r>
            <a:br>
              <a:rPr lang="en-GB" sz="2800" dirty="0">
                <a:latin typeface="Century Gothic" pitchFamily="34" charset="0"/>
                <a:ea typeface="+mn-ea"/>
                <a:cs typeface="+mn-cs"/>
              </a:rPr>
            </a:b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e.g. tournesol et colza.</a:t>
            </a:r>
            <a:endParaRPr lang="en-GB" sz="2800" dirty="0">
              <a:latin typeface="Century Gothic" pitchFamily="34" charset="0"/>
              <a:ea typeface="+mn-ea"/>
              <a:cs typeface="+mn-cs"/>
            </a:endParaRPr>
          </a:p>
        </p:txBody>
      </p:sp>
      <p:pic>
        <p:nvPicPr>
          <p:cNvPr id="18" name="Picture 17" descr="sunflow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/>
          <a:stretch>
            <a:fillRect/>
          </a:stretch>
        </p:blipFill>
        <p:spPr bwMode="auto">
          <a:xfrm>
            <a:off x="0" y="1057275"/>
            <a:ext cx="2555875" cy="5395913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cooking o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573463"/>
            <a:ext cx="2879725" cy="28797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 b="16692"/>
          <a:stretch>
            <a:fillRect/>
          </a:stretch>
        </p:blipFill>
        <p:spPr bwMode="auto">
          <a:xfrm>
            <a:off x="5688632" y="908720"/>
            <a:ext cx="3275856" cy="221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76600" y="3365500"/>
            <a:ext cx="328612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60363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D6AD00"/>
              </a:buClr>
              <a:buFont typeface="Wingdings" charset="2"/>
              <a:buChar char="l"/>
            </a:pPr>
            <a:r>
              <a:rPr lang="fr-CH" altLang="x-none" sz="2800">
                <a:solidFill>
                  <a:srgbClr val="639729"/>
                </a:solidFill>
                <a:latin typeface="Century Gothic" charset="0"/>
              </a:rPr>
              <a:t>Produits </a:t>
            </a:r>
            <a:r>
              <a:rPr lang="en-GB" altLang="x-none" sz="2800">
                <a:solidFill>
                  <a:srgbClr val="639729"/>
                </a:solidFill>
                <a:latin typeface="Century Gothic" charset="0"/>
              </a:rPr>
              <a:t>de déchet (huile de cuisine</a:t>
            </a:r>
            <a:r>
              <a:rPr lang="en-US" altLang="x-none" sz="2800">
                <a:solidFill>
                  <a:srgbClr val="639729"/>
                </a:solidFill>
                <a:latin typeface="Century Gothic" charset="0"/>
              </a:rPr>
              <a:t>…)</a:t>
            </a:r>
            <a:endParaRPr lang="en-GB" altLang="x-none" sz="2800">
              <a:latin typeface="Century Gothic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411413" y="3213100"/>
            <a:ext cx="1371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800" b="1">
                <a:latin typeface="Century Gothic" charset="0"/>
              </a:rPr>
              <a:t>ou</a:t>
            </a:r>
          </a:p>
        </p:txBody>
      </p:sp>
      <p:pic>
        <p:nvPicPr>
          <p:cNvPr id="26" name="Picture 25" descr="rape flow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0"/>
            <a:ext cx="2493962" cy="2501900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1219200"/>
            <a:ext cx="4835525" cy="5108575"/>
            <a:chOff x="457200" y="1219200"/>
            <a:chExt cx="4834880" cy="5108165"/>
          </a:xfrm>
        </p:grpSpPr>
        <p:sp>
          <p:nvSpPr>
            <p:cNvPr id="11286" name="TextBox 24"/>
            <p:cNvSpPr txBox="1">
              <a:spLocks noChangeArrowheads="1"/>
            </p:cNvSpPr>
            <p:nvPr/>
          </p:nvSpPr>
          <p:spPr bwMode="auto">
            <a:xfrm>
              <a:off x="4248472" y="3498242"/>
              <a:ext cx="10436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1400" b="1">
                  <a:latin typeface="Century Gothic" charset="0"/>
                </a:rPr>
                <a:t>Entrée d’O</a:t>
              </a:r>
              <a:r>
                <a:rPr lang="en-GB" altLang="x-none" sz="1400" b="1" baseline="-25000">
                  <a:latin typeface="Century Gothic" charset="0"/>
                </a:rPr>
                <a:t>2</a:t>
              </a:r>
            </a:p>
          </p:txBody>
        </p:sp>
        <p:grpSp>
          <p:nvGrpSpPr>
            <p:cNvPr id="11287" name="Group 35"/>
            <p:cNvGrpSpPr>
              <a:grpSpLocks/>
            </p:cNvGrpSpPr>
            <p:nvPr/>
          </p:nvGrpSpPr>
          <p:grpSpPr bwMode="auto">
            <a:xfrm>
              <a:off x="457200" y="1219200"/>
              <a:ext cx="4495800" cy="5108165"/>
              <a:chOff x="457200" y="1219200"/>
              <a:chExt cx="4495800" cy="5108165"/>
            </a:xfrm>
          </p:grpSpPr>
          <p:pic>
            <p:nvPicPr>
              <p:cNvPr id="11288" name="Picture 34" descr="fuel cell diagra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606" y="1447800"/>
                <a:ext cx="4356394" cy="4879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9" name="TextBox 25"/>
              <p:cNvSpPr txBox="1">
                <a:spLocks noChangeArrowheads="1"/>
              </p:cNvSpPr>
              <p:nvPr/>
            </p:nvSpPr>
            <p:spPr bwMode="auto">
              <a:xfrm>
                <a:off x="3728864" y="5638800"/>
                <a:ext cx="12241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1400" b="1">
                    <a:latin typeface="Century Gothic" charset="0"/>
                  </a:rPr>
                  <a:t>Production d’énergie</a:t>
                </a:r>
              </a:p>
            </p:txBody>
          </p:sp>
          <p:sp>
            <p:nvSpPr>
              <p:cNvPr id="11290" name="TextBox 26"/>
              <p:cNvSpPr txBox="1">
                <a:spLocks noChangeArrowheads="1"/>
              </p:cNvSpPr>
              <p:nvPr/>
            </p:nvSpPr>
            <p:spPr bwMode="auto">
              <a:xfrm>
                <a:off x="457200" y="3229955"/>
                <a:ext cx="76619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pPr algn="r"/>
                <a:r>
                  <a:rPr lang="en-GB" altLang="x-none" sz="1400" b="1">
                    <a:latin typeface="Century Gothic" charset="0"/>
                  </a:rPr>
                  <a:t>Entrée</a:t>
                </a:r>
              </a:p>
              <a:p>
                <a:pPr algn="r"/>
                <a:r>
                  <a:rPr lang="en-GB" altLang="x-none" sz="1400" b="1">
                    <a:latin typeface="Century Gothic" charset="0"/>
                  </a:rPr>
                  <a:t>d’H</a:t>
                </a:r>
                <a:r>
                  <a:rPr lang="en-GB" altLang="x-none" sz="1400" b="1" baseline="-25000">
                    <a:latin typeface="Century Gothic" charset="0"/>
                  </a:rPr>
                  <a:t>2</a:t>
                </a:r>
              </a:p>
            </p:txBody>
          </p:sp>
          <p:sp>
            <p:nvSpPr>
              <p:cNvPr id="11291" name="TextBox 27"/>
              <p:cNvSpPr txBox="1">
                <a:spLocks noChangeArrowheads="1"/>
              </p:cNvSpPr>
              <p:nvPr/>
            </p:nvSpPr>
            <p:spPr bwMode="auto">
              <a:xfrm>
                <a:off x="2167880" y="1219200"/>
                <a:ext cx="13716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charset="0"/>
                  </a:defRPr>
                </a:lvl9pPr>
              </a:lstStyle>
              <a:p>
                <a:r>
                  <a:rPr lang="en-GB" altLang="x-none" sz="1400" b="1">
                    <a:latin typeface="Century Gothic" charset="0"/>
                  </a:rPr>
                  <a:t>Sortie d’eau</a:t>
                </a:r>
              </a:p>
            </p:txBody>
          </p:sp>
        </p:grp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991100" y="3441700"/>
            <a:ext cx="3944938" cy="3046413"/>
            <a:chOff x="5220072" y="3725540"/>
            <a:chExt cx="3944640" cy="3046988"/>
          </a:xfrm>
        </p:grpSpPr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5220072" y="3789040"/>
              <a:ext cx="3744416" cy="2971800"/>
            </a:xfrm>
            <a:prstGeom prst="rect">
              <a:avLst/>
            </a:prstGeom>
            <a:noFill/>
            <a:ln w="6350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1285" name="TextBox 15"/>
            <p:cNvSpPr txBox="1">
              <a:spLocks noChangeArrowheads="1"/>
            </p:cNvSpPr>
            <p:nvPr/>
          </p:nvSpPr>
          <p:spPr bwMode="auto">
            <a:xfrm>
              <a:off x="5232400" y="3725540"/>
              <a:ext cx="3932312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400" b="1">
                  <a:latin typeface="Century Gothic" charset="0"/>
                </a:rPr>
                <a:t>Dans la voiture</a:t>
              </a:r>
              <a:r>
                <a:rPr lang="en-GB" altLang="x-none" sz="2400">
                  <a:latin typeface="Century Gothic" charset="0"/>
                </a:rPr>
                <a:t>, le dihydrogène entre dans la pile à combustible. </a:t>
              </a:r>
              <a:br>
                <a:rPr lang="en-GB" altLang="x-none" sz="2400">
                  <a:latin typeface="Century Gothic" charset="0"/>
                </a:rPr>
              </a:br>
              <a:r>
                <a:rPr lang="en-GB" altLang="x-none" sz="2400">
                  <a:latin typeface="Century Gothic" charset="0"/>
                </a:rPr>
                <a:t>Il réagit avec le dioxygène pour générer de l’électricité, et celle-ci fait tourner un moteur associé à des roues. 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9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2D038460-540B-0149-BE18-533A1BB8BA73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7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1270" name="Group 36"/>
          <p:cNvGrpSpPr>
            <a:grpSpLocks/>
          </p:cNvGrpSpPr>
          <p:nvPr/>
        </p:nvGrpSpPr>
        <p:grpSpPr bwMode="auto">
          <a:xfrm>
            <a:off x="-147638" y="6445250"/>
            <a:ext cx="2509838" cy="320675"/>
            <a:chOff x="-76200" y="6453336"/>
            <a:chExt cx="1479848" cy="288039"/>
          </a:xfrm>
        </p:grpSpPr>
        <p:sp>
          <p:nvSpPr>
            <p:cNvPr id="38" name="Freeform 37"/>
            <p:cNvSpPr/>
            <p:nvPr/>
          </p:nvSpPr>
          <p:spPr>
            <a:xfrm rot="16200000">
              <a:off x="483668" y="5893468"/>
              <a:ext cx="288039" cy="1407775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187428" y="6453336"/>
              <a:ext cx="216220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-76200" y="6432550"/>
            <a:ext cx="2362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TACHE PRINCIPALE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1771650" y="203200"/>
            <a:ext cx="7143750" cy="777875"/>
            <a:chOff x="2667323" y="4883408"/>
            <a:chExt cx="4632635" cy="77784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708586" y="4883408"/>
              <a:ext cx="934463" cy="7778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667323" y="4933328"/>
              <a:ext cx="1025143" cy="71814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400" b="1" dirty="0">
                  <a:solidFill>
                    <a:srgbClr val="639729"/>
                  </a:solidFill>
                  <a:latin typeface="Century Gothic" pitchFamily="34" charset="0"/>
                  <a:ea typeface="+mn-ea"/>
                  <a:cs typeface="+mn-cs"/>
                </a:rPr>
                <a:t>Mode d’emploi</a:t>
              </a:r>
              <a:endParaRPr lang="en-GB" b="1" dirty="0">
                <a:solidFill>
                  <a:srgbClr val="639729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643048" y="4883408"/>
              <a:ext cx="3360504" cy="777840"/>
            </a:xfrm>
            <a:prstGeom prst="rect">
              <a:avLst/>
            </a:prstGeom>
            <a:solidFill>
              <a:srgbClr val="639729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1281" name="TextBox 54"/>
            <p:cNvSpPr txBox="1">
              <a:spLocks noChangeArrowheads="1"/>
            </p:cNvSpPr>
            <p:nvPr/>
          </p:nvSpPr>
          <p:spPr bwMode="auto">
            <a:xfrm>
              <a:off x="3763851" y="4891807"/>
              <a:ext cx="353610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chemeClr val="bg1"/>
                  </a:solidFill>
                  <a:latin typeface="Century Gothic" charset="0"/>
                </a:rPr>
                <a:t>Pile à hydrogène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43400" y="1196975"/>
            <a:ext cx="4648200" cy="152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atin typeface="Century Gothic" pitchFamily="34" charset="0"/>
                <a:ea typeface="+mn-ea"/>
                <a:cs typeface="+mn-cs"/>
              </a:rPr>
              <a:t>Produit à partir de</a:t>
            </a:r>
          </a:p>
          <a:p>
            <a:pPr marL="360363" indent="-360363" fontAlgn="auto">
              <a:spcBef>
                <a:spcPts val="600"/>
              </a:spcBef>
              <a:spcAft>
                <a:spcPts val="0"/>
              </a:spcAft>
              <a:buClr>
                <a:srgbClr val="D6AD00"/>
              </a:buClr>
              <a:buFont typeface="Wingdings" pitchFamily="2" charset="2"/>
              <a:buChar char="l"/>
              <a:tabLst>
                <a:tab pos="360363" algn="l"/>
              </a:tabLst>
              <a:defRPr/>
            </a:pPr>
            <a:r>
              <a:rPr lang="en-GB" sz="2800" dirty="0">
                <a:latin typeface="Century Gothic" pitchFamily="34" charset="0"/>
                <a:ea typeface="+mn-ea"/>
                <a:cs typeface="+mn-cs"/>
              </a:rPr>
              <a:t> méthane (de gaz naturel ou de déchets) </a:t>
            </a:r>
            <a:endParaRPr lang="en-GB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00788" y="2905125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0363" indent="-360363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buClr>
                <a:srgbClr val="D6AD00"/>
              </a:buClr>
              <a:buFont typeface="Wingdings" charset="2"/>
              <a:buChar char="l"/>
            </a:pPr>
            <a:r>
              <a:rPr lang="en-GB" altLang="x-none" sz="2800">
                <a:latin typeface="Century Gothic" charset="0"/>
              </a:rPr>
              <a:t>eau</a:t>
            </a:r>
            <a:endParaRPr lang="en-GB" altLang="x-none" sz="280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64163" y="2667000"/>
            <a:ext cx="17287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4800" b="1">
                <a:latin typeface="Century Gothic" charset="0"/>
              </a:rPr>
              <a:t>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68313" y="4800600"/>
            <a:ext cx="8424862" cy="1724025"/>
            <a:chOff x="467544" y="4728592"/>
            <a:chExt cx="8424936" cy="1724744"/>
          </a:xfrm>
        </p:grpSpPr>
        <p:sp>
          <p:nvSpPr>
            <p:cNvPr id="12308" name="TextBox 13"/>
            <p:cNvSpPr txBox="1">
              <a:spLocks noChangeArrowheads="1"/>
            </p:cNvSpPr>
            <p:nvPr/>
          </p:nvSpPr>
          <p:spPr bwMode="auto">
            <a:xfrm>
              <a:off x="539552" y="4728592"/>
              <a:ext cx="8352928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2600" b="1">
                  <a:latin typeface="Century Gothic" charset="0"/>
                </a:rPr>
                <a:t>Dans une voiture</a:t>
              </a:r>
              <a:r>
                <a:rPr lang="en-GB" altLang="x-none" sz="2600">
                  <a:latin typeface="Century Gothic" charset="0"/>
                </a:rPr>
                <a:t>, l’électricité du réseau recharge de grandes batteries quand la voiture n’est pas utilisée. L’électricité des batteries fait marcher le moteur, qui fait tourner les roues. 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67544" y="4804792"/>
              <a:ext cx="8352928" cy="1648544"/>
            </a:xfrm>
            <a:prstGeom prst="rect">
              <a:avLst/>
            </a:prstGeom>
            <a:noFill/>
            <a:ln w="6350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37833" b="4605"/>
          <a:stretch>
            <a:fillRect/>
          </a:stretch>
        </p:blipFill>
        <p:spPr bwMode="auto">
          <a:xfrm>
            <a:off x="2916238" y="2997200"/>
            <a:ext cx="6227762" cy="18002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8640"/>
            <a:ext cx="3048000" cy="2025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1803400" y="152400"/>
            <a:ext cx="4826000" cy="814388"/>
            <a:chOff x="2341556" y="4847168"/>
            <a:chExt cx="4318000" cy="81408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2387600" y="4883408"/>
              <a:ext cx="1340260" cy="7778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1556" y="4929123"/>
              <a:ext cx="1418086" cy="71814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/>
            <a:p>
              <a:pPr algn="ctr" fontAlgn="auto">
                <a:lnSpc>
                  <a:spcPts val="24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rgbClr val="0091C4"/>
                  </a:solidFill>
                  <a:latin typeface="Century Gothic" pitchFamily="34" charset="0"/>
                  <a:ea typeface="+mn-ea"/>
                  <a:cs typeface="+mn-cs"/>
                </a:rPr>
                <a:t> </a:t>
              </a:r>
              <a:r>
                <a:rPr lang="en-GB" sz="2400" b="1" dirty="0">
                  <a:solidFill>
                    <a:srgbClr val="639729"/>
                  </a:solidFill>
                  <a:latin typeface="Century Gothic" pitchFamily="34" charset="0"/>
                  <a:ea typeface="+mn-ea"/>
                  <a:cs typeface="+mn-cs"/>
                </a:rPr>
                <a:t>Mode d’emploi</a:t>
              </a:r>
              <a:endParaRPr lang="en-GB" sz="2400" b="1" dirty="0">
                <a:solidFill>
                  <a:srgbClr val="639729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3727860" y="4883408"/>
              <a:ext cx="2765996" cy="777840"/>
            </a:xfrm>
            <a:prstGeom prst="rect">
              <a:avLst/>
            </a:prstGeom>
            <a:solidFill>
              <a:srgbClr val="639729"/>
            </a:solidFill>
            <a:ln w="9525">
              <a:solidFill>
                <a:srgbClr val="63972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2307" name="TextBox 54"/>
            <p:cNvSpPr txBox="1">
              <a:spLocks noChangeArrowheads="1"/>
            </p:cNvSpPr>
            <p:nvPr/>
          </p:nvSpPr>
          <p:spPr bwMode="auto">
            <a:xfrm>
              <a:off x="3834012" y="4847168"/>
              <a:ext cx="282554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r>
                <a:rPr lang="en-GB" altLang="x-none" sz="4400" b="1">
                  <a:solidFill>
                    <a:schemeClr val="bg1"/>
                  </a:solidFill>
                  <a:latin typeface="Century Gothic" charset="0"/>
                </a:rPr>
                <a:t>électricité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46AA1257-6DD7-DA44-B43A-7E881145707B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8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2296" name="Group 36"/>
          <p:cNvGrpSpPr>
            <a:grpSpLocks/>
          </p:cNvGrpSpPr>
          <p:nvPr/>
        </p:nvGrpSpPr>
        <p:grpSpPr bwMode="auto">
          <a:xfrm>
            <a:off x="-147638" y="6445250"/>
            <a:ext cx="2433638" cy="320675"/>
            <a:chOff x="-76200" y="6453336"/>
            <a:chExt cx="1479848" cy="288039"/>
          </a:xfrm>
        </p:grpSpPr>
        <p:sp>
          <p:nvSpPr>
            <p:cNvPr id="38" name="Freeform 37"/>
            <p:cNvSpPr/>
            <p:nvPr/>
          </p:nvSpPr>
          <p:spPr>
            <a:xfrm rot="16200000">
              <a:off x="483505" y="5893632"/>
              <a:ext cx="288039" cy="1407449"/>
            </a:xfrm>
            <a:custGeom>
              <a:avLst/>
              <a:gdLst>
                <a:gd name="connsiteX0" fmla="*/ 0 w 306387"/>
                <a:gd name="connsiteY0" fmla="*/ 51066 h 1295400"/>
                <a:gd name="connsiteX1" fmla="*/ 14957 w 306387"/>
                <a:gd name="connsiteY1" fmla="*/ 14957 h 1295400"/>
                <a:gd name="connsiteX2" fmla="*/ 51066 w 306387"/>
                <a:gd name="connsiteY2" fmla="*/ 0 h 1295400"/>
                <a:gd name="connsiteX3" fmla="*/ 255321 w 306387"/>
                <a:gd name="connsiteY3" fmla="*/ 0 h 1295400"/>
                <a:gd name="connsiteX4" fmla="*/ 291430 w 306387"/>
                <a:gd name="connsiteY4" fmla="*/ 14957 h 1295400"/>
                <a:gd name="connsiteX5" fmla="*/ 306387 w 306387"/>
                <a:gd name="connsiteY5" fmla="*/ 51066 h 1295400"/>
                <a:gd name="connsiteX6" fmla="*/ 306387 w 306387"/>
                <a:gd name="connsiteY6" fmla="*/ 1244334 h 1295400"/>
                <a:gd name="connsiteX7" fmla="*/ 291430 w 306387"/>
                <a:gd name="connsiteY7" fmla="*/ 1280443 h 1295400"/>
                <a:gd name="connsiteX8" fmla="*/ 255321 w 306387"/>
                <a:gd name="connsiteY8" fmla="*/ 1295400 h 1295400"/>
                <a:gd name="connsiteX9" fmla="*/ 51066 w 306387"/>
                <a:gd name="connsiteY9" fmla="*/ 1295400 h 1295400"/>
                <a:gd name="connsiteX10" fmla="*/ 14957 w 306387"/>
                <a:gd name="connsiteY10" fmla="*/ 1280443 h 1295400"/>
                <a:gd name="connsiteX11" fmla="*/ 0 w 306387"/>
                <a:gd name="connsiteY11" fmla="*/ 1244334 h 1295400"/>
                <a:gd name="connsiteX12" fmla="*/ 0 w 306387"/>
                <a:gd name="connsiteY12" fmla="*/ 51066 h 1295400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  <a:gd name="connsiteX0" fmla="*/ 0 w 306387"/>
                <a:gd name="connsiteY0" fmla="*/ 51066 h 1295402"/>
                <a:gd name="connsiteX1" fmla="*/ 14957 w 306387"/>
                <a:gd name="connsiteY1" fmla="*/ 14957 h 1295402"/>
                <a:gd name="connsiteX2" fmla="*/ 51066 w 306387"/>
                <a:gd name="connsiteY2" fmla="*/ 0 h 1295402"/>
                <a:gd name="connsiteX3" fmla="*/ 255321 w 306387"/>
                <a:gd name="connsiteY3" fmla="*/ 0 h 1295402"/>
                <a:gd name="connsiteX4" fmla="*/ 291430 w 306387"/>
                <a:gd name="connsiteY4" fmla="*/ 14957 h 1295402"/>
                <a:gd name="connsiteX5" fmla="*/ 306387 w 306387"/>
                <a:gd name="connsiteY5" fmla="*/ 51066 h 1295402"/>
                <a:gd name="connsiteX6" fmla="*/ 306387 w 306387"/>
                <a:gd name="connsiteY6" fmla="*/ 1244334 h 1295402"/>
                <a:gd name="connsiteX7" fmla="*/ 291430 w 306387"/>
                <a:gd name="connsiteY7" fmla="*/ 1280443 h 1295402"/>
                <a:gd name="connsiteX8" fmla="*/ 229789 w 306387"/>
                <a:gd name="connsiteY8" fmla="*/ 1295402 h 1295402"/>
                <a:gd name="connsiteX9" fmla="*/ 51066 w 306387"/>
                <a:gd name="connsiteY9" fmla="*/ 1295400 h 1295402"/>
                <a:gd name="connsiteX10" fmla="*/ 14957 w 306387"/>
                <a:gd name="connsiteY10" fmla="*/ 1280443 h 1295402"/>
                <a:gd name="connsiteX11" fmla="*/ 0 w 306387"/>
                <a:gd name="connsiteY11" fmla="*/ 1244334 h 1295402"/>
                <a:gd name="connsiteX12" fmla="*/ 0 w 306387"/>
                <a:gd name="connsiteY12" fmla="*/ 51066 h 1295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6387" h="1295402">
                  <a:moveTo>
                    <a:pt x="0" y="51066"/>
                  </a:moveTo>
                  <a:cubicBezTo>
                    <a:pt x="0" y="37522"/>
                    <a:pt x="5380" y="24534"/>
                    <a:pt x="14957" y="14957"/>
                  </a:cubicBezTo>
                  <a:cubicBezTo>
                    <a:pt x="24534" y="5380"/>
                    <a:pt x="37523" y="0"/>
                    <a:pt x="51066" y="0"/>
                  </a:cubicBezTo>
                  <a:lnTo>
                    <a:pt x="255321" y="0"/>
                  </a:lnTo>
                  <a:cubicBezTo>
                    <a:pt x="268865" y="0"/>
                    <a:pt x="281853" y="5380"/>
                    <a:pt x="291430" y="14957"/>
                  </a:cubicBezTo>
                  <a:cubicBezTo>
                    <a:pt x="301007" y="24534"/>
                    <a:pt x="306387" y="37523"/>
                    <a:pt x="306387" y="51066"/>
                  </a:cubicBezTo>
                  <a:lnTo>
                    <a:pt x="306387" y="1244334"/>
                  </a:lnTo>
                  <a:cubicBezTo>
                    <a:pt x="306387" y="1257878"/>
                    <a:pt x="304196" y="1271932"/>
                    <a:pt x="291430" y="1280443"/>
                  </a:cubicBezTo>
                  <a:cubicBezTo>
                    <a:pt x="278664" y="1288954"/>
                    <a:pt x="243332" y="1295402"/>
                    <a:pt x="229789" y="1295402"/>
                  </a:cubicBezTo>
                  <a:cubicBezTo>
                    <a:pt x="153607" y="1290928"/>
                    <a:pt x="110640" y="1295401"/>
                    <a:pt x="51066" y="1295400"/>
                  </a:cubicBezTo>
                  <a:cubicBezTo>
                    <a:pt x="37522" y="1295400"/>
                    <a:pt x="24534" y="1290020"/>
                    <a:pt x="14957" y="1280443"/>
                  </a:cubicBezTo>
                  <a:cubicBezTo>
                    <a:pt x="5380" y="1270866"/>
                    <a:pt x="0" y="1257877"/>
                    <a:pt x="0" y="1244334"/>
                  </a:cubicBezTo>
                  <a:lnTo>
                    <a:pt x="0" y="51066"/>
                  </a:lnTo>
                  <a:close/>
                </a:path>
              </a:pathLst>
            </a:cu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1187415" y="6453336"/>
              <a:ext cx="216233" cy="288039"/>
            </a:xfrm>
            <a:prstGeom prst="ellipse">
              <a:avLst/>
            </a:prstGeom>
            <a:solidFill>
              <a:srgbClr val="D6A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FFFFFF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-76200" y="643255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rPr>
              <a:t>TACHE PRINCIPALE</a:t>
            </a:r>
            <a:endParaRPr lang="en-GB" sz="1600" b="1" kern="100" dirty="0">
              <a:solidFill>
                <a:schemeClr val="bg1"/>
              </a:solidFill>
              <a:latin typeface="Century Gothic" pitchFamily="34" charset="0"/>
              <a:ea typeface="Myriad Pro" pitchFamily="86" charset="0"/>
              <a:cs typeface="Myriad Pro" pitchFamily="86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1619250"/>
            <a:ext cx="906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en-GB" altLang="x-none" sz="2400" b="1">
                <a:latin typeface="Century Gothic" charset="0"/>
              </a:rPr>
              <a:t>Générée par les centrales</a:t>
            </a:r>
          </a:p>
          <a:p>
            <a:r>
              <a:rPr lang="en-GB" altLang="x-none" sz="2400" b="1">
                <a:latin typeface="Century Gothic" charset="0"/>
              </a:rPr>
              <a:t>de type </a:t>
            </a:r>
            <a:r>
              <a:rPr lang="en-US" altLang="x-none" sz="2400">
                <a:latin typeface="Century Gothic" charset="0"/>
              </a:rPr>
              <a:t>n</a:t>
            </a:r>
            <a:r>
              <a:rPr lang="en-GB" altLang="x-none" sz="2400">
                <a:latin typeface="Century Gothic" charset="0"/>
              </a:rPr>
              <a:t>ucléaire, hydroélectrique</a:t>
            </a:r>
          </a:p>
          <a:p>
            <a:r>
              <a:rPr lang="en-GB" altLang="x-none" sz="2400">
                <a:latin typeface="Century Gothic" charset="0"/>
              </a:rPr>
              <a:t>à combustion de charbon ou de gaz, éolienne ou solaire.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2716213" cy="1800225"/>
          </a:xfrm>
          <a:prstGeom prst="rect">
            <a:avLst/>
          </a:prstGeom>
          <a:noFill/>
          <a:ln>
            <a:noFill/>
          </a:ln>
          <a:effectLst>
            <a:outerShdw blurRad="635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pture d’écran 2014-10-27 à 10.48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31038">
            <a:off x="538163" y="1754188"/>
            <a:ext cx="39687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10"/>
          <p:cNvGrpSpPr>
            <a:grpSpLocks/>
          </p:cNvGrpSpPr>
          <p:nvPr/>
        </p:nvGrpSpPr>
        <p:grpSpPr bwMode="auto">
          <a:xfrm>
            <a:off x="-252413" y="6327775"/>
            <a:ext cx="4443413" cy="430213"/>
            <a:chOff x="-578122" y="6445964"/>
            <a:chExt cx="1938996" cy="319815"/>
          </a:xfrm>
        </p:grpSpPr>
        <p:grpSp>
          <p:nvGrpSpPr>
            <p:cNvPr id="13329" name="Group 11"/>
            <p:cNvGrpSpPr>
              <a:grpSpLocks/>
            </p:cNvGrpSpPr>
            <p:nvPr/>
          </p:nvGrpSpPr>
          <p:grpSpPr bwMode="auto">
            <a:xfrm>
              <a:off x="-578122" y="6445964"/>
              <a:ext cx="1938996" cy="319815"/>
              <a:chOff x="-41746" y="6453327"/>
              <a:chExt cx="1938996" cy="288041"/>
            </a:xfrm>
          </p:grpSpPr>
          <p:sp>
            <p:nvSpPr>
              <p:cNvPr id="17" name="Freeform 16"/>
              <p:cNvSpPr/>
              <p:nvPr/>
            </p:nvSpPr>
            <p:spPr>
              <a:xfrm rot="16200000">
                <a:off x="783731" y="5627850"/>
                <a:ext cx="288041" cy="1938996"/>
              </a:xfrm>
              <a:custGeom>
                <a:avLst/>
                <a:gdLst>
                  <a:gd name="connsiteX0" fmla="*/ 0 w 306387"/>
                  <a:gd name="connsiteY0" fmla="*/ 51066 h 1295400"/>
                  <a:gd name="connsiteX1" fmla="*/ 14957 w 306387"/>
                  <a:gd name="connsiteY1" fmla="*/ 14957 h 1295400"/>
                  <a:gd name="connsiteX2" fmla="*/ 51066 w 306387"/>
                  <a:gd name="connsiteY2" fmla="*/ 0 h 1295400"/>
                  <a:gd name="connsiteX3" fmla="*/ 255321 w 306387"/>
                  <a:gd name="connsiteY3" fmla="*/ 0 h 1295400"/>
                  <a:gd name="connsiteX4" fmla="*/ 291430 w 306387"/>
                  <a:gd name="connsiteY4" fmla="*/ 14957 h 1295400"/>
                  <a:gd name="connsiteX5" fmla="*/ 306387 w 306387"/>
                  <a:gd name="connsiteY5" fmla="*/ 51066 h 1295400"/>
                  <a:gd name="connsiteX6" fmla="*/ 306387 w 306387"/>
                  <a:gd name="connsiteY6" fmla="*/ 1244334 h 1295400"/>
                  <a:gd name="connsiteX7" fmla="*/ 291430 w 306387"/>
                  <a:gd name="connsiteY7" fmla="*/ 1280443 h 1295400"/>
                  <a:gd name="connsiteX8" fmla="*/ 255321 w 306387"/>
                  <a:gd name="connsiteY8" fmla="*/ 1295400 h 1295400"/>
                  <a:gd name="connsiteX9" fmla="*/ 51066 w 306387"/>
                  <a:gd name="connsiteY9" fmla="*/ 1295400 h 1295400"/>
                  <a:gd name="connsiteX10" fmla="*/ 14957 w 306387"/>
                  <a:gd name="connsiteY10" fmla="*/ 1280443 h 1295400"/>
                  <a:gd name="connsiteX11" fmla="*/ 0 w 306387"/>
                  <a:gd name="connsiteY11" fmla="*/ 1244334 h 1295400"/>
                  <a:gd name="connsiteX12" fmla="*/ 0 w 306387"/>
                  <a:gd name="connsiteY12" fmla="*/ 51066 h 1295400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  <a:gd name="connsiteX0" fmla="*/ 0 w 306387"/>
                  <a:gd name="connsiteY0" fmla="*/ 51066 h 1295402"/>
                  <a:gd name="connsiteX1" fmla="*/ 14957 w 306387"/>
                  <a:gd name="connsiteY1" fmla="*/ 14957 h 1295402"/>
                  <a:gd name="connsiteX2" fmla="*/ 51066 w 306387"/>
                  <a:gd name="connsiteY2" fmla="*/ 0 h 1295402"/>
                  <a:gd name="connsiteX3" fmla="*/ 255321 w 306387"/>
                  <a:gd name="connsiteY3" fmla="*/ 0 h 1295402"/>
                  <a:gd name="connsiteX4" fmla="*/ 291430 w 306387"/>
                  <a:gd name="connsiteY4" fmla="*/ 14957 h 1295402"/>
                  <a:gd name="connsiteX5" fmla="*/ 306387 w 306387"/>
                  <a:gd name="connsiteY5" fmla="*/ 51066 h 1295402"/>
                  <a:gd name="connsiteX6" fmla="*/ 306387 w 306387"/>
                  <a:gd name="connsiteY6" fmla="*/ 1244334 h 1295402"/>
                  <a:gd name="connsiteX7" fmla="*/ 291430 w 306387"/>
                  <a:gd name="connsiteY7" fmla="*/ 1280443 h 1295402"/>
                  <a:gd name="connsiteX8" fmla="*/ 229789 w 306387"/>
                  <a:gd name="connsiteY8" fmla="*/ 1295402 h 1295402"/>
                  <a:gd name="connsiteX9" fmla="*/ 51066 w 306387"/>
                  <a:gd name="connsiteY9" fmla="*/ 1295400 h 1295402"/>
                  <a:gd name="connsiteX10" fmla="*/ 14957 w 306387"/>
                  <a:gd name="connsiteY10" fmla="*/ 1280443 h 1295402"/>
                  <a:gd name="connsiteX11" fmla="*/ 0 w 306387"/>
                  <a:gd name="connsiteY11" fmla="*/ 1244334 h 1295402"/>
                  <a:gd name="connsiteX12" fmla="*/ 0 w 306387"/>
                  <a:gd name="connsiteY12" fmla="*/ 51066 h 1295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6387" h="1295402">
                    <a:moveTo>
                      <a:pt x="0" y="51066"/>
                    </a:moveTo>
                    <a:cubicBezTo>
                      <a:pt x="0" y="37522"/>
                      <a:pt x="5380" y="24534"/>
                      <a:pt x="14957" y="14957"/>
                    </a:cubicBezTo>
                    <a:cubicBezTo>
                      <a:pt x="24534" y="5380"/>
                      <a:pt x="37523" y="0"/>
                      <a:pt x="51066" y="0"/>
                    </a:cubicBezTo>
                    <a:lnTo>
                      <a:pt x="255321" y="0"/>
                    </a:lnTo>
                    <a:cubicBezTo>
                      <a:pt x="268865" y="0"/>
                      <a:pt x="281853" y="5380"/>
                      <a:pt x="291430" y="14957"/>
                    </a:cubicBezTo>
                    <a:cubicBezTo>
                      <a:pt x="301007" y="24534"/>
                      <a:pt x="306387" y="37523"/>
                      <a:pt x="306387" y="51066"/>
                    </a:cubicBezTo>
                    <a:lnTo>
                      <a:pt x="306387" y="1244334"/>
                    </a:lnTo>
                    <a:cubicBezTo>
                      <a:pt x="306387" y="1257878"/>
                      <a:pt x="304196" y="1271932"/>
                      <a:pt x="291430" y="1280443"/>
                    </a:cubicBezTo>
                    <a:cubicBezTo>
                      <a:pt x="278664" y="1288954"/>
                      <a:pt x="243332" y="1295402"/>
                      <a:pt x="229789" y="1295402"/>
                    </a:cubicBezTo>
                    <a:cubicBezTo>
                      <a:pt x="153607" y="1290928"/>
                      <a:pt x="110640" y="1295401"/>
                      <a:pt x="51066" y="1295400"/>
                    </a:cubicBezTo>
                    <a:cubicBezTo>
                      <a:pt x="37522" y="1295400"/>
                      <a:pt x="24534" y="1290020"/>
                      <a:pt x="14957" y="1280443"/>
                    </a:cubicBezTo>
                    <a:cubicBezTo>
                      <a:pt x="5380" y="1270866"/>
                      <a:pt x="0" y="1257877"/>
                      <a:pt x="0" y="1244334"/>
                    </a:cubicBezTo>
                    <a:lnTo>
                      <a:pt x="0" y="51066"/>
                    </a:lnTo>
                    <a:close/>
                  </a:path>
                </a:pathLst>
              </a:cu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7878" y="6453327"/>
                <a:ext cx="215444" cy="288041"/>
              </a:xfrm>
              <a:prstGeom prst="ellipse">
                <a:avLst/>
              </a:prstGeom>
              <a:solidFill>
                <a:srgbClr val="D6AD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-368220" y="6468387"/>
              <a:ext cx="1729094" cy="25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b="1" kern="100" dirty="0">
                  <a:solidFill>
                    <a:schemeClr val="bg1"/>
                  </a:solidFill>
                  <a:latin typeface="Century Gothic" pitchFamily="34" charset="0"/>
                  <a:ea typeface="Myriad Pro" pitchFamily="86" charset="0"/>
                  <a:cs typeface="Myriad Pro" pitchFamily="86" charset="0"/>
                </a:rPr>
                <a:t>TACHE PRINCIPALE ET CLASSE ENTIERE 1</a:t>
              </a:r>
              <a:endParaRPr lang="en-GB" sz="1600" b="1" kern="100" dirty="0">
                <a:solidFill>
                  <a:schemeClr val="bg1"/>
                </a:solidFill>
                <a:latin typeface="Century Gothic" pitchFamily="34" charset="0"/>
                <a:ea typeface="Myriad Pro" pitchFamily="86" charset="0"/>
                <a:cs typeface="Myriad Pro" pitchFamily="86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 rot="16200000">
            <a:off x="9147969" y="6066632"/>
            <a:ext cx="306387" cy="1079500"/>
          </a:xfrm>
          <a:prstGeom prst="roundRect">
            <a:avLst/>
          </a:prstGeom>
          <a:solidFill>
            <a:srgbClr val="6397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8761413" y="6484938"/>
            <a:ext cx="45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fld id="{1C91A414-5E84-354F-9069-BCCAE786679E}" type="slidenum">
              <a:rPr lang="en-GB" altLang="en-US" sz="1400" b="1">
                <a:solidFill>
                  <a:schemeClr val="bg1"/>
                </a:solidFill>
                <a:latin typeface="Century Gothic" charset="0"/>
                <a:ea typeface="ＭＳ Ｐゴシック" charset="-128"/>
              </a:rPr>
              <a:pPr algn="ctr"/>
              <a:t>9</a:t>
            </a:fld>
            <a:endParaRPr lang="en-GB" altLang="en-US" sz="1400" b="1">
              <a:solidFill>
                <a:schemeClr val="bg1"/>
              </a:solidFill>
              <a:latin typeface="Century Gothic" charset="0"/>
              <a:ea typeface="ＭＳ Ｐゴシック" charset="-128"/>
            </a:endParaRPr>
          </a:p>
        </p:txBody>
      </p:sp>
      <p:grpSp>
        <p:nvGrpSpPr>
          <p:cNvPr id="13318" name="Group 13"/>
          <p:cNvGrpSpPr>
            <a:grpSpLocks/>
          </p:cNvGrpSpPr>
          <p:nvPr/>
        </p:nvGrpSpPr>
        <p:grpSpPr bwMode="auto">
          <a:xfrm>
            <a:off x="7696200" y="0"/>
            <a:ext cx="1412875" cy="641350"/>
            <a:chOff x="7614049" y="0"/>
            <a:chExt cx="1495249" cy="641606"/>
          </a:xfrm>
        </p:grpSpPr>
        <p:sp>
          <p:nvSpPr>
            <p:cNvPr id="13327" name="TextBox 15"/>
            <p:cNvSpPr txBox="1">
              <a:spLocks noChangeArrowheads="1"/>
            </p:cNvSpPr>
            <p:nvPr/>
          </p:nvSpPr>
          <p:spPr bwMode="auto">
            <a:xfrm>
              <a:off x="7614049" y="0"/>
              <a:ext cx="9911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r"/>
              <a:r>
                <a:rPr lang="en-GB" altLang="x-none" sz="1600">
                  <a:latin typeface="Century Gothic" charset="0"/>
                </a:rPr>
                <a:t>Fiche 1</a:t>
              </a:r>
            </a:p>
          </p:txBody>
        </p:sp>
        <p:pic>
          <p:nvPicPr>
            <p:cNvPr id="13328" name="Picture 18" descr="Student sheets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8815" y="44624"/>
              <a:ext cx="510483" cy="59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359025" y="3124200"/>
            <a:ext cx="6480175" cy="3124200"/>
            <a:chOff x="2807053" y="3861049"/>
            <a:chExt cx="2689042" cy="5898165"/>
          </a:xfrm>
        </p:grpSpPr>
        <p:sp>
          <p:nvSpPr>
            <p:cNvPr id="12" name="Rounded Rectangle 11"/>
            <p:cNvSpPr/>
            <p:nvPr/>
          </p:nvSpPr>
          <p:spPr>
            <a:xfrm>
              <a:off x="2807053" y="3861049"/>
              <a:ext cx="2689042" cy="589816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1600" dist="1016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326" name="TextBox 12"/>
            <p:cNvSpPr txBox="1">
              <a:spLocks noChangeArrowheads="1"/>
            </p:cNvSpPr>
            <p:nvPr/>
          </p:nvSpPr>
          <p:spPr bwMode="auto">
            <a:xfrm>
              <a:off x="2879603" y="3942132"/>
              <a:ext cx="2527398" cy="5752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Quelle est la meilleure solution au problème de l’augmentation des émissions de CO</a:t>
              </a:r>
              <a:r>
                <a:rPr lang="en-GB" altLang="x-none" sz="3200" baseline="-25000">
                  <a:solidFill>
                    <a:schemeClr val="bg1"/>
                  </a:solidFill>
                  <a:latin typeface="Century Gothic" charset="0"/>
                </a:rPr>
                <a:t>2</a:t>
              </a:r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 par les voitures ?</a:t>
              </a:r>
            </a:p>
            <a:p>
              <a:pPr algn="ctr"/>
              <a:r>
                <a:rPr lang="en-GB" altLang="x-none" sz="3200">
                  <a:solidFill>
                    <a:schemeClr val="bg1"/>
                  </a:solidFill>
                  <a:latin typeface="Century Gothic" charset="0"/>
                </a:rPr>
                <a:t>As-tu assez d’informations pour prendre une décision ?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800475" y="708025"/>
            <a:ext cx="5267325" cy="2416175"/>
            <a:chOff x="1326228" y="3028344"/>
            <a:chExt cx="5266928" cy="241547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472204" y="3109470"/>
              <a:ext cx="4968552" cy="233434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990099"/>
              </a:solidFill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endParaRPr lang="en-GB" altLang="x-none">
                <a:solidFill>
                  <a:srgbClr val="FFFFFF"/>
                </a:solidFill>
              </a:endParaRPr>
            </a:p>
          </p:txBody>
        </p:sp>
        <p:sp>
          <p:nvSpPr>
            <p:cNvPr id="13322" name="TextBox 20"/>
            <p:cNvSpPr txBox="1">
              <a:spLocks noChangeArrowheads="1"/>
            </p:cNvSpPr>
            <p:nvPr/>
          </p:nvSpPr>
          <p:spPr bwMode="auto">
            <a:xfrm>
              <a:off x="1326228" y="3028344"/>
              <a:ext cx="526692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/>
              <a:r>
                <a:rPr lang="en-GB" altLang="x-none" sz="3600">
                  <a:latin typeface="Century Gothic" charset="0"/>
                </a:rPr>
                <a:t>Joue le jeu pour trouver les pour et les contre de chaque source d’énergie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456</Words>
  <Application>Microsoft Macintosh PowerPoint</Application>
  <PresentationFormat>Présentation à l'écran (4:3)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Calibri</vt:lpstr>
      <vt:lpstr>Arial</vt:lpstr>
      <vt:lpstr>Century Gothic</vt:lpstr>
      <vt:lpstr>ＭＳ Ｐゴシック</vt:lpstr>
      <vt:lpstr>LilyUPC</vt:lpstr>
      <vt:lpstr>Ebrima</vt:lpstr>
      <vt:lpstr>Mangal</vt:lpstr>
      <vt:lpstr>Myriad Pro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Philippa Gardom Hulme</dc:creator>
  <cp:lastModifiedBy>FPE</cp:lastModifiedBy>
  <cp:revision>615</cp:revision>
  <dcterms:created xsi:type="dcterms:W3CDTF">2015-04-08T17:43:31Z</dcterms:created>
  <dcterms:modified xsi:type="dcterms:W3CDTF">2019-10-10T09:41:46Z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D2C91139-6132-4EAF-846F-A55789C46BF1</vt:lpwstr>
  </property>
  <property fmtid="{D5CDD505-2E9C-101B-9397-08002B2CF9AE}" pid="3" name="ArticulatePath">
    <vt:lpwstr>BanCokeDraft</vt:lpwstr>
  </property>
</Properties>
</file>