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notesSlides/notesSlide8.xml" ContentType="application/vnd.openxmlformats-officedocument.presentationml.notesSlide+xml"/>
  <Override PartName="/ppt/tags/tag9.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10.xml" ContentType="application/vnd.openxmlformats-officedocument.presentationml.tags+xml"/>
  <Override PartName="/ppt/notesSlides/notesSlide12.xml" ContentType="application/vnd.openxmlformats-officedocument.presentationml.notesSlide+xml"/>
  <Override PartName="/ppt/tags/tag11.xml" ContentType="application/vnd.openxmlformats-officedocument.presentationml.tags+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compatMode="1" saveSubsetFonts="1">
  <p:sldMasterIdLst>
    <p:sldMasterId id="2147483648" r:id="rId1"/>
  </p:sldMasterIdLst>
  <p:notesMasterIdLst>
    <p:notesMasterId r:id="rId17"/>
  </p:notesMasterIdLst>
  <p:sldIdLst>
    <p:sldId id="279" r:id="rId2"/>
    <p:sldId id="311" r:id="rId3"/>
    <p:sldId id="293" r:id="rId4"/>
    <p:sldId id="312" r:id="rId5"/>
    <p:sldId id="294" r:id="rId6"/>
    <p:sldId id="297" r:id="rId7"/>
    <p:sldId id="275" r:id="rId8"/>
    <p:sldId id="284" r:id="rId9"/>
    <p:sldId id="300" r:id="rId10"/>
    <p:sldId id="306" r:id="rId11"/>
    <p:sldId id="299" r:id="rId12"/>
    <p:sldId id="307" r:id="rId13"/>
    <p:sldId id="277" r:id="rId14"/>
    <p:sldId id="278" r:id="rId15"/>
    <p:sldId id="305" r:id="rId16"/>
  </p:sldIdLst>
  <p:sldSz cx="9144000" cy="6858000" type="screen4x3"/>
  <p:notesSz cx="6858000" cy="9144000"/>
  <p:custDataLst>
    <p:tags r:id="rId18"/>
  </p:custDataLst>
  <p:defaultTextStyle>
    <a:defPPr>
      <a:defRPr lang="en-US"/>
    </a:defPPr>
    <a:lvl1pPr algn="l" rtl="0" fontAlgn="base">
      <a:spcBef>
        <a:spcPct val="0"/>
      </a:spcBef>
      <a:spcAft>
        <a:spcPct val="0"/>
      </a:spcAft>
      <a:defRPr kern="1200">
        <a:solidFill>
          <a:schemeClr val="tx1"/>
        </a:solidFill>
        <a:latin typeface="Arial" charset="0"/>
        <a:ea typeface="Arial" charset="0"/>
        <a:cs typeface="Arial" charset="0"/>
      </a:defRPr>
    </a:lvl1pPr>
    <a:lvl2pPr marL="457200" algn="l" rtl="0" fontAlgn="base">
      <a:spcBef>
        <a:spcPct val="0"/>
      </a:spcBef>
      <a:spcAft>
        <a:spcPct val="0"/>
      </a:spcAft>
      <a:defRPr kern="1200">
        <a:solidFill>
          <a:schemeClr val="tx1"/>
        </a:solidFill>
        <a:latin typeface="Arial" charset="0"/>
        <a:ea typeface="Arial" charset="0"/>
        <a:cs typeface="Arial" charset="0"/>
      </a:defRPr>
    </a:lvl2pPr>
    <a:lvl3pPr marL="914400" algn="l" rtl="0" fontAlgn="base">
      <a:spcBef>
        <a:spcPct val="0"/>
      </a:spcBef>
      <a:spcAft>
        <a:spcPct val="0"/>
      </a:spcAft>
      <a:defRPr kern="1200">
        <a:solidFill>
          <a:schemeClr val="tx1"/>
        </a:solidFill>
        <a:latin typeface="Arial" charset="0"/>
        <a:ea typeface="Arial" charset="0"/>
        <a:cs typeface="Arial" charset="0"/>
      </a:defRPr>
    </a:lvl3pPr>
    <a:lvl4pPr marL="1371600" algn="l" rtl="0" fontAlgn="base">
      <a:spcBef>
        <a:spcPct val="0"/>
      </a:spcBef>
      <a:spcAft>
        <a:spcPct val="0"/>
      </a:spcAft>
      <a:defRPr kern="1200">
        <a:solidFill>
          <a:schemeClr val="tx1"/>
        </a:solidFill>
        <a:latin typeface="Arial" charset="0"/>
        <a:ea typeface="Arial" charset="0"/>
        <a:cs typeface="Arial" charset="0"/>
      </a:defRPr>
    </a:lvl4pPr>
    <a:lvl5pPr marL="1828800" algn="l" rtl="0" fontAlgn="base">
      <a:spcBef>
        <a:spcPct val="0"/>
      </a:spcBef>
      <a:spcAft>
        <a:spcPct val="0"/>
      </a:spcAft>
      <a:defRPr kern="1200">
        <a:solidFill>
          <a:schemeClr val="tx1"/>
        </a:solidFill>
        <a:latin typeface="Arial" charset="0"/>
        <a:ea typeface="Arial" charset="0"/>
        <a:cs typeface="Arial" charset="0"/>
      </a:defRPr>
    </a:lvl5pPr>
    <a:lvl6pPr marL="2286000" algn="l" defTabSz="914400" rtl="0" eaLnBrk="1" latinLnBrk="0" hangingPunct="1">
      <a:defRPr kern="1200">
        <a:solidFill>
          <a:schemeClr val="tx1"/>
        </a:solidFill>
        <a:latin typeface="Arial" charset="0"/>
        <a:ea typeface="Arial" charset="0"/>
        <a:cs typeface="Arial" charset="0"/>
      </a:defRPr>
    </a:lvl6pPr>
    <a:lvl7pPr marL="2743200" algn="l" defTabSz="914400" rtl="0" eaLnBrk="1" latinLnBrk="0" hangingPunct="1">
      <a:defRPr kern="1200">
        <a:solidFill>
          <a:schemeClr val="tx1"/>
        </a:solidFill>
        <a:latin typeface="Arial" charset="0"/>
        <a:ea typeface="Arial" charset="0"/>
        <a:cs typeface="Arial" charset="0"/>
      </a:defRPr>
    </a:lvl7pPr>
    <a:lvl8pPr marL="3200400" algn="l" defTabSz="914400" rtl="0" eaLnBrk="1" latinLnBrk="0" hangingPunct="1">
      <a:defRPr kern="1200">
        <a:solidFill>
          <a:schemeClr val="tx1"/>
        </a:solidFill>
        <a:latin typeface="Arial" charset="0"/>
        <a:ea typeface="Arial" charset="0"/>
        <a:cs typeface="Arial" charset="0"/>
      </a:defRPr>
    </a:lvl8pPr>
    <a:lvl9pPr marL="3657600" algn="l" defTabSz="914400" rtl="0" eaLnBrk="1" latinLnBrk="0" hangingPunct="1">
      <a:defRPr kern="1200">
        <a:solidFill>
          <a:schemeClr val="tx1"/>
        </a:solidFill>
        <a:latin typeface="Arial" charset="0"/>
        <a:ea typeface="Arial" charset="0"/>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srgbClr val="FF0000"/>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0"/>
      </p:ext>
    </p:extLst>
  </p:showPr>
  <p:clrMru>
    <a:srgbClr val="009ACA"/>
    <a:srgbClr val="00A9DE"/>
    <a:srgbClr val="639A00"/>
    <a:srgbClr val="009900"/>
    <a:srgbClr val="008EC0"/>
    <a:srgbClr val="F3E30D"/>
    <a:srgbClr val="8ADB1F"/>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217" autoAdjust="0"/>
    <p:restoredTop sz="95399" autoAdjust="0"/>
  </p:normalViewPr>
  <p:slideViewPr>
    <p:cSldViewPr>
      <p:cViewPr varScale="1">
        <p:scale>
          <a:sx n="107" d="100"/>
          <a:sy n="107" d="100"/>
        </p:scale>
        <p:origin x="1560" y="176"/>
      </p:cViewPr>
      <p:guideLst>
        <p:guide orient="horz" pos="2160"/>
        <p:guide pos="2880"/>
      </p:guideLst>
    </p:cSldViewPr>
  </p:slideViewPr>
  <p:notesTextViewPr>
    <p:cViewPr>
      <p:scale>
        <a:sx n="150" d="100"/>
        <a:sy n="150" d="100"/>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tags" Target="tags/tag1.xml"/><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cs typeface="+mn-cs"/>
              </a:defRPr>
            </a:lvl1pPr>
          </a:lstStyle>
          <a:p>
            <a:pPr>
              <a:defRPr/>
            </a:pPr>
            <a:fld id="{B004F5AB-C1E9-3B40-80EB-1E16966AAD46}" type="datetimeFigureOut">
              <a:rPr lang="en-GB"/>
              <a:pPr>
                <a:defRPr/>
              </a:pPr>
              <a:t>10/10/2019</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fld id="{3168DEFD-7B99-F34C-9FB0-303090481EFE}" type="slidenum">
              <a:rPr lang="en-GB" altLang="x-none"/>
              <a:pPr/>
              <a:t>‹#›</a:t>
            </a:fld>
            <a:endParaRPr lang="en-GB" altLang="x-none"/>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a:spcBef>
                <a:spcPct val="0"/>
              </a:spcBef>
            </a:pPr>
            <a:endParaRPr lang="x-none" altLang="x-none"/>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fld id="{61F6BF77-478F-104B-AA38-22EB2206C44B}" type="slidenum">
              <a:rPr lang="en-GB" altLang="x-none"/>
              <a:pPr/>
              <a:t>1</a:t>
            </a:fld>
            <a:endParaRPr lang="en-GB" altLang="x-none"/>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tLang="x-none"/>
              <a:t>Pour des élèves moins avancés. Cet article contient les réponses aux questions 3 et 4. Il contient moins d’information que la fiche 1a et le vocabulaire est un peu plus simple. Les élèves doivent trouver les réponses à leur question et la souligner ou surligner.</a:t>
            </a:r>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fld id="{842E8510-D8FA-E746-98BB-32F2E39219E7}" type="slidenum">
              <a:rPr lang="en-GB" altLang="x-none"/>
              <a:pPr/>
              <a:t>11</a:t>
            </a:fld>
            <a:endParaRPr lang="en-GB" altLang="x-none"/>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tLang="x-none"/>
              <a:t>Les élèves travaillent par groupes pour mettre sur le tableau les avantages et les inconvénients de l’utilisation des insectes. Pour des classes moins avancés on peut travailler avec tous à la fois, en montrant la fiche sur le tableau blanc.</a:t>
            </a:r>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fld id="{917EF48A-D668-474D-849F-274459B7CF6B}" type="slidenum">
              <a:rPr lang="en-GB" altLang="x-none"/>
              <a:pPr/>
              <a:t>12</a:t>
            </a:fld>
            <a:endParaRPr lang="en-GB" altLang="x-none"/>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a:spcBef>
                <a:spcPct val="0"/>
              </a:spcBef>
            </a:pPr>
            <a:endParaRPr lang="x-none" altLang="x-none"/>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fld id="{A07B40B6-AE91-BB42-B7AC-0D2DA1110C6C}" type="slidenum">
              <a:rPr lang="en-GB" altLang="x-none"/>
              <a:pPr/>
              <a:t>13</a:t>
            </a:fld>
            <a:endParaRPr lang="en-GB" altLang="x-none"/>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a:spcBef>
                <a:spcPct val="0"/>
              </a:spcBef>
            </a:pPr>
            <a:endParaRPr lang="x-none" altLang="x-none"/>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fld id="{D8EB7EB0-FF17-CE47-9D1B-CC052E4CAE38}" type="slidenum">
              <a:rPr lang="en-GB" altLang="x-none"/>
              <a:pPr/>
              <a:t>14</a:t>
            </a:fld>
            <a:endParaRPr lang="en-GB" altLang="x-non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a:spcBef>
                <a:spcPct val="0"/>
              </a:spcBef>
            </a:pPr>
            <a:endParaRPr lang="en-GB" altLang="x-none"/>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fld id="{2B31D00C-C9D2-B34D-8230-75B84EAC14D8}" type="slidenum">
              <a:rPr lang="en-GB" altLang="x-none"/>
              <a:pPr/>
              <a:t>2</a:t>
            </a:fld>
            <a:endParaRPr lang="en-GB" altLang="x-non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tLang="x-none"/>
              <a:t>Demander à la classe qui pourrait être l’envahisseur.</a:t>
            </a:r>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fld id="{52CF5BD7-BE7C-6743-AC7E-F8AAB9BF3181}" type="slidenum">
              <a:rPr lang="en-GB" altLang="x-none"/>
              <a:pPr/>
              <a:t>3</a:t>
            </a:fld>
            <a:endParaRPr lang="en-GB" altLang="x-non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tLang="x-none"/>
              <a:t>A regarder en diaporama pour voir les animations s’afficher</a:t>
            </a:r>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fld id="{5A709956-4DBE-F942-9ADA-86E29CE9254E}" type="slidenum">
              <a:rPr lang="en-GB" altLang="x-none"/>
              <a:pPr/>
              <a:t>4</a:t>
            </a:fld>
            <a:endParaRPr lang="en-GB" altLang="x-non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a:spcBef>
                <a:spcPct val="0"/>
              </a:spcBef>
            </a:pPr>
            <a:endParaRPr lang="en-GB" altLang="x-none"/>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fld id="{7F93F26E-6BA9-244F-8F38-31C8A8E074D1}" type="slidenum">
              <a:rPr lang="en-GB" altLang="x-none"/>
              <a:pPr/>
              <a:t>5</a:t>
            </a:fld>
            <a:endParaRPr lang="en-GB" altLang="x-non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a:spcBef>
                <a:spcPct val="0"/>
              </a:spcBef>
            </a:pPr>
            <a:endParaRPr lang="en-GB" altLang="x-none"/>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fld id="{0687495F-BCF6-5448-B5D6-75E16DD66492}" type="slidenum">
              <a:rPr lang="en-GB" altLang="x-none"/>
              <a:pPr/>
              <a:t>6</a:t>
            </a:fld>
            <a:endParaRPr lang="en-GB" altLang="x-non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tLang="x-none"/>
              <a:t>Demander aux apprennants de discuter sur ce qu’ils aimeraient savoir avant de prendre une décision. Considérer et parcourir leurs idées, puis afficher les questions dans la diapositive.</a:t>
            </a:r>
          </a:p>
          <a:p>
            <a:pPr>
              <a:spcBef>
                <a:spcPct val="0"/>
              </a:spcBef>
            </a:pPr>
            <a:r>
              <a:rPr lang="en-GB" altLang="x-none"/>
              <a:t>Attribuer une question à répondre à chaque membre du groupe. S’il y a plus de 4 élèves, certains peuvent travailler une question par deux.</a:t>
            </a:r>
          </a:p>
          <a:p>
            <a:pPr>
              <a:spcBef>
                <a:spcPct val="0"/>
              </a:spcBef>
            </a:pPr>
            <a:r>
              <a:rPr lang="en-GB" altLang="x-none"/>
              <a:t>Les apprenants utilisent les articles (fiches 1a-c) pour chercher les réponses à leurs questions.</a:t>
            </a:r>
          </a:p>
          <a:p>
            <a:pPr>
              <a:spcBef>
                <a:spcPct val="0"/>
              </a:spcBef>
            </a:pPr>
            <a:r>
              <a:rPr lang="en-GB" altLang="x-none"/>
              <a:t>Ensuite, ils travaillent en groupe pour mettre les avantages et les désavantages de l’utilisation des insectes sur le tableau dans la fiche 2.</a:t>
            </a:r>
          </a:p>
          <a:p>
            <a:pPr>
              <a:spcBef>
                <a:spcPct val="0"/>
              </a:spcBef>
            </a:pPr>
            <a:r>
              <a:rPr lang="en-GB" altLang="x-none"/>
              <a:t>Finalement, ils travaillent individuellement pour décider s’ils utiliseraient les insectes et pour quelles raisons.</a:t>
            </a:r>
          </a:p>
          <a:p>
            <a:pPr>
              <a:spcBef>
                <a:spcPct val="0"/>
              </a:spcBef>
            </a:pPr>
            <a:r>
              <a:rPr lang="en-GB" altLang="x-none"/>
              <a:t>Faire une votation. Demander à quelques étudiants de partager avec le reste de la classe leur décision et pourquoi.</a:t>
            </a:r>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fld id="{F00FB2D6-2D32-4649-8377-9417563EC4D5}" type="slidenum">
              <a:rPr lang="en-GB" altLang="x-none"/>
              <a:pPr/>
              <a:t>7</a:t>
            </a:fld>
            <a:endParaRPr lang="en-GB" altLang="x-non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tLang="x-none"/>
              <a:t>Pour des élèves avancés. Cette fiche contient toute l’information nécessaire pour les 4 questions. Ils doivent trouver la réponse à leur question et la mettre en évidence (souligner ou surligner).</a:t>
            </a:r>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fld id="{9D8FE608-590B-0041-94F0-B67C0270F2C0}" type="slidenum">
              <a:rPr lang="en-GB" altLang="x-none"/>
              <a:pPr/>
              <a:t>9</a:t>
            </a:fld>
            <a:endParaRPr lang="en-GB" altLang="x-non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tLang="x-none"/>
              <a:t>Pour des élèves moins avancés. Cet article contient les réponses aux questions 1 et 2. Il contient moins d’information que la fiche 1a et le vocabulaire est un peu plus simple. Les élèves doivent trouver les réponses à leur question et la souligner ou surligner.</a:t>
            </a:r>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fld id="{EDF5E490-D165-FC48-9BAF-1C00CACFEE6B}" type="slidenum">
              <a:rPr lang="en-GB" altLang="x-none"/>
              <a:pPr/>
              <a:t>10</a:t>
            </a:fld>
            <a:endParaRPr lang="en-GB" altLang="x-non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FC0B2E36-6BF0-EB42-B1F3-6EB5B581C6CB}" type="datetimeFigureOut">
              <a:rPr lang="en-GB"/>
              <a:pPr>
                <a:defRPr/>
              </a:pPr>
              <a:t>10/10/2019</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A94CF024-F075-FC47-9E06-11FED4D9C644}" type="slidenum">
              <a:rPr lang="en-GB" altLang="x-none"/>
              <a:pPr/>
              <a:t>‹#›</a:t>
            </a:fld>
            <a:endParaRPr lang="en-GB" altLang="x-none"/>
          </a:p>
        </p:txBody>
      </p:sp>
    </p:spTree>
    <p:extLst>
      <p:ext uri="{BB962C8B-B14F-4D97-AF65-F5344CB8AC3E}">
        <p14:creationId xmlns:p14="http://schemas.microsoft.com/office/powerpoint/2010/main" val="6802434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17A9311E-B0E5-734F-A59E-C6D4939ECD3C}" type="datetimeFigureOut">
              <a:rPr lang="en-GB"/>
              <a:pPr>
                <a:defRPr/>
              </a:pPr>
              <a:t>10/10/2019</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2031AA19-FACF-2248-A0FA-06CFF16DB80C}" type="slidenum">
              <a:rPr lang="en-GB" altLang="x-none"/>
              <a:pPr/>
              <a:t>‹#›</a:t>
            </a:fld>
            <a:endParaRPr lang="en-GB" altLang="x-none"/>
          </a:p>
        </p:txBody>
      </p:sp>
    </p:spTree>
    <p:extLst>
      <p:ext uri="{BB962C8B-B14F-4D97-AF65-F5344CB8AC3E}">
        <p14:creationId xmlns:p14="http://schemas.microsoft.com/office/powerpoint/2010/main" val="3413785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2" y="274642"/>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DE4F2EBB-8325-4F48-80D0-05C53071558D}" type="datetimeFigureOut">
              <a:rPr lang="en-GB"/>
              <a:pPr>
                <a:defRPr/>
              </a:pPr>
              <a:t>10/10/2019</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BC918870-2337-0C43-9AF7-53E6B51F102A}" type="slidenum">
              <a:rPr lang="en-GB" altLang="x-none"/>
              <a:pPr/>
              <a:t>‹#›</a:t>
            </a:fld>
            <a:endParaRPr lang="en-GB" altLang="x-none"/>
          </a:p>
        </p:txBody>
      </p:sp>
    </p:spTree>
    <p:extLst>
      <p:ext uri="{BB962C8B-B14F-4D97-AF65-F5344CB8AC3E}">
        <p14:creationId xmlns:p14="http://schemas.microsoft.com/office/powerpoint/2010/main" val="16206535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Rounded Rectangle 16"/>
          <p:cNvSpPr/>
          <p:nvPr userDrawn="1"/>
        </p:nvSpPr>
        <p:spPr>
          <a:xfrm rot="16200000">
            <a:off x="9147969" y="5779294"/>
            <a:ext cx="306388" cy="1079500"/>
          </a:xfrm>
          <a:prstGeom prst="roundRect">
            <a:avLst/>
          </a:prstGeom>
          <a:solidFill>
            <a:srgbClr val="009AD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Text Box 13"/>
          <p:cNvSpPr txBox="1">
            <a:spLocks noChangeArrowheads="1"/>
          </p:cNvSpPr>
          <p:nvPr userDrawn="1"/>
        </p:nvSpPr>
        <p:spPr bwMode="auto">
          <a:xfrm>
            <a:off x="8761413" y="6197600"/>
            <a:ext cx="457200" cy="215900"/>
          </a:xfrm>
          <a:prstGeom prst="rect">
            <a:avLst/>
          </a:prstGeom>
          <a:noFill/>
          <a:ln w="9525">
            <a:noFill/>
            <a:miter lim="800000"/>
            <a:headEnd/>
            <a:tailEnd/>
          </a:ln>
        </p:spPr>
        <p:txBody>
          <a:bodyPr lIns="0" tIns="0" rIns="0" bIns="0" anchor="ct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fld id="{D6ECB581-06E4-134C-BDA1-CE001653BEC6}" type="slidenum">
              <a:rPr lang="en-GB" altLang="en-US" sz="1400" b="1">
                <a:solidFill>
                  <a:schemeClr val="bg1"/>
                </a:solidFill>
                <a:latin typeface="Century Gothic" charset="0"/>
                <a:ea typeface="ＭＳ Ｐゴシック" charset="-128"/>
              </a:rPr>
              <a:pPr algn="ctr"/>
              <a:t>‹#›</a:t>
            </a:fld>
            <a:endParaRPr lang="en-GB" altLang="en-US" sz="1400" b="1">
              <a:solidFill>
                <a:schemeClr val="bg1"/>
              </a:solidFill>
              <a:latin typeface="Century Gothic" charset="0"/>
              <a:ea typeface="ＭＳ Ｐゴシック" charset="-128"/>
            </a:endParaRPr>
          </a:p>
        </p:txBody>
      </p:sp>
      <p:pic>
        <p:nvPicPr>
          <p:cNvPr id="4" name="Picture 4" descr="engagelogo.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9388" y="115888"/>
            <a:ext cx="1511300" cy="60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345492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student sheets">
    <p:spTree>
      <p:nvGrpSpPr>
        <p:cNvPr id="1" name=""/>
        <p:cNvGrpSpPr/>
        <p:nvPr/>
      </p:nvGrpSpPr>
      <p:grpSpPr>
        <a:xfrm>
          <a:off x="0" y="0"/>
          <a:ext cx="0" cy="0"/>
          <a:chOff x="0" y="0"/>
          <a:chExt cx="0" cy="0"/>
        </a:xfrm>
      </p:grpSpPr>
      <p:pic>
        <p:nvPicPr>
          <p:cNvPr id="2" name="Picture 4" descr="engagelogo.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9388" y="115888"/>
            <a:ext cx="1511300" cy="60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userDrawn="1"/>
        </p:nvSpPr>
        <p:spPr>
          <a:xfrm rot="5400000">
            <a:off x="4394993" y="2129632"/>
            <a:ext cx="354013" cy="9144000"/>
          </a:xfrm>
          <a:prstGeom prst="rect">
            <a:avLst/>
          </a:prstGeom>
          <a:solidFill>
            <a:srgbClr val="009AD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 name="TextBox 6"/>
          <p:cNvSpPr txBox="1"/>
          <p:nvPr userDrawn="1"/>
        </p:nvSpPr>
        <p:spPr>
          <a:xfrm>
            <a:off x="7056438" y="6524625"/>
            <a:ext cx="2087562" cy="339725"/>
          </a:xfrm>
          <a:prstGeom prst="rect">
            <a:avLst/>
          </a:prstGeom>
          <a:noFill/>
        </p:spPr>
        <p:txBody>
          <a:bodyPr>
            <a:spAutoFit/>
          </a:bodyPr>
          <a:lstStyle/>
          <a:p>
            <a:pPr algn="r" fontAlgn="auto">
              <a:spcBef>
                <a:spcPts val="0"/>
              </a:spcBef>
              <a:spcAft>
                <a:spcPts val="0"/>
              </a:spcAft>
              <a:defRPr/>
            </a:pPr>
            <a:r>
              <a:rPr lang="en-GB" sz="1600" dirty="0">
                <a:solidFill>
                  <a:schemeClr val="bg1"/>
                </a:solidFill>
                <a:latin typeface="Century Gothic" pitchFamily="34" charset="0"/>
                <a:ea typeface="+mn-ea"/>
                <a:cs typeface="+mn-cs"/>
              </a:rPr>
              <a:t>Student sheets</a:t>
            </a:r>
            <a:endParaRPr lang="en-GB" sz="1600" dirty="0">
              <a:solidFill>
                <a:schemeClr val="bg1"/>
              </a:solidFill>
              <a:latin typeface="Century Gothic" pitchFamily="34" charset="0"/>
              <a:ea typeface="+mn-ea"/>
              <a:cs typeface="+mn-cs"/>
            </a:endParaRPr>
          </a:p>
        </p:txBody>
      </p:sp>
    </p:spTree>
    <p:extLst>
      <p:ext uri="{BB962C8B-B14F-4D97-AF65-F5344CB8AC3E}">
        <p14:creationId xmlns:p14="http://schemas.microsoft.com/office/powerpoint/2010/main" val="826508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Rounded Rectangle 16"/>
          <p:cNvSpPr/>
          <p:nvPr userDrawn="1"/>
        </p:nvSpPr>
        <p:spPr>
          <a:xfrm rot="16200000">
            <a:off x="9147969" y="6066632"/>
            <a:ext cx="306387" cy="1079500"/>
          </a:xfrm>
          <a:prstGeom prst="roundRect">
            <a:avLst/>
          </a:prstGeom>
          <a:solidFill>
            <a:srgbClr val="0091C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Text Box 13"/>
          <p:cNvSpPr txBox="1">
            <a:spLocks noChangeArrowheads="1"/>
          </p:cNvSpPr>
          <p:nvPr userDrawn="1"/>
        </p:nvSpPr>
        <p:spPr bwMode="auto">
          <a:xfrm>
            <a:off x="8761413" y="6484938"/>
            <a:ext cx="457200" cy="215900"/>
          </a:xfrm>
          <a:prstGeom prst="rect">
            <a:avLst/>
          </a:prstGeom>
          <a:noFill/>
          <a:ln w="9525">
            <a:noFill/>
            <a:miter lim="800000"/>
            <a:headEnd/>
            <a:tailEnd/>
          </a:ln>
        </p:spPr>
        <p:txBody>
          <a:bodyPr lIns="0" tIns="0" rIns="0" bIns="0" anchor="ct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fld id="{9ADF1D5D-ADF0-4045-A897-581B904891C2}" type="slidenum">
              <a:rPr lang="en-GB" altLang="en-US" sz="1400" b="1">
                <a:solidFill>
                  <a:schemeClr val="bg1"/>
                </a:solidFill>
                <a:latin typeface="Century Gothic" charset="0"/>
                <a:ea typeface="ＭＳ Ｐゴシック" charset="-128"/>
              </a:rPr>
              <a:pPr algn="ctr"/>
              <a:t>‹#›</a:t>
            </a:fld>
            <a:endParaRPr lang="en-GB" altLang="en-US" sz="1400" b="1">
              <a:solidFill>
                <a:schemeClr val="bg1"/>
              </a:solidFill>
              <a:latin typeface="Century Gothic" charset="0"/>
              <a:ea typeface="ＭＳ Ｐゴシック" charset="-128"/>
            </a:endParaRPr>
          </a:p>
        </p:txBody>
      </p:sp>
      <p:pic>
        <p:nvPicPr>
          <p:cNvPr id="4" name="Picture 4" descr="engagelogo.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9388" y="115888"/>
            <a:ext cx="1511300" cy="60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376268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6_Title Slide">
    <p:spTree>
      <p:nvGrpSpPr>
        <p:cNvPr id="1" name=""/>
        <p:cNvGrpSpPr/>
        <p:nvPr/>
      </p:nvGrpSpPr>
      <p:grpSpPr>
        <a:xfrm>
          <a:off x="0" y="0"/>
          <a:ext cx="0" cy="0"/>
          <a:chOff x="0" y="0"/>
          <a:chExt cx="0" cy="0"/>
        </a:xfrm>
      </p:grpSpPr>
      <p:pic>
        <p:nvPicPr>
          <p:cNvPr id="2" name="Picture 4" descr="engagelogo.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9388" y="115888"/>
            <a:ext cx="1511300" cy="60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324093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4649D3A3-1E83-A648-9CDE-E432C38FB9EF}" type="datetimeFigureOut">
              <a:rPr lang="en-GB"/>
              <a:pPr>
                <a:defRPr/>
              </a:pPr>
              <a:t>10/10/2019</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5EDF1E8A-D96A-2A48-8E41-5A3C2821B057}" type="slidenum">
              <a:rPr lang="en-GB" altLang="x-none"/>
              <a:pPr/>
              <a:t>‹#›</a:t>
            </a:fld>
            <a:endParaRPr lang="en-GB" altLang="x-none"/>
          </a:p>
        </p:txBody>
      </p:sp>
    </p:spTree>
    <p:extLst>
      <p:ext uri="{BB962C8B-B14F-4D97-AF65-F5344CB8AC3E}">
        <p14:creationId xmlns:p14="http://schemas.microsoft.com/office/powerpoint/2010/main" val="17963120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CA15B1B6-3B2E-884C-A9EC-D9968B6F51CA}" type="datetimeFigureOut">
              <a:rPr lang="en-GB"/>
              <a:pPr>
                <a:defRPr/>
              </a:pPr>
              <a:t>10/10/2019</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04F5404F-85B6-0642-9DD8-057E9A5E87BE}" type="slidenum">
              <a:rPr lang="en-GB" altLang="x-none"/>
              <a:pPr/>
              <a:t>‹#›</a:t>
            </a:fld>
            <a:endParaRPr lang="en-GB" altLang="x-none"/>
          </a:p>
        </p:txBody>
      </p:sp>
    </p:spTree>
    <p:extLst>
      <p:ext uri="{BB962C8B-B14F-4D97-AF65-F5344CB8AC3E}">
        <p14:creationId xmlns:p14="http://schemas.microsoft.com/office/powerpoint/2010/main" val="12908593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2"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0C6E4DD8-D936-894D-8C44-A107B1C9CFD2}" type="datetimeFigureOut">
              <a:rPr lang="en-GB"/>
              <a:pPr>
                <a:defRPr/>
              </a:pPr>
              <a:t>10/10/2019</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fld id="{6EE1BD8D-878B-604D-A6E4-80B6A3C649D2}" type="slidenum">
              <a:rPr lang="en-GB" altLang="x-none"/>
              <a:pPr/>
              <a:t>‹#›</a:t>
            </a:fld>
            <a:endParaRPr lang="en-GB" altLang="x-none"/>
          </a:p>
        </p:txBody>
      </p:sp>
    </p:spTree>
    <p:extLst>
      <p:ext uri="{BB962C8B-B14F-4D97-AF65-F5344CB8AC3E}">
        <p14:creationId xmlns:p14="http://schemas.microsoft.com/office/powerpoint/2010/main" val="15933102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247F89AC-0BD4-BE4C-9145-4EF4BFEAC358}" type="datetimeFigureOut">
              <a:rPr lang="en-GB"/>
              <a:pPr>
                <a:defRPr/>
              </a:pPr>
              <a:t>10/10/2019</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fld id="{EF4DF284-5B3C-7444-A8A7-AC7462E83A2F}" type="slidenum">
              <a:rPr lang="en-GB" altLang="x-none"/>
              <a:pPr/>
              <a:t>‹#›</a:t>
            </a:fld>
            <a:endParaRPr lang="en-GB" altLang="x-none"/>
          </a:p>
        </p:txBody>
      </p:sp>
    </p:spTree>
    <p:extLst>
      <p:ext uri="{BB962C8B-B14F-4D97-AF65-F5344CB8AC3E}">
        <p14:creationId xmlns:p14="http://schemas.microsoft.com/office/powerpoint/2010/main" val="1791995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8BDDAF72-29EC-114C-8CB6-DCB525155E9D}" type="datetimeFigureOut">
              <a:rPr lang="en-GB"/>
              <a:pPr>
                <a:defRPr/>
              </a:pPr>
              <a:t>10/10/2019</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fld id="{CECCCA70-3D3D-1D48-AAD0-0D0F1ACF7986}" type="slidenum">
              <a:rPr lang="en-GB" altLang="x-none"/>
              <a:pPr/>
              <a:t>‹#›</a:t>
            </a:fld>
            <a:endParaRPr lang="en-GB" altLang="x-none"/>
          </a:p>
        </p:txBody>
      </p:sp>
    </p:spTree>
    <p:extLst>
      <p:ext uri="{BB962C8B-B14F-4D97-AF65-F5344CB8AC3E}">
        <p14:creationId xmlns:p14="http://schemas.microsoft.com/office/powerpoint/2010/main" val="17627114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97922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C295BF0-52F8-AE4D-921F-CFC2409BE88A}" type="datetimeFigureOut">
              <a:rPr lang="en-GB"/>
              <a:pPr>
                <a:defRPr/>
              </a:pPr>
              <a:t>10/10/2019</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fld id="{72DE4C7D-A15D-5948-99F7-26E0EDA6F93E}" type="slidenum">
              <a:rPr lang="en-GB" altLang="x-none"/>
              <a:pPr/>
              <a:t>‹#›</a:t>
            </a:fld>
            <a:endParaRPr lang="en-GB" altLang="x-none"/>
          </a:p>
        </p:txBody>
      </p:sp>
    </p:spTree>
    <p:extLst>
      <p:ext uri="{BB962C8B-B14F-4D97-AF65-F5344CB8AC3E}">
        <p14:creationId xmlns:p14="http://schemas.microsoft.com/office/powerpoint/2010/main" val="13545642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FF51FFD-9AE5-B34B-8CA9-D132CABF55B8}" type="datetimeFigureOut">
              <a:rPr lang="en-GB"/>
              <a:pPr>
                <a:defRPr/>
              </a:pPr>
              <a:t>10/10/2019</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fld id="{AC3A027C-0A45-E145-921A-9F87C4488DEF}" type="slidenum">
              <a:rPr lang="en-GB" altLang="x-none"/>
              <a:pPr/>
              <a:t>‹#›</a:t>
            </a:fld>
            <a:endParaRPr lang="en-GB" altLang="x-none"/>
          </a:p>
        </p:txBody>
      </p:sp>
    </p:spTree>
    <p:extLst>
      <p:ext uri="{BB962C8B-B14F-4D97-AF65-F5344CB8AC3E}">
        <p14:creationId xmlns:p14="http://schemas.microsoft.com/office/powerpoint/2010/main" val="68705664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x-none"/>
              <a:t>Click to edit Master title style</a:t>
            </a:r>
            <a:endParaRPr lang="en-GB" altLang="x-none"/>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x-none"/>
              <a:t>Click to edit Master text styles</a:t>
            </a:r>
          </a:p>
          <a:p>
            <a:pPr lvl="1"/>
            <a:r>
              <a:rPr lang="en-US" altLang="x-none"/>
              <a:t>Second level</a:t>
            </a:r>
          </a:p>
          <a:p>
            <a:pPr lvl="2"/>
            <a:r>
              <a:rPr lang="en-US" altLang="x-none"/>
              <a:t>Third level</a:t>
            </a:r>
          </a:p>
          <a:p>
            <a:pPr lvl="3"/>
            <a:r>
              <a:rPr lang="en-US" altLang="x-none"/>
              <a:t>Fourth level</a:t>
            </a:r>
          </a:p>
          <a:p>
            <a:pPr lvl="4"/>
            <a:r>
              <a:rPr lang="en-US" altLang="x-none"/>
              <a:t>Fifth level</a:t>
            </a:r>
            <a:endParaRPr lang="en-GB" altLang="x-none"/>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cs typeface="+mn-cs"/>
              </a:defRPr>
            </a:lvl1pPr>
          </a:lstStyle>
          <a:p>
            <a:pPr>
              <a:defRPr/>
            </a:pPr>
            <a:fld id="{C591F381-59AE-D843-AA81-E6AA026AD8BA}" type="datetimeFigureOut">
              <a:rPr lang="en-GB"/>
              <a:pPr>
                <a:defRPr/>
              </a:pPr>
              <a:t>10/10/2019</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defRPr>
            </a:lvl1pPr>
          </a:lstStyle>
          <a:p>
            <a:fld id="{35C0A5E2-1D4C-864D-ADAA-44F03BD4A4AC}" type="slidenum">
              <a:rPr lang="en-GB" altLang="x-none"/>
              <a:pPr/>
              <a:t>‹#›</a:t>
            </a:fld>
            <a:endParaRPr lang="en-GB" altLang="x-none"/>
          </a:p>
        </p:txBody>
      </p:sp>
    </p:spTree>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81" r:id="rId7"/>
    <p:sldLayoutId id="2147483677" r:id="rId8"/>
    <p:sldLayoutId id="2147483678" r:id="rId9"/>
    <p:sldLayoutId id="2147483679" r:id="rId10"/>
    <p:sldLayoutId id="2147483680" r:id="rId11"/>
    <p:sldLayoutId id="2147483682" r:id="rId12"/>
    <p:sldLayoutId id="2147483683" r:id="rId13"/>
    <p:sldLayoutId id="2147483684" r:id="rId14"/>
    <p:sldLayoutId id="2147483685" r:id="rId15"/>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charset="0"/>
        </a:defRPr>
      </a:lvl2pPr>
      <a:lvl3pPr algn="ctr" rtl="0" fontAlgn="base">
        <a:spcBef>
          <a:spcPct val="0"/>
        </a:spcBef>
        <a:spcAft>
          <a:spcPct val="0"/>
        </a:spcAft>
        <a:defRPr sz="4400">
          <a:solidFill>
            <a:schemeClr val="tx1"/>
          </a:solidFill>
          <a:latin typeface="Calibri" charset="0"/>
        </a:defRPr>
      </a:lvl3pPr>
      <a:lvl4pPr algn="ctr" rtl="0" fontAlgn="base">
        <a:spcBef>
          <a:spcPct val="0"/>
        </a:spcBef>
        <a:spcAft>
          <a:spcPct val="0"/>
        </a:spcAft>
        <a:defRPr sz="4400">
          <a:solidFill>
            <a:schemeClr val="tx1"/>
          </a:solidFill>
          <a:latin typeface="Calibri" charset="0"/>
        </a:defRPr>
      </a:lvl4pPr>
      <a:lvl5pPr algn="ctr" rtl="0" fontAlgn="base">
        <a:spcBef>
          <a:spcPct val="0"/>
        </a:spcBef>
        <a:spcAft>
          <a:spcPct val="0"/>
        </a:spcAft>
        <a:defRPr sz="4400">
          <a:solidFill>
            <a:schemeClr val="tx1"/>
          </a:solidFill>
          <a:latin typeface="Calibri" charset="0"/>
        </a:defRPr>
      </a:lvl5pPr>
      <a:lvl6pPr marL="457200" algn="ctr" rtl="0" fontAlgn="base">
        <a:spcBef>
          <a:spcPct val="0"/>
        </a:spcBef>
        <a:spcAft>
          <a:spcPct val="0"/>
        </a:spcAft>
        <a:defRPr sz="4400">
          <a:solidFill>
            <a:schemeClr val="tx1"/>
          </a:solidFill>
          <a:latin typeface="Calibri" charset="0"/>
        </a:defRPr>
      </a:lvl6pPr>
      <a:lvl7pPr marL="914400" algn="ctr" rtl="0" fontAlgn="base">
        <a:spcBef>
          <a:spcPct val="0"/>
        </a:spcBef>
        <a:spcAft>
          <a:spcPct val="0"/>
        </a:spcAft>
        <a:defRPr sz="4400">
          <a:solidFill>
            <a:schemeClr val="tx1"/>
          </a:solidFill>
          <a:latin typeface="Calibri" charset="0"/>
        </a:defRPr>
      </a:lvl7pPr>
      <a:lvl8pPr marL="1371600" algn="ctr" rtl="0" fontAlgn="base">
        <a:spcBef>
          <a:spcPct val="0"/>
        </a:spcBef>
        <a:spcAft>
          <a:spcPct val="0"/>
        </a:spcAft>
        <a:defRPr sz="4400">
          <a:solidFill>
            <a:schemeClr val="tx1"/>
          </a:solidFill>
          <a:latin typeface="Calibri" charset="0"/>
        </a:defRPr>
      </a:lvl8pPr>
      <a:lvl9pPr marL="1828800" algn="ctr" rtl="0" fontAlgn="base">
        <a:spcBef>
          <a:spcPct val="0"/>
        </a:spcBef>
        <a:spcAft>
          <a:spcPct val="0"/>
        </a:spcAft>
        <a:defRPr sz="4400">
          <a:solidFill>
            <a:schemeClr val="tx1"/>
          </a:solidFill>
          <a:latin typeface="Calibri"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4" Type="http://schemas.openxmlformats.org/officeDocument/2006/relationships/image" Target="../media/image2.png"/><Relationship Id="rId1" Type="http://schemas.openxmlformats.org/officeDocument/2006/relationships/tags" Target="../tags/tag2.xml"/><Relationship Id="rId2"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4" Type="http://schemas.openxmlformats.org/officeDocument/2006/relationships/image" Target="../media/image30.png"/><Relationship Id="rId5" Type="http://schemas.openxmlformats.org/officeDocument/2006/relationships/image" Target="../media/image24.png"/><Relationship Id="rId6" Type="http://schemas.openxmlformats.org/officeDocument/2006/relationships/image" Target="../media/image21.png"/><Relationship Id="rId7" Type="http://schemas.openxmlformats.org/officeDocument/2006/relationships/image" Target="../media/image31.emf"/><Relationship Id="rId8" Type="http://schemas.openxmlformats.org/officeDocument/2006/relationships/image" Target="../media/image32.emf"/><Relationship Id="rId1" Type="http://schemas.openxmlformats.org/officeDocument/2006/relationships/tags" Target="../tags/tag9.xml"/><Relationship Id="rId2"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33.png"/><Relationship Id="rId4" Type="http://schemas.openxmlformats.org/officeDocument/2006/relationships/image" Target="../media/image24.png"/><Relationship Id="rId5" Type="http://schemas.openxmlformats.org/officeDocument/2006/relationships/image" Target="../media/image34.png"/><Relationship Id="rId6" Type="http://schemas.openxmlformats.org/officeDocument/2006/relationships/image" Target="../media/image35.png"/><Relationship Id="rId7" Type="http://schemas.openxmlformats.org/officeDocument/2006/relationships/image" Target="../media/image21.png"/><Relationship Id="rId1" Type="http://schemas.openxmlformats.org/officeDocument/2006/relationships/slideLayout" Target="../slideLayouts/slideLayout13.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7.png"/><Relationship Id="rId5" Type="http://schemas.openxmlformats.org/officeDocument/2006/relationships/image" Target="../media/image36.png"/><Relationship Id="rId6" Type="http://schemas.openxmlformats.org/officeDocument/2006/relationships/image" Target="../media/image37.png"/><Relationship Id="rId1" Type="http://schemas.openxmlformats.org/officeDocument/2006/relationships/slideLayout" Target="../slideLayouts/slideLayout13.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4" Type="http://schemas.openxmlformats.org/officeDocument/2006/relationships/image" Target="../media/image38.png"/><Relationship Id="rId5" Type="http://schemas.openxmlformats.org/officeDocument/2006/relationships/image" Target="../media/image2.png"/><Relationship Id="rId1" Type="http://schemas.openxmlformats.org/officeDocument/2006/relationships/tags" Target="../tags/tag10.xml"/><Relationship Id="rId2"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9" Type="http://schemas.openxmlformats.org/officeDocument/2006/relationships/image" Target="../media/image43.png"/><Relationship Id="rId20" Type="http://schemas.openxmlformats.org/officeDocument/2006/relationships/hyperlink" Target="http://www.ragweed.eu/" TargetMode="External"/><Relationship Id="rId10" Type="http://schemas.openxmlformats.org/officeDocument/2006/relationships/image" Target="../media/image44.jpeg"/><Relationship Id="rId11" Type="http://schemas.openxmlformats.org/officeDocument/2006/relationships/image" Target="../media/image45.png"/><Relationship Id="rId12" Type="http://schemas.openxmlformats.org/officeDocument/2006/relationships/image" Target="../media/image46.png"/><Relationship Id="rId13" Type="http://schemas.openxmlformats.org/officeDocument/2006/relationships/image" Target="../media/image47.png"/><Relationship Id="rId14" Type="http://schemas.openxmlformats.org/officeDocument/2006/relationships/image" Target="../media/image48.png"/><Relationship Id="rId15" Type="http://schemas.openxmlformats.org/officeDocument/2006/relationships/image" Target="../media/image49.emf"/><Relationship Id="rId16" Type="http://schemas.openxmlformats.org/officeDocument/2006/relationships/image" Target="../media/image50.emf"/><Relationship Id="rId17" Type="http://schemas.openxmlformats.org/officeDocument/2006/relationships/image" Target="../media/image51.png"/><Relationship Id="rId18" Type="http://schemas.openxmlformats.org/officeDocument/2006/relationships/image" Target="../media/image52.png"/><Relationship Id="rId19" Type="http://schemas.openxmlformats.org/officeDocument/2006/relationships/image" Target="../media/image53.jpeg"/><Relationship Id="rId1" Type="http://schemas.openxmlformats.org/officeDocument/2006/relationships/tags" Target="../tags/tag11.xml"/><Relationship Id="rId2" Type="http://schemas.openxmlformats.org/officeDocument/2006/relationships/slideLayout" Target="../slideLayouts/slideLayout7.xml"/><Relationship Id="rId3" Type="http://schemas.openxmlformats.org/officeDocument/2006/relationships/notesSlide" Target="../notesSlides/notesSlide13.xml"/><Relationship Id="rId4" Type="http://schemas.openxmlformats.org/officeDocument/2006/relationships/image" Target="../media/image2.png"/><Relationship Id="rId5" Type="http://schemas.openxmlformats.org/officeDocument/2006/relationships/image" Target="../media/image39.png"/><Relationship Id="rId6" Type="http://schemas.openxmlformats.org/officeDocument/2006/relationships/image" Target="../media/image40.png"/><Relationship Id="rId7" Type="http://schemas.openxmlformats.org/officeDocument/2006/relationships/image" Target="../media/image41.png"/><Relationship Id="rId8" Type="http://schemas.openxmlformats.org/officeDocument/2006/relationships/image" Target="../media/image4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1" Type="http://schemas.openxmlformats.org/officeDocument/2006/relationships/image" Target="../media/image10.jpeg"/><Relationship Id="rId12" Type="http://schemas.openxmlformats.org/officeDocument/2006/relationships/image" Target="../media/image11.jpeg"/><Relationship Id="rId13" Type="http://schemas.openxmlformats.org/officeDocument/2006/relationships/image" Target="../media/image12.jpeg"/><Relationship Id="rId14" Type="http://schemas.openxmlformats.org/officeDocument/2006/relationships/image" Target="../media/image13.jpeg"/><Relationship Id="rId15" Type="http://schemas.openxmlformats.org/officeDocument/2006/relationships/image" Target="../media/image14.jpeg"/><Relationship Id="rId1" Type="http://schemas.openxmlformats.org/officeDocument/2006/relationships/tags" Target="../tags/tag3.xml"/><Relationship Id="rId2" Type="http://schemas.openxmlformats.org/officeDocument/2006/relationships/slideLayout" Target="../slideLayouts/slideLayout12.xml"/><Relationship Id="rId3" Type="http://schemas.openxmlformats.org/officeDocument/2006/relationships/notesSlide" Target="../notesSlides/notesSlide2.xml"/><Relationship Id="rId4" Type="http://schemas.openxmlformats.org/officeDocument/2006/relationships/image" Target="../media/image3.jpeg"/><Relationship Id="rId5" Type="http://schemas.openxmlformats.org/officeDocument/2006/relationships/image" Target="../media/image4.png"/><Relationship Id="rId6" Type="http://schemas.openxmlformats.org/officeDocument/2006/relationships/image" Target="../media/image5.jpeg"/><Relationship Id="rId7" Type="http://schemas.openxmlformats.org/officeDocument/2006/relationships/image" Target="../media/image6.jpeg"/><Relationship Id="rId8" Type="http://schemas.openxmlformats.org/officeDocument/2006/relationships/image" Target="../media/image7.jpeg"/><Relationship Id="rId9" Type="http://schemas.openxmlformats.org/officeDocument/2006/relationships/image" Target="../media/image8.jpeg"/><Relationship Id="rId10" Type="http://schemas.openxmlformats.org/officeDocument/2006/relationships/image" Target="../media/image9.jpeg"/></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1" Type="http://schemas.openxmlformats.org/officeDocument/2006/relationships/slideLayout" Target="../slideLayouts/slideLayout1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4" Type="http://schemas.openxmlformats.org/officeDocument/2006/relationships/image" Target="../media/image17.png"/><Relationship Id="rId5" Type="http://schemas.openxmlformats.org/officeDocument/2006/relationships/image" Target="../media/image18.png"/><Relationship Id="rId6" Type="http://schemas.openxmlformats.org/officeDocument/2006/relationships/image" Target="../media/image4.png"/><Relationship Id="rId7" Type="http://schemas.openxmlformats.org/officeDocument/2006/relationships/image" Target="../media/image1.png"/><Relationship Id="rId8" Type="http://schemas.openxmlformats.org/officeDocument/2006/relationships/image" Target="../media/image19.png"/><Relationship Id="rId9" Type="http://schemas.openxmlformats.org/officeDocument/2006/relationships/image" Target="../media/image20.png"/><Relationship Id="rId1" Type="http://schemas.openxmlformats.org/officeDocument/2006/relationships/tags" Target="../tags/tag4.xml"/><Relationship Id="rId2"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21.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4" Type="http://schemas.openxmlformats.org/officeDocument/2006/relationships/image" Target="../media/image22.png"/><Relationship Id="rId5" Type="http://schemas.openxmlformats.org/officeDocument/2006/relationships/image" Target="../media/image23.png"/><Relationship Id="rId1" Type="http://schemas.openxmlformats.org/officeDocument/2006/relationships/tags" Target="../tags/tag5.xml"/><Relationship Id="rId2"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4" Type="http://schemas.openxmlformats.org/officeDocument/2006/relationships/slide" Target="slide8.xml"/><Relationship Id="rId5" Type="http://schemas.openxmlformats.org/officeDocument/2006/relationships/image" Target="../media/image24.png"/><Relationship Id="rId6" Type="http://schemas.openxmlformats.org/officeDocument/2006/relationships/image" Target="../media/image25.png"/><Relationship Id="rId7" Type="http://schemas.openxmlformats.org/officeDocument/2006/relationships/image" Target="../media/image26.png"/><Relationship Id="rId8" Type="http://schemas.openxmlformats.org/officeDocument/2006/relationships/image" Target="../media/image27.png"/><Relationship Id="rId1" Type="http://schemas.openxmlformats.org/officeDocument/2006/relationships/tags" Target="../tags/tag6.xml"/><Relationship Id="rId2"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slide" Target="slide13.xml"/><Relationship Id="rId1" Type="http://schemas.openxmlformats.org/officeDocument/2006/relationships/tags" Target="../tags/tag7.xml"/><Relationship Id="rId2"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4" Type="http://schemas.openxmlformats.org/officeDocument/2006/relationships/image" Target="../media/image29.png"/><Relationship Id="rId5" Type="http://schemas.openxmlformats.org/officeDocument/2006/relationships/image" Target="../media/image21.png"/><Relationship Id="rId6" Type="http://schemas.openxmlformats.org/officeDocument/2006/relationships/image" Target="../media/image30.png"/><Relationship Id="rId7" Type="http://schemas.openxmlformats.org/officeDocument/2006/relationships/image" Target="../media/image24.png"/><Relationship Id="rId8" Type="http://schemas.openxmlformats.org/officeDocument/2006/relationships/image" Target="../media/image31.emf"/><Relationship Id="rId9" Type="http://schemas.openxmlformats.org/officeDocument/2006/relationships/image" Target="../media/image32.emf"/><Relationship Id="rId1" Type="http://schemas.openxmlformats.org/officeDocument/2006/relationships/tags" Target="../tags/tag8.xml"/><Relationship Id="rId2"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3298825"/>
            <a:ext cx="9142413" cy="1066800"/>
          </a:xfrm>
          <a:prstGeom prst="rect">
            <a:avLst/>
          </a:prstGeom>
          <a:solidFill>
            <a:srgbClr val="009AD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7171" name="TextBox 1"/>
          <p:cNvSpPr txBox="1">
            <a:spLocks noChangeArrowheads="1"/>
          </p:cNvSpPr>
          <p:nvPr/>
        </p:nvSpPr>
        <p:spPr bwMode="auto">
          <a:xfrm>
            <a:off x="0" y="3359150"/>
            <a:ext cx="9144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r>
              <a:rPr lang="en-GB" altLang="x-none" sz="5400">
                <a:solidFill>
                  <a:schemeClr val="bg1"/>
                </a:solidFill>
                <a:latin typeface="Century Gothic" charset="0"/>
              </a:rPr>
              <a:t>Invasion!</a:t>
            </a:r>
          </a:p>
        </p:txBody>
      </p:sp>
      <p:pic>
        <p:nvPicPr>
          <p:cNvPr id="7172" name="Picture 8" descr="engagelogo.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900238" y="396875"/>
            <a:ext cx="5135562" cy="205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1600200" y="2514600"/>
            <a:ext cx="6248400" cy="292100"/>
          </a:xfrm>
          <a:prstGeom prst="rect">
            <a:avLst/>
          </a:prstGeom>
        </p:spPr>
        <p:txBody>
          <a:bodyPr>
            <a:spAutoFit/>
          </a:bodyPr>
          <a:lstStyle/>
          <a:p>
            <a:pPr fontAlgn="auto">
              <a:spcBef>
                <a:spcPts val="0"/>
              </a:spcBef>
              <a:spcAft>
                <a:spcPts val="0"/>
              </a:spcAft>
              <a:defRPr/>
            </a:pPr>
            <a:r>
              <a:rPr lang="fr-FR" sz="1300" b="1" dirty="0">
                <a:solidFill>
                  <a:schemeClr val="bg1">
                    <a:lumMod val="50000"/>
                  </a:schemeClr>
                </a:solidFill>
                <a:latin typeface="Century Gothic" pitchFamily="34" charset="0"/>
                <a:ea typeface="Ebrima" panose="02000000000000000000" pitchFamily="2" charset="0"/>
                <a:cs typeface="Mangal" panose="02040503050203030202" pitchFamily="18" charset="0"/>
              </a:rPr>
              <a:t>Aider les nouvelles générations à s’impliquer dans les enjeux des sciences</a:t>
            </a:r>
            <a:endParaRPr lang="fr-FR" sz="1300" b="1" dirty="0">
              <a:solidFill>
                <a:schemeClr val="bg1">
                  <a:lumMod val="50000"/>
                </a:schemeClr>
              </a:solidFill>
              <a:latin typeface="Century Gothic" pitchFamily="34" charset="0"/>
              <a:ea typeface="Ebrima" panose="02000000000000000000" pitchFamily="2" charset="0"/>
              <a:cs typeface="Mangal" panose="02040503050203030202" pitchFamily="18" charset="0"/>
            </a:endParaRPr>
          </a:p>
        </p:txBody>
      </p:sp>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8"/>
          <p:cNvSpPr>
            <a:spLocks noChangeArrowheads="1"/>
          </p:cNvSpPr>
          <p:nvPr/>
        </p:nvSpPr>
        <p:spPr bwMode="auto">
          <a:xfrm>
            <a:off x="4067175" y="3657600"/>
            <a:ext cx="2665413" cy="149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sz="1300">
                <a:latin typeface="Century Gothic" charset="0"/>
              </a:rPr>
              <a:t>Une voie possible pour arrêter la prolifération de l’ambroisie pourrait être l’utilisation d’insectes qui se nourrissent d’elle, comme la chrysomèle de l’ambroisie (</a:t>
            </a:r>
            <a:r>
              <a:rPr lang="en-GB" altLang="x-none" sz="1300" i="1">
                <a:latin typeface="Century Gothic" charset="0"/>
              </a:rPr>
              <a:t>Ophraella communa; un </a:t>
            </a:r>
            <a:r>
              <a:rPr lang="en-GB" altLang="x-none" sz="1300">
                <a:latin typeface="Century Gothic" charset="0"/>
              </a:rPr>
              <a:t>coléoptère). </a:t>
            </a:r>
            <a:endParaRPr lang="en-GB" altLang="x-none" sz="1300"/>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t="19087" r="25677" b="8044"/>
          <a:stretch>
            <a:fillRect/>
          </a:stretch>
        </p:blipFill>
        <p:spPr bwMode="auto">
          <a:xfrm>
            <a:off x="0" y="1863725"/>
            <a:ext cx="3851275" cy="2735263"/>
          </a:xfrm>
          <a:prstGeom prst="rect">
            <a:avLst/>
          </a:prstGeom>
          <a:noFill/>
          <a:ln>
            <a:noFill/>
          </a:ln>
          <a:effectLst>
            <a:outerShdw blurRad="635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TextBox 34"/>
          <p:cNvSpPr txBox="1"/>
          <p:nvPr/>
        </p:nvSpPr>
        <p:spPr>
          <a:xfrm>
            <a:off x="3492500" y="188913"/>
            <a:ext cx="2303463" cy="584200"/>
          </a:xfrm>
          <a:prstGeom prst="rect">
            <a:avLst/>
          </a:prstGeom>
          <a:noFill/>
        </p:spPr>
        <p:txBody>
          <a:bodyPr>
            <a:spAutoFit/>
          </a:bodyPr>
          <a:lstStyle/>
          <a:p>
            <a:pPr algn="ctr" fontAlgn="auto">
              <a:spcBef>
                <a:spcPts val="0"/>
              </a:spcBef>
              <a:spcAft>
                <a:spcPts val="0"/>
              </a:spcAft>
              <a:defRPr/>
            </a:pPr>
            <a:r>
              <a:rPr lang="en-GB" sz="3200" dirty="0">
                <a:solidFill>
                  <a:srgbClr val="0091C4"/>
                </a:solidFill>
                <a:latin typeface="Century Gothic" pitchFamily="34" charset="0"/>
                <a:ea typeface="+mj-ea"/>
                <a:cs typeface="+mj-cs"/>
              </a:rPr>
              <a:t>Article </a:t>
            </a:r>
            <a:r>
              <a:rPr lang="en-GB" sz="3200" b="1" dirty="0">
                <a:solidFill>
                  <a:srgbClr val="0091C4"/>
                </a:solidFill>
                <a:latin typeface="Century Gothic" pitchFamily="34" charset="0"/>
                <a:ea typeface="+mj-ea"/>
                <a:cs typeface="+mj-cs"/>
              </a:rPr>
              <a:t>B</a:t>
            </a:r>
            <a:endParaRPr lang="en-GB" sz="3200" b="1" dirty="0">
              <a:solidFill>
                <a:srgbClr val="0091C4"/>
              </a:solidFill>
              <a:latin typeface="Century Gothic" pitchFamily="34" charset="0"/>
              <a:ea typeface="+mj-ea"/>
              <a:cs typeface="+mj-cs"/>
            </a:endParaRPr>
          </a:p>
        </p:txBody>
      </p:sp>
      <p:grpSp>
        <p:nvGrpSpPr>
          <p:cNvPr id="16389" name="Group 9"/>
          <p:cNvGrpSpPr>
            <a:grpSpLocks/>
          </p:cNvGrpSpPr>
          <p:nvPr/>
        </p:nvGrpSpPr>
        <p:grpSpPr bwMode="auto">
          <a:xfrm>
            <a:off x="7543800" y="0"/>
            <a:ext cx="1565275" cy="641350"/>
            <a:chOff x="7543800" y="0"/>
            <a:chExt cx="1565498" cy="641606"/>
          </a:xfrm>
        </p:grpSpPr>
        <p:sp>
          <p:nvSpPr>
            <p:cNvPr id="16412" name="TextBox 21"/>
            <p:cNvSpPr txBox="1">
              <a:spLocks noChangeArrowheads="1"/>
            </p:cNvSpPr>
            <p:nvPr/>
          </p:nvSpPr>
          <p:spPr bwMode="auto">
            <a:xfrm>
              <a:off x="7543800" y="0"/>
              <a:ext cx="106144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r"/>
              <a:r>
                <a:rPr lang="en-GB" altLang="x-none" sz="1600">
                  <a:latin typeface="Century Gothic" charset="0"/>
                </a:rPr>
                <a:t>Fiche 1b</a:t>
              </a:r>
            </a:p>
          </p:txBody>
        </p:sp>
        <p:pic>
          <p:nvPicPr>
            <p:cNvPr id="16413" name="Picture 22" descr="Student sheets.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598815" y="44624"/>
              <a:ext cx="510483" cy="596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6390" name="Rectangle 66"/>
          <p:cNvSpPr>
            <a:spLocks noChangeArrowheads="1"/>
          </p:cNvSpPr>
          <p:nvPr/>
        </p:nvSpPr>
        <p:spPr bwMode="auto">
          <a:xfrm>
            <a:off x="2362200" y="692150"/>
            <a:ext cx="47672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sz="2000" b="1">
                <a:latin typeface="Century Gothic" charset="0"/>
              </a:rPr>
              <a:t>Résoudre le problème de l’ambroisie</a:t>
            </a:r>
          </a:p>
        </p:txBody>
      </p:sp>
      <p:pic>
        <p:nvPicPr>
          <p:cNvPr id="33" name="Picture 2"/>
          <p:cNvPicPr>
            <a:picLocks noChangeAspect="1" noChangeArrowheads="1"/>
          </p:cNvPicPr>
          <p:nvPr/>
        </p:nvPicPr>
        <p:blipFill>
          <a:blip r:embed="rId6">
            <a:extLst>
              <a:ext uri="{28A0092B-C50C-407E-A947-70E740481C1C}">
                <a14:useLocalDpi xmlns:a14="http://schemas.microsoft.com/office/drawing/2010/main" val="0"/>
              </a:ext>
            </a:extLst>
          </a:blip>
          <a:srcRect t="11984" b="24103"/>
          <a:stretch>
            <a:fillRect/>
          </a:stretch>
        </p:blipFill>
        <p:spPr bwMode="auto">
          <a:xfrm>
            <a:off x="4208463" y="5181600"/>
            <a:ext cx="2344737" cy="1655763"/>
          </a:xfrm>
          <a:prstGeom prst="rect">
            <a:avLst/>
          </a:prstGeom>
          <a:noFill/>
          <a:ln>
            <a:noFill/>
          </a:ln>
          <a:effectLst>
            <a:outerShdw blurRad="635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6392" name="Group 49"/>
          <p:cNvGrpSpPr>
            <a:grpSpLocks/>
          </p:cNvGrpSpPr>
          <p:nvPr/>
        </p:nvGrpSpPr>
        <p:grpSpPr bwMode="auto">
          <a:xfrm>
            <a:off x="4140200" y="2008188"/>
            <a:ext cx="2239963" cy="1655762"/>
            <a:chOff x="5364088" y="1772816"/>
            <a:chExt cx="1656184" cy="1224136"/>
          </a:xfrm>
        </p:grpSpPr>
        <p:pic>
          <p:nvPicPr>
            <p:cNvPr id="16407" name="Picture 71"/>
            <p:cNvPicPr>
              <a:picLocks noChangeAspect="1" noChangeArrowheads="1"/>
            </p:cNvPicPr>
            <p:nvPr/>
          </p:nvPicPr>
          <p:blipFill>
            <a:blip r:embed="rId7">
              <a:extLst>
                <a:ext uri="{28A0092B-C50C-407E-A947-70E740481C1C}">
                  <a14:useLocalDpi xmlns:a14="http://schemas.microsoft.com/office/drawing/2010/main" val="0"/>
                </a:ext>
              </a:extLst>
            </a:blip>
            <a:srcRect t="11427" b="7927"/>
            <a:stretch>
              <a:fillRect/>
            </a:stretch>
          </p:blipFill>
          <p:spPr bwMode="auto">
            <a:xfrm>
              <a:off x="5364088" y="1772816"/>
              <a:ext cx="1650678" cy="100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 name="Freeform 82"/>
            <p:cNvSpPr/>
            <p:nvPr/>
          </p:nvSpPr>
          <p:spPr>
            <a:xfrm>
              <a:off x="5385216" y="1995813"/>
              <a:ext cx="1563456" cy="785184"/>
            </a:xfrm>
            <a:custGeom>
              <a:avLst/>
              <a:gdLst>
                <a:gd name="connsiteX0" fmla="*/ 1508167 w 1597309"/>
                <a:gd name="connsiteY0" fmla="*/ 190005 h 951358"/>
                <a:gd name="connsiteX1" fmla="*/ 1591294 w 1597309"/>
                <a:gd name="connsiteY1" fmla="*/ 332509 h 951358"/>
                <a:gd name="connsiteX2" fmla="*/ 1567543 w 1597309"/>
                <a:gd name="connsiteY2" fmla="*/ 391886 h 951358"/>
                <a:gd name="connsiteX3" fmla="*/ 1531917 w 1597309"/>
                <a:gd name="connsiteY3" fmla="*/ 415636 h 951358"/>
                <a:gd name="connsiteX4" fmla="*/ 1448790 w 1597309"/>
                <a:gd name="connsiteY4" fmla="*/ 439387 h 951358"/>
                <a:gd name="connsiteX5" fmla="*/ 1104406 w 1597309"/>
                <a:gd name="connsiteY5" fmla="*/ 475013 h 951358"/>
                <a:gd name="connsiteX6" fmla="*/ 1092530 w 1597309"/>
                <a:gd name="connsiteY6" fmla="*/ 510639 h 951358"/>
                <a:gd name="connsiteX7" fmla="*/ 1068780 w 1597309"/>
                <a:gd name="connsiteY7" fmla="*/ 676893 h 951358"/>
                <a:gd name="connsiteX8" fmla="*/ 997528 w 1597309"/>
                <a:gd name="connsiteY8" fmla="*/ 700644 h 951358"/>
                <a:gd name="connsiteX9" fmla="*/ 961902 w 1597309"/>
                <a:gd name="connsiteY9" fmla="*/ 771896 h 951358"/>
                <a:gd name="connsiteX10" fmla="*/ 950026 w 1597309"/>
                <a:gd name="connsiteY10" fmla="*/ 831273 h 951358"/>
                <a:gd name="connsiteX11" fmla="*/ 878774 w 1597309"/>
                <a:gd name="connsiteY11" fmla="*/ 878774 h 951358"/>
                <a:gd name="connsiteX12" fmla="*/ 344385 w 1597309"/>
                <a:gd name="connsiteY12" fmla="*/ 914400 h 951358"/>
                <a:gd name="connsiteX13" fmla="*/ 118754 w 1597309"/>
                <a:gd name="connsiteY13" fmla="*/ 914400 h 951358"/>
                <a:gd name="connsiteX14" fmla="*/ 47502 w 1597309"/>
                <a:gd name="connsiteY14" fmla="*/ 890649 h 951358"/>
                <a:gd name="connsiteX15" fmla="*/ 11876 w 1597309"/>
                <a:gd name="connsiteY15" fmla="*/ 855023 h 951358"/>
                <a:gd name="connsiteX16" fmla="*/ 0 w 1597309"/>
                <a:gd name="connsiteY16" fmla="*/ 819397 h 951358"/>
                <a:gd name="connsiteX17" fmla="*/ 23751 w 1597309"/>
                <a:gd name="connsiteY17" fmla="*/ 427512 h 951358"/>
                <a:gd name="connsiteX18" fmla="*/ 35626 w 1597309"/>
                <a:gd name="connsiteY18" fmla="*/ 95002 h 951358"/>
                <a:gd name="connsiteX19" fmla="*/ 106878 w 1597309"/>
                <a:gd name="connsiteY19" fmla="*/ 47501 h 951358"/>
                <a:gd name="connsiteX20" fmla="*/ 213756 w 1597309"/>
                <a:gd name="connsiteY20" fmla="*/ 35626 h 951358"/>
                <a:gd name="connsiteX21" fmla="*/ 308759 w 1597309"/>
                <a:gd name="connsiteY21" fmla="*/ 11875 h 951358"/>
                <a:gd name="connsiteX22" fmla="*/ 356260 w 1597309"/>
                <a:gd name="connsiteY22" fmla="*/ 0 h 951358"/>
                <a:gd name="connsiteX23" fmla="*/ 665019 w 1597309"/>
                <a:gd name="connsiteY23" fmla="*/ 11875 h 951358"/>
                <a:gd name="connsiteX24" fmla="*/ 736271 w 1597309"/>
                <a:gd name="connsiteY24" fmla="*/ 23750 h 951358"/>
                <a:gd name="connsiteX25" fmla="*/ 843148 w 1597309"/>
                <a:gd name="connsiteY25" fmla="*/ 35626 h 951358"/>
                <a:gd name="connsiteX26" fmla="*/ 914400 w 1597309"/>
                <a:gd name="connsiteY26" fmla="*/ 47501 h 951358"/>
                <a:gd name="connsiteX27" fmla="*/ 961902 w 1597309"/>
                <a:gd name="connsiteY27" fmla="*/ 59376 h 951358"/>
                <a:gd name="connsiteX28" fmla="*/ 1068780 w 1597309"/>
                <a:gd name="connsiteY28" fmla="*/ 71252 h 951358"/>
                <a:gd name="connsiteX29" fmla="*/ 1116281 w 1597309"/>
                <a:gd name="connsiteY29" fmla="*/ 83127 h 951358"/>
                <a:gd name="connsiteX30" fmla="*/ 1294411 w 1597309"/>
                <a:gd name="connsiteY30" fmla="*/ 106878 h 951358"/>
                <a:gd name="connsiteX31" fmla="*/ 1413164 w 1597309"/>
                <a:gd name="connsiteY31" fmla="*/ 142504 h 951358"/>
                <a:gd name="connsiteX32" fmla="*/ 1496291 w 1597309"/>
                <a:gd name="connsiteY32" fmla="*/ 154379 h 951358"/>
                <a:gd name="connsiteX33" fmla="*/ 1508167 w 1597309"/>
                <a:gd name="connsiteY33" fmla="*/ 190005 h 951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597309" h="951358">
                  <a:moveTo>
                    <a:pt x="1508167" y="190005"/>
                  </a:moveTo>
                  <a:cubicBezTo>
                    <a:pt x="1535876" y="237506"/>
                    <a:pt x="1575777" y="279751"/>
                    <a:pt x="1591294" y="332509"/>
                  </a:cubicBezTo>
                  <a:cubicBezTo>
                    <a:pt x="1597309" y="352960"/>
                    <a:pt x="1579933" y="374540"/>
                    <a:pt x="1567543" y="391886"/>
                  </a:cubicBezTo>
                  <a:cubicBezTo>
                    <a:pt x="1559247" y="403500"/>
                    <a:pt x="1544682" y="409253"/>
                    <a:pt x="1531917" y="415636"/>
                  </a:cubicBezTo>
                  <a:cubicBezTo>
                    <a:pt x="1511957" y="425616"/>
                    <a:pt x="1467822" y="433678"/>
                    <a:pt x="1448790" y="439387"/>
                  </a:cubicBezTo>
                  <a:cubicBezTo>
                    <a:pt x="1270592" y="492845"/>
                    <a:pt x="1477144" y="458806"/>
                    <a:pt x="1104406" y="475013"/>
                  </a:cubicBezTo>
                  <a:cubicBezTo>
                    <a:pt x="1100447" y="486888"/>
                    <a:pt x="1094705" y="498312"/>
                    <a:pt x="1092530" y="510639"/>
                  </a:cubicBezTo>
                  <a:cubicBezTo>
                    <a:pt x="1082801" y="565768"/>
                    <a:pt x="1093815" y="626822"/>
                    <a:pt x="1068780" y="676893"/>
                  </a:cubicBezTo>
                  <a:cubicBezTo>
                    <a:pt x="1057584" y="699285"/>
                    <a:pt x="997528" y="700644"/>
                    <a:pt x="997528" y="700644"/>
                  </a:cubicBezTo>
                  <a:cubicBezTo>
                    <a:pt x="974307" y="735475"/>
                    <a:pt x="971736" y="732562"/>
                    <a:pt x="961902" y="771896"/>
                  </a:cubicBezTo>
                  <a:cubicBezTo>
                    <a:pt x="957007" y="791478"/>
                    <a:pt x="962418" y="815340"/>
                    <a:pt x="950026" y="831273"/>
                  </a:cubicBezTo>
                  <a:cubicBezTo>
                    <a:pt x="932501" y="853805"/>
                    <a:pt x="905854" y="869747"/>
                    <a:pt x="878774" y="878774"/>
                  </a:cubicBezTo>
                  <a:cubicBezTo>
                    <a:pt x="661018" y="951358"/>
                    <a:pt x="832550" y="901882"/>
                    <a:pt x="344385" y="914400"/>
                  </a:cubicBezTo>
                  <a:cubicBezTo>
                    <a:pt x="245729" y="934130"/>
                    <a:pt x="263297" y="936082"/>
                    <a:pt x="118754" y="914400"/>
                  </a:cubicBezTo>
                  <a:cubicBezTo>
                    <a:pt x="93996" y="910686"/>
                    <a:pt x="47502" y="890649"/>
                    <a:pt x="47502" y="890649"/>
                  </a:cubicBezTo>
                  <a:cubicBezTo>
                    <a:pt x="35627" y="878774"/>
                    <a:pt x="21192" y="868997"/>
                    <a:pt x="11876" y="855023"/>
                  </a:cubicBezTo>
                  <a:cubicBezTo>
                    <a:pt x="4932" y="844608"/>
                    <a:pt x="0" y="831915"/>
                    <a:pt x="0" y="819397"/>
                  </a:cubicBezTo>
                  <a:cubicBezTo>
                    <a:pt x="0" y="595841"/>
                    <a:pt x="3830" y="586886"/>
                    <a:pt x="23751" y="427512"/>
                  </a:cubicBezTo>
                  <a:cubicBezTo>
                    <a:pt x="27709" y="316675"/>
                    <a:pt x="21433" y="204997"/>
                    <a:pt x="35626" y="95002"/>
                  </a:cubicBezTo>
                  <a:cubicBezTo>
                    <a:pt x="38993" y="68905"/>
                    <a:pt x="85961" y="50987"/>
                    <a:pt x="106878" y="47501"/>
                  </a:cubicBezTo>
                  <a:cubicBezTo>
                    <a:pt x="142236" y="41608"/>
                    <a:pt x="178271" y="40695"/>
                    <a:pt x="213756" y="35626"/>
                  </a:cubicBezTo>
                  <a:cubicBezTo>
                    <a:pt x="286182" y="25279"/>
                    <a:pt x="253504" y="27662"/>
                    <a:pt x="308759" y="11875"/>
                  </a:cubicBezTo>
                  <a:cubicBezTo>
                    <a:pt x="324452" y="7391"/>
                    <a:pt x="340426" y="3958"/>
                    <a:pt x="356260" y="0"/>
                  </a:cubicBezTo>
                  <a:cubicBezTo>
                    <a:pt x="459180" y="3958"/>
                    <a:pt x="562224" y="5450"/>
                    <a:pt x="665019" y="11875"/>
                  </a:cubicBezTo>
                  <a:cubicBezTo>
                    <a:pt x="689050" y="13377"/>
                    <a:pt x="712404" y="20568"/>
                    <a:pt x="736271" y="23750"/>
                  </a:cubicBezTo>
                  <a:cubicBezTo>
                    <a:pt x="771801" y="28487"/>
                    <a:pt x="807618" y="30889"/>
                    <a:pt x="843148" y="35626"/>
                  </a:cubicBezTo>
                  <a:cubicBezTo>
                    <a:pt x="867015" y="38808"/>
                    <a:pt x="890789" y="42779"/>
                    <a:pt x="914400" y="47501"/>
                  </a:cubicBezTo>
                  <a:cubicBezTo>
                    <a:pt x="930404" y="50702"/>
                    <a:pt x="945771" y="56894"/>
                    <a:pt x="961902" y="59376"/>
                  </a:cubicBezTo>
                  <a:cubicBezTo>
                    <a:pt x="997330" y="64827"/>
                    <a:pt x="1033154" y="67293"/>
                    <a:pt x="1068780" y="71252"/>
                  </a:cubicBezTo>
                  <a:cubicBezTo>
                    <a:pt x="1084614" y="75210"/>
                    <a:pt x="1100223" y="80207"/>
                    <a:pt x="1116281" y="83127"/>
                  </a:cubicBezTo>
                  <a:cubicBezTo>
                    <a:pt x="1152323" y="89680"/>
                    <a:pt x="1261342" y="102744"/>
                    <a:pt x="1294411" y="106878"/>
                  </a:cubicBezTo>
                  <a:cubicBezTo>
                    <a:pt x="1331580" y="119267"/>
                    <a:pt x="1373689" y="135327"/>
                    <a:pt x="1413164" y="142504"/>
                  </a:cubicBezTo>
                  <a:cubicBezTo>
                    <a:pt x="1440703" y="147511"/>
                    <a:pt x="1468582" y="150421"/>
                    <a:pt x="1496291" y="154379"/>
                  </a:cubicBezTo>
                  <a:lnTo>
                    <a:pt x="1508167" y="190005"/>
                  </a:lnTo>
                  <a:close/>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6409" name="TextBox 83"/>
            <p:cNvSpPr txBox="1">
              <a:spLocks noChangeArrowheads="1"/>
            </p:cNvSpPr>
            <p:nvPr/>
          </p:nvSpPr>
          <p:spPr bwMode="auto">
            <a:xfrm>
              <a:off x="5508104" y="2060848"/>
              <a:ext cx="1080120" cy="227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US" altLang="x-none" sz="1400" b="1">
                  <a:solidFill>
                    <a:schemeClr val="bg1"/>
                  </a:solidFill>
                  <a:latin typeface="Century Gothic" charset="0"/>
                </a:rPr>
                <a:t>am</a:t>
              </a:r>
              <a:r>
                <a:rPr lang="en-GB" altLang="x-none" sz="1400" b="1">
                  <a:solidFill>
                    <a:schemeClr val="bg1"/>
                  </a:solidFill>
                  <a:latin typeface="Century Gothic" charset="0"/>
                </a:rPr>
                <a:t>broisie</a:t>
              </a:r>
            </a:p>
          </p:txBody>
        </p:sp>
        <p:sp>
          <p:nvSpPr>
            <p:cNvPr id="16410" name="Rectangle 29"/>
            <p:cNvSpPr>
              <a:spLocks noChangeArrowheads="1"/>
            </p:cNvSpPr>
            <p:nvPr/>
          </p:nvSpPr>
          <p:spPr bwMode="auto">
            <a:xfrm>
              <a:off x="5364088" y="2770322"/>
              <a:ext cx="1656184" cy="21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r>
                <a:rPr lang="en-GB" altLang="x-none" sz="1300" b="1">
                  <a:latin typeface="Century Gothic" charset="0"/>
                </a:rPr>
                <a:t>Coléoptères introduits</a:t>
              </a:r>
            </a:p>
          </p:txBody>
        </p:sp>
        <p:sp>
          <p:nvSpPr>
            <p:cNvPr id="47" name="Rectangle 46"/>
            <p:cNvSpPr/>
            <p:nvPr/>
          </p:nvSpPr>
          <p:spPr>
            <a:xfrm>
              <a:off x="5364088" y="1772816"/>
              <a:ext cx="1656184" cy="1224136"/>
            </a:xfrm>
            <a:prstGeom prst="rect">
              <a:avLst/>
            </a:prstGeom>
            <a:noFill/>
            <a:ln w="12700">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grpSp>
      <p:grpSp>
        <p:nvGrpSpPr>
          <p:cNvPr id="16393" name="Group 48"/>
          <p:cNvGrpSpPr>
            <a:grpSpLocks/>
          </p:cNvGrpSpPr>
          <p:nvPr/>
        </p:nvGrpSpPr>
        <p:grpSpPr bwMode="auto">
          <a:xfrm>
            <a:off x="6553200" y="2008188"/>
            <a:ext cx="2482850" cy="1655762"/>
            <a:chOff x="7235453" y="1772816"/>
            <a:chExt cx="1835479" cy="1224136"/>
          </a:xfrm>
        </p:grpSpPr>
        <p:pic>
          <p:nvPicPr>
            <p:cNvPr id="16402" name="Picture 73"/>
            <p:cNvPicPr>
              <a:picLocks noChangeAspect="1" noChangeArrowheads="1"/>
            </p:cNvPicPr>
            <p:nvPr/>
          </p:nvPicPr>
          <p:blipFill>
            <a:blip r:embed="rId8">
              <a:extLst>
                <a:ext uri="{28A0092B-C50C-407E-A947-70E740481C1C}">
                  <a14:useLocalDpi xmlns:a14="http://schemas.microsoft.com/office/drawing/2010/main" val="0"/>
                </a:ext>
              </a:extLst>
            </a:blip>
            <a:srcRect l="8000" t="1865" b="10635"/>
            <a:stretch>
              <a:fillRect/>
            </a:stretch>
          </p:blipFill>
          <p:spPr bwMode="auto">
            <a:xfrm>
              <a:off x="7308304" y="1772816"/>
              <a:ext cx="1656183" cy="100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03" name="TextBox 85"/>
            <p:cNvSpPr txBox="1">
              <a:spLocks noChangeArrowheads="1"/>
            </p:cNvSpPr>
            <p:nvPr/>
          </p:nvSpPr>
          <p:spPr bwMode="auto">
            <a:xfrm>
              <a:off x="7486757" y="2089983"/>
              <a:ext cx="1584175" cy="386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US" altLang="x-none" sz="1400" b="1">
                  <a:solidFill>
                    <a:schemeClr val="bg1"/>
                  </a:solidFill>
                  <a:latin typeface="Century Gothic" charset="0"/>
                </a:rPr>
                <a:t>a</a:t>
              </a:r>
              <a:r>
                <a:rPr lang="en-GB" altLang="x-none" sz="1400" b="1">
                  <a:solidFill>
                    <a:schemeClr val="bg1"/>
                  </a:solidFill>
                  <a:latin typeface="Century Gothic" charset="0"/>
                </a:rPr>
                <a:t>mbroisie</a:t>
              </a:r>
            </a:p>
            <a:p>
              <a:r>
                <a:rPr lang="en-GB" altLang="x-none" sz="1400" b="1">
                  <a:solidFill>
                    <a:schemeClr val="bg1"/>
                  </a:solidFill>
                  <a:latin typeface="Century Gothic" charset="0"/>
                </a:rPr>
                <a:t>éliminée</a:t>
              </a:r>
            </a:p>
          </p:txBody>
        </p:sp>
        <p:sp>
          <p:nvSpPr>
            <p:cNvPr id="16404" name="Rectangle 44"/>
            <p:cNvSpPr>
              <a:spLocks noChangeArrowheads="1"/>
            </p:cNvSpPr>
            <p:nvPr/>
          </p:nvSpPr>
          <p:spPr bwMode="auto">
            <a:xfrm>
              <a:off x="7235453" y="2770321"/>
              <a:ext cx="1785766" cy="21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r>
                <a:rPr lang="en-GB" altLang="x-none" sz="1300" b="1">
                  <a:latin typeface="Century Gothic" charset="0"/>
                </a:rPr>
                <a:t>Quelques semaines après</a:t>
              </a:r>
            </a:p>
          </p:txBody>
        </p:sp>
        <p:sp>
          <p:nvSpPr>
            <p:cNvPr id="46" name="Freeform 45"/>
            <p:cNvSpPr/>
            <p:nvPr/>
          </p:nvSpPr>
          <p:spPr>
            <a:xfrm>
              <a:off x="7329339" y="1995813"/>
              <a:ext cx="1563208" cy="785184"/>
            </a:xfrm>
            <a:custGeom>
              <a:avLst/>
              <a:gdLst>
                <a:gd name="connsiteX0" fmla="*/ 1508167 w 1597309"/>
                <a:gd name="connsiteY0" fmla="*/ 190005 h 951358"/>
                <a:gd name="connsiteX1" fmla="*/ 1591294 w 1597309"/>
                <a:gd name="connsiteY1" fmla="*/ 332509 h 951358"/>
                <a:gd name="connsiteX2" fmla="*/ 1567543 w 1597309"/>
                <a:gd name="connsiteY2" fmla="*/ 391886 h 951358"/>
                <a:gd name="connsiteX3" fmla="*/ 1531917 w 1597309"/>
                <a:gd name="connsiteY3" fmla="*/ 415636 h 951358"/>
                <a:gd name="connsiteX4" fmla="*/ 1448790 w 1597309"/>
                <a:gd name="connsiteY4" fmla="*/ 439387 h 951358"/>
                <a:gd name="connsiteX5" fmla="*/ 1104406 w 1597309"/>
                <a:gd name="connsiteY5" fmla="*/ 475013 h 951358"/>
                <a:gd name="connsiteX6" fmla="*/ 1092530 w 1597309"/>
                <a:gd name="connsiteY6" fmla="*/ 510639 h 951358"/>
                <a:gd name="connsiteX7" fmla="*/ 1068780 w 1597309"/>
                <a:gd name="connsiteY7" fmla="*/ 676893 h 951358"/>
                <a:gd name="connsiteX8" fmla="*/ 997528 w 1597309"/>
                <a:gd name="connsiteY8" fmla="*/ 700644 h 951358"/>
                <a:gd name="connsiteX9" fmla="*/ 961902 w 1597309"/>
                <a:gd name="connsiteY9" fmla="*/ 771896 h 951358"/>
                <a:gd name="connsiteX10" fmla="*/ 950026 w 1597309"/>
                <a:gd name="connsiteY10" fmla="*/ 831273 h 951358"/>
                <a:gd name="connsiteX11" fmla="*/ 878774 w 1597309"/>
                <a:gd name="connsiteY11" fmla="*/ 878774 h 951358"/>
                <a:gd name="connsiteX12" fmla="*/ 344385 w 1597309"/>
                <a:gd name="connsiteY12" fmla="*/ 914400 h 951358"/>
                <a:gd name="connsiteX13" fmla="*/ 118754 w 1597309"/>
                <a:gd name="connsiteY13" fmla="*/ 914400 h 951358"/>
                <a:gd name="connsiteX14" fmla="*/ 47502 w 1597309"/>
                <a:gd name="connsiteY14" fmla="*/ 890649 h 951358"/>
                <a:gd name="connsiteX15" fmla="*/ 11876 w 1597309"/>
                <a:gd name="connsiteY15" fmla="*/ 855023 h 951358"/>
                <a:gd name="connsiteX16" fmla="*/ 0 w 1597309"/>
                <a:gd name="connsiteY16" fmla="*/ 819397 h 951358"/>
                <a:gd name="connsiteX17" fmla="*/ 23751 w 1597309"/>
                <a:gd name="connsiteY17" fmla="*/ 427512 h 951358"/>
                <a:gd name="connsiteX18" fmla="*/ 35626 w 1597309"/>
                <a:gd name="connsiteY18" fmla="*/ 95002 h 951358"/>
                <a:gd name="connsiteX19" fmla="*/ 106878 w 1597309"/>
                <a:gd name="connsiteY19" fmla="*/ 47501 h 951358"/>
                <a:gd name="connsiteX20" fmla="*/ 213756 w 1597309"/>
                <a:gd name="connsiteY20" fmla="*/ 35626 h 951358"/>
                <a:gd name="connsiteX21" fmla="*/ 308759 w 1597309"/>
                <a:gd name="connsiteY21" fmla="*/ 11875 h 951358"/>
                <a:gd name="connsiteX22" fmla="*/ 356260 w 1597309"/>
                <a:gd name="connsiteY22" fmla="*/ 0 h 951358"/>
                <a:gd name="connsiteX23" fmla="*/ 665019 w 1597309"/>
                <a:gd name="connsiteY23" fmla="*/ 11875 h 951358"/>
                <a:gd name="connsiteX24" fmla="*/ 736271 w 1597309"/>
                <a:gd name="connsiteY24" fmla="*/ 23750 h 951358"/>
                <a:gd name="connsiteX25" fmla="*/ 843148 w 1597309"/>
                <a:gd name="connsiteY25" fmla="*/ 35626 h 951358"/>
                <a:gd name="connsiteX26" fmla="*/ 914400 w 1597309"/>
                <a:gd name="connsiteY26" fmla="*/ 47501 h 951358"/>
                <a:gd name="connsiteX27" fmla="*/ 961902 w 1597309"/>
                <a:gd name="connsiteY27" fmla="*/ 59376 h 951358"/>
                <a:gd name="connsiteX28" fmla="*/ 1068780 w 1597309"/>
                <a:gd name="connsiteY28" fmla="*/ 71252 h 951358"/>
                <a:gd name="connsiteX29" fmla="*/ 1116281 w 1597309"/>
                <a:gd name="connsiteY29" fmla="*/ 83127 h 951358"/>
                <a:gd name="connsiteX30" fmla="*/ 1294411 w 1597309"/>
                <a:gd name="connsiteY30" fmla="*/ 106878 h 951358"/>
                <a:gd name="connsiteX31" fmla="*/ 1413164 w 1597309"/>
                <a:gd name="connsiteY31" fmla="*/ 142504 h 951358"/>
                <a:gd name="connsiteX32" fmla="*/ 1496291 w 1597309"/>
                <a:gd name="connsiteY32" fmla="*/ 154379 h 951358"/>
                <a:gd name="connsiteX33" fmla="*/ 1508167 w 1597309"/>
                <a:gd name="connsiteY33" fmla="*/ 190005 h 951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597309" h="951358">
                  <a:moveTo>
                    <a:pt x="1508167" y="190005"/>
                  </a:moveTo>
                  <a:cubicBezTo>
                    <a:pt x="1535876" y="237506"/>
                    <a:pt x="1575777" y="279751"/>
                    <a:pt x="1591294" y="332509"/>
                  </a:cubicBezTo>
                  <a:cubicBezTo>
                    <a:pt x="1597309" y="352960"/>
                    <a:pt x="1579933" y="374540"/>
                    <a:pt x="1567543" y="391886"/>
                  </a:cubicBezTo>
                  <a:cubicBezTo>
                    <a:pt x="1559247" y="403500"/>
                    <a:pt x="1544682" y="409253"/>
                    <a:pt x="1531917" y="415636"/>
                  </a:cubicBezTo>
                  <a:cubicBezTo>
                    <a:pt x="1511957" y="425616"/>
                    <a:pt x="1467822" y="433678"/>
                    <a:pt x="1448790" y="439387"/>
                  </a:cubicBezTo>
                  <a:cubicBezTo>
                    <a:pt x="1270592" y="492845"/>
                    <a:pt x="1477144" y="458806"/>
                    <a:pt x="1104406" y="475013"/>
                  </a:cubicBezTo>
                  <a:cubicBezTo>
                    <a:pt x="1100447" y="486888"/>
                    <a:pt x="1094705" y="498312"/>
                    <a:pt x="1092530" y="510639"/>
                  </a:cubicBezTo>
                  <a:cubicBezTo>
                    <a:pt x="1082801" y="565768"/>
                    <a:pt x="1093815" y="626822"/>
                    <a:pt x="1068780" y="676893"/>
                  </a:cubicBezTo>
                  <a:cubicBezTo>
                    <a:pt x="1057584" y="699285"/>
                    <a:pt x="997528" y="700644"/>
                    <a:pt x="997528" y="700644"/>
                  </a:cubicBezTo>
                  <a:cubicBezTo>
                    <a:pt x="974307" y="735475"/>
                    <a:pt x="971736" y="732562"/>
                    <a:pt x="961902" y="771896"/>
                  </a:cubicBezTo>
                  <a:cubicBezTo>
                    <a:pt x="957007" y="791478"/>
                    <a:pt x="962418" y="815340"/>
                    <a:pt x="950026" y="831273"/>
                  </a:cubicBezTo>
                  <a:cubicBezTo>
                    <a:pt x="932501" y="853805"/>
                    <a:pt x="905854" y="869747"/>
                    <a:pt x="878774" y="878774"/>
                  </a:cubicBezTo>
                  <a:cubicBezTo>
                    <a:pt x="661018" y="951358"/>
                    <a:pt x="832550" y="901882"/>
                    <a:pt x="344385" y="914400"/>
                  </a:cubicBezTo>
                  <a:cubicBezTo>
                    <a:pt x="245729" y="934130"/>
                    <a:pt x="263297" y="936082"/>
                    <a:pt x="118754" y="914400"/>
                  </a:cubicBezTo>
                  <a:cubicBezTo>
                    <a:pt x="93996" y="910686"/>
                    <a:pt x="47502" y="890649"/>
                    <a:pt x="47502" y="890649"/>
                  </a:cubicBezTo>
                  <a:cubicBezTo>
                    <a:pt x="35627" y="878774"/>
                    <a:pt x="21192" y="868997"/>
                    <a:pt x="11876" y="855023"/>
                  </a:cubicBezTo>
                  <a:cubicBezTo>
                    <a:pt x="4932" y="844608"/>
                    <a:pt x="0" y="831915"/>
                    <a:pt x="0" y="819397"/>
                  </a:cubicBezTo>
                  <a:cubicBezTo>
                    <a:pt x="0" y="595841"/>
                    <a:pt x="3830" y="586886"/>
                    <a:pt x="23751" y="427512"/>
                  </a:cubicBezTo>
                  <a:cubicBezTo>
                    <a:pt x="27709" y="316675"/>
                    <a:pt x="21433" y="204997"/>
                    <a:pt x="35626" y="95002"/>
                  </a:cubicBezTo>
                  <a:cubicBezTo>
                    <a:pt x="38993" y="68905"/>
                    <a:pt x="85961" y="50987"/>
                    <a:pt x="106878" y="47501"/>
                  </a:cubicBezTo>
                  <a:cubicBezTo>
                    <a:pt x="142236" y="41608"/>
                    <a:pt x="178271" y="40695"/>
                    <a:pt x="213756" y="35626"/>
                  </a:cubicBezTo>
                  <a:cubicBezTo>
                    <a:pt x="286182" y="25279"/>
                    <a:pt x="253504" y="27662"/>
                    <a:pt x="308759" y="11875"/>
                  </a:cubicBezTo>
                  <a:cubicBezTo>
                    <a:pt x="324452" y="7391"/>
                    <a:pt x="340426" y="3958"/>
                    <a:pt x="356260" y="0"/>
                  </a:cubicBezTo>
                  <a:cubicBezTo>
                    <a:pt x="459180" y="3958"/>
                    <a:pt x="562224" y="5450"/>
                    <a:pt x="665019" y="11875"/>
                  </a:cubicBezTo>
                  <a:cubicBezTo>
                    <a:pt x="689050" y="13377"/>
                    <a:pt x="712404" y="20568"/>
                    <a:pt x="736271" y="23750"/>
                  </a:cubicBezTo>
                  <a:cubicBezTo>
                    <a:pt x="771801" y="28487"/>
                    <a:pt x="807618" y="30889"/>
                    <a:pt x="843148" y="35626"/>
                  </a:cubicBezTo>
                  <a:cubicBezTo>
                    <a:pt x="867015" y="38808"/>
                    <a:pt x="890789" y="42779"/>
                    <a:pt x="914400" y="47501"/>
                  </a:cubicBezTo>
                  <a:cubicBezTo>
                    <a:pt x="930404" y="50702"/>
                    <a:pt x="945771" y="56894"/>
                    <a:pt x="961902" y="59376"/>
                  </a:cubicBezTo>
                  <a:cubicBezTo>
                    <a:pt x="997330" y="64827"/>
                    <a:pt x="1033154" y="67293"/>
                    <a:pt x="1068780" y="71252"/>
                  </a:cubicBezTo>
                  <a:cubicBezTo>
                    <a:pt x="1084614" y="75210"/>
                    <a:pt x="1100223" y="80207"/>
                    <a:pt x="1116281" y="83127"/>
                  </a:cubicBezTo>
                  <a:cubicBezTo>
                    <a:pt x="1152323" y="89680"/>
                    <a:pt x="1261342" y="102744"/>
                    <a:pt x="1294411" y="106878"/>
                  </a:cubicBezTo>
                  <a:cubicBezTo>
                    <a:pt x="1331580" y="119267"/>
                    <a:pt x="1373689" y="135327"/>
                    <a:pt x="1413164" y="142504"/>
                  </a:cubicBezTo>
                  <a:cubicBezTo>
                    <a:pt x="1440703" y="147511"/>
                    <a:pt x="1468582" y="150421"/>
                    <a:pt x="1496291" y="154379"/>
                  </a:cubicBezTo>
                  <a:lnTo>
                    <a:pt x="1508167" y="190005"/>
                  </a:lnTo>
                  <a:close/>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48" name="Rectangle 47"/>
            <p:cNvSpPr/>
            <p:nvPr/>
          </p:nvSpPr>
          <p:spPr>
            <a:xfrm>
              <a:off x="7308215" y="1772816"/>
              <a:ext cx="1655922" cy="1224136"/>
            </a:xfrm>
            <a:prstGeom prst="rect">
              <a:avLst/>
            </a:prstGeom>
            <a:noFill/>
            <a:ln w="12700">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grpSp>
      <p:sp>
        <p:nvSpPr>
          <p:cNvPr id="16394" name="TextBox 36"/>
          <p:cNvSpPr txBox="1">
            <a:spLocks noChangeArrowheads="1"/>
          </p:cNvSpPr>
          <p:nvPr/>
        </p:nvSpPr>
        <p:spPr bwMode="auto">
          <a:xfrm>
            <a:off x="107950" y="1216025"/>
            <a:ext cx="36004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sz="1600">
                <a:latin typeface="Century Gothic" charset="0"/>
              </a:rPr>
              <a:t>L’</a:t>
            </a:r>
            <a:r>
              <a:rPr lang="en-GB" altLang="x-none" sz="1600" b="1">
                <a:latin typeface="Century Gothic" charset="0"/>
              </a:rPr>
              <a:t>ambroise </a:t>
            </a:r>
            <a:r>
              <a:rPr lang="en-GB" altLang="x-none" sz="1600">
                <a:latin typeface="Century Gothic" charset="0"/>
              </a:rPr>
              <a:t>est une plante qui prolifère partout en Europe.</a:t>
            </a:r>
          </a:p>
        </p:txBody>
      </p:sp>
      <p:sp>
        <p:nvSpPr>
          <p:cNvPr id="16395" name="Rectangle 37"/>
          <p:cNvSpPr>
            <a:spLocks noChangeArrowheads="1"/>
          </p:cNvSpPr>
          <p:nvPr/>
        </p:nvSpPr>
        <p:spPr bwMode="auto">
          <a:xfrm>
            <a:off x="107950" y="5334000"/>
            <a:ext cx="3887788"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sz="1300">
                <a:latin typeface="Century Gothic" charset="0"/>
              </a:rPr>
              <a:t>L’ambroisie est aussi en train de devenir une plante courante dans les terrains agricoles, causant une diminution des récoltes.</a:t>
            </a:r>
          </a:p>
        </p:txBody>
      </p:sp>
      <p:sp>
        <p:nvSpPr>
          <p:cNvPr id="16396" name="TextBox 38"/>
          <p:cNvSpPr txBox="1">
            <a:spLocks noChangeArrowheads="1"/>
          </p:cNvSpPr>
          <p:nvPr/>
        </p:nvSpPr>
        <p:spPr bwMode="auto">
          <a:xfrm>
            <a:off x="4067175" y="1079500"/>
            <a:ext cx="4608513"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sz="1400">
                <a:latin typeface="Century Gothic" charset="0"/>
              </a:rPr>
              <a:t>En Chine, la chrysomèle de l’ambroisie a été relâchée à grande échelle. Des données recoltées par les chercheurs montrent que cela a aidé à contrôler l’ambroisie. </a:t>
            </a:r>
          </a:p>
        </p:txBody>
      </p:sp>
      <p:sp>
        <p:nvSpPr>
          <p:cNvPr id="16397" name="Rectangle 39"/>
          <p:cNvSpPr>
            <a:spLocks noChangeArrowheads="1"/>
          </p:cNvSpPr>
          <p:nvPr/>
        </p:nvSpPr>
        <p:spPr bwMode="auto">
          <a:xfrm>
            <a:off x="6659563" y="3733800"/>
            <a:ext cx="2484437" cy="249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sz="1300">
                <a:latin typeface="Century Gothic" charset="0"/>
              </a:rPr>
              <a:t>La chrysomèle de l’ambroisie a été trouvée en Suisse et au nord de l’Italie. Il est possible qu’elle y soit arrivée par accident, par exemple par avion !</a:t>
            </a:r>
          </a:p>
          <a:p>
            <a:r>
              <a:rPr lang="en-GB" altLang="x-none" sz="1300">
                <a:latin typeface="Century Gothic" charset="0"/>
              </a:rPr>
              <a:t>Une étude publiée dans le journal </a:t>
            </a:r>
            <a:r>
              <a:rPr lang="en-GB" altLang="x-none" sz="1300" i="1">
                <a:latin typeface="Century Gothic" charset="0"/>
              </a:rPr>
              <a:t>Weed Research</a:t>
            </a:r>
            <a:r>
              <a:rPr lang="en-GB" altLang="x-none" sz="1300">
                <a:latin typeface="Century Gothic" charset="0"/>
              </a:rPr>
              <a:t> montre que ce coléoptère a attaqué et détruit jusqu’à 100% de l’ambroisie dans 120 sites en Suisse.</a:t>
            </a:r>
          </a:p>
        </p:txBody>
      </p:sp>
      <p:sp>
        <p:nvSpPr>
          <p:cNvPr id="16398" name="TextBox 40"/>
          <p:cNvSpPr txBox="1">
            <a:spLocks noChangeArrowheads="1"/>
          </p:cNvSpPr>
          <p:nvPr/>
        </p:nvSpPr>
        <p:spPr bwMode="auto">
          <a:xfrm>
            <a:off x="107950" y="4708525"/>
            <a:ext cx="3778250" cy="69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spcBef>
                <a:spcPts val="600"/>
              </a:spcBef>
            </a:pPr>
            <a:r>
              <a:rPr lang="en-GB" altLang="x-none" sz="1300">
                <a:latin typeface="Century Gothic" charset="0"/>
              </a:rPr>
              <a:t>Elle produit une grande quantité de pollen, ce qui provoque le rhume des foins et l’asthme.</a:t>
            </a:r>
          </a:p>
        </p:txBody>
      </p:sp>
      <p:sp>
        <p:nvSpPr>
          <p:cNvPr id="16399" name="Rectangle 41"/>
          <p:cNvSpPr>
            <a:spLocks noChangeArrowheads="1"/>
          </p:cNvSpPr>
          <p:nvPr/>
        </p:nvSpPr>
        <p:spPr bwMode="auto">
          <a:xfrm>
            <a:off x="107950" y="5984875"/>
            <a:ext cx="3455988"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sz="1300">
                <a:latin typeface="Century Gothic" charset="0"/>
              </a:rPr>
              <a:t>Ces problèmes coûtent à l’Europe environ 4,5 milliards d’euros par an.</a:t>
            </a:r>
          </a:p>
        </p:txBody>
      </p:sp>
      <p:cxnSp>
        <p:nvCxnSpPr>
          <p:cNvPr id="44" name="Straight Connector 43"/>
          <p:cNvCxnSpPr/>
          <p:nvPr/>
        </p:nvCxnSpPr>
        <p:spPr>
          <a:xfrm>
            <a:off x="3995738" y="1287463"/>
            <a:ext cx="0" cy="5094287"/>
          </a:xfrm>
          <a:prstGeom prst="line">
            <a:avLst/>
          </a:prstGeom>
        </p:spPr>
        <p:style>
          <a:lnRef idx="1">
            <a:schemeClr val="accent1"/>
          </a:lnRef>
          <a:fillRef idx="0">
            <a:schemeClr val="accent1"/>
          </a:fillRef>
          <a:effectRef idx="0">
            <a:schemeClr val="accent1"/>
          </a:effectRef>
          <a:fontRef idx="minor">
            <a:schemeClr val="tx1"/>
          </a:fontRef>
        </p:style>
      </p:cxnSp>
      <p:sp>
        <p:nvSpPr>
          <p:cNvPr id="16401" name="TextBox 28"/>
          <p:cNvSpPr txBox="1">
            <a:spLocks noChangeArrowheads="1"/>
          </p:cNvSpPr>
          <p:nvPr/>
        </p:nvSpPr>
        <p:spPr bwMode="auto">
          <a:xfrm>
            <a:off x="7094538" y="6535738"/>
            <a:ext cx="2057400" cy="339725"/>
          </a:xfrm>
          <a:prstGeom prst="rect">
            <a:avLst/>
          </a:prstGeom>
          <a:solidFill>
            <a:srgbClr val="009ACA"/>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r"/>
            <a:r>
              <a:rPr lang="fr-FR" altLang="x-none" sz="1600">
                <a:solidFill>
                  <a:schemeClr val="bg1"/>
                </a:solidFill>
                <a:latin typeface="Geneva" charset="0"/>
                <a:ea typeface="Geneva" charset="0"/>
                <a:cs typeface="Geneva" charset="0"/>
              </a:rPr>
              <a:t>Fiches apprenants</a:t>
            </a:r>
          </a:p>
        </p:txBody>
      </p:sp>
    </p:spTree>
    <p:custDataLst>
      <p:tags r:id="rId1"/>
    </p:custData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t="12045" r="9286" b="12297"/>
          <a:stretch>
            <a:fillRect/>
          </a:stretch>
        </p:blipFill>
        <p:spPr bwMode="auto">
          <a:xfrm>
            <a:off x="4500563" y="1484313"/>
            <a:ext cx="4283075" cy="2376487"/>
          </a:xfrm>
          <a:prstGeom prst="rect">
            <a:avLst/>
          </a:prstGeom>
          <a:noFill/>
          <a:ln>
            <a:noFill/>
          </a:ln>
          <a:effectLst>
            <a:outerShdw blurRad="635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7411" name="Group 9"/>
          <p:cNvGrpSpPr>
            <a:grpSpLocks/>
          </p:cNvGrpSpPr>
          <p:nvPr/>
        </p:nvGrpSpPr>
        <p:grpSpPr bwMode="auto">
          <a:xfrm>
            <a:off x="7543800" y="0"/>
            <a:ext cx="1565275" cy="641350"/>
            <a:chOff x="7543800" y="0"/>
            <a:chExt cx="1565498" cy="641606"/>
          </a:xfrm>
        </p:grpSpPr>
        <p:sp>
          <p:nvSpPr>
            <p:cNvPr id="17426" name="TextBox 4"/>
            <p:cNvSpPr txBox="1">
              <a:spLocks noChangeArrowheads="1"/>
            </p:cNvSpPr>
            <p:nvPr/>
          </p:nvSpPr>
          <p:spPr bwMode="auto">
            <a:xfrm>
              <a:off x="7543800" y="0"/>
              <a:ext cx="106144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r"/>
              <a:r>
                <a:rPr lang="en-GB" altLang="x-none" sz="1600">
                  <a:latin typeface="Century Gothic" charset="0"/>
                </a:rPr>
                <a:t>Fiche 1c</a:t>
              </a:r>
            </a:p>
          </p:txBody>
        </p:sp>
        <p:pic>
          <p:nvPicPr>
            <p:cNvPr id="17427" name="Picture 5" descr="Student sheets.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598815" y="44624"/>
              <a:ext cx="510483" cy="596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7412" name="TextBox 6"/>
          <p:cNvSpPr txBox="1">
            <a:spLocks noChangeArrowheads="1"/>
          </p:cNvSpPr>
          <p:nvPr/>
        </p:nvSpPr>
        <p:spPr bwMode="auto">
          <a:xfrm>
            <a:off x="84138" y="1524000"/>
            <a:ext cx="1497012"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sz="1400">
                <a:latin typeface="Century Gothic" charset="0"/>
              </a:rPr>
              <a:t>L’ambroisie est une plante envahissante qui est en train de proliférer partout en Europe.</a:t>
            </a:r>
          </a:p>
        </p:txBody>
      </p:sp>
      <p:sp>
        <p:nvSpPr>
          <p:cNvPr id="17413" name="Rectangle 8"/>
          <p:cNvSpPr>
            <a:spLocks noChangeArrowheads="1"/>
          </p:cNvSpPr>
          <p:nvPr/>
        </p:nvSpPr>
        <p:spPr bwMode="auto">
          <a:xfrm>
            <a:off x="1611313" y="1508125"/>
            <a:ext cx="2808287" cy="169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sz="1300">
                <a:latin typeface="Century Gothic" charset="0"/>
              </a:rPr>
              <a:t>L’homme accélère sa dispersion. Au moment de préparer les semences pour les cultures, des graines d’ambroisie s’y glissent facilement. Quand on utilise ces semences ailleurs, on contribue sans le vouloir à sa dispersion. </a:t>
            </a:r>
          </a:p>
        </p:txBody>
      </p:sp>
      <p:sp>
        <p:nvSpPr>
          <p:cNvPr id="17414" name="Rectangle 11"/>
          <p:cNvSpPr>
            <a:spLocks noChangeArrowheads="1"/>
          </p:cNvSpPr>
          <p:nvPr/>
        </p:nvSpPr>
        <p:spPr bwMode="auto">
          <a:xfrm>
            <a:off x="5853113" y="4040188"/>
            <a:ext cx="3240087" cy="2386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sz="1200">
                <a:solidFill>
                  <a:srgbClr val="000000"/>
                </a:solidFill>
                <a:latin typeface="Century Gothic" charset="0"/>
              </a:rPr>
              <a:t>Un inconvénient de l’introduction  à grande échelle de ce coléoptère est qu’il pourrait nuire aux plantes autochtones et à celles qui servent pour nourrir les animaux, sans oublier l’homme !</a:t>
            </a:r>
          </a:p>
          <a:p>
            <a:pPr>
              <a:spcBef>
                <a:spcPts val="600"/>
              </a:spcBef>
            </a:pPr>
            <a:r>
              <a:rPr lang="en-GB" altLang="x-none" sz="1200">
                <a:solidFill>
                  <a:srgbClr val="000000"/>
                </a:solidFill>
                <a:latin typeface="Century Gothic" charset="0"/>
              </a:rPr>
              <a:t>Le tournesol est une espèce prôche de l’ambroisie. Il est largement cultivé dans beaucoup de pays. Des tests en Europe et en Chine ont tout de même montré que ces coléoptères ont peu ou pas du tout endommagé les plants de tournesol.</a:t>
            </a:r>
            <a:endParaRPr lang="en-GB" altLang="x-none" sz="1200">
              <a:solidFill>
                <a:srgbClr val="000000"/>
              </a:solidFill>
            </a:endParaRPr>
          </a:p>
        </p:txBody>
      </p:sp>
      <p:sp>
        <p:nvSpPr>
          <p:cNvPr id="17415" name="Rectangle 24"/>
          <p:cNvSpPr>
            <a:spLocks noChangeArrowheads="1"/>
          </p:cNvSpPr>
          <p:nvPr/>
        </p:nvSpPr>
        <p:spPr bwMode="auto">
          <a:xfrm>
            <a:off x="114300" y="3084513"/>
            <a:ext cx="38481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sz="1200">
                <a:latin typeface="Century Gothic" charset="0"/>
              </a:rPr>
              <a:t>Une manière d’arrêter sa prolifération serait de la couper chaque année, mais cela coûte très cher et, en plus, ce travail doit être reproduit chaque année. Des herbicides peuvent être utilisés. Le désavantage est que ceux-ci risquent de nuire aux récoltes et aux autres plantes.</a:t>
            </a:r>
          </a:p>
        </p:txBody>
      </p:sp>
      <p:sp>
        <p:nvSpPr>
          <p:cNvPr id="21" name="TextBox 20"/>
          <p:cNvSpPr txBox="1"/>
          <p:nvPr/>
        </p:nvSpPr>
        <p:spPr>
          <a:xfrm>
            <a:off x="4267200" y="333375"/>
            <a:ext cx="2303463" cy="584200"/>
          </a:xfrm>
          <a:prstGeom prst="rect">
            <a:avLst/>
          </a:prstGeom>
          <a:noFill/>
        </p:spPr>
        <p:txBody>
          <a:bodyPr>
            <a:spAutoFit/>
          </a:bodyPr>
          <a:lstStyle/>
          <a:p>
            <a:pPr algn="ctr" fontAlgn="auto">
              <a:spcBef>
                <a:spcPts val="0"/>
              </a:spcBef>
              <a:spcAft>
                <a:spcPts val="0"/>
              </a:spcAft>
              <a:defRPr/>
            </a:pPr>
            <a:r>
              <a:rPr lang="en-GB" sz="3200" dirty="0">
                <a:solidFill>
                  <a:srgbClr val="0091C4"/>
                </a:solidFill>
                <a:latin typeface="Century Gothic" pitchFamily="34" charset="0"/>
                <a:ea typeface="+mj-ea"/>
                <a:cs typeface="+mj-cs"/>
              </a:rPr>
              <a:t>Article </a:t>
            </a:r>
            <a:r>
              <a:rPr lang="en-GB" sz="3200" b="1" dirty="0">
                <a:solidFill>
                  <a:srgbClr val="0091C4"/>
                </a:solidFill>
                <a:latin typeface="Century Gothic" pitchFamily="34" charset="0"/>
                <a:ea typeface="+mj-ea"/>
                <a:cs typeface="+mj-cs"/>
              </a:rPr>
              <a:t>C</a:t>
            </a:r>
            <a:endParaRPr lang="en-GB" sz="3200" b="1" dirty="0">
              <a:solidFill>
                <a:srgbClr val="0091C4"/>
              </a:solidFill>
              <a:latin typeface="Century Gothic" pitchFamily="34" charset="0"/>
              <a:ea typeface="+mj-ea"/>
              <a:cs typeface="+mj-cs"/>
            </a:endParaRPr>
          </a:p>
        </p:txBody>
      </p:sp>
      <p:sp>
        <p:nvSpPr>
          <p:cNvPr id="17417" name="Rectangle 21"/>
          <p:cNvSpPr>
            <a:spLocks noChangeArrowheads="1"/>
          </p:cNvSpPr>
          <p:nvPr/>
        </p:nvSpPr>
        <p:spPr bwMode="auto">
          <a:xfrm>
            <a:off x="3124200" y="836613"/>
            <a:ext cx="49244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sz="2000" b="1">
                <a:latin typeface="Century Gothic" charset="0"/>
              </a:rPr>
              <a:t>Résoudre le problème de l’ambroisie</a:t>
            </a:r>
          </a:p>
        </p:txBody>
      </p:sp>
      <p:pic>
        <p:nvPicPr>
          <p:cNvPr id="26" name="Picture 25" descr="ragweed.png"/>
          <p:cNvPicPr>
            <a:picLocks noChangeAspect="1"/>
          </p:cNvPicPr>
          <p:nvPr/>
        </p:nvPicPr>
        <p:blipFill>
          <a:blip r:embed="rId5">
            <a:extLst>
              <a:ext uri="{28A0092B-C50C-407E-A947-70E740481C1C}">
                <a14:useLocalDpi xmlns:a14="http://schemas.microsoft.com/office/drawing/2010/main" val="0"/>
              </a:ext>
            </a:extLst>
          </a:blip>
          <a:srcRect b="43732"/>
          <a:stretch>
            <a:fillRect/>
          </a:stretch>
        </p:blipFill>
        <p:spPr bwMode="auto">
          <a:xfrm>
            <a:off x="1403350" y="-17463"/>
            <a:ext cx="1728788" cy="1557338"/>
          </a:xfrm>
          <a:prstGeom prst="rect">
            <a:avLst/>
          </a:prstGeom>
          <a:noFill/>
          <a:ln>
            <a:noFill/>
          </a:ln>
          <a:effectLst>
            <a:outerShdw blurRad="63500" dist="508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26" descr="sunflower.png"/>
          <p:cNvPicPr>
            <a:picLocks noChangeAspect="1"/>
          </p:cNvPicPr>
          <p:nvPr/>
        </p:nvPicPr>
        <p:blipFill>
          <a:blip r:embed="rId6">
            <a:extLst>
              <a:ext uri="{28A0092B-C50C-407E-A947-70E740481C1C}">
                <a14:useLocalDpi xmlns:a14="http://schemas.microsoft.com/office/drawing/2010/main" val="0"/>
              </a:ext>
            </a:extLst>
          </a:blip>
          <a:srcRect b="7828"/>
          <a:stretch>
            <a:fillRect/>
          </a:stretch>
        </p:blipFill>
        <p:spPr bwMode="auto">
          <a:xfrm>
            <a:off x="3124200" y="2608263"/>
            <a:ext cx="2808288" cy="3916362"/>
          </a:xfrm>
          <a:prstGeom prst="rect">
            <a:avLst/>
          </a:prstGeom>
          <a:noFill/>
          <a:ln>
            <a:noFill/>
          </a:ln>
          <a:effectLst>
            <a:outerShdw blurRad="63500" dist="508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8" name="Straight Connector 17"/>
          <p:cNvCxnSpPr/>
          <p:nvPr/>
        </p:nvCxnSpPr>
        <p:spPr>
          <a:xfrm>
            <a:off x="1547813" y="1662113"/>
            <a:ext cx="0" cy="1233487"/>
          </a:xfrm>
          <a:prstGeom prst="line">
            <a:avLst/>
          </a:prstGeom>
        </p:spPr>
        <p:style>
          <a:lnRef idx="1">
            <a:schemeClr val="accent1"/>
          </a:lnRef>
          <a:fillRef idx="0">
            <a:schemeClr val="accent1"/>
          </a:fillRef>
          <a:effectRef idx="0">
            <a:schemeClr val="accent1"/>
          </a:effectRef>
          <a:fontRef idx="minor">
            <a:schemeClr val="tx1"/>
          </a:fontRef>
        </p:style>
      </p:cxnSp>
      <p:sp>
        <p:nvSpPr>
          <p:cNvPr id="17421" name="TextBox 22"/>
          <p:cNvSpPr txBox="1">
            <a:spLocks noChangeArrowheads="1"/>
          </p:cNvSpPr>
          <p:nvPr/>
        </p:nvSpPr>
        <p:spPr bwMode="auto">
          <a:xfrm>
            <a:off x="7094538" y="6535738"/>
            <a:ext cx="2057400" cy="339725"/>
          </a:xfrm>
          <a:prstGeom prst="rect">
            <a:avLst/>
          </a:prstGeom>
          <a:solidFill>
            <a:srgbClr val="009ACA"/>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r"/>
            <a:r>
              <a:rPr lang="fr-FR" altLang="x-none" sz="1600">
                <a:solidFill>
                  <a:schemeClr val="bg1"/>
                </a:solidFill>
                <a:latin typeface="Geneva" charset="0"/>
                <a:ea typeface="Geneva" charset="0"/>
                <a:cs typeface="Geneva" charset="0"/>
              </a:rPr>
              <a:t>Fiches apprenants</a:t>
            </a:r>
          </a:p>
        </p:txBody>
      </p:sp>
      <p:grpSp>
        <p:nvGrpSpPr>
          <p:cNvPr id="17422" name="Group 28"/>
          <p:cNvGrpSpPr>
            <a:grpSpLocks/>
          </p:cNvGrpSpPr>
          <p:nvPr/>
        </p:nvGrpSpPr>
        <p:grpSpPr bwMode="auto">
          <a:xfrm>
            <a:off x="196850" y="4254500"/>
            <a:ext cx="3671888" cy="2232025"/>
            <a:chOff x="179511" y="4149080"/>
            <a:chExt cx="3672409" cy="2232248"/>
          </a:xfrm>
        </p:grpSpPr>
        <p:sp>
          <p:nvSpPr>
            <p:cNvPr id="17423" name="Rectangle 15"/>
            <p:cNvSpPr>
              <a:spLocks noChangeArrowheads="1"/>
            </p:cNvSpPr>
            <p:nvPr/>
          </p:nvSpPr>
          <p:spPr bwMode="auto">
            <a:xfrm>
              <a:off x="2195736" y="4161780"/>
              <a:ext cx="1656184"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sz="1200">
                  <a:latin typeface="Century Gothic" charset="0"/>
                </a:rPr>
                <a:t>Une façon d’arrêter la dispersion de l’ambroisie pourrait être d’utiliser des insectes qui s’en nourrisent, comme la chrysomèle de l’ambroisie (</a:t>
              </a:r>
              <a:r>
                <a:rPr lang="en-GB" altLang="x-none" sz="1200" i="1">
                  <a:latin typeface="Century Gothic" charset="0"/>
                </a:rPr>
                <a:t>Ophraella cummuna</a:t>
              </a:r>
              <a:r>
                <a:rPr lang="en-GB" altLang="x-none" sz="1200">
                  <a:latin typeface="Century Gothic" charset="0"/>
                </a:rPr>
                <a:t>; un coléoptère).</a:t>
              </a:r>
              <a:endParaRPr lang="en-GB" altLang="x-none" sz="1200"/>
            </a:p>
          </p:txBody>
        </p:sp>
        <p:sp>
          <p:nvSpPr>
            <p:cNvPr id="19" name="Rectangle 18"/>
            <p:cNvSpPr>
              <a:spLocks noChangeArrowheads="1"/>
            </p:cNvSpPr>
            <p:nvPr/>
          </p:nvSpPr>
          <p:spPr bwMode="auto">
            <a:xfrm>
              <a:off x="2123728" y="4155343"/>
              <a:ext cx="1728192" cy="2218564"/>
            </a:xfrm>
            <a:prstGeom prst="rect">
              <a:avLst/>
            </a:prstGeom>
            <a:noFill/>
            <a:ln w="6350">
              <a:solidFill>
                <a:srgbClr val="009900"/>
              </a:solidFill>
              <a:miter lim="800000"/>
              <a:headEnd/>
              <a:tailEnd/>
            </a:ln>
            <a:effectLst>
              <a:outerShdw blurRad="63500" dist="381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endParaRPr lang="en-GB" altLang="x-none">
                <a:solidFill>
                  <a:srgbClr val="FFFFFF"/>
                </a:solidFill>
              </a:endParaRPr>
            </a:p>
          </p:txBody>
        </p:sp>
        <p:pic>
          <p:nvPicPr>
            <p:cNvPr id="2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9511" y="4149080"/>
              <a:ext cx="1988371" cy="2232248"/>
            </a:xfrm>
            <a:prstGeom prst="rect">
              <a:avLst/>
            </a:prstGeom>
            <a:noFill/>
            <a:ln>
              <a:noFill/>
            </a:ln>
            <a:effectLst>
              <a:outerShdw blurRad="635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52600" y="674688"/>
            <a:ext cx="7239000" cy="527050"/>
          </a:xfrm>
          <a:prstGeom prst="rect">
            <a:avLst/>
          </a:prstGeom>
          <a:noFill/>
        </p:spPr>
        <p:txBody>
          <a:bodyPr>
            <a:spAutoFit/>
          </a:bodyPr>
          <a:lstStyle/>
          <a:p>
            <a:pPr fontAlgn="auto">
              <a:lnSpc>
                <a:spcPct val="114000"/>
              </a:lnSpc>
              <a:spcBef>
                <a:spcPts val="0"/>
              </a:spcBef>
              <a:spcAft>
                <a:spcPts val="0"/>
              </a:spcAft>
              <a:defRPr/>
            </a:pPr>
            <a:r>
              <a:rPr lang="en-GB" sz="1250" dirty="0">
                <a:solidFill>
                  <a:srgbClr val="000000"/>
                </a:solidFill>
                <a:latin typeface="Century Gothic" pitchFamily="34" charset="0"/>
                <a:ea typeface="+mn-ea"/>
                <a:cs typeface="+mn-cs"/>
              </a:rPr>
              <a:t>Ajoute dans le tableau les avantages et les </a:t>
            </a:r>
            <a:r>
              <a:rPr lang="en-GB" sz="1250" dirty="0" err="1">
                <a:solidFill>
                  <a:srgbClr val="000000"/>
                </a:solidFill>
                <a:latin typeface="Century Gothic" pitchFamily="34" charset="0"/>
                <a:ea typeface="+mn-ea"/>
                <a:cs typeface="+mn-cs"/>
              </a:rPr>
              <a:t>inconvénients</a:t>
            </a:r>
            <a:r>
              <a:rPr lang="en-GB" sz="1250" dirty="0">
                <a:solidFill>
                  <a:srgbClr val="000000"/>
                </a:solidFill>
                <a:latin typeface="Century Gothic" pitchFamily="34" charset="0"/>
                <a:ea typeface="+mn-ea"/>
                <a:cs typeface="+mn-cs"/>
              </a:rPr>
              <a:t> de l’introduction de la chrysomèle de l’ambroisie par rapport aux personnes et à l’environnement dans ton pays. </a:t>
            </a:r>
            <a:endParaRPr lang="en-GB" sz="1250" dirty="0">
              <a:solidFill>
                <a:srgbClr val="000000"/>
              </a:solidFill>
              <a:latin typeface="Century Gothic" pitchFamily="34" charset="0"/>
              <a:ea typeface="+mn-ea"/>
              <a:cs typeface="+mn-cs"/>
            </a:endParaRPr>
          </a:p>
        </p:txBody>
      </p:sp>
      <p:sp>
        <p:nvSpPr>
          <p:cNvPr id="5" name="TextBox 4"/>
          <p:cNvSpPr txBox="1"/>
          <p:nvPr/>
        </p:nvSpPr>
        <p:spPr>
          <a:xfrm>
            <a:off x="1828800" y="152400"/>
            <a:ext cx="5715000" cy="492125"/>
          </a:xfrm>
          <a:prstGeom prst="rect">
            <a:avLst/>
          </a:prstGeom>
          <a:noFill/>
        </p:spPr>
        <p:txBody>
          <a:bodyPr>
            <a:spAutoFit/>
          </a:bodyPr>
          <a:lstStyle/>
          <a:p>
            <a:pPr algn="ctr" fontAlgn="auto">
              <a:spcBef>
                <a:spcPts val="0"/>
              </a:spcBef>
              <a:spcAft>
                <a:spcPts val="0"/>
              </a:spcAft>
              <a:defRPr/>
            </a:pPr>
            <a:r>
              <a:rPr lang="en-GB" sz="2600" dirty="0">
                <a:solidFill>
                  <a:srgbClr val="0091C4"/>
                </a:solidFill>
                <a:latin typeface="Century Gothic" pitchFamily="34" charset="0"/>
                <a:ea typeface="+mj-ea"/>
                <a:cs typeface="+mj-cs"/>
              </a:rPr>
              <a:t>Quelles sont les conséquences ?</a:t>
            </a:r>
            <a:endParaRPr lang="en-GB" sz="2600" dirty="0">
              <a:solidFill>
                <a:srgbClr val="0091C4"/>
              </a:solidFill>
              <a:latin typeface="Century Gothic" pitchFamily="34" charset="0"/>
              <a:ea typeface="+mj-ea"/>
              <a:cs typeface="+mj-cs"/>
            </a:endParaRPr>
          </a:p>
        </p:txBody>
      </p:sp>
      <p:grpSp>
        <p:nvGrpSpPr>
          <p:cNvPr id="18436" name="Group 9"/>
          <p:cNvGrpSpPr>
            <a:grpSpLocks/>
          </p:cNvGrpSpPr>
          <p:nvPr/>
        </p:nvGrpSpPr>
        <p:grpSpPr bwMode="auto">
          <a:xfrm>
            <a:off x="7467600" y="0"/>
            <a:ext cx="1641475" cy="641350"/>
            <a:chOff x="7467600" y="0"/>
            <a:chExt cx="1641698" cy="641606"/>
          </a:xfrm>
        </p:grpSpPr>
        <p:sp>
          <p:nvSpPr>
            <p:cNvPr id="18465" name="TextBox 6"/>
            <p:cNvSpPr txBox="1">
              <a:spLocks noChangeArrowheads="1"/>
            </p:cNvSpPr>
            <p:nvPr/>
          </p:nvSpPr>
          <p:spPr bwMode="auto">
            <a:xfrm>
              <a:off x="7467600" y="0"/>
              <a:ext cx="113764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r"/>
              <a:r>
                <a:rPr lang="en-GB" altLang="x-none" sz="1600">
                  <a:latin typeface="Century Gothic" charset="0"/>
                </a:rPr>
                <a:t>Fiche 2</a:t>
              </a:r>
            </a:p>
          </p:txBody>
        </p:sp>
        <p:pic>
          <p:nvPicPr>
            <p:cNvPr id="18466" name="Picture 7" descr="Student sheets.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598815" y="44624"/>
              <a:ext cx="510483" cy="596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4" name="Picture 13" descr="write.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765175"/>
            <a:ext cx="346075" cy="503238"/>
          </a:xfrm>
          <a:prstGeom prst="rect">
            <a:avLst/>
          </a:prstGeom>
          <a:noFill/>
          <a:ln>
            <a:noFill/>
          </a:ln>
          <a:effectLst>
            <a:outerShdw blurRad="63500" dist="381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8438" name="Group 52"/>
          <p:cNvGrpSpPr>
            <a:grpSpLocks/>
          </p:cNvGrpSpPr>
          <p:nvPr/>
        </p:nvGrpSpPr>
        <p:grpSpPr bwMode="auto">
          <a:xfrm>
            <a:off x="1187450" y="1341438"/>
            <a:ext cx="2305050" cy="722312"/>
            <a:chOff x="1187624" y="1340769"/>
            <a:chExt cx="2304256" cy="723496"/>
          </a:xfrm>
        </p:grpSpPr>
        <p:sp>
          <p:nvSpPr>
            <p:cNvPr id="39" name="Rounded Rectangle 38"/>
            <p:cNvSpPr/>
            <p:nvPr/>
          </p:nvSpPr>
          <p:spPr>
            <a:xfrm>
              <a:off x="1187624" y="1397001"/>
              <a:ext cx="1872208" cy="648816"/>
            </a:xfrm>
            <a:prstGeom prst="roundRect">
              <a:avLst/>
            </a:prstGeom>
            <a:solidFill>
              <a:schemeClr val="accent6">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8463" name="TextBox 14"/>
            <p:cNvSpPr txBox="1">
              <a:spLocks noChangeArrowheads="1"/>
            </p:cNvSpPr>
            <p:nvPr/>
          </p:nvSpPr>
          <p:spPr bwMode="auto">
            <a:xfrm>
              <a:off x="1187624" y="1354669"/>
              <a:ext cx="1800200" cy="709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nSpc>
                  <a:spcPts val="1600"/>
                </a:lnSpc>
              </a:pPr>
              <a:r>
                <a:rPr lang="en-GB" altLang="x-none" sz="1400">
                  <a:solidFill>
                    <a:schemeClr val="bg1"/>
                  </a:solidFill>
                  <a:latin typeface="Century Gothic" charset="0"/>
                </a:rPr>
                <a:t>Conséquences pour les humains (effets sociaux)</a:t>
              </a:r>
            </a:p>
          </p:txBody>
        </p:sp>
        <p:pic>
          <p:nvPicPr>
            <p:cNvPr id="20" name="Picture 19" descr="family.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843809" y="1340769"/>
              <a:ext cx="648071" cy="666802"/>
            </a:xfrm>
            <a:prstGeom prst="rect">
              <a:avLst/>
            </a:prstGeom>
            <a:noFill/>
            <a:ln>
              <a:noFill/>
            </a:ln>
            <a:effectLst>
              <a:outerShdw blurRad="63500" dist="381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8439" name="Group 51"/>
          <p:cNvGrpSpPr>
            <a:grpSpLocks/>
          </p:cNvGrpSpPr>
          <p:nvPr/>
        </p:nvGrpSpPr>
        <p:grpSpPr bwMode="auto">
          <a:xfrm>
            <a:off x="5257800" y="1328738"/>
            <a:ext cx="3402013" cy="731837"/>
            <a:chOff x="5257800" y="1329268"/>
            <a:chExt cx="3402198" cy="731580"/>
          </a:xfrm>
        </p:grpSpPr>
        <p:sp>
          <p:nvSpPr>
            <p:cNvPr id="40" name="Rounded Rectangle 39"/>
            <p:cNvSpPr/>
            <p:nvPr/>
          </p:nvSpPr>
          <p:spPr>
            <a:xfrm>
              <a:off x="5257800" y="1329268"/>
              <a:ext cx="2698576" cy="728132"/>
            </a:xfrm>
            <a:prstGeom prst="roundRect">
              <a:avLst/>
            </a:prstGeom>
            <a:solidFill>
              <a:srgbClr val="0099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8458" name="TextBox 11"/>
            <p:cNvSpPr txBox="1">
              <a:spLocks noChangeArrowheads="1"/>
            </p:cNvSpPr>
            <p:nvPr/>
          </p:nvSpPr>
          <p:spPr bwMode="auto">
            <a:xfrm>
              <a:off x="5266267" y="1330870"/>
              <a:ext cx="2641596" cy="709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nSpc>
                  <a:spcPts val="1600"/>
                </a:lnSpc>
              </a:pPr>
              <a:r>
                <a:rPr lang="en-GB" altLang="x-none" sz="1400">
                  <a:solidFill>
                    <a:schemeClr val="bg1"/>
                  </a:solidFill>
                  <a:latin typeface="Century Gothic" charset="0"/>
                </a:rPr>
                <a:t>Conséquences pour d’autres organismes                  (effets environnementaux)</a:t>
              </a:r>
            </a:p>
          </p:txBody>
        </p:sp>
        <p:pic>
          <p:nvPicPr>
            <p:cNvPr id="21" name="Picture 20" descr="scene.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668344" y="1340768"/>
              <a:ext cx="991654" cy="720080"/>
            </a:xfrm>
            <a:prstGeom prst="rect">
              <a:avLst/>
            </a:prstGeom>
            <a:noFill/>
            <a:ln>
              <a:noFill/>
            </a:ln>
            <a:effectLst>
              <a:outerShdw blurRad="63500" dist="381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8440" name="Group 49"/>
          <p:cNvGrpSpPr>
            <a:grpSpLocks/>
          </p:cNvGrpSpPr>
          <p:nvPr/>
        </p:nvGrpSpPr>
        <p:grpSpPr bwMode="auto">
          <a:xfrm>
            <a:off x="174625" y="2060575"/>
            <a:ext cx="4330700" cy="4321175"/>
            <a:chOff x="174812" y="2060848"/>
            <a:chExt cx="4329880" cy="4320480"/>
          </a:xfrm>
        </p:grpSpPr>
        <p:sp>
          <p:nvSpPr>
            <p:cNvPr id="18" name="TextBox 17"/>
            <p:cNvSpPr txBox="1"/>
            <p:nvPr/>
          </p:nvSpPr>
          <p:spPr>
            <a:xfrm>
              <a:off x="684304" y="2060848"/>
              <a:ext cx="1368166" cy="307925"/>
            </a:xfrm>
            <a:prstGeom prst="rect">
              <a:avLst/>
            </a:prstGeom>
            <a:noFill/>
          </p:spPr>
          <p:txBody>
            <a:bodyPr>
              <a:spAutoFit/>
            </a:bodyPr>
            <a:lstStyle/>
            <a:p>
              <a:pPr fontAlgn="auto">
                <a:spcBef>
                  <a:spcPts val="0"/>
                </a:spcBef>
                <a:spcAft>
                  <a:spcPts val="0"/>
                </a:spcAft>
                <a:defRPr/>
              </a:pPr>
              <a:r>
                <a:rPr lang="en-GB" sz="1400" b="1" dirty="0">
                  <a:solidFill>
                    <a:schemeClr val="accent6">
                      <a:lumMod val="50000"/>
                    </a:schemeClr>
                  </a:solidFill>
                  <a:latin typeface="Century Gothic" pitchFamily="34" charset="0"/>
                  <a:ea typeface="+mn-ea"/>
                  <a:cs typeface="+mn-cs"/>
                </a:rPr>
                <a:t>Avantages</a:t>
              </a:r>
            </a:p>
          </p:txBody>
        </p:sp>
        <p:sp>
          <p:nvSpPr>
            <p:cNvPr id="19" name="TextBox 18"/>
            <p:cNvSpPr txBox="1"/>
            <p:nvPr/>
          </p:nvSpPr>
          <p:spPr>
            <a:xfrm>
              <a:off x="2555611" y="2060848"/>
              <a:ext cx="1512602" cy="307925"/>
            </a:xfrm>
            <a:prstGeom prst="rect">
              <a:avLst/>
            </a:prstGeom>
            <a:noFill/>
          </p:spPr>
          <p:txBody>
            <a:bodyPr>
              <a:spAutoFit/>
            </a:bodyPr>
            <a:lstStyle/>
            <a:p>
              <a:pPr fontAlgn="auto">
                <a:spcBef>
                  <a:spcPts val="0"/>
                </a:spcBef>
                <a:spcAft>
                  <a:spcPts val="0"/>
                </a:spcAft>
                <a:defRPr/>
              </a:pPr>
              <a:r>
                <a:rPr lang="en-GB" sz="1400" b="1" dirty="0" err="1">
                  <a:solidFill>
                    <a:schemeClr val="accent6">
                      <a:lumMod val="50000"/>
                    </a:schemeClr>
                  </a:solidFill>
                  <a:latin typeface="Century Gothic" pitchFamily="34" charset="0"/>
                  <a:ea typeface="+mn-ea"/>
                  <a:cs typeface="+mn-cs"/>
                </a:rPr>
                <a:t>Inconvénients</a:t>
              </a:r>
              <a:endParaRPr lang="en-GB" sz="1400" b="1" dirty="0">
                <a:solidFill>
                  <a:schemeClr val="accent6">
                    <a:lumMod val="50000"/>
                  </a:schemeClr>
                </a:solidFill>
                <a:latin typeface="Century Gothic" pitchFamily="34" charset="0"/>
                <a:ea typeface="+mn-ea"/>
                <a:cs typeface="+mn-cs"/>
              </a:endParaRPr>
            </a:p>
          </p:txBody>
        </p:sp>
        <p:sp>
          <p:nvSpPr>
            <p:cNvPr id="22" name="Rectangle 21"/>
            <p:cNvSpPr>
              <a:spLocks noChangeArrowheads="1"/>
            </p:cNvSpPr>
            <p:nvPr/>
          </p:nvSpPr>
          <p:spPr bwMode="auto">
            <a:xfrm>
              <a:off x="179512" y="2380129"/>
              <a:ext cx="4320480" cy="4001199"/>
            </a:xfrm>
            <a:prstGeom prst="rect">
              <a:avLst/>
            </a:prstGeom>
            <a:noFill/>
            <a:ln w="6350">
              <a:solidFill>
                <a:srgbClr val="E46C0A"/>
              </a:solidFill>
              <a:miter lim="800000"/>
              <a:headEnd/>
              <a:tailEnd/>
            </a:ln>
            <a:effectLst>
              <a:outerShdw blurRad="63500" dist="381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endParaRPr lang="en-GB" altLang="x-none">
                <a:solidFill>
                  <a:srgbClr val="FFFFFF"/>
                </a:solidFill>
              </a:endParaRPr>
            </a:p>
          </p:txBody>
        </p:sp>
        <p:cxnSp>
          <p:nvCxnSpPr>
            <p:cNvPr id="25" name="Straight Connector 24"/>
            <p:cNvCxnSpPr>
              <a:cxnSpLocks noChangeShapeType="1"/>
              <a:stCxn id="22" idx="0"/>
              <a:endCxn id="22" idx="2"/>
            </p:cNvCxnSpPr>
            <p:nvPr/>
          </p:nvCxnSpPr>
          <p:spPr bwMode="auto">
            <a:xfrm>
              <a:off x="2339752" y="2380129"/>
              <a:ext cx="0" cy="4001199"/>
            </a:xfrm>
            <a:prstGeom prst="line">
              <a:avLst/>
            </a:prstGeom>
            <a:noFill/>
            <a:ln w="6350">
              <a:solidFill>
                <a:srgbClr val="E46C0A"/>
              </a:solidFill>
              <a:round/>
              <a:headEnd/>
              <a:tailEnd/>
            </a:ln>
            <a:effectLst>
              <a:outerShdw blurRad="63500" dist="38100" dir="2700000" algn="tl" rotWithShape="0">
                <a:srgbClr val="000000">
                  <a:alpha val="39999"/>
                </a:srgbClr>
              </a:outerShdw>
            </a:effectLst>
            <a:extLst>
              <a:ext uri="{909E8E84-426E-40DD-AFC4-6F175D3DCCD1}">
                <a14:hiddenFill xmlns:a14="http://schemas.microsoft.com/office/drawing/2010/main">
                  <a:noFill/>
                </a14:hiddenFill>
              </a:ext>
            </a:extLst>
          </p:spPr>
        </p:cxnSp>
        <p:cxnSp>
          <p:nvCxnSpPr>
            <p:cNvPr id="27" name="Straight Connector 26"/>
            <p:cNvCxnSpPr>
              <a:cxnSpLocks noChangeShapeType="1"/>
            </p:cNvCxnSpPr>
            <p:nvPr/>
          </p:nvCxnSpPr>
          <p:spPr bwMode="auto">
            <a:xfrm>
              <a:off x="174812" y="3717032"/>
              <a:ext cx="4325180" cy="22575"/>
            </a:xfrm>
            <a:prstGeom prst="line">
              <a:avLst/>
            </a:prstGeom>
            <a:noFill/>
            <a:ln w="6350">
              <a:solidFill>
                <a:srgbClr val="E46C0A"/>
              </a:solidFill>
              <a:round/>
              <a:headEnd/>
              <a:tailEnd/>
            </a:ln>
            <a:effectLst>
              <a:outerShdw blurRad="63500" dist="38100" dir="2700000" algn="tl" rotWithShape="0">
                <a:srgbClr val="000000">
                  <a:alpha val="39999"/>
                </a:srgbClr>
              </a:outerShdw>
            </a:effectLst>
            <a:extLst>
              <a:ext uri="{909E8E84-426E-40DD-AFC4-6F175D3DCCD1}">
                <a14:hiddenFill xmlns:a14="http://schemas.microsoft.com/office/drawing/2010/main">
                  <a:noFill/>
                </a14:hiddenFill>
              </a:ext>
            </a:extLst>
          </p:spPr>
        </p:cxnSp>
        <p:cxnSp>
          <p:nvCxnSpPr>
            <p:cNvPr id="38" name="Straight Connector 37"/>
            <p:cNvCxnSpPr>
              <a:cxnSpLocks noChangeShapeType="1"/>
            </p:cNvCxnSpPr>
            <p:nvPr/>
          </p:nvCxnSpPr>
          <p:spPr bwMode="auto">
            <a:xfrm>
              <a:off x="179512" y="5062609"/>
              <a:ext cx="4325180" cy="22575"/>
            </a:xfrm>
            <a:prstGeom prst="line">
              <a:avLst/>
            </a:prstGeom>
            <a:noFill/>
            <a:ln w="6350">
              <a:solidFill>
                <a:srgbClr val="E46C0A"/>
              </a:solidFill>
              <a:round/>
              <a:headEnd/>
              <a:tailEnd/>
            </a:ln>
            <a:effectLst>
              <a:outerShdw blurRad="63500" dist="38100" dir="2700000" algn="tl" rotWithShape="0">
                <a:srgbClr val="000000">
                  <a:alpha val="39999"/>
                </a:srgbClr>
              </a:outerShdw>
            </a:effectLst>
            <a:extLst>
              <a:ext uri="{909E8E84-426E-40DD-AFC4-6F175D3DCCD1}">
                <a14:hiddenFill xmlns:a14="http://schemas.microsoft.com/office/drawing/2010/main">
                  <a:noFill/>
                </a14:hiddenFill>
              </a:ext>
            </a:extLst>
          </p:spPr>
        </p:cxnSp>
      </p:grpSp>
      <p:grpSp>
        <p:nvGrpSpPr>
          <p:cNvPr id="18441" name="Group 50"/>
          <p:cNvGrpSpPr>
            <a:grpSpLocks/>
          </p:cNvGrpSpPr>
          <p:nvPr/>
        </p:nvGrpSpPr>
        <p:grpSpPr bwMode="auto">
          <a:xfrm>
            <a:off x="4637088" y="2060575"/>
            <a:ext cx="4327525" cy="4321175"/>
            <a:chOff x="4636770" y="2060848"/>
            <a:chExt cx="4327718" cy="4320480"/>
          </a:xfrm>
        </p:grpSpPr>
        <p:sp>
          <p:nvSpPr>
            <p:cNvPr id="41" name="TextBox 40"/>
            <p:cNvSpPr txBox="1"/>
            <p:nvPr/>
          </p:nvSpPr>
          <p:spPr>
            <a:xfrm>
              <a:off x="5143205" y="2060848"/>
              <a:ext cx="1368486" cy="307925"/>
            </a:xfrm>
            <a:prstGeom prst="rect">
              <a:avLst/>
            </a:prstGeom>
            <a:noFill/>
          </p:spPr>
          <p:txBody>
            <a:bodyPr>
              <a:spAutoFit/>
            </a:bodyPr>
            <a:lstStyle/>
            <a:p>
              <a:pPr fontAlgn="auto">
                <a:spcBef>
                  <a:spcPts val="0"/>
                </a:spcBef>
                <a:spcAft>
                  <a:spcPts val="0"/>
                </a:spcAft>
                <a:defRPr/>
              </a:pPr>
              <a:r>
                <a:rPr lang="en-GB" sz="1400" b="1" dirty="0">
                  <a:solidFill>
                    <a:schemeClr val="accent3">
                      <a:lumMod val="50000"/>
                    </a:schemeClr>
                  </a:solidFill>
                  <a:latin typeface="Century Gothic" pitchFamily="34" charset="0"/>
                  <a:ea typeface="+mn-ea"/>
                  <a:cs typeface="+mn-cs"/>
                </a:rPr>
                <a:t>Avantages</a:t>
              </a:r>
            </a:p>
          </p:txBody>
        </p:sp>
        <p:sp>
          <p:nvSpPr>
            <p:cNvPr id="42" name="TextBox 41"/>
            <p:cNvSpPr txBox="1"/>
            <p:nvPr/>
          </p:nvSpPr>
          <p:spPr>
            <a:xfrm>
              <a:off x="7014951" y="2060848"/>
              <a:ext cx="1512954" cy="307925"/>
            </a:xfrm>
            <a:prstGeom prst="rect">
              <a:avLst/>
            </a:prstGeom>
            <a:noFill/>
          </p:spPr>
          <p:txBody>
            <a:bodyPr>
              <a:spAutoFit/>
            </a:bodyPr>
            <a:lstStyle/>
            <a:p>
              <a:pPr fontAlgn="auto">
                <a:spcBef>
                  <a:spcPts val="0"/>
                </a:spcBef>
                <a:spcAft>
                  <a:spcPts val="0"/>
                </a:spcAft>
                <a:defRPr/>
              </a:pPr>
              <a:r>
                <a:rPr lang="en-GB" sz="1400" b="1" dirty="0" err="1">
                  <a:solidFill>
                    <a:schemeClr val="accent3">
                      <a:lumMod val="50000"/>
                    </a:schemeClr>
                  </a:solidFill>
                  <a:latin typeface="Century Gothic" pitchFamily="34" charset="0"/>
                  <a:ea typeface="+mn-ea"/>
                  <a:cs typeface="+mn-cs"/>
                </a:rPr>
                <a:t>Inconvénients</a:t>
              </a:r>
              <a:endParaRPr lang="en-GB" sz="1400" b="1" dirty="0">
                <a:solidFill>
                  <a:schemeClr val="accent3">
                    <a:lumMod val="50000"/>
                  </a:schemeClr>
                </a:solidFill>
                <a:latin typeface="Century Gothic" pitchFamily="34" charset="0"/>
                <a:ea typeface="+mn-ea"/>
                <a:cs typeface="+mn-cs"/>
              </a:endParaRPr>
            </a:p>
          </p:txBody>
        </p:sp>
        <p:sp>
          <p:nvSpPr>
            <p:cNvPr id="43" name="Rectangle 42"/>
            <p:cNvSpPr>
              <a:spLocks noChangeArrowheads="1"/>
            </p:cNvSpPr>
            <p:nvPr/>
          </p:nvSpPr>
          <p:spPr bwMode="auto">
            <a:xfrm>
              <a:off x="4639308" y="2380129"/>
              <a:ext cx="4320480" cy="4001199"/>
            </a:xfrm>
            <a:prstGeom prst="rect">
              <a:avLst/>
            </a:prstGeom>
            <a:noFill/>
            <a:ln w="6350">
              <a:solidFill>
                <a:srgbClr val="639A00"/>
              </a:solidFill>
              <a:miter lim="800000"/>
              <a:headEnd/>
              <a:tailEnd/>
            </a:ln>
            <a:effectLst>
              <a:outerShdw blurRad="63500" dist="381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endParaRPr lang="en-GB" altLang="x-none">
                <a:solidFill>
                  <a:srgbClr val="FFFFFF"/>
                </a:solidFill>
              </a:endParaRPr>
            </a:p>
          </p:txBody>
        </p:sp>
        <p:cxnSp>
          <p:nvCxnSpPr>
            <p:cNvPr id="44" name="Straight Connector 43"/>
            <p:cNvCxnSpPr>
              <a:cxnSpLocks noChangeShapeType="1"/>
              <a:stCxn id="43" idx="0"/>
              <a:endCxn id="43" idx="2"/>
            </p:cNvCxnSpPr>
            <p:nvPr/>
          </p:nvCxnSpPr>
          <p:spPr bwMode="auto">
            <a:xfrm>
              <a:off x="6799548" y="2380129"/>
              <a:ext cx="0" cy="4001199"/>
            </a:xfrm>
            <a:prstGeom prst="line">
              <a:avLst/>
            </a:prstGeom>
            <a:noFill/>
            <a:ln w="6350">
              <a:solidFill>
                <a:srgbClr val="639A00"/>
              </a:solidFill>
              <a:round/>
              <a:headEnd/>
              <a:tailEnd/>
            </a:ln>
            <a:effectLst>
              <a:outerShdw blurRad="63500" dist="38100" dir="2700000" algn="tl" rotWithShape="0">
                <a:srgbClr val="000000">
                  <a:alpha val="39999"/>
                </a:srgbClr>
              </a:outerShdw>
            </a:effectLst>
            <a:extLst>
              <a:ext uri="{909E8E84-426E-40DD-AFC4-6F175D3DCCD1}">
                <a14:hiddenFill xmlns:a14="http://schemas.microsoft.com/office/drawing/2010/main">
                  <a:noFill/>
                </a14:hiddenFill>
              </a:ext>
            </a:extLst>
          </p:spPr>
        </p:cxnSp>
        <p:cxnSp>
          <p:nvCxnSpPr>
            <p:cNvPr id="45" name="Straight Connector 44"/>
            <p:cNvCxnSpPr>
              <a:cxnSpLocks noChangeShapeType="1"/>
            </p:cNvCxnSpPr>
            <p:nvPr/>
          </p:nvCxnSpPr>
          <p:spPr bwMode="auto">
            <a:xfrm>
              <a:off x="4640580" y="3733800"/>
              <a:ext cx="4319208" cy="5807"/>
            </a:xfrm>
            <a:prstGeom prst="line">
              <a:avLst/>
            </a:prstGeom>
            <a:noFill/>
            <a:ln w="6350">
              <a:solidFill>
                <a:srgbClr val="639A00"/>
              </a:solidFill>
              <a:round/>
              <a:headEnd/>
              <a:tailEnd/>
            </a:ln>
            <a:effectLst>
              <a:outerShdw blurRad="63500" dist="38100" dir="2700000" algn="tl" rotWithShape="0">
                <a:srgbClr val="000000">
                  <a:alpha val="39999"/>
                </a:srgbClr>
              </a:outerShdw>
            </a:effectLst>
            <a:extLst>
              <a:ext uri="{909E8E84-426E-40DD-AFC4-6F175D3DCCD1}">
                <a14:hiddenFill xmlns:a14="http://schemas.microsoft.com/office/drawing/2010/main">
                  <a:noFill/>
                </a14:hiddenFill>
              </a:ext>
            </a:extLst>
          </p:spPr>
        </p:cxnSp>
        <p:cxnSp>
          <p:nvCxnSpPr>
            <p:cNvPr id="46" name="Straight Connector 45"/>
            <p:cNvCxnSpPr>
              <a:cxnSpLocks noChangeShapeType="1"/>
            </p:cNvCxnSpPr>
            <p:nvPr/>
          </p:nvCxnSpPr>
          <p:spPr bwMode="auto">
            <a:xfrm>
              <a:off x="4636770" y="5078730"/>
              <a:ext cx="4327718" cy="6454"/>
            </a:xfrm>
            <a:prstGeom prst="line">
              <a:avLst/>
            </a:prstGeom>
            <a:noFill/>
            <a:ln w="6350">
              <a:solidFill>
                <a:srgbClr val="639A00"/>
              </a:solidFill>
              <a:round/>
              <a:headEnd/>
              <a:tailEnd/>
            </a:ln>
            <a:effectLst>
              <a:outerShdw blurRad="63500" dist="38100" dir="2700000" algn="tl" rotWithShape="0">
                <a:srgbClr val="000000">
                  <a:alpha val="39999"/>
                </a:srgbClr>
              </a:outerShdw>
            </a:effectLst>
            <a:extLst>
              <a:ext uri="{909E8E84-426E-40DD-AFC4-6F175D3DCCD1}">
                <a14:hiddenFill xmlns:a14="http://schemas.microsoft.com/office/drawing/2010/main">
                  <a:noFill/>
                </a14:hiddenFill>
              </a:ext>
            </a:extLst>
          </p:spPr>
        </p:cxnSp>
      </p:grpSp>
      <p:sp>
        <p:nvSpPr>
          <p:cNvPr id="18442" name="TextBox 29"/>
          <p:cNvSpPr txBox="1">
            <a:spLocks noChangeArrowheads="1"/>
          </p:cNvSpPr>
          <p:nvPr/>
        </p:nvSpPr>
        <p:spPr bwMode="auto">
          <a:xfrm>
            <a:off x="7094538" y="6535738"/>
            <a:ext cx="2057400" cy="339725"/>
          </a:xfrm>
          <a:prstGeom prst="rect">
            <a:avLst/>
          </a:prstGeom>
          <a:solidFill>
            <a:srgbClr val="009ACA"/>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r"/>
            <a:r>
              <a:rPr lang="fr-FR" altLang="x-none" sz="1600">
                <a:solidFill>
                  <a:schemeClr val="bg1"/>
                </a:solidFill>
                <a:latin typeface="Geneva" charset="0"/>
                <a:ea typeface="Geneva" charset="0"/>
                <a:cs typeface="Geneva" charset="0"/>
              </a:rPr>
              <a:t>Fiches apprenants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4">
            <a:extLst>
              <a:ext uri="{28A0092B-C50C-407E-A947-70E740481C1C}">
                <a14:useLocalDpi xmlns:a14="http://schemas.microsoft.com/office/drawing/2010/main" val="0"/>
              </a:ext>
            </a:extLst>
          </a:blip>
          <a:srcRect b="23170"/>
          <a:stretch>
            <a:fillRect/>
          </a:stretch>
        </p:blipFill>
        <p:spPr bwMode="auto">
          <a:xfrm>
            <a:off x="-1588" y="2209800"/>
            <a:ext cx="9145588" cy="4675188"/>
          </a:xfrm>
          <a:prstGeom prst="rect">
            <a:avLst/>
          </a:prstGeom>
          <a:noFill/>
          <a:ln>
            <a:noFill/>
          </a:ln>
          <a:effectLst>
            <a:outerShdw blurRad="635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9" name="Picture 7" descr="engagelogo.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203575" y="404813"/>
            <a:ext cx="2822575" cy="1131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a:spLocks noChangeArrowheads="1"/>
          </p:cNvSpPr>
          <p:nvPr/>
        </p:nvSpPr>
        <p:spPr bwMode="auto">
          <a:xfrm>
            <a:off x="865188" y="1700213"/>
            <a:ext cx="7516812"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US" altLang="x-none" sz="3200">
                <a:solidFill>
                  <a:srgbClr val="639729"/>
                </a:solidFill>
                <a:latin typeface="Century Gothic" charset="0"/>
              </a:rPr>
              <a:t>Promouvoir le dialogue et la réflexion</a:t>
            </a:r>
            <a:endParaRPr lang="pt-BR" altLang="x-none" sz="3200">
              <a:solidFill>
                <a:srgbClr val="639729"/>
              </a:solidFill>
              <a:latin typeface="Century Gothic"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8" descr="engagelogo.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900238" y="396875"/>
            <a:ext cx="5135562" cy="205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22938" y="5959475"/>
            <a:ext cx="1873250" cy="40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4"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5763" y="4984750"/>
            <a:ext cx="128587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64013" y="5011738"/>
            <a:ext cx="912812" cy="43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6"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87588" y="4979988"/>
            <a:ext cx="1181100"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7"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974013" y="5953125"/>
            <a:ext cx="612775" cy="41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8" name="Picture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27075" y="4252913"/>
            <a:ext cx="601663"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9" name="Picture 1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23850" y="6005513"/>
            <a:ext cx="1408113" cy="31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0" name="Picture 1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748338" y="4941888"/>
            <a:ext cx="1824037"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1" name="Picture 1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371975" y="4165600"/>
            <a:ext cx="4953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92" name="TextBox 17"/>
          <p:cNvSpPr txBox="1">
            <a:spLocks noChangeArrowheads="1"/>
          </p:cNvSpPr>
          <p:nvPr/>
        </p:nvSpPr>
        <p:spPr bwMode="auto">
          <a:xfrm>
            <a:off x="7812088" y="5046663"/>
            <a:ext cx="9366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a:t>TRACES</a:t>
            </a:r>
            <a:endParaRPr lang="pt-BR" altLang="x-none"/>
          </a:p>
        </p:txBody>
      </p:sp>
      <p:pic>
        <p:nvPicPr>
          <p:cNvPr id="20493" name="Picture 16"/>
          <p:cNvPicPr>
            <a:picLocks noChangeAspect="1" noChangeArrowheads="1"/>
          </p:cNvPicPr>
          <p:nvPr/>
        </p:nvPicPr>
        <p:blipFill>
          <a:blip r:embed="rId14">
            <a:extLst>
              <a:ext uri="{28A0092B-C50C-407E-A947-70E740481C1C}">
                <a14:useLocalDpi xmlns:a14="http://schemas.microsoft.com/office/drawing/2010/main" val="0"/>
              </a:ext>
            </a:extLst>
          </a:blip>
          <a:srcRect l="12569" r="40408"/>
          <a:stretch>
            <a:fillRect/>
          </a:stretch>
        </p:blipFill>
        <p:spPr bwMode="auto">
          <a:xfrm>
            <a:off x="4068763" y="5973763"/>
            <a:ext cx="1103312" cy="37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4" name="Picture 1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232525" y="4191000"/>
            <a:ext cx="855663" cy="37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5" name="Picture 20"/>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268538" y="6021388"/>
            <a:ext cx="1220787" cy="28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6" name="Picture 22"/>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8075613" y="4146550"/>
            <a:ext cx="409575"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7" name="Picture 23"/>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439988" y="4076700"/>
            <a:ext cx="877887" cy="60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Rectangle 23"/>
          <p:cNvSpPr>
            <a:spLocks noChangeArrowheads="1"/>
          </p:cNvSpPr>
          <p:nvPr/>
        </p:nvSpPr>
        <p:spPr bwMode="auto">
          <a:xfrm>
            <a:off x="180975" y="3933825"/>
            <a:ext cx="8782050" cy="2735263"/>
          </a:xfrm>
          <a:prstGeom prst="rect">
            <a:avLst/>
          </a:prstGeom>
          <a:noFill/>
          <a:ln w="6350">
            <a:solidFill>
              <a:srgbClr val="0091C4"/>
            </a:solidFill>
            <a:miter lim="800000"/>
            <a:headEnd/>
            <a:tailEnd/>
          </a:ln>
          <a:effectLst>
            <a:outerShdw blurRad="63500" dist="381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endParaRPr lang="en-GB" altLang="x-none">
              <a:solidFill>
                <a:srgbClr val="FFFFFF"/>
              </a:solidFill>
            </a:endParaRPr>
          </a:p>
        </p:txBody>
      </p:sp>
      <p:pic>
        <p:nvPicPr>
          <p:cNvPr id="20499" name="Picture 1"/>
          <p:cNvPicPr>
            <a:picLocks noChangeAspect="1"/>
          </p:cNvPicPr>
          <p:nvPr/>
        </p:nvPicPr>
        <p:blipFill>
          <a:blip r:embed="rId19">
            <a:extLst>
              <a:ext uri="{28A0092B-C50C-407E-A947-70E740481C1C}">
                <a14:useLocalDpi xmlns:a14="http://schemas.microsoft.com/office/drawing/2010/main" val="0"/>
              </a:ext>
            </a:extLst>
          </a:blip>
          <a:srcRect/>
          <a:stretch>
            <a:fillRect/>
          </a:stretch>
        </p:blipFill>
        <p:spPr bwMode="auto">
          <a:xfrm>
            <a:off x="7292975" y="2471738"/>
            <a:ext cx="1455738" cy="131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00" name="TextBox 24"/>
          <p:cNvSpPr txBox="1">
            <a:spLocks noChangeArrowheads="1"/>
          </p:cNvSpPr>
          <p:nvPr/>
        </p:nvSpPr>
        <p:spPr bwMode="auto">
          <a:xfrm>
            <a:off x="1711325" y="2895600"/>
            <a:ext cx="58324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sz="1200">
                <a:latin typeface="Century Gothic" charset="0"/>
              </a:rPr>
              <a:t>Cette activité a été rédigée avec l’aide de Suzanne Lommen (Université de Fribourg, Suisse), membre de la COST Action « SMARTER » (Sustainable management of </a:t>
            </a:r>
            <a:r>
              <a:rPr lang="en-GB" altLang="x-none" sz="1200" i="1">
                <a:latin typeface="Century Gothic" charset="0"/>
              </a:rPr>
              <a:t>Ambrosia artemisiifolia</a:t>
            </a:r>
            <a:r>
              <a:rPr lang="en-GB" altLang="x-none" sz="1200">
                <a:latin typeface="Century Gothic" charset="0"/>
              </a:rPr>
              <a:t> in Europe, FA1203).</a:t>
            </a:r>
          </a:p>
          <a:p>
            <a:r>
              <a:rPr lang="en-GB" altLang="x-none" sz="1200">
                <a:latin typeface="Century Gothic" charset="0"/>
              </a:rPr>
              <a:t>Pour des plus amples renseignements, aller sur </a:t>
            </a:r>
            <a:r>
              <a:rPr lang="en-GB" altLang="x-none" sz="1200">
                <a:latin typeface="Century Gothic" charset="0"/>
                <a:hlinkClick r:id="rId20"/>
              </a:rPr>
              <a:t>www.ragweed.eu</a:t>
            </a:r>
            <a:endParaRPr lang="en-GB" altLang="x-none" sz="1200">
              <a:latin typeface="Century Gothic" charset="0"/>
            </a:endParaRPr>
          </a:p>
        </p:txBody>
      </p:sp>
      <p:sp>
        <p:nvSpPr>
          <p:cNvPr id="26" name="Rectangle 25"/>
          <p:cNvSpPr/>
          <p:nvPr/>
        </p:nvSpPr>
        <p:spPr>
          <a:xfrm>
            <a:off x="1600200" y="2508250"/>
            <a:ext cx="6165850" cy="292100"/>
          </a:xfrm>
          <a:prstGeom prst="rect">
            <a:avLst/>
          </a:prstGeom>
        </p:spPr>
        <p:txBody>
          <a:bodyPr>
            <a:spAutoFit/>
          </a:bodyPr>
          <a:lstStyle/>
          <a:p>
            <a:pPr fontAlgn="auto">
              <a:spcBef>
                <a:spcPts val="0"/>
              </a:spcBef>
              <a:spcAft>
                <a:spcPts val="0"/>
              </a:spcAft>
              <a:defRPr/>
            </a:pPr>
            <a:r>
              <a:rPr lang="en-US" sz="1300" b="1" dirty="0">
                <a:solidFill>
                  <a:schemeClr val="bg1">
                    <a:lumMod val="50000"/>
                  </a:schemeClr>
                </a:solidFill>
                <a:latin typeface="Century Gothic" pitchFamily="34" charset="0"/>
                <a:ea typeface="Ebrima" panose="02000000000000000000" pitchFamily="2" charset="0"/>
                <a:cs typeface="Mangal" panose="02040503050203030202" pitchFamily="18" charset="0"/>
              </a:rPr>
              <a:t>Aider les nouvelles générations à s’impliquer dans les enjeux des sciences</a:t>
            </a:r>
            <a:endParaRPr lang="en-GB" sz="1300" b="1" dirty="0">
              <a:solidFill>
                <a:schemeClr val="bg1">
                  <a:lumMod val="50000"/>
                </a:schemeClr>
              </a:solidFill>
              <a:latin typeface="Century Gothic" pitchFamily="34" charset="0"/>
              <a:ea typeface="Ebrima" panose="02000000000000000000" pitchFamily="2" charset="0"/>
              <a:cs typeface="Mangal" panose="02040503050203030202" pitchFamily="18" charset="0"/>
            </a:endParaRPr>
          </a:p>
        </p:txBody>
      </p:sp>
    </p:spTree>
    <p:custDataLst>
      <p:tags r:id="rId1"/>
    </p:custData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2700338" y="836613"/>
            <a:ext cx="341788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r>
              <a:rPr lang="en-GB" altLang="x-none" sz="4000">
                <a:solidFill>
                  <a:srgbClr val="639729"/>
                </a:solidFill>
                <a:latin typeface="Century Gothic" charset="0"/>
              </a:rPr>
              <a:t>Crédits</a:t>
            </a:r>
            <a:endParaRPr lang="pt-BR" altLang="x-none" sz="4000">
              <a:solidFill>
                <a:srgbClr val="639729"/>
              </a:solidFill>
              <a:latin typeface="Century Gothic" charset="0"/>
            </a:endParaRPr>
          </a:p>
        </p:txBody>
      </p:sp>
      <p:graphicFrame>
        <p:nvGraphicFramePr>
          <p:cNvPr id="3" name="Table 2"/>
          <p:cNvGraphicFramePr>
            <a:graphicFrameLocks noGrp="1"/>
          </p:cNvGraphicFramePr>
          <p:nvPr/>
        </p:nvGraphicFramePr>
        <p:xfrm>
          <a:off x="1042988" y="2205038"/>
          <a:ext cx="7200900" cy="2232025"/>
        </p:xfrm>
        <a:graphic>
          <a:graphicData uri="http://schemas.openxmlformats.org/drawingml/2006/table">
            <a:tbl>
              <a:tblPr/>
              <a:tblGrid>
                <a:gridCol w="4105275"/>
                <a:gridCol w="1023937"/>
                <a:gridCol w="2071688"/>
              </a:tblGrid>
              <a:tr h="558800">
                <a:tc>
                  <a:txBody>
                    <a:bodyPr/>
                    <a:lstStyle>
                      <a:lvl1pPr defTabSz="457200">
                        <a:spcBef>
                          <a:spcPct val="20000"/>
                        </a:spcBef>
                        <a:buFont typeface="Arial" charset="0"/>
                        <a:defRPr sz="2800">
                          <a:solidFill>
                            <a:schemeClr val="tx1"/>
                          </a:solidFill>
                          <a:latin typeface="Calibri" charset="0"/>
                        </a:defRPr>
                      </a:lvl1pPr>
                      <a:lvl2pPr marL="742950" indent="-285750" defTabSz="457200">
                        <a:spcBef>
                          <a:spcPct val="20000"/>
                        </a:spcBef>
                        <a:buFont typeface="Arial" charset="0"/>
                        <a:defRPr sz="2400">
                          <a:solidFill>
                            <a:schemeClr val="tx1"/>
                          </a:solidFill>
                          <a:latin typeface="Calibri" charset="0"/>
                        </a:defRPr>
                      </a:lvl2pPr>
                      <a:lvl3pPr marL="1143000" indent="-228600" defTabSz="457200">
                        <a:spcBef>
                          <a:spcPct val="20000"/>
                        </a:spcBef>
                        <a:buFont typeface="Arial" charset="0"/>
                        <a:defRPr sz="2000">
                          <a:solidFill>
                            <a:schemeClr val="tx1"/>
                          </a:solidFill>
                          <a:latin typeface="Calibri" charset="0"/>
                        </a:defRPr>
                      </a:lvl3pPr>
                      <a:lvl4pPr marL="1600200" indent="-228600" defTabSz="457200">
                        <a:spcBef>
                          <a:spcPct val="20000"/>
                        </a:spcBef>
                        <a:buFont typeface="Arial" charset="0"/>
                        <a:defRPr>
                          <a:solidFill>
                            <a:schemeClr val="tx1"/>
                          </a:solidFill>
                          <a:latin typeface="Calibri" charset="0"/>
                        </a:defRPr>
                      </a:lvl4pPr>
                      <a:lvl5pPr marL="2057400" indent="-228600" defTabSz="457200">
                        <a:spcBef>
                          <a:spcPct val="20000"/>
                        </a:spcBef>
                        <a:buFont typeface="Arial" charset="0"/>
                        <a:defRPr>
                          <a:solidFill>
                            <a:schemeClr val="tx1"/>
                          </a:solidFill>
                          <a:latin typeface="Calibri" charset="0"/>
                        </a:defRPr>
                      </a:lvl5pPr>
                      <a:lvl6pPr marL="2514600" indent="-228600" defTabSz="457200" fontAlgn="base">
                        <a:spcBef>
                          <a:spcPct val="20000"/>
                        </a:spcBef>
                        <a:spcAft>
                          <a:spcPct val="0"/>
                        </a:spcAft>
                        <a:buFont typeface="Arial" charset="0"/>
                        <a:defRPr>
                          <a:solidFill>
                            <a:schemeClr val="tx1"/>
                          </a:solidFill>
                          <a:latin typeface="Calibri" charset="0"/>
                        </a:defRPr>
                      </a:lvl6pPr>
                      <a:lvl7pPr marL="2971800" indent="-228600" defTabSz="457200" fontAlgn="base">
                        <a:spcBef>
                          <a:spcPct val="20000"/>
                        </a:spcBef>
                        <a:spcAft>
                          <a:spcPct val="0"/>
                        </a:spcAft>
                        <a:buFont typeface="Arial" charset="0"/>
                        <a:defRPr>
                          <a:solidFill>
                            <a:schemeClr val="tx1"/>
                          </a:solidFill>
                          <a:latin typeface="Calibri" charset="0"/>
                        </a:defRPr>
                      </a:lvl7pPr>
                      <a:lvl8pPr marL="3429000" indent="-228600" defTabSz="457200" fontAlgn="base">
                        <a:spcBef>
                          <a:spcPct val="20000"/>
                        </a:spcBef>
                        <a:spcAft>
                          <a:spcPct val="0"/>
                        </a:spcAft>
                        <a:buFont typeface="Arial" charset="0"/>
                        <a:defRPr>
                          <a:solidFill>
                            <a:schemeClr val="tx1"/>
                          </a:solidFill>
                          <a:latin typeface="Calibri" charset="0"/>
                        </a:defRPr>
                      </a:lvl8pPr>
                      <a:lvl9pPr marL="3886200" indent="-228600" defTabSz="457200" fontAlgn="base">
                        <a:spcBef>
                          <a:spcPct val="20000"/>
                        </a:spcBef>
                        <a:spcAft>
                          <a:spcPct val="0"/>
                        </a:spcAft>
                        <a:buFont typeface="Arial" charset="0"/>
                        <a:defRPr>
                          <a:solidFill>
                            <a:schemeClr val="tx1"/>
                          </a:solidFill>
                          <a:latin typeface="Calibri"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altLang="x-none" sz="1600" b="0" i="0" u="none" strike="noStrike" cap="none" normalizeH="0" baseline="0">
                          <a:ln>
                            <a:noFill/>
                          </a:ln>
                          <a:solidFill>
                            <a:srgbClr val="000000"/>
                          </a:solidFill>
                          <a:effectLst/>
                          <a:latin typeface="Century Gothic" charset="0"/>
                          <a:ea typeface="ＭＳ Ｐゴシック" charset="-128"/>
                        </a:rPr>
                        <a:t>Allergie à l’ambroisie (à gauche)</a:t>
                      </a:r>
                    </a:p>
                  </a:txBody>
                  <a:tcPr anchor="ctr" horzOverflow="overflow">
                    <a:lnL>
                      <a:noFill/>
                    </a:lnL>
                    <a:lnR w="6350" cap="flat" cmpd="sng" algn="ctr">
                      <a:solidFill>
                        <a:srgbClr val="639A00"/>
                      </a:solidFill>
                      <a:prstDash val="solid"/>
                      <a:round/>
                      <a:headEnd type="none" w="med" len="med"/>
                      <a:tailEnd type="none" w="med" len="med"/>
                    </a:lnR>
                    <a:lnT>
                      <a:noFill/>
                    </a:lnT>
                    <a:lnB w="6350" cap="flat" cmpd="sng" algn="ctr">
                      <a:solidFill>
                        <a:srgbClr val="639A00"/>
                      </a:solidFill>
                      <a:prstDash val="solid"/>
                      <a:round/>
                      <a:headEnd type="none" w="med" len="med"/>
                      <a:tailEnd type="none" w="med" len="med"/>
                    </a:lnB>
                    <a:lnTlToBr>
                      <a:noFill/>
                    </a:lnTlToBr>
                    <a:lnBlToTr>
                      <a:noFill/>
                    </a:lnBlToTr>
                    <a:solidFill>
                      <a:schemeClr val="bg1"/>
                    </a:solidFill>
                  </a:tcPr>
                </a:tc>
                <a:tc>
                  <a:txBody>
                    <a:bodyPr/>
                    <a:lstStyle>
                      <a:lvl1pPr defTabSz="457200">
                        <a:spcBef>
                          <a:spcPct val="20000"/>
                        </a:spcBef>
                        <a:buFont typeface="Arial" charset="0"/>
                        <a:defRPr sz="2800">
                          <a:solidFill>
                            <a:schemeClr val="tx1"/>
                          </a:solidFill>
                          <a:latin typeface="Calibri" charset="0"/>
                        </a:defRPr>
                      </a:lvl1pPr>
                      <a:lvl2pPr marL="742950" indent="-285750" defTabSz="457200">
                        <a:spcBef>
                          <a:spcPct val="20000"/>
                        </a:spcBef>
                        <a:buFont typeface="Arial" charset="0"/>
                        <a:defRPr sz="2400">
                          <a:solidFill>
                            <a:schemeClr val="tx1"/>
                          </a:solidFill>
                          <a:latin typeface="Calibri" charset="0"/>
                        </a:defRPr>
                      </a:lvl2pPr>
                      <a:lvl3pPr marL="1143000" indent="-228600" defTabSz="457200">
                        <a:spcBef>
                          <a:spcPct val="20000"/>
                        </a:spcBef>
                        <a:buFont typeface="Arial" charset="0"/>
                        <a:defRPr sz="2000">
                          <a:solidFill>
                            <a:schemeClr val="tx1"/>
                          </a:solidFill>
                          <a:latin typeface="Calibri" charset="0"/>
                        </a:defRPr>
                      </a:lvl3pPr>
                      <a:lvl4pPr marL="1600200" indent="-228600" defTabSz="457200">
                        <a:spcBef>
                          <a:spcPct val="20000"/>
                        </a:spcBef>
                        <a:buFont typeface="Arial" charset="0"/>
                        <a:defRPr>
                          <a:solidFill>
                            <a:schemeClr val="tx1"/>
                          </a:solidFill>
                          <a:latin typeface="Calibri" charset="0"/>
                        </a:defRPr>
                      </a:lvl4pPr>
                      <a:lvl5pPr marL="2057400" indent="-228600" defTabSz="457200">
                        <a:spcBef>
                          <a:spcPct val="20000"/>
                        </a:spcBef>
                        <a:buFont typeface="Arial" charset="0"/>
                        <a:defRPr>
                          <a:solidFill>
                            <a:schemeClr val="tx1"/>
                          </a:solidFill>
                          <a:latin typeface="Calibri" charset="0"/>
                        </a:defRPr>
                      </a:lvl5pPr>
                      <a:lvl6pPr marL="2514600" indent="-228600" defTabSz="457200" fontAlgn="base">
                        <a:spcBef>
                          <a:spcPct val="20000"/>
                        </a:spcBef>
                        <a:spcAft>
                          <a:spcPct val="0"/>
                        </a:spcAft>
                        <a:buFont typeface="Arial" charset="0"/>
                        <a:defRPr>
                          <a:solidFill>
                            <a:schemeClr val="tx1"/>
                          </a:solidFill>
                          <a:latin typeface="Calibri" charset="0"/>
                        </a:defRPr>
                      </a:lvl6pPr>
                      <a:lvl7pPr marL="2971800" indent="-228600" defTabSz="457200" fontAlgn="base">
                        <a:spcBef>
                          <a:spcPct val="20000"/>
                        </a:spcBef>
                        <a:spcAft>
                          <a:spcPct val="0"/>
                        </a:spcAft>
                        <a:buFont typeface="Arial" charset="0"/>
                        <a:defRPr>
                          <a:solidFill>
                            <a:schemeClr val="tx1"/>
                          </a:solidFill>
                          <a:latin typeface="Calibri" charset="0"/>
                        </a:defRPr>
                      </a:lvl7pPr>
                      <a:lvl8pPr marL="3429000" indent="-228600" defTabSz="457200" fontAlgn="base">
                        <a:spcBef>
                          <a:spcPct val="20000"/>
                        </a:spcBef>
                        <a:spcAft>
                          <a:spcPct val="0"/>
                        </a:spcAft>
                        <a:buFont typeface="Arial" charset="0"/>
                        <a:defRPr>
                          <a:solidFill>
                            <a:schemeClr val="tx1"/>
                          </a:solidFill>
                          <a:latin typeface="Calibri" charset="0"/>
                        </a:defRPr>
                      </a:lvl8pPr>
                      <a:lvl9pPr marL="3886200" indent="-228600" defTabSz="457200" fontAlgn="base">
                        <a:spcBef>
                          <a:spcPct val="20000"/>
                        </a:spcBef>
                        <a:spcAft>
                          <a:spcPct val="0"/>
                        </a:spcAft>
                        <a:buFont typeface="Arial" charset="0"/>
                        <a:defRPr>
                          <a:solidFill>
                            <a:schemeClr val="tx1"/>
                          </a:solidFill>
                          <a:latin typeface="Calibri"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GB" altLang="x-none" sz="1600" b="0" i="0" u="none" strike="noStrike" cap="none" normalizeH="0" baseline="0">
                          <a:ln>
                            <a:noFill/>
                          </a:ln>
                          <a:solidFill>
                            <a:srgbClr val="000000"/>
                          </a:solidFill>
                          <a:effectLst/>
                          <a:latin typeface="Century Gothic" charset="0"/>
                          <a:ea typeface="ＭＳ Ｐゴシック" charset="-128"/>
                        </a:rPr>
                        <a:t>4</a:t>
                      </a:r>
                    </a:p>
                  </a:txBody>
                  <a:tcPr anchor="ctr" horzOverflow="overflow">
                    <a:lnL w="6350" cap="flat" cmpd="sng" algn="ctr">
                      <a:solidFill>
                        <a:srgbClr val="639A00"/>
                      </a:solidFill>
                      <a:prstDash val="solid"/>
                      <a:round/>
                      <a:headEnd type="none" w="med" len="med"/>
                      <a:tailEnd type="none" w="med" len="med"/>
                    </a:lnL>
                    <a:lnR w="6350" cap="flat" cmpd="sng" algn="ctr">
                      <a:solidFill>
                        <a:srgbClr val="639A00"/>
                      </a:solidFill>
                      <a:prstDash val="solid"/>
                      <a:round/>
                      <a:headEnd type="none" w="med" len="med"/>
                      <a:tailEnd type="none" w="med" len="med"/>
                    </a:lnR>
                    <a:lnT>
                      <a:noFill/>
                    </a:lnT>
                    <a:lnB w="6350" cap="flat" cmpd="sng" algn="ctr">
                      <a:solidFill>
                        <a:srgbClr val="639A00"/>
                      </a:solidFill>
                      <a:prstDash val="solid"/>
                      <a:round/>
                      <a:headEnd type="none" w="med" len="med"/>
                      <a:tailEnd type="none" w="med" len="med"/>
                    </a:lnB>
                    <a:lnTlToBr>
                      <a:noFill/>
                    </a:lnTlToBr>
                    <a:lnBlToTr>
                      <a:noFill/>
                    </a:lnBlToTr>
                    <a:solidFill>
                      <a:schemeClr val="bg1"/>
                    </a:solidFill>
                  </a:tcPr>
                </a:tc>
                <a:tc>
                  <a:txBody>
                    <a:bodyPr/>
                    <a:lstStyle>
                      <a:lvl1pPr defTabSz="457200">
                        <a:spcBef>
                          <a:spcPct val="20000"/>
                        </a:spcBef>
                        <a:buFont typeface="Arial" charset="0"/>
                        <a:defRPr sz="2800">
                          <a:solidFill>
                            <a:schemeClr val="tx1"/>
                          </a:solidFill>
                          <a:latin typeface="Calibri" charset="0"/>
                        </a:defRPr>
                      </a:lvl1pPr>
                      <a:lvl2pPr marL="742950" indent="-285750" defTabSz="457200">
                        <a:spcBef>
                          <a:spcPct val="20000"/>
                        </a:spcBef>
                        <a:buFont typeface="Arial" charset="0"/>
                        <a:defRPr sz="2400">
                          <a:solidFill>
                            <a:schemeClr val="tx1"/>
                          </a:solidFill>
                          <a:latin typeface="Calibri" charset="0"/>
                        </a:defRPr>
                      </a:lvl2pPr>
                      <a:lvl3pPr marL="1143000" indent="-228600" defTabSz="457200">
                        <a:spcBef>
                          <a:spcPct val="20000"/>
                        </a:spcBef>
                        <a:buFont typeface="Arial" charset="0"/>
                        <a:defRPr sz="2000">
                          <a:solidFill>
                            <a:schemeClr val="tx1"/>
                          </a:solidFill>
                          <a:latin typeface="Calibri" charset="0"/>
                        </a:defRPr>
                      </a:lvl3pPr>
                      <a:lvl4pPr marL="1600200" indent="-228600" defTabSz="457200">
                        <a:spcBef>
                          <a:spcPct val="20000"/>
                        </a:spcBef>
                        <a:buFont typeface="Arial" charset="0"/>
                        <a:defRPr>
                          <a:solidFill>
                            <a:schemeClr val="tx1"/>
                          </a:solidFill>
                          <a:latin typeface="Calibri" charset="0"/>
                        </a:defRPr>
                      </a:lvl4pPr>
                      <a:lvl5pPr marL="2057400" indent="-228600" defTabSz="457200">
                        <a:spcBef>
                          <a:spcPct val="20000"/>
                        </a:spcBef>
                        <a:buFont typeface="Arial" charset="0"/>
                        <a:defRPr>
                          <a:solidFill>
                            <a:schemeClr val="tx1"/>
                          </a:solidFill>
                          <a:latin typeface="Calibri" charset="0"/>
                        </a:defRPr>
                      </a:lvl5pPr>
                      <a:lvl6pPr marL="2514600" indent="-228600" defTabSz="457200" fontAlgn="base">
                        <a:spcBef>
                          <a:spcPct val="20000"/>
                        </a:spcBef>
                        <a:spcAft>
                          <a:spcPct val="0"/>
                        </a:spcAft>
                        <a:buFont typeface="Arial" charset="0"/>
                        <a:defRPr>
                          <a:solidFill>
                            <a:schemeClr val="tx1"/>
                          </a:solidFill>
                          <a:latin typeface="Calibri" charset="0"/>
                        </a:defRPr>
                      </a:lvl6pPr>
                      <a:lvl7pPr marL="2971800" indent="-228600" defTabSz="457200" fontAlgn="base">
                        <a:spcBef>
                          <a:spcPct val="20000"/>
                        </a:spcBef>
                        <a:spcAft>
                          <a:spcPct val="0"/>
                        </a:spcAft>
                        <a:buFont typeface="Arial" charset="0"/>
                        <a:defRPr>
                          <a:solidFill>
                            <a:schemeClr val="tx1"/>
                          </a:solidFill>
                          <a:latin typeface="Calibri" charset="0"/>
                        </a:defRPr>
                      </a:lvl7pPr>
                      <a:lvl8pPr marL="3429000" indent="-228600" defTabSz="457200" fontAlgn="base">
                        <a:spcBef>
                          <a:spcPct val="20000"/>
                        </a:spcBef>
                        <a:spcAft>
                          <a:spcPct val="0"/>
                        </a:spcAft>
                        <a:buFont typeface="Arial" charset="0"/>
                        <a:defRPr>
                          <a:solidFill>
                            <a:schemeClr val="tx1"/>
                          </a:solidFill>
                          <a:latin typeface="Calibri" charset="0"/>
                        </a:defRPr>
                      </a:lvl8pPr>
                      <a:lvl9pPr marL="3886200" indent="-228600" defTabSz="457200" fontAlgn="base">
                        <a:spcBef>
                          <a:spcPct val="20000"/>
                        </a:spcBef>
                        <a:spcAft>
                          <a:spcPct val="0"/>
                        </a:spcAft>
                        <a:buFont typeface="Arial" charset="0"/>
                        <a:defRPr>
                          <a:solidFill>
                            <a:schemeClr val="tx1"/>
                          </a:solidFill>
                          <a:latin typeface="Calibri"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altLang="x-none" sz="1600" b="0" i="0" u="none" strike="noStrike" cap="none" normalizeH="0" baseline="0">
                          <a:ln>
                            <a:noFill/>
                          </a:ln>
                          <a:solidFill>
                            <a:srgbClr val="000000"/>
                          </a:solidFill>
                          <a:effectLst/>
                          <a:latin typeface="Century Gothic" charset="0"/>
                          <a:ea typeface="ＭＳ Ｐゴシック" charset="-128"/>
                        </a:rPr>
                        <a:t>Christen Bohren</a:t>
                      </a:r>
                    </a:p>
                  </a:txBody>
                  <a:tcPr anchor="ctr" horzOverflow="overflow">
                    <a:lnL w="6350" cap="flat" cmpd="sng" algn="ctr">
                      <a:solidFill>
                        <a:srgbClr val="639A00"/>
                      </a:solidFill>
                      <a:prstDash val="solid"/>
                      <a:round/>
                      <a:headEnd type="none" w="med" len="med"/>
                      <a:tailEnd type="none" w="med" len="med"/>
                    </a:lnL>
                    <a:lnR>
                      <a:noFill/>
                    </a:lnR>
                    <a:lnT>
                      <a:noFill/>
                    </a:lnT>
                    <a:lnB w="6350" cap="flat" cmpd="sng" algn="ctr">
                      <a:solidFill>
                        <a:srgbClr val="639A00"/>
                      </a:solidFill>
                      <a:prstDash val="solid"/>
                      <a:round/>
                      <a:headEnd type="none" w="med" len="med"/>
                      <a:tailEnd type="none" w="med" len="med"/>
                    </a:lnB>
                    <a:lnTlToBr>
                      <a:noFill/>
                    </a:lnTlToBr>
                    <a:lnBlToTr>
                      <a:noFill/>
                    </a:lnBlToTr>
                    <a:solidFill>
                      <a:schemeClr val="bg1"/>
                    </a:solidFill>
                  </a:tcPr>
                </a:tc>
              </a:tr>
              <a:tr h="558800">
                <a:tc>
                  <a:txBody>
                    <a:bodyPr/>
                    <a:lstStyle>
                      <a:lvl1pPr defTabSz="457200">
                        <a:spcBef>
                          <a:spcPct val="20000"/>
                        </a:spcBef>
                        <a:buFont typeface="Arial" charset="0"/>
                        <a:defRPr sz="2800">
                          <a:solidFill>
                            <a:schemeClr val="tx1"/>
                          </a:solidFill>
                          <a:latin typeface="Calibri" charset="0"/>
                        </a:defRPr>
                      </a:lvl1pPr>
                      <a:lvl2pPr marL="742950" indent="-285750" defTabSz="457200">
                        <a:spcBef>
                          <a:spcPct val="20000"/>
                        </a:spcBef>
                        <a:buFont typeface="Arial" charset="0"/>
                        <a:defRPr sz="2400">
                          <a:solidFill>
                            <a:schemeClr val="tx1"/>
                          </a:solidFill>
                          <a:latin typeface="Calibri" charset="0"/>
                        </a:defRPr>
                      </a:lvl2pPr>
                      <a:lvl3pPr marL="1143000" indent="-228600" defTabSz="457200">
                        <a:spcBef>
                          <a:spcPct val="20000"/>
                        </a:spcBef>
                        <a:buFont typeface="Arial" charset="0"/>
                        <a:defRPr sz="2000">
                          <a:solidFill>
                            <a:schemeClr val="tx1"/>
                          </a:solidFill>
                          <a:latin typeface="Calibri" charset="0"/>
                        </a:defRPr>
                      </a:lvl3pPr>
                      <a:lvl4pPr marL="1600200" indent="-228600" defTabSz="457200">
                        <a:spcBef>
                          <a:spcPct val="20000"/>
                        </a:spcBef>
                        <a:buFont typeface="Arial" charset="0"/>
                        <a:defRPr>
                          <a:solidFill>
                            <a:schemeClr val="tx1"/>
                          </a:solidFill>
                          <a:latin typeface="Calibri" charset="0"/>
                        </a:defRPr>
                      </a:lvl4pPr>
                      <a:lvl5pPr marL="2057400" indent="-228600" defTabSz="457200">
                        <a:spcBef>
                          <a:spcPct val="20000"/>
                        </a:spcBef>
                        <a:buFont typeface="Arial" charset="0"/>
                        <a:defRPr>
                          <a:solidFill>
                            <a:schemeClr val="tx1"/>
                          </a:solidFill>
                          <a:latin typeface="Calibri" charset="0"/>
                        </a:defRPr>
                      </a:lvl5pPr>
                      <a:lvl6pPr marL="2514600" indent="-228600" defTabSz="457200" fontAlgn="base">
                        <a:spcBef>
                          <a:spcPct val="20000"/>
                        </a:spcBef>
                        <a:spcAft>
                          <a:spcPct val="0"/>
                        </a:spcAft>
                        <a:buFont typeface="Arial" charset="0"/>
                        <a:defRPr>
                          <a:solidFill>
                            <a:schemeClr val="tx1"/>
                          </a:solidFill>
                          <a:latin typeface="Calibri" charset="0"/>
                        </a:defRPr>
                      </a:lvl6pPr>
                      <a:lvl7pPr marL="2971800" indent="-228600" defTabSz="457200" fontAlgn="base">
                        <a:spcBef>
                          <a:spcPct val="20000"/>
                        </a:spcBef>
                        <a:spcAft>
                          <a:spcPct val="0"/>
                        </a:spcAft>
                        <a:buFont typeface="Arial" charset="0"/>
                        <a:defRPr>
                          <a:solidFill>
                            <a:schemeClr val="tx1"/>
                          </a:solidFill>
                          <a:latin typeface="Calibri" charset="0"/>
                        </a:defRPr>
                      </a:lvl7pPr>
                      <a:lvl8pPr marL="3429000" indent="-228600" defTabSz="457200" fontAlgn="base">
                        <a:spcBef>
                          <a:spcPct val="20000"/>
                        </a:spcBef>
                        <a:spcAft>
                          <a:spcPct val="0"/>
                        </a:spcAft>
                        <a:buFont typeface="Arial" charset="0"/>
                        <a:defRPr>
                          <a:solidFill>
                            <a:schemeClr val="tx1"/>
                          </a:solidFill>
                          <a:latin typeface="Calibri" charset="0"/>
                        </a:defRPr>
                      </a:lvl8pPr>
                      <a:lvl9pPr marL="3886200" indent="-228600" defTabSz="457200" fontAlgn="base">
                        <a:spcBef>
                          <a:spcPct val="20000"/>
                        </a:spcBef>
                        <a:spcAft>
                          <a:spcPct val="0"/>
                        </a:spcAft>
                        <a:buFont typeface="Arial" charset="0"/>
                        <a:defRPr>
                          <a:solidFill>
                            <a:schemeClr val="tx1"/>
                          </a:solidFill>
                          <a:latin typeface="Calibri"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altLang="x-none" sz="1600" b="0" i="0" u="none" strike="noStrike" cap="none" normalizeH="0" baseline="0">
                          <a:ln>
                            <a:noFill/>
                          </a:ln>
                          <a:solidFill>
                            <a:srgbClr val="000000"/>
                          </a:solidFill>
                          <a:effectLst/>
                          <a:latin typeface="Century Gothic" charset="0"/>
                          <a:ea typeface="ＭＳ Ｐゴシック" charset="-128"/>
                        </a:rPr>
                        <a:t>Champs cultivés (à droite)</a:t>
                      </a:r>
                    </a:p>
                  </a:txBody>
                  <a:tcPr anchor="ctr" horzOverflow="overflow">
                    <a:lnL>
                      <a:noFill/>
                    </a:lnL>
                    <a:lnR w="6350" cap="flat" cmpd="sng" algn="ctr">
                      <a:solidFill>
                        <a:srgbClr val="639A00"/>
                      </a:solidFill>
                      <a:prstDash val="solid"/>
                      <a:round/>
                      <a:headEnd type="none" w="med" len="med"/>
                      <a:tailEnd type="none" w="med" len="med"/>
                    </a:lnR>
                    <a:lnT w="6350" cap="flat" cmpd="sng" algn="ctr">
                      <a:solidFill>
                        <a:srgbClr val="639A00"/>
                      </a:solidFill>
                      <a:prstDash val="solid"/>
                      <a:round/>
                      <a:headEnd type="none" w="med" len="med"/>
                      <a:tailEnd type="none" w="med" len="med"/>
                    </a:lnT>
                    <a:lnB w="6350" cap="flat" cmpd="sng" algn="ctr">
                      <a:solidFill>
                        <a:srgbClr val="639A00"/>
                      </a:solidFill>
                      <a:prstDash val="solid"/>
                      <a:round/>
                      <a:headEnd type="none" w="med" len="med"/>
                      <a:tailEnd type="none" w="med" len="med"/>
                    </a:lnB>
                    <a:lnTlToBr>
                      <a:noFill/>
                    </a:lnTlToBr>
                    <a:lnBlToTr>
                      <a:noFill/>
                    </a:lnBlToTr>
                    <a:solidFill>
                      <a:schemeClr val="bg1"/>
                    </a:solidFill>
                  </a:tcPr>
                </a:tc>
                <a:tc>
                  <a:txBody>
                    <a:bodyPr/>
                    <a:lstStyle>
                      <a:lvl1pPr defTabSz="457200">
                        <a:spcBef>
                          <a:spcPct val="20000"/>
                        </a:spcBef>
                        <a:buFont typeface="Arial" charset="0"/>
                        <a:defRPr sz="2800">
                          <a:solidFill>
                            <a:schemeClr val="tx1"/>
                          </a:solidFill>
                          <a:latin typeface="Calibri" charset="0"/>
                        </a:defRPr>
                      </a:lvl1pPr>
                      <a:lvl2pPr marL="742950" indent="-285750" defTabSz="457200">
                        <a:spcBef>
                          <a:spcPct val="20000"/>
                        </a:spcBef>
                        <a:buFont typeface="Arial" charset="0"/>
                        <a:defRPr sz="2400">
                          <a:solidFill>
                            <a:schemeClr val="tx1"/>
                          </a:solidFill>
                          <a:latin typeface="Calibri" charset="0"/>
                        </a:defRPr>
                      </a:lvl2pPr>
                      <a:lvl3pPr marL="1143000" indent="-228600" defTabSz="457200">
                        <a:spcBef>
                          <a:spcPct val="20000"/>
                        </a:spcBef>
                        <a:buFont typeface="Arial" charset="0"/>
                        <a:defRPr sz="2000">
                          <a:solidFill>
                            <a:schemeClr val="tx1"/>
                          </a:solidFill>
                          <a:latin typeface="Calibri" charset="0"/>
                        </a:defRPr>
                      </a:lvl3pPr>
                      <a:lvl4pPr marL="1600200" indent="-228600" defTabSz="457200">
                        <a:spcBef>
                          <a:spcPct val="20000"/>
                        </a:spcBef>
                        <a:buFont typeface="Arial" charset="0"/>
                        <a:defRPr>
                          <a:solidFill>
                            <a:schemeClr val="tx1"/>
                          </a:solidFill>
                          <a:latin typeface="Calibri" charset="0"/>
                        </a:defRPr>
                      </a:lvl4pPr>
                      <a:lvl5pPr marL="2057400" indent="-228600" defTabSz="457200">
                        <a:spcBef>
                          <a:spcPct val="20000"/>
                        </a:spcBef>
                        <a:buFont typeface="Arial" charset="0"/>
                        <a:defRPr>
                          <a:solidFill>
                            <a:schemeClr val="tx1"/>
                          </a:solidFill>
                          <a:latin typeface="Calibri" charset="0"/>
                        </a:defRPr>
                      </a:lvl5pPr>
                      <a:lvl6pPr marL="2514600" indent="-228600" defTabSz="457200" fontAlgn="base">
                        <a:spcBef>
                          <a:spcPct val="20000"/>
                        </a:spcBef>
                        <a:spcAft>
                          <a:spcPct val="0"/>
                        </a:spcAft>
                        <a:buFont typeface="Arial" charset="0"/>
                        <a:defRPr>
                          <a:solidFill>
                            <a:schemeClr val="tx1"/>
                          </a:solidFill>
                          <a:latin typeface="Calibri" charset="0"/>
                        </a:defRPr>
                      </a:lvl6pPr>
                      <a:lvl7pPr marL="2971800" indent="-228600" defTabSz="457200" fontAlgn="base">
                        <a:spcBef>
                          <a:spcPct val="20000"/>
                        </a:spcBef>
                        <a:spcAft>
                          <a:spcPct val="0"/>
                        </a:spcAft>
                        <a:buFont typeface="Arial" charset="0"/>
                        <a:defRPr>
                          <a:solidFill>
                            <a:schemeClr val="tx1"/>
                          </a:solidFill>
                          <a:latin typeface="Calibri" charset="0"/>
                        </a:defRPr>
                      </a:lvl7pPr>
                      <a:lvl8pPr marL="3429000" indent="-228600" defTabSz="457200" fontAlgn="base">
                        <a:spcBef>
                          <a:spcPct val="20000"/>
                        </a:spcBef>
                        <a:spcAft>
                          <a:spcPct val="0"/>
                        </a:spcAft>
                        <a:buFont typeface="Arial" charset="0"/>
                        <a:defRPr>
                          <a:solidFill>
                            <a:schemeClr val="tx1"/>
                          </a:solidFill>
                          <a:latin typeface="Calibri" charset="0"/>
                        </a:defRPr>
                      </a:lvl8pPr>
                      <a:lvl9pPr marL="3886200" indent="-228600" defTabSz="457200" fontAlgn="base">
                        <a:spcBef>
                          <a:spcPct val="20000"/>
                        </a:spcBef>
                        <a:spcAft>
                          <a:spcPct val="0"/>
                        </a:spcAft>
                        <a:buFont typeface="Arial" charset="0"/>
                        <a:defRPr>
                          <a:solidFill>
                            <a:schemeClr val="tx1"/>
                          </a:solidFill>
                          <a:latin typeface="Calibri"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GB" altLang="x-none" sz="1600" b="0" i="0" u="none" strike="noStrike" cap="none" normalizeH="0" baseline="0">
                          <a:ln>
                            <a:noFill/>
                          </a:ln>
                          <a:solidFill>
                            <a:srgbClr val="000000"/>
                          </a:solidFill>
                          <a:effectLst/>
                          <a:latin typeface="Century Gothic" charset="0"/>
                          <a:ea typeface="ＭＳ Ｐゴシック" charset="-128"/>
                        </a:rPr>
                        <a:t>4</a:t>
                      </a:r>
                    </a:p>
                  </a:txBody>
                  <a:tcPr anchor="ctr" horzOverflow="overflow">
                    <a:lnL w="6350" cap="flat" cmpd="sng" algn="ctr">
                      <a:solidFill>
                        <a:srgbClr val="639A00"/>
                      </a:solidFill>
                      <a:prstDash val="solid"/>
                      <a:round/>
                      <a:headEnd type="none" w="med" len="med"/>
                      <a:tailEnd type="none" w="med" len="med"/>
                    </a:lnL>
                    <a:lnR w="6350" cap="flat" cmpd="sng" algn="ctr">
                      <a:solidFill>
                        <a:srgbClr val="639A00"/>
                      </a:solidFill>
                      <a:prstDash val="solid"/>
                      <a:round/>
                      <a:headEnd type="none" w="med" len="med"/>
                      <a:tailEnd type="none" w="med" len="med"/>
                    </a:lnR>
                    <a:lnT w="6350" cap="flat" cmpd="sng" algn="ctr">
                      <a:solidFill>
                        <a:srgbClr val="639A00"/>
                      </a:solidFill>
                      <a:prstDash val="solid"/>
                      <a:round/>
                      <a:headEnd type="none" w="med" len="med"/>
                      <a:tailEnd type="none" w="med" len="med"/>
                    </a:lnT>
                    <a:lnB w="6350" cap="flat" cmpd="sng" algn="ctr">
                      <a:solidFill>
                        <a:srgbClr val="639A00"/>
                      </a:solidFill>
                      <a:prstDash val="solid"/>
                      <a:round/>
                      <a:headEnd type="none" w="med" len="med"/>
                      <a:tailEnd type="none" w="med" len="med"/>
                    </a:lnB>
                    <a:lnTlToBr>
                      <a:noFill/>
                    </a:lnTlToBr>
                    <a:lnBlToTr>
                      <a:noFill/>
                    </a:lnBlToTr>
                    <a:solidFill>
                      <a:schemeClr val="bg1"/>
                    </a:solidFill>
                  </a:tcPr>
                </a:tc>
                <a:tc>
                  <a:txBody>
                    <a:bodyPr/>
                    <a:lstStyle>
                      <a:lvl1pPr defTabSz="457200">
                        <a:spcBef>
                          <a:spcPct val="20000"/>
                        </a:spcBef>
                        <a:buFont typeface="Arial" charset="0"/>
                        <a:defRPr sz="2800">
                          <a:solidFill>
                            <a:schemeClr val="tx1"/>
                          </a:solidFill>
                          <a:latin typeface="Calibri" charset="0"/>
                        </a:defRPr>
                      </a:lvl1pPr>
                      <a:lvl2pPr marL="742950" indent="-285750" defTabSz="457200">
                        <a:spcBef>
                          <a:spcPct val="20000"/>
                        </a:spcBef>
                        <a:buFont typeface="Arial" charset="0"/>
                        <a:defRPr sz="2400">
                          <a:solidFill>
                            <a:schemeClr val="tx1"/>
                          </a:solidFill>
                          <a:latin typeface="Calibri" charset="0"/>
                        </a:defRPr>
                      </a:lvl2pPr>
                      <a:lvl3pPr marL="1143000" indent="-228600" defTabSz="457200">
                        <a:spcBef>
                          <a:spcPct val="20000"/>
                        </a:spcBef>
                        <a:buFont typeface="Arial" charset="0"/>
                        <a:defRPr sz="2000">
                          <a:solidFill>
                            <a:schemeClr val="tx1"/>
                          </a:solidFill>
                          <a:latin typeface="Calibri" charset="0"/>
                        </a:defRPr>
                      </a:lvl3pPr>
                      <a:lvl4pPr marL="1600200" indent="-228600" defTabSz="457200">
                        <a:spcBef>
                          <a:spcPct val="20000"/>
                        </a:spcBef>
                        <a:buFont typeface="Arial" charset="0"/>
                        <a:defRPr>
                          <a:solidFill>
                            <a:schemeClr val="tx1"/>
                          </a:solidFill>
                          <a:latin typeface="Calibri" charset="0"/>
                        </a:defRPr>
                      </a:lvl4pPr>
                      <a:lvl5pPr marL="2057400" indent="-228600" defTabSz="457200">
                        <a:spcBef>
                          <a:spcPct val="20000"/>
                        </a:spcBef>
                        <a:buFont typeface="Arial" charset="0"/>
                        <a:defRPr>
                          <a:solidFill>
                            <a:schemeClr val="tx1"/>
                          </a:solidFill>
                          <a:latin typeface="Calibri" charset="0"/>
                        </a:defRPr>
                      </a:lvl5pPr>
                      <a:lvl6pPr marL="2514600" indent="-228600" defTabSz="457200" fontAlgn="base">
                        <a:spcBef>
                          <a:spcPct val="20000"/>
                        </a:spcBef>
                        <a:spcAft>
                          <a:spcPct val="0"/>
                        </a:spcAft>
                        <a:buFont typeface="Arial" charset="0"/>
                        <a:defRPr>
                          <a:solidFill>
                            <a:schemeClr val="tx1"/>
                          </a:solidFill>
                          <a:latin typeface="Calibri" charset="0"/>
                        </a:defRPr>
                      </a:lvl6pPr>
                      <a:lvl7pPr marL="2971800" indent="-228600" defTabSz="457200" fontAlgn="base">
                        <a:spcBef>
                          <a:spcPct val="20000"/>
                        </a:spcBef>
                        <a:spcAft>
                          <a:spcPct val="0"/>
                        </a:spcAft>
                        <a:buFont typeface="Arial" charset="0"/>
                        <a:defRPr>
                          <a:solidFill>
                            <a:schemeClr val="tx1"/>
                          </a:solidFill>
                          <a:latin typeface="Calibri" charset="0"/>
                        </a:defRPr>
                      </a:lvl7pPr>
                      <a:lvl8pPr marL="3429000" indent="-228600" defTabSz="457200" fontAlgn="base">
                        <a:spcBef>
                          <a:spcPct val="20000"/>
                        </a:spcBef>
                        <a:spcAft>
                          <a:spcPct val="0"/>
                        </a:spcAft>
                        <a:buFont typeface="Arial" charset="0"/>
                        <a:defRPr>
                          <a:solidFill>
                            <a:schemeClr val="tx1"/>
                          </a:solidFill>
                          <a:latin typeface="Calibri" charset="0"/>
                        </a:defRPr>
                      </a:lvl8pPr>
                      <a:lvl9pPr marL="3886200" indent="-228600" defTabSz="457200" fontAlgn="base">
                        <a:spcBef>
                          <a:spcPct val="20000"/>
                        </a:spcBef>
                        <a:spcAft>
                          <a:spcPct val="0"/>
                        </a:spcAft>
                        <a:buFont typeface="Arial" charset="0"/>
                        <a:defRPr>
                          <a:solidFill>
                            <a:schemeClr val="tx1"/>
                          </a:solidFill>
                          <a:latin typeface="Calibri"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altLang="x-none" sz="1600" b="0" i="0" u="none" strike="noStrike" cap="none" normalizeH="0" baseline="0">
                          <a:ln>
                            <a:noFill/>
                          </a:ln>
                          <a:solidFill>
                            <a:srgbClr val="000000"/>
                          </a:solidFill>
                          <a:effectLst/>
                          <a:latin typeface="Century Gothic" charset="0"/>
                          <a:ea typeface="ＭＳ Ｐゴシック" charset="-128"/>
                        </a:rPr>
                        <a:t>Peter Toth</a:t>
                      </a:r>
                    </a:p>
                  </a:txBody>
                  <a:tcPr anchor="ctr" horzOverflow="overflow">
                    <a:lnL w="6350" cap="flat" cmpd="sng" algn="ctr">
                      <a:solidFill>
                        <a:srgbClr val="639A00"/>
                      </a:solidFill>
                      <a:prstDash val="solid"/>
                      <a:round/>
                      <a:headEnd type="none" w="med" len="med"/>
                      <a:tailEnd type="none" w="med" len="med"/>
                    </a:lnL>
                    <a:lnR>
                      <a:noFill/>
                    </a:lnR>
                    <a:lnT w="6350" cap="flat" cmpd="sng" algn="ctr">
                      <a:solidFill>
                        <a:srgbClr val="639A00"/>
                      </a:solidFill>
                      <a:prstDash val="solid"/>
                      <a:round/>
                      <a:headEnd type="none" w="med" len="med"/>
                      <a:tailEnd type="none" w="med" len="med"/>
                    </a:lnT>
                    <a:lnB w="6350" cap="flat" cmpd="sng" algn="ctr">
                      <a:solidFill>
                        <a:srgbClr val="639A00"/>
                      </a:solidFill>
                      <a:prstDash val="solid"/>
                      <a:round/>
                      <a:headEnd type="none" w="med" len="med"/>
                      <a:tailEnd type="none" w="med" len="med"/>
                    </a:lnB>
                    <a:lnTlToBr>
                      <a:noFill/>
                    </a:lnTlToBr>
                    <a:lnBlToTr>
                      <a:noFill/>
                    </a:lnBlToTr>
                    <a:solidFill>
                      <a:schemeClr val="bg1"/>
                    </a:solidFill>
                  </a:tcPr>
                </a:tc>
              </a:tr>
              <a:tr h="558800">
                <a:tc>
                  <a:txBody>
                    <a:bodyPr/>
                    <a:lstStyle>
                      <a:lvl1pPr defTabSz="457200">
                        <a:spcBef>
                          <a:spcPct val="20000"/>
                        </a:spcBef>
                        <a:buFont typeface="Arial" charset="0"/>
                        <a:defRPr sz="2800">
                          <a:solidFill>
                            <a:schemeClr val="tx1"/>
                          </a:solidFill>
                          <a:latin typeface="Calibri" charset="0"/>
                        </a:defRPr>
                      </a:lvl1pPr>
                      <a:lvl2pPr marL="742950" indent="-285750" defTabSz="457200">
                        <a:spcBef>
                          <a:spcPct val="20000"/>
                        </a:spcBef>
                        <a:buFont typeface="Arial" charset="0"/>
                        <a:defRPr sz="2400">
                          <a:solidFill>
                            <a:schemeClr val="tx1"/>
                          </a:solidFill>
                          <a:latin typeface="Calibri" charset="0"/>
                        </a:defRPr>
                      </a:lvl2pPr>
                      <a:lvl3pPr marL="1143000" indent="-228600" defTabSz="457200">
                        <a:spcBef>
                          <a:spcPct val="20000"/>
                        </a:spcBef>
                        <a:buFont typeface="Arial" charset="0"/>
                        <a:defRPr sz="2000">
                          <a:solidFill>
                            <a:schemeClr val="tx1"/>
                          </a:solidFill>
                          <a:latin typeface="Calibri" charset="0"/>
                        </a:defRPr>
                      </a:lvl3pPr>
                      <a:lvl4pPr marL="1600200" indent="-228600" defTabSz="457200">
                        <a:spcBef>
                          <a:spcPct val="20000"/>
                        </a:spcBef>
                        <a:buFont typeface="Arial" charset="0"/>
                        <a:defRPr>
                          <a:solidFill>
                            <a:schemeClr val="tx1"/>
                          </a:solidFill>
                          <a:latin typeface="Calibri" charset="0"/>
                        </a:defRPr>
                      </a:lvl4pPr>
                      <a:lvl5pPr marL="2057400" indent="-228600" defTabSz="457200">
                        <a:spcBef>
                          <a:spcPct val="20000"/>
                        </a:spcBef>
                        <a:buFont typeface="Arial" charset="0"/>
                        <a:defRPr>
                          <a:solidFill>
                            <a:schemeClr val="tx1"/>
                          </a:solidFill>
                          <a:latin typeface="Calibri" charset="0"/>
                        </a:defRPr>
                      </a:lvl5pPr>
                      <a:lvl6pPr marL="2514600" indent="-228600" defTabSz="457200" fontAlgn="base">
                        <a:spcBef>
                          <a:spcPct val="20000"/>
                        </a:spcBef>
                        <a:spcAft>
                          <a:spcPct val="0"/>
                        </a:spcAft>
                        <a:buFont typeface="Arial" charset="0"/>
                        <a:defRPr>
                          <a:solidFill>
                            <a:schemeClr val="tx1"/>
                          </a:solidFill>
                          <a:latin typeface="Calibri" charset="0"/>
                        </a:defRPr>
                      </a:lvl6pPr>
                      <a:lvl7pPr marL="2971800" indent="-228600" defTabSz="457200" fontAlgn="base">
                        <a:spcBef>
                          <a:spcPct val="20000"/>
                        </a:spcBef>
                        <a:spcAft>
                          <a:spcPct val="0"/>
                        </a:spcAft>
                        <a:buFont typeface="Arial" charset="0"/>
                        <a:defRPr>
                          <a:solidFill>
                            <a:schemeClr val="tx1"/>
                          </a:solidFill>
                          <a:latin typeface="Calibri" charset="0"/>
                        </a:defRPr>
                      </a:lvl7pPr>
                      <a:lvl8pPr marL="3429000" indent="-228600" defTabSz="457200" fontAlgn="base">
                        <a:spcBef>
                          <a:spcPct val="20000"/>
                        </a:spcBef>
                        <a:spcAft>
                          <a:spcPct val="0"/>
                        </a:spcAft>
                        <a:buFont typeface="Arial" charset="0"/>
                        <a:defRPr>
                          <a:solidFill>
                            <a:schemeClr val="tx1"/>
                          </a:solidFill>
                          <a:latin typeface="Calibri" charset="0"/>
                        </a:defRPr>
                      </a:lvl8pPr>
                      <a:lvl9pPr marL="3886200" indent="-228600" defTabSz="457200" fontAlgn="base">
                        <a:spcBef>
                          <a:spcPct val="20000"/>
                        </a:spcBef>
                        <a:spcAft>
                          <a:spcPct val="0"/>
                        </a:spcAft>
                        <a:buFont typeface="Arial" charset="0"/>
                        <a:defRPr>
                          <a:solidFill>
                            <a:schemeClr val="tx1"/>
                          </a:solidFill>
                          <a:latin typeface="Calibri"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altLang="x-none" sz="1600" b="0" i="0" u="none" strike="noStrike" cap="none" normalizeH="0" baseline="0">
                          <a:ln>
                            <a:noFill/>
                          </a:ln>
                          <a:solidFill>
                            <a:srgbClr val="000000"/>
                          </a:solidFill>
                          <a:effectLst/>
                          <a:latin typeface="Century Gothic" charset="0"/>
                          <a:ea typeface="ＭＳ Ｐゴシック" charset="-128"/>
                        </a:rPr>
                        <a:t>Scarabée</a:t>
                      </a:r>
                    </a:p>
                  </a:txBody>
                  <a:tcPr anchor="ctr" horzOverflow="overflow">
                    <a:lnL>
                      <a:noFill/>
                    </a:lnL>
                    <a:lnR w="6350" cap="flat" cmpd="sng" algn="ctr">
                      <a:solidFill>
                        <a:srgbClr val="639A00"/>
                      </a:solidFill>
                      <a:prstDash val="solid"/>
                      <a:round/>
                      <a:headEnd type="none" w="med" len="med"/>
                      <a:tailEnd type="none" w="med" len="med"/>
                    </a:lnR>
                    <a:lnT w="6350" cap="flat" cmpd="sng" algn="ctr">
                      <a:solidFill>
                        <a:srgbClr val="639A00"/>
                      </a:solidFill>
                      <a:prstDash val="solid"/>
                      <a:round/>
                      <a:headEnd type="none" w="med" len="med"/>
                      <a:tailEnd type="none" w="med" len="med"/>
                    </a:lnT>
                    <a:lnB w="6350" cap="flat" cmpd="sng" algn="ctr">
                      <a:solidFill>
                        <a:srgbClr val="639A00"/>
                      </a:solidFill>
                      <a:prstDash val="solid"/>
                      <a:round/>
                      <a:headEnd type="none" w="med" len="med"/>
                      <a:tailEnd type="none" w="med" len="med"/>
                    </a:lnB>
                    <a:lnTlToBr>
                      <a:noFill/>
                    </a:lnTlToBr>
                    <a:lnBlToTr>
                      <a:noFill/>
                    </a:lnBlToTr>
                    <a:solidFill>
                      <a:schemeClr val="bg1"/>
                    </a:solidFill>
                  </a:tcPr>
                </a:tc>
                <a:tc>
                  <a:txBody>
                    <a:bodyPr/>
                    <a:lstStyle>
                      <a:lvl1pPr defTabSz="457200">
                        <a:spcBef>
                          <a:spcPct val="20000"/>
                        </a:spcBef>
                        <a:buFont typeface="Arial" charset="0"/>
                        <a:defRPr sz="2800">
                          <a:solidFill>
                            <a:schemeClr val="tx1"/>
                          </a:solidFill>
                          <a:latin typeface="Calibri" charset="0"/>
                        </a:defRPr>
                      </a:lvl1pPr>
                      <a:lvl2pPr marL="742950" indent="-285750" defTabSz="457200">
                        <a:spcBef>
                          <a:spcPct val="20000"/>
                        </a:spcBef>
                        <a:buFont typeface="Arial" charset="0"/>
                        <a:defRPr sz="2400">
                          <a:solidFill>
                            <a:schemeClr val="tx1"/>
                          </a:solidFill>
                          <a:latin typeface="Calibri" charset="0"/>
                        </a:defRPr>
                      </a:lvl2pPr>
                      <a:lvl3pPr marL="1143000" indent="-228600" defTabSz="457200">
                        <a:spcBef>
                          <a:spcPct val="20000"/>
                        </a:spcBef>
                        <a:buFont typeface="Arial" charset="0"/>
                        <a:defRPr sz="2000">
                          <a:solidFill>
                            <a:schemeClr val="tx1"/>
                          </a:solidFill>
                          <a:latin typeface="Calibri" charset="0"/>
                        </a:defRPr>
                      </a:lvl3pPr>
                      <a:lvl4pPr marL="1600200" indent="-228600" defTabSz="457200">
                        <a:spcBef>
                          <a:spcPct val="20000"/>
                        </a:spcBef>
                        <a:buFont typeface="Arial" charset="0"/>
                        <a:defRPr>
                          <a:solidFill>
                            <a:schemeClr val="tx1"/>
                          </a:solidFill>
                          <a:latin typeface="Calibri" charset="0"/>
                        </a:defRPr>
                      </a:lvl4pPr>
                      <a:lvl5pPr marL="2057400" indent="-228600" defTabSz="457200">
                        <a:spcBef>
                          <a:spcPct val="20000"/>
                        </a:spcBef>
                        <a:buFont typeface="Arial" charset="0"/>
                        <a:defRPr>
                          <a:solidFill>
                            <a:schemeClr val="tx1"/>
                          </a:solidFill>
                          <a:latin typeface="Calibri" charset="0"/>
                        </a:defRPr>
                      </a:lvl5pPr>
                      <a:lvl6pPr marL="2514600" indent="-228600" defTabSz="457200" fontAlgn="base">
                        <a:spcBef>
                          <a:spcPct val="20000"/>
                        </a:spcBef>
                        <a:spcAft>
                          <a:spcPct val="0"/>
                        </a:spcAft>
                        <a:buFont typeface="Arial" charset="0"/>
                        <a:defRPr>
                          <a:solidFill>
                            <a:schemeClr val="tx1"/>
                          </a:solidFill>
                          <a:latin typeface="Calibri" charset="0"/>
                        </a:defRPr>
                      </a:lvl6pPr>
                      <a:lvl7pPr marL="2971800" indent="-228600" defTabSz="457200" fontAlgn="base">
                        <a:spcBef>
                          <a:spcPct val="20000"/>
                        </a:spcBef>
                        <a:spcAft>
                          <a:spcPct val="0"/>
                        </a:spcAft>
                        <a:buFont typeface="Arial" charset="0"/>
                        <a:defRPr>
                          <a:solidFill>
                            <a:schemeClr val="tx1"/>
                          </a:solidFill>
                          <a:latin typeface="Calibri" charset="0"/>
                        </a:defRPr>
                      </a:lvl7pPr>
                      <a:lvl8pPr marL="3429000" indent="-228600" defTabSz="457200" fontAlgn="base">
                        <a:spcBef>
                          <a:spcPct val="20000"/>
                        </a:spcBef>
                        <a:spcAft>
                          <a:spcPct val="0"/>
                        </a:spcAft>
                        <a:buFont typeface="Arial" charset="0"/>
                        <a:defRPr>
                          <a:solidFill>
                            <a:schemeClr val="tx1"/>
                          </a:solidFill>
                          <a:latin typeface="Calibri" charset="0"/>
                        </a:defRPr>
                      </a:lvl8pPr>
                      <a:lvl9pPr marL="3886200" indent="-228600" defTabSz="457200" fontAlgn="base">
                        <a:spcBef>
                          <a:spcPct val="20000"/>
                        </a:spcBef>
                        <a:spcAft>
                          <a:spcPct val="0"/>
                        </a:spcAft>
                        <a:buFont typeface="Arial" charset="0"/>
                        <a:defRPr>
                          <a:solidFill>
                            <a:schemeClr val="tx1"/>
                          </a:solidFill>
                          <a:latin typeface="Calibri"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GB" altLang="x-none" sz="1600" b="0" i="0" u="none" strike="noStrike" cap="none" normalizeH="0" baseline="0">
                          <a:ln>
                            <a:noFill/>
                          </a:ln>
                          <a:solidFill>
                            <a:srgbClr val="000000"/>
                          </a:solidFill>
                          <a:effectLst/>
                          <a:latin typeface="Century Gothic" charset="0"/>
                          <a:ea typeface="ＭＳ Ｐゴシック" charset="-128"/>
                        </a:rPr>
                        <a:t>5</a:t>
                      </a:r>
                    </a:p>
                  </a:txBody>
                  <a:tcPr anchor="ctr" horzOverflow="overflow">
                    <a:lnL w="6350" cap="flat" cmpd="sng" algn="ctr">
                      <a:solidFill>
                        <a:srgbClr val="639A00"/>
                      </a:solidFill>
                      <a:prstDash val="solid"/>
                      <a:round/>
                      <a:headEnd type="none" w="med" len="med"/>
                      <a:tailEnd type="none" w="med" len="med"/>
                    </a:lnL>
                    <a:lnR w="6350" cap="flat" cmpd="sng" algn="ctr">
                      <a:solidFill>
                        <a:srgbClr val="639A00"/>
                      </a:solidFill>
                      <a:prstDash val="solid"/>
                      <a:round/>
                      <a:headEnd type="none" w="med" len="med"/>
                      <a:tailEnd type="none" w="med" len="med"/>
                    </a:lnR>
                    <a:lnT w="6350" cap="flat" cmpd="sng" algn="ctr">
                      <a:solidFill>
                        <a:srgbClr val="639A00"/>
                      </a:solidFill>
                      <a:prstDash val="solid"/>
                      <a:round/>
                      <a:headEnd type="none" w="med" len="med"/>
                      <a:tailEnd type="none" w="med" len="med"/>
                    </a:lnT>
                    <a:lnB w="6350" cap="flat" cmpd="sng" algn="ctr">
                      <a:solidFill>
                        <a:srgbClr val="639A00"/>
                      </a:solidFill>
                      <a:prstDash val="solid"/>
                      <a:round/>
                      <a:headEnd type="none" w="med" len="med"/>
                      <a:tailEnd type="none" w="med" len="med"/>
                    </a:lnB>
                    <a:lnTlToBr>
                      <a:noFill/>
                    </a:lnTlToBr>
                    <a:lnBlToTr>
                      <a:noFill/>
                    </a:lnBlToTr>
                    <a:solidFill>
                      <a:schemeClr val="bg1"/>
                    </a:solidFill>
                  </a:tcPr>
                </a:tc>
                <a:tc>
                  <a:txBody>
                    <a:bodyPr/>
                    <a:lstStyle>
                      <a:lvl1pPr defTabSz="457200">
                        <a:spcBef>
                          <a:spcPct val="20000"/>
                        </a:spcBef>
                        <a:buFont typeface="Arial" charset="0"/>
                        <a:defRPr sz="2800">
                          <a:solidFill>
                            <a:schemeClr val="tx1"/>
                          </a:solidFill>
                          <a:latin typeface="Calibri" charset="0"/>
                        </a:defRPr>
                      </a:lvl1pPr>
                      <a:lvl2pPr marL="742950" indent="-285750" defTabSz="457200">
                        <a:spcBef>
                          <a:spcPct val="20000"/>
                        </a:spcBef>
                        <a:buFont typeface="Arial" charset="0"/>
                        <a:defRPr sz="2400">
                          <a:solidFill>
                            <a:schemeClr val="tx1"/>
                          </a:solidFill>
                          <a:latin typeface="Calibri" charset="0"/>
                        </a:defRPr>
                      </a:lvl2pPr>
                      <a:lvl3pPr marL="1143000" indent="-228600" defTabSz="457200">
                        <a:spcBef>
                          <a:spcPct val="20000"/>
                        </a:spcBef>
                        <a:buFont typeface="Arial" charset="0"/>
                        <a:defRPr sz="2000">
                          <a:solidFill>
                            <a:schemeClr val="tx1"/>
                          </a:solidFill>
                          <a:latin typeface="Calibri" charset="0"/>
                        </a:defRPr>
                      </a:lvl3pPr>
                      <a:lvl4pPr marL="1600200" indent="-228600" defTabSz="457200">
                        <a:spcBef>
                          <a:spcPct val="20000"/>
                        </a:spcBef>
                        <a:buFont typeface="Arial" charset="0"/>
                        <a:defRPr>
                          <a:solidFill>
                            <a:schemeClr val="tx1"/>
                          </a:solidFill>
                          <a:latin typeface="Calibri" charset="0"/>
                        </a:defRPr>
                      </a:lvl4pPr>
                      <a:lvl5pPr marL="2057400" indent="-228600" defTabSz="457200">
                        <a:spcBef>
                          <a:spcPct val="20000"/>
                        </a:spcBef>
                        <a:buFont typeface="Arial" charset="0"/>
                        <a:defRPr>
                          <a:solidFill>
                            <a:schemeClr val="tx1"/>
                          </a:solidFill>
                          <a:latin typeface="Calibri" charset="0"/>
                        </a:defRPr>
                      </a:lvl5pPr>
                      <a:lvl6pPr marL="2514600" indent="-228600" defTabSz="457200" fontAlgn="base">
                        <a:spcBef>
                          <a:spcPct val="20000"/>
                        </a:spcBef>
                        <a:spcAft>
                          <a:spcPct val="0"/>
                        </a:spcAft>
                        <a:buFont typeface="Arial" charset="0"/>
                        <a:defRPr>
                          <a:solidFill>
                            <a:schemeClr val="tx1"/>
                          </a:solidFill>
                          <a:latin typeface="Calibri" charset="0"/>
                        </a:defRPr>
                      </a:lvl6pPr>
                      <a:lvl7pPr marL="2971800" indent="-228600" defTabSz="457200" fontAlgn="base">
                        <a:spcBef>
                          <a:spcPct val="20000"/>
                        </a:spcBef>
                        <a:spcAft>
                          <a:spcPct val="0"/>
                        </a:spcAft>
                        <a:buFont typeface="Arial" charset="0"/>
                        <a:defRPr>
                          <a:solidFill>
                            <a:schemeClr val="tx1"/>
                          </a:solidFill>
                          <a:latin typeface="Calibri" charset="0"/>
                        </a:defRPr>
                      </a:lvl7pPr>
                      <a:lvl8pPr marL="3429000" indent="-228600" defTabSz="457200" fontAlgn="base">
                        <a:spcBef>
                          <a:spcPct val="20000"/>
                        </a:spcBef>
                        <a:spcAft>
                          <a:spcPct val="0"/>
                        </a:spcAft>
                        <a:buFont typeface="Arial" charset="0"/>
                        <a:defRPr>
                          <a:solidFill>
                            <a:schemeClr val="tx1"/>
                          </a:solidFill>
                          <a:latin typeface="Calibri" charset="0"/>
                        </a:defRPr>
                      </a:lvl8pPr>
                      <a:lvl9pPr marL="3886200" indent="-228600" defTabSz="457200" fontAlgn="base">
                        <a:spcBef>
                          <a:spcPct val="20000"/>
                        </a:spcBef>
                        <a:spcAft>
                          <a:spcPct val="0"/>
                        </a:spcAft>
                        <a:buFont typeface="Arial" charset="0"/>
                        <a:defRPr>
                          <a:solidFill>
                            <a:schemeClr val="tx1"/>
                          </a:solidFill>
                          <a:latin typeface="Calibri"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altLang="x-none" sz="1600" b="0" i="0" u="none" strike="noStrike" cap="none" normalizeH="0" baseline="0">
                          <a:ln>
                            <a:noFill/>
                          </a:ln>
                          <a:solidFill>
                            <a:srgbClr val="000000"/>
                          </a:solidFill>
                          <a:effectLst/>
                          <a:latin typeface="Century Gothic" charset="0"/>
                          <a:ea typeface="ＭＳ Ｐゴシック" charset="-128"/>
                        </a:rPr>
                        <a:t>Peter Toth</a:t>
                      </a:r>
                    </a:p>
                  </a:txBody>
                  <a:tcPr anchor="ctr" horzOverflow="overflow">
                    <a:lnL w="6350" cap="flat" cmpd="sng" algn="ctr">
                      <a:solidFill>
                        <a:srgbClr val="639A00"/>
                      </a:solidFill>
                      <a:prstDash val="solid"/>
                      <a:round/>
                      <a:headEnd type="none" w="med" len="med"/>
                      <a:tailEnd type="none" w="med" len="med"/>
                    </a:lnL>
                    <a:lnR>
                      <a:noFill/>
                    </a:lnR>
                    <a:lnT w="6350" cap="flat" cmpd="sng" algn="ctr">
                      <a:solidFill>
                        <a:srgbClr val="639A00"/>
                      </a:solidFill>
                      <a:prstDash val="solid"/>
                      <a:round/>
                      <a:headEnd type="none" w="med" len="med"/>
                      <a:tailEnd type="none" w="med" len="med"/>
                    </a:lnT>
                    <a:lnB w="6350" cap="flat" cmpd="sng" algn="ctr">
                      <a:solidFill>
                        <a:srgbClr val="639A00"/>
                      </a:solidFill>
                      <a:prstDash val="solid"/>
                      <a:round/>
                      <a:headEnd type="none" w="med" len="med"/>
                      <a:tailEnd type="none" w="med" len="med"/>
                    </a:lnB>
                    <a:lnTlToBr>
                      <a:noFill/>
                    </a:lnTlToBr>
                    <a:lnBlToTr>
                      <a:noFill/>
                    </a:lnBlToTr>
                    <a:solidFill>
                      <a:schemeClr val="bg1"/>
                    </a:solidFill>
                  </a:tcPr>
                </a:tc>
              </a:tr>
              <a:tr h="558800">
                <a:tc>
                  <a:txBody>
                    <a:bodyPr/>
                    <a:lstStyle>
                      <a:lvl1pPr defTabSz="457200">
                        <a:spcBef>
                          <a:spcPct val="20000"/>
                        </a:spcBef>
                        <a:buFont typeface="Arial" charset="0"/>
                        <a:defRPr sz="2800">
                          <a:solidFill>
                            <a:schemeClr val="tx1"/>
                          </a:solidFill>
                          <a:latin typeface="Calibri" charset="0"/>
                        </a:defRPr>
                      </a:lvl1pPr>
                      <a:lvl2pPr marL="742950" indent="-285750" defTabSz="457200">
                        <a:spcBef>
                          <a:spcPct val="20000"/>
                        </a:spcBef>
                        <a:buFont typeface="Arial" charset="0"/>
                        <a:defRPr sz="2400">
                          <a:solidFill>
                            <a:schemeClr val="tx1"/>
                          </a:solidFill>
                          <a:latin typeface="Calibri" charset="0"/>
                        </a:defRPr>
                      </a:lvl2pPr>
                      <a:lvl3pPr marL="1143000" indent="-228600" defTabSz="457200">
                        <a:spcBef>
                          <a:spcPct val="20000"/>
                        </a:spcBef>
                        <a:buFont typeface="Arial" charset="0"/>
                        <a:defRPr sz="2000">
                          <a:solidFill>
                            <a:schemeClr val="tx1"/>
                          </a:solidFill>
                          <a:latin typeface="Calibri" charset="0"/>
                        </a:defRPr>
                      </a:lvl3pPr>
                      <a:lvl4pPr marL="1600200" indent="-228600" defTabSz="457200">
                        <a:spcBef>
                          <a:spcPct val="20000"/>
                        </a:spcBef>
                        <a:buFont typeface="Arial" charset="0"/>
                        <a:defRPr>
                          <a:solidFill>
                            <a:schemeClr val="tx1"/>
                          </a:solidFill>
                          <a:latin typeface="Calibri" charset="0"/>
                        </a:defRPr>
                      </a:lvl4pPr>
                      <a:lvl5pPr marL="2057400" indent="-228600" defTabSz="457200">
                        <a:spcBef>
                          <a:spcPct val="20000"/>
                        </a:spcBef>
                        <a:buFont typeface="Arial" charset="0"/>
                        <a:defRPr>
                          <a:solidFill>
                            <a:schemeClr val="tx1"/>
                          </a:solidFill>
                          <a:latin typeface="Calibri" charset="0"/>
                        </a:defRPr>
                      </a:lvl5pPr>
                      <a:lvl6pPr marL="2514600" indent="-228600" defTabSz="457200" fontAlgn="base">
                        <a:spcBef>
                          <a:spcPct val="20000"/>
                        </a:spcBef>
                        <a:spcAft>
                          <a:spcPct val="0"/>
                        </a:spcAft>
                        <a:buFont typeface="Arial" charset="0"/>
                        <a:defRPr>
                          <a:solidFill>
                            <a:schemeClr val="tx1"/>
                          </a:solidFill>
                          <a:latin typeface="Calibri" charset="0"/>
                        </a:defRPr>
                      </a:lvl6pPr>
                      <a:lvl7pPr marL="2971800" indent="-228600" defTabSz="457200" fontAlgn="base">
                        <a:spcBef>
                          <a:spcPct val="20000"/>
                        </a:spcBef>
                        <a:spcAft>
                          <a:spcPct val="0"/>
                        </a:spcAft>
                        <a:buFont typeface="Arial" charset="0"/>
                        <a:defRPr>
                          <a:solidFill>
                            <a:schemeClr val="tx1"/>
                          </a:solidFill>
                          <a:latin typeface="Calibri" charset="0"/>
                        </a:defRPr>
                      </a:lvl7pPr>
                      <a:lvl8pPr marL="3429000" indent="-228600" defTabSz="457200" fontAlgn="base">
                        <a:spcBef>
                          <a:spcPct val="20000"/>
                        </a:spcBef>
                        <a:spcAft>
                          <a:spcPct val="0"/>
                        </a:spcAft>
                        <a:buFont typeface="Arial" charset="0"/>
                        <a:defRPr>
                          <a:solidFill>
                            <a:schemeClr val="tx1"/>
                          </a:solidFill>
                          <a:latin typeface="Calibri" charset="0"/>
                        </a:defRPr>
                      </a:lvl8pPr>
                      <a:lvl9pPr marL="3886200" indent="-228600" defTabSz="457200" fontAlgn="base">
                        <a:spcBef>
                          <a:spcPct val="20000"/>
                        </a:spcBef>
                        <a:spcAft>
                          <a:spcPct val="0"/>
                        </a:spcAft>
                        <a:buFont typeface="Arial" charset="0"/>
                        <a:defRPr>
                          <a:solidFill>
                            <a:schemeClr val="tx1"/>
                          </a:solidFill>
                          <a:latin typeface="Calibri"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altLang="x-none" sz="1600" b="0" i="0" u="none" strike="noStrike" cap="none" normalizeH="0" baseline="0">
                          <a:ln>
                            <a:noFill/>
                          </a:ln>
                          <a:solidFill>
                            <a:srgbClr val="000000"/>
                          </a:solidFill>
                          <a:effectLst/>
                          <a:latin typeface="Century Gothic" charset="0"/>
                          <a:ea typeface="ＭＳ Ｐゴシック" charset="-128"/>
                        </a:rPr>
                        <a:t>Images d’ambroisie (à droite)</a:t>
                      </a:r>
                    </a:p>
                  </a:txBody>
                  <a:tcPr anchor="ctr" horzOverflow="overflow">
                    <a:lnL>
                      <a:noFill/>
                    </a:lnL>
                    <a:lnR w="6350" cap="flat" cmpd="sng" algn="ctr">
                      <a:solidFill>
                        <a:srgbClr val="639A00"/>
                      </a:solidFill>
                      <a:prstDash val="solid"/>
                      <a:round/>
                      <a:headEnd type="none" w="med" len="med"/>
                      <a:tailEnd type="none" w="med" len="med"/>
                    </a:lnR>
                    <a:lnT w="6350" cap="flat" cmpd="sng" algn="ctr">
                      <a:solidFill>
                        <a:srgbClr val="639A00"/>
                      </a:solidFill>
                      <a:prstDash val="solid"/>
                      <a:round/>
                      <a:headEnd type="none" w="med" len="med"/>
                      <a:tailEnd type="none" w="med" len="med"/>
                    </a:lnT>
                    <a:lnB>
                      <a:noFill/>
                    </a:lnB>
                    <a:lnTlToBr>
                      <a:noFill/>
                    </a:lnTlToBr>
                    <a:lnBlToTr>
                      <a:noFill/>
                    </a:lnBlToTr>
                    <a:solidFill>
                      <a:schemeClr val="bg1"/>
                    </a:solidFill>
                  </a:tcPr>
                </a:tc>
                <a:tc>
                  <a:txBody>
                    <a:bodyPr/>
                    <a:lstStyle>
                      <a:lvl1pPr defTabSz="457200">
                        <a:spcBef>
                          <a:spcPct val="20000"/>
                        </a:spcBef>
                        <a:buFont typeface="Arial" charset="0"/>
                        <a:defRPr sz="2800">
                          <a:solidFill>
                            <a:schemeClr val="tx1"/>
                          </a:solidFill>
                          <a:latin typeface="Calibri" charset="0"/>
                        </a:defRPr>
                      </a:lvl1pPr>
                      <a:lvl2pPr marL="742950" indent="-285750" defTabSz="457200">
                        <a:spcBef>
                          <a:spcPct val="20000"/>
                        </a:spcBef>
                        <a:buFont typeface="Arial" charset="0"/>
                        <a:defRPr sz="2400">
                          <a:solidFill>
                            <a:schemeClr val="tx1"/>
                          </a:solidFill>
                          <a:latin typeface="Calibri" charset="0"/>
                        </a:defRPr>
                      </a:lvl2pPr>
                      <a:lvl3pPr marL="1143000" indent="-228600" defTabSz="457200">
                        <a:spcBef>
                          <a:spcPct val="20000"/>
                        </a:spcBef>
                        <a:buFont typeface="Arial" charset="0"/>
                        <a:defRPr sz="2000">
                          <a:solidFill>
                            <a:schemeClr val="tx1"/>
                          </a:solidFill>
                          <a:latin typeface="Calibri" charset="0"/>
                        </a:defRPr>
                      </a:lvl3pPr>
                      <a:lvl4pPr marL="1600200" indent="-228600" defTabSz="457200">
                        <a:spcBef>
                          <a:spcPct val="20000"/>
                        </a:spcBef>
                        <a:buFont typeface="Arial" charset="0"/>
                        <a:defRPr>
                          <a:solidFill>
                            <a:schemeClr val="tx1"/>
                          </a:solidFill>
                          <a:latin typeface="Calibri" charset="0"/>
                        </a:defRPr>
                      </a:lvl4pPr>
                      <a:lvl5pPr marL="2057400" indent="-228600" defTabSz="457200">
                        <a:spcBef>
                          <a:spcPct val="20000"/>
                        </a:spcBef>
                        <a:buFont typeface="Arial" charset="0"/>
                        <a:defRPr>
                          <a:solidFill>
                            <a:schemeClr val="tx1"/>
                          </a:solidFill>
                          <a:latin typeface="Calibri" charset="0"/>
                        </a:defRPr>
                      </a:lvl5pPr>
                      <a:lvl6pPr marL="2514600" indent="-228600" defTabSz="457200" fontAlgn="base">
                        <a:spcBef>
                          <a:spcPct val="20000"/>
                        </a:spcBef>
                        <a:spcAft>
                          <a:spcPct val="0"/>
                        </a:spcAft>
                        <a:buFont typeface="Arial" charset="0"/>
                        <a:defRPr>
                          <a:solidFill>
                            <a:schemeClr val="tx1"/>
                          </a:solidFill>
                          <a:latin typeface="Calibri" charset="0"/>
                        </a:defRPr>
                      </a:lvl6pPr>
                      <a:lvl7pPr marL="2971800" indent="-228600" defTabSz="457200" fontAlgn="base">
                        <a:spcBef>
                          <a:spcPct val="20000"/>
                        </a:spcBef>
                        <a:spcAft>
                          <a:spcPct val="0"/>
                        </a:spcAft>
                        <a:buFont typeface="Arial" charset="0"/>
                        <a:defRPr>
                          <a:solidFill>
                            <a:schemeClr val="tx1"/>
                          </a:solidFill>
                          <a:latin typeface="Calibri" charset="0"/>
                        </a:defRPr>
                      </a:lvl7pPr>
                      <a:lvl8pPr marL="3429000" indent="-228600" defTabSz="457200" fontAlgn="base">
                        <a:spcBef>
                          <a:spcPct val="20000"/>
                        </a:spcBef>
                        <a:spcAft>
                          <a:spcPct val="0"/>
                        </a:spcAft>
                        <a:buFont typeface="Arial" charset="0"/>
                        <a:defRPr>
                          <a:solidFill>
                            <a:schemeClr val="tx1"/>
                          </a:solidFill>
                          <a:latin typeface="Calibri" charset="0"/>
                        </a:defRPr>
                      </a:lvl8pPr>
                      <a:lvl9pPr marL="3886200" indent="-228600" defTabSz="457200" fontAlgn="base">
                        <a:spcBef>
                          <a:spcPct val="20000"/>
                        </a:spcBef>
                        <a:spcAft>
                          <a:spcPct val="0"/>
                        </a:spcAft>
                        <a:buFont typeface="Arial" charset="0"/>
                        <a:defRPr>
                          <a:solidFill>
                            <a:schemeClr val="tx1"/>
                          </a:solidFill>
                          <a:latin typeface="Calibri"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GB" altLang="x-none" sz="1600" b="0" i="0" u="none" strike="noStrike" cap="none" normalizeH="0" baseline="0">
                          <a:ln>
                            <a:noFill/>
                          </a:ln>
                          <a:solidFill>
                            <a:srgbClr val="000000"/>
                          </a:solidFill>
                          <a:effectLst/>
                          <a:latin typeface="Century Gothic" charset="0"/>
                          <a:ea typeface="ＭＳ Ｐゴシック" charset="-128"/>
                        </a:rPr>
                        <a:t>Fiche 1a</a:t>
                      </a:r>
                    </a:p>
                  </a:txBody>
                  <a:tcPr anchor="ctr" horzOverflow="overflow">
                    <a:lnL w="6350" cap="flat" cmpd="sng" algn="ctr">
                      <a:solidFill>
                        <a:srgbClr val="639A00"/>
                      </a:solidFill>
                      <a:prstDash val="solid"/>
                      <a:round/>
                      <a:headEnd type="none" w="med" len="med"/>
                      <a:tailEnd type="none" w="med" len="med"/>
                    </a:lnL>
                    <a:lnR w="6350" cap="flat" cmpd="sng" algn="ctr">
                      <a:solidFill>
                        <a:srgbClr val="639A00"/>
                      </a:solidFill>
                      <a:prstDash val="solid"/>
                      <a:round/>
                      <a:headEnd type="none" w="med" len="med"/>
                      <a:tailEnd type="none" w="med" len="med"/>
                    </a:lnR>
                    <a:lnT w="6350" cap="flat" cmpd="sng" algn="ctr">
                      <a:solidFill>
                        <a:srgbClr val="639A00"/>
                      </a:solidFill>
                      <a:prstDash val="solid"/>
                      <a:round/>
                      <a:headEnd type="none" w="med" len="med"/>
                      <a:tailEnd type="none" w="med" len="med"/>
                    </a:lnT>
                    <a:lnB>
                      <a:noFill/>
                    </a:lnB>
                    <a:lnTlToBr>
                      <a:noFill/>
                    </a:lnTlToBr>
                    <a:lnBlToTr>
                      <a:noFill/>
                    </a:lnBlToTr>
                    <a:solidFill>
                      <a:schemeClr val="bg1"/>
                    </a:solidFill>
                  </a:tcPr>
                </a:tc>
                <a:tc>
                  <a:txBody>
                    <a:bodyPr/>
                    <a:lstStyle>
                      <a:lvl1pPr defTabSz="457200">
                        <a:spcBef>
                          <a:spcPct val="20000"/>
                        </a:spcBef>
                        <a:buFont typeface="Arial" charset="0"/>
                        <a:defRPr sz="2800">
                          <a:solidFill>
                            <a:schemeClr val="tx1"/>
                          </a:solidFill>
                          <a:latin typeface="Calibri" charset="0"/>
                        </a:defRPr>
                      </a:lvl1pPr>
                      <a:lvl2pPr marL="742950" indent="-285750" defTabSz="457200">
                        <a:spcBef>
                          <a:spcPct val="20000"/>
                        </a:spcBef>
                        <a:buFont typeface="Arial" charset="0"/>
                        <a:defRPr sz="2400">
                          <a:solidFill>
                            <a:schemeClr val="tx1"/>
                          </a:solidFill>
                          <a:latin typeface="Calibri" charset="0"/>
                        </a:defRPr>
                      </a:lvl2pPr>
                      <a:lvl3pPr marL="1143000" indent="-228600" defTabSz="457200">
                        <a:spcBef>
                          <a:spcPct val="20000"/>
                        </a:spcBef>
                        <a:buFont typeface="Arial" charset="0"/>
                        <a:defRPr sz="2000">
                          <a:solidFill>
                            <a:schemeClr val="tx1"/>
                          </a:solidFill>
                          <a:latin typeface="Calibri" charset="0"/>
                        </a:defRPr>
                      </a:lvl3pPr>
                      <a:lvl4pPr marL="1600200" indent="-228600" defTabSz="457200">
                        <a:spcBef>
                          <a:spcPct val="20000"/>
                        </a:spcBef>
                        <a:buFont typeface="Arial" charset="0"/>
                        <a:defRPr>
                          <a:solidFill>
                            <a:schemeClr val="tx1"/>
                          </a:solidFill>
                          <a:latin typeface="Calibri" charset="0"/>
                        </a:defRPr>
                      </a:lvl4pPr>
                      <a:lvl5pPr marL="2057400" indent="-228600" defTabSz="457200">
                        <a:spcBef>
                          <a:spcPct val="20000"/>
                        </a:spcBef>
                        <a:buFont typeface="Arial" charset="0"/>
                        <a:defRPr>
                          <a:solidFill>
                            <a:schemeClr val="tx1"/>
                          </a:solidFill>
                          <a:latin typeface="Calibri" charset="0"/>
                        </a:defRPr>
                      </a:lvl5pPr>
                      <a:lvl6pPr marL="2514600" indent="-228600" defTabSz="457200" fontAlgn="base">
                        <a:spcBef>
                          <a:spcPct val="20000"/>
                        </a:spcBef>
                        <a:spcAft>
                          <a:spcPct val="0"/>
                        </a:spcAft>
                        <a:buFont typeface="Arial" charset="0"/>
                        <a:defRPr>
                          <a:solidFill>
                            <a:schemeClr val="tx1"/>
                          </a:solidFill>
                          <a:latin typeface="Calibri" charset="0"/>
                        </a:defRPr>
                      </a:lvl6pPr>
                      <a:lvl7pPr marL="2971800" indent="-228600" defTabSz="457200" fontAlgn="base">
                        <a:spcBef>
                          <a:spcPct val="20000"/>
                        </a:spcBef>
                        <a:spcAft>
                          <a:spcPct val="0"/>
                        </a:spcAft>
                        <a:buFont typeface="Arial" charset="0"/>
                        <a:defRPr>
                          <a:solidFill>
                            <a:schemeClr val="tx1"/>
                          </a:solidFill>
                          <a:latin typeface="Calibri" charset="0"/>
                        </a:defRPr>
                      </a:lvl7pPr>
                      <a:lvl8pPr marL="3429000" indent="-228600" defTabSz="457200" fontAlgn="base">
                        <a:spcBef>
                          <a:spcPct val="20000"/>
                        </a:spcBef>
                        <a:spcAft>
                          <a:spcPct val="0"/>
                        </a:spcAft>
                        <a:buFont typeface="Arial" charset="0"/>
                        <a:defRPr>
                          <a:solidFill>
                            <a:schemeClr val="tx1"/>
                          </a:solidFill>
                          <a:latin typeface="Calibri" charset="0"/>
                        </a:defRPr>
                      </a:lvl8pPr>
                      <a:lvl9pPr marL="3886200" indent="-228600" defTabSz="457200" fontAlgn="base">
                        <a:spcBef>
                          <a:spcPct val="20000"/>
                        </a:spcBef>
                        <a:spcAft>
                          <a:spcPct val="0"/>
                        </a:spcAft>
                        <a:buFont typeface="Arial" charset="0"/>
                        <a:defRPr>
                          <a:solidFill>
                            <a:schemeClr val="tx1"/>
                          </a:solidFill>
                          <a:latin typeface="Calibri"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altLang="x-none" sz="1600" b="0" i="0" u="none" strike="noStrike" cap="none" normalizeH="0" baseline="0">
                          <a:ln>
                            <a:noFill/>
                          </a:ln>
                          <a:solidFill>
                            <a:srgbClr val="000000"/>
                          </a:solidFill>
                          <a:effectLst/>
                          <a:latin typeface="Century Gothic" charset="0"/>
                          <a:ea typeface="ＭＳ Ｐゴシック" charset="-128"/>
                        </a:rPr>
                        <a:t>Guo Jian-Ying</a:t>
                      </a:r>
                    </a:p>
                  </a:txBody>
                  <a:tcPr anchor="ctr" horzOverflow="overflow">
                    <a:lnL w="6350" cap="flat" cmpd="sng" algn="ctr">
                      <a:solidFill>
                        <a:srgbClr val="639A00"/>
                      </a:solidFill>
                      <a:prstDash val="solid"/>
                      <a:round/>
                      <a:headEnd type="none" w="med" len="med"/>
                      <a:tailEnd type="none" w="med" len="med"/>
                    </a:lnL>
                    <a:lnR>
                      <a:noFill/>
                    </a:lnR>
                    <a:lnT w="6350" cap="flat" cmpd="sng" algn="ctr">
                      <a:solidFill>
                        <a:srgbClr val="639A00"/>
                      </a:solidFill>
                      <a:prstDash val="solid"/>
                      <a:round/>
                      <a:headEnd type="none" w="med" len="med"/>
                      <a:tailEnd type="none" w="med" len="med"/>
                    </a:lnT>
                    <a:lnB>
                      <a:noFill/>
                    </a:lnB>
                    <a:lnTlToBr>
                      <a:noFill/>
                    </a:lnTlToBr>
                    <a:lnBlToTr>
                      <a:noFill/>
                    </a:lnBlToTr>
                    <a:solidFill>
                      <a:schemeClr val="bg1"/>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1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36" descr="invasion10a.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1471613"/>
            <a:ext cx="9144000" cy="5053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 name="Picture 54" descr="discuss.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3998575" y="12133263"/>
            <a:ext cx="319088" cy="314325"/>
          </a:xfrm>
          <a:prstGeom prst="rect">
            <a:avLst/>
          </a:prstGeom>
          <a:noFill/>
          <a:ln>
            <a:noFill/>
          </a:ln>
          <a:effectLst>
            <a:outerShdw blurRad="63500" dist="381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 name="Rectangle 43"/>
          <p:cNvSpPr/>
          <p:nvPr/>
        </p:nvSpPr>
        <p:spPr>
          <a:xfrm>
            <a:off x="3059113" y="6524625"/>
            <a:ext cx="3060700" cy="360363"/>
          </a:xfrm>
          <a:prstGeom prst="rect">
            <a:avLst/>
          </a:prstGeom>
          <a:solidFill>
            <a:srgbClr val="FCD6B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2000" b="1" dirty="0">
                <a:solidFill>
                  <a:schemeClr val="bg1"/>
                </a:solidFill>
                <a:latin typeface="Century Gothic" pitchFamily="34" charset="0"/>
              </a:rPr>
              <a:t>Développement</a:t>
            </a:r>
          </a:p>
        </p:txBody>
      </p:sp>
      <p:sp>
        <p:nvSpPr>
          <p:cNvPr id="45" name="Rectangle 44"/>
          <p:cNvSpPr/>
          <p:nvPr/>
        </p:nvSpPr>
        <p:spPr>
          <a:xfrm>
            <a:off x="6121400" y="6524625"/>
            <a:ext cx="3059113" cy="360363"/>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2000" b="1" dirty="0">
                <a:solidFill>
                  <a:schemeClr val="bg1"/>
                </a:solidFill>
                <a:latin typeface="Century Gothic" pitchFamily="34" charset="0"/>
              </a:rPr>
              <a:t>En plénum</a:t>
            </a:r>
          </a:p>
        </p:txBody>
      </p:sp>
      <p:sp>
        <p:nvSpPr>
          <p:cNvPr id="46" name="Rounded Rectangle 45"/>
          <p:cNvSpPr>
            <a:spLocks noChangeArrowheads="1"/>
          </p:cNvSpPr>
          <p:nvPr/>
        </p:nvSpPr>
        <p:spPr bwMode="auto">
          <a:xfrm>
            <a:off x="0" y="6529388"/>
            <a:ext cx="3132138" cy="355600"/>
          </a:xfrm>
          <a:prstGeom prst="roundRect">
            <a:avLst>
              <a:gd name="adj" fmla="val 16667"/>
            </a:avLst>
          </a:prstGeom>
          <a:solidFill>
            <a:srgbClr val="7030A0"/>
          </a:solidFill>
          <a:ln>
            <a:noFill/>
          </a:ln>
          <a:effectLst>
            <a:outerShdw blurRad="63500" sx="103000" sy="103000" algn="ctr" rotWithShape="0">
              <a:srgbClr val="000000">
                <a:alpha val="39999"/>
              </a:srgbClr>
            </a:outerShdw>
          </a:effectLst>
          <a:extLst>
            <a:ext uri="{91240B29-F687-4F45-9708-019B960494DF}">
              <a14:hiddenLine xmlns:a14="http://schemas.microsoft.com/office/drawing/2010/main" w="25400">
                <a:solidFill>
                  <a:srgbClr val="000000"/>
                </a:solidFill>
                <a:round/>
                <a:headEnd/>
                <a:tailEnd/>
              </a14:hiddenLine>
            </a:ext>
          </a:extLst>
        </p:spPr>
        <p:txBody>
          <a:bodyPr anchor="ctr"/>
          <a:lstStyle/>
          <a:p>
            <a:pPr algn="ctr" fontAlgn="auto">
              <a:spcBef>
                <a:spcPts val="0"/>
              </a:spcBef>
              <a:spcAft>
                <a:spcPts val="0"/>
              </a:spcAft>
              <a:defRPr/>
            </a:pPr>
            <a:r>
              <a:rPr lang="en-GB" sz="2000" b="1" dirty="0">
                <a:solidFill>
                  <a:schemeClr val="bg1"/>
                </a:solidFill>
                <a:latin typeface="Century Gothic" pitchFamily="34" charset="0"/>
                <a:ea typeface="+mn-ea"/>
                <a:cs typeface="+mn-cs"/>
              </a:rPr>
              <a:t>Point de départ</a:t>
            </a:r>
          </a:p>
        </p:txBody>
      </p:sp>
      <p:sp>
        <p:nvSpPr>
          <p:cNvPr id="8199" name="Text Box 13"/>
          <p:cNvSpPr txBox="1">
            <a:spLocks noChangeArrowheads="1"/>
          </p:cNvSpPr>
          <p:nvPr/>
        </p:nvSpPr>
        <p:spPr bwMode="auto">
          <a:xfrm>
            <a:off x="8761413" y="6197600"/>
            <a:ext cx="4572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fld id="{68FD4C66-C8FA-E64A-B1AE-D60641EBD4F0}" type="slidenum">
              <a:rPr lang="en-GB" altLang="en-US" sz="1400" b="1">
                <a:solidFill>
                  <a:schemeClr val="bg1"/>
                </a:solidFill>
                <a:latin typeface="Century Gothic" charset="0"/>
                <a:ea typeface="ＭＳ Ｐゴシック" charset="-128"/>
              </a:rPr>
              <a:pPr algn="ctr"/>
              <a:t>2</a:t>
            </a:fld>
            <a:endParaRPr lang="en-GB" altLang="en-US" sz="1400" b="1">
              <a:solidFill>
                <a:schemeClr val="bg1"/>
              </a:solidFill>
              <a:latin typeface="Century Gothic" charset="0"/>
              <a:ea typeface="ＭＳ Ｐゴシック" charset="-128"/>
            </a:endParaRPr>
          </a:p>
        </p:txBody>
      </p:sp>
      <p:pic>
        <p:nvPicPr>
          <p:cNvPr id="8200" name="Picture 26" descr="invasion0.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0" y="1471613"/>
            <a:ext cx="9144000" cy="5053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27" descr="invasion1a.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0" y="1471613"/>
            <a:ext cx="9144000" cy="5053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28" descr="invasion2a.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0" y="1471613"/>
            <a:ext cx="9144000" cy="5053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29" descr="invasion3a.jp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0" y="1471613"/>
            <a:ext cx="9144000" cy="5053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30" descr="invasion4a.jp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0" y="1471613"/>
            <a:ext cx="9144000" cy="5053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31" descr="invasion5a.jpg"/>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0" y="1471613"/>
            <a:ext cx="9144000" cy="5053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32" descr="invasion6a.jpg"/>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0" y="1471613"/>
            <a:ext cx="9144000" cy="5053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33" descr="invasion7a.jp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0" y="1471613"/>
            <a:ext cx="9144000" cy="5053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34" descr="invasion8a.jpg"/>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0" y="1471613"/>
            <a:ext cx="9144000" cy="5053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35" descr="invasion9a.jpg"/>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0" y="1471613"/>
            <a:ext cx="9144000" cy="5053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TextBox 37"/>
          <p:cNvSpPr txBox="1">
            <a:spLocks noChangeArrowheads="1"/>
          </p:cNvSpPr>
          <p:nvPr/>
        </p:nvSpPr>
        <p:spPr bwMode="auto">
          <a:xfrm>
            <a:off x="1908175" y="228600"/>
            <a:ext cx="6551613"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sz="3200">
                <a:latin typeface="Century Gothic" charset="0"/>
              </a:rPr>
              <a:t>Un </a:t>
            </a:r>
            <a:r>
              <a:rPr lang="en-GB" altLang="x-none" sz="3200" b="1">
                <a:latin typeface="Century Gothic" charset="0"/>
              </a:rPr>
              <a:t>envahisseur </a:t>
            </a:r>
            <a:r>
              <a:rPr lang="en-GB" altLang="x-none" sz="3200">
                <a:latin typeface="Century Gothic" charset="0"/>
              </a:rPr>
              <a:t>a pris l’Europe centrale et continue d’avancer </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2000" fill="hold"/>
                                        <p:tgtEl>
                                          <p:spTgt spid="38"/>
                                        </p:tgtEl>
                                        <p:attrNameLst>
                                          <p:attrName>ppt_x</p:attrName>
                                        </p:attrNameLst>
                                      </p:cBhvr>
                                      <p:tavLst>
                                        <p:tav tm="0">
                                          <p:val>
                                            <p:strVal val="1+#ppt_w/2"/>
                                          </p:val>
                                        </p:tav>
                                        <p:tav tm="100000">
                                          <p:val>
                                            <p:strVal val="#ppt_x"/>
                                          </p:val>
                                        </p:tav>
                                      </p:tavLst>
                                    </p:anim>
                                    <p:anim calcmode="lin" valueType="num">
                                      <p:cBhvr additive="base">
                                        <p:cTn id="8" dur="2000" fill="hold"/>
                                        <p:tgtEl>
                                          <p:spTgt spid="38"/>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2000"/>
                            </p:stCondLst>
                            <p:childTnLst>
                              <p:par>
                                <p:cTn id="10" presetID="10" presetClass="entr" presetSubtype="0" fill="hold" nodeType="after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1000"/>
                                        <p:tgtEl>
                                          <p:spTgt spid="28"/>
                                        </p:tgtEl>
                                      </p:cBhvr>
                                    </p:animEffect>
                                  </p:childTnLst>
                                </p:cTn>
                              </p:par>
                            </p:childTnLst>
                          </p:cTn>
                        </p:par>
                        <p:par>
                          <p:cTn id="13" fill="hold" nodeType="afterGroup">
                            <p:stCondLst>
                              <p:cond delay="3000"/>
                            </p:stCondLst>
                            <p:childTnLst>
                              <p:par>
                                <p:cTn id="14" presetID="10" presetClass="entr" presetSubtype="0" fill="hold" nodeType="after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fade">
                                      <p:cBhvr>
                                        <p:cTn id="16" dur="1000"/>
                                        <p:tgtEl>
                                          <p:spTgt spid="29"/>
                                        </p:tgtEl>
                                      </p:cBhvr>
                                    </p:animEffect>
                                  </p:childTnLst>
                                </p:cTn>
                              </p:par>
                            </p:childTnLst>
                          </p:cTn>
                        </p:par>
                        <p:par>
                          <p:cTn id="17" fill="hold" nodeType="afterGroup">
                            <p:stCondLst>
                              <p:cond delay="4000"/>
                            </p:stCondLst>
                            <p:childTnLst>
                              <p:par>
                                <p:cTn id="18" presetID="10" presetClass="entr" presetSubtype="0" fill="hold" nodeType="afterEffect">
                                  <p:stCondLst>
                                    <p:cond delay="0"/>
                                  </p:stCondLst>
                                  <p:childTnLst>
                                    <p:set>
                                      <p:cBhvr>
                                        <p:cTn id="19" dur="1" fill="hold">
                                          <p:stCondLst>
                                            <p:cond delay="0"/>
                                          </p:stCondLst>
                                        </p:cTn>
                                        <p:tgtEl>
                                          <p:spTgt spid="30"/>
                                        </p:tgtEl>
                                        <p:attrNameLst>
                                          <p:attrName>style.visibility</p:attrName>
                                        </p:attrNameLst>
                                      </p:cBhvr>
                                      <p:to>
                                        <p:strVal val="visible"/>
                                      </p:to>
                                    </p:set>
                                    <p:animEffect transition="in" filter="fade">
                                      <p:cBhvr>
                                        <p:cTn id="20" dur="1000"/>
                                        <p:tgtEl>
                                          <p:spTgt spid="30"/>
                                        </p:tgtEl>
                                      </p:cBhvr>
                                    </p:animEffect>
                                  </p:childTnLst>
                                </p:cTn>
                              </p:par>
                            </p:childTnLst>
                          </p:cTn>
                        </p:par>
                        <p:par>
                          <p:cTn id="21" fill="hold" nodeType="afterGroup">
                            <p:stCondLst>
                              <p:cond delay="5000"/>
                            </p:stCondLst>
                            <p:childTnLst>
                              <p:par>
                                <p:cTn id="22" presetID="10" presetClass="entr" presetSubtype="0" fill="hold"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1000"/>
                                        <p:tgtEl>
                                          <p:spTgt spid="31"/>
                                        </p:tgtEl>
                                      </p:cBhvr>
                                    </p:animEffect>
                                  </p:childTnLst>
                                </p:cTn>
                              </p:par>
                            </p:childTnLst>
                          </p:cTn>
                        </p:par>
                        <p:par>
                          <p:cTn id="25" fill="hold" nodeType="afterGroup">
                            <p:stCondLst>
                              <p:cond delay="6000"/>
                            </p:stCondLst>
                            <p:childTnLst>
                              <p:par>
                                <p:cTn id="26" presetID="10" presetClass="entr" presetSubtype="0" fill="hold"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childTnLst>
                                </p:cTn>
                              </p:par>
                            </p:childTnLst>
                          </p:cTn>
                        </p:par>
                        <p:par>
                          <p:cTn id="29" fill="hold" nodeType="afterGroup">
                            <p:stCondLst>
                              <p:cond delay="7000"/>
                            </p:stCondLst>
                            <p:childTnLst>
                              <p:par>
                                <p:cTn id="30" presetID="10" presetClass="entr" presetSubtype="0" fill="hold" nodeType="after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fade">
                                      <p:cBhvr>
                                        <p:cTn id="32" dur="1000"/>
                                        <p:tgtEl>
                                          <p:spTgt spid="33"/>
                                        </p:tgtEl>
                                      </p:cBhvr>
                                    </p:animEffect>
                                  </p:childTnLst>
                                </p:cTn>
                              </p:par>
                            </p:childTnLst>
                          </p:cTn>
                        </p:par>
                        <p:par>
                          <p:cTn id="33" fill="hold" nodeType="afterGroup">
                            <p:stCondLst>
                              <p:cond delay="8000"/>
                            </p:stCondLst>
                            <p:childTnLst>
                              <p:par>
                                <p:cTn id="34" presetID="10" presetClass="entr" presetSubtype="0" fill="hold" nodeType="after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fade">
                                      <p:cBhvr>
                                        <p:cTn id="36" dur="1000"/>
                                        <p:tgtEl>
                                          <p:spTgt spid="34"/>
                                        </p:tgtEl>
                                      </p:cBhvr>
                                    </p:animEffect>
                                  </p:childTnLst>
                                </p:cTn>
                              </p:par>
                            </p:childTnLst>
                          </p:cTn>
                        </p:par>
                        <p:par>
                          <p:cTn id="37" fill="hold" nodeType="afterGroup">
                            <p:stCondLst>
                              <p:cond delay="9000"/>
                            </p:stCondLst>
                            <p:childTnLst>
                              <p:par>
                                <p:cTn id="38" presetID="10" presetClass="entr" presetSubtype="0" fill="hold" nodeType="afterEffect">
                                  <p:stCondLst>
                                    <p:cond delay="0"/>
                                  </p:stCondLst>
                                  <p:childTnLst>
                                    <p:set>
                                      <p:cBhvr>
                                        <p:cTn id="39" dur="1" fill="hold">
                                          <p:stCondLst>
                                            <p:cond delay="0"/>
                                          </p:stCondLst>
                                        </p:cTn>
                                        <p:tgtEl>
                                          <p:spTgt spid="35"/>
                                        </p:tgtEl>
                                        <p:attrNameLst>
                                          <p:attrName>style.visibility</p:attrName>
                                        </p:attrNameLst>
                                      </p:cBhvr>
                                      <p:to>
                                        <p:strVal val="visible"/>
                                      </p:to>
                                    </p:set>
                                    <p:animEffect transition="in" filter="fade">
                                      <p:cBhvr>
                                        <p:cTn id="40" dur="1000"/>
                                        <p:tgtEl>
                                          <p:spTgt spid="35"/>
                                        </p:tgtEl>
                                      </p:cBhvr>
                                    </p:animEffect>
                                  </p:childTnLst>
                                </p:cTn>
                              </p:par>
                            </p:childTnLst>
                          </p:cTn>
                        </p:par>
                        <p:par>
                          <p:cTn id="41" fill="hold" nodeType="afterGroup">
                            <p:stCondLst>
                              <p:cond delay="10000"/>
                            </p:stCondLst>
                            <p:childTnLst>
                              <p:par>
                                <p:cTn id="42" presetID="10" presetClass="entr" presetSubtype="0" fill="hold" nodeType="after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childTnLst>
                                </p:cTn>
                              </p:par>
                            </p:childTnLst>
                          </p:cTn>
                        </p:par>
                        <p:par>
                          <p:cTn id="45" fill="hold" nodeType="afterGroup">
                            <p:stCondLst>
                              <p:cond delay="11000"/>
                            </p:stCondLst>
                            <p:childTnLst>
                              <p:par>
                                <p:cTn id="46" presetID="10" presetClass="entr" presetSubtype="0" fill="hold"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924175"/>
            <a:ext cx="5478463" cy="3652838"/>
          </a:xfrm>
          <a:prstGeom prst="rect">
            <a:avLst/>
          </a:prstGeom>
          <a:noFill/>
          <a:ln>
            <a:noFill/>
          </a:ln>
          <a:effectLst>
            <a:outerShdw blurRad="635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a:spLocks noChangeArrowheads="1"/>
          </p:cNvSpPr>
          <p:nvPr/>
        </p:nvSpPr>
        <p:spPr bwMode="auto">
          <a:xfrm>
            <a:off x="222250" y="1676400"/>
            <a:ext cx="38163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sz="3600">
                <a:latin typeface="Century Gothic" charset="0"/>
              </a:rPr>
              <a:t>C’est une cause de maladie.</a:t>
            </a:r>
          </a:p>
        </p:txBody>
      </p:sp>
      <p:sp>
        <p:nvSpPr>
          <p:cNvPr id="8" name="Rectangle 7"/>
          <p:cNvSpPr/>
          <p:nvPr/>
        </p:nvSpPr>
        <p:spPr>
          <a:xfrm>
            <a:off x="3059113" y="6524625"/>
            <a:ext cx="3060700" cy="360363"/>
          </a:xfrm>
          <a:prstGeom prst="rect">
            <a:avLst/>
          </a:prstGeom>
          <a:solidFill>
            <a:srgbClr val="FCD6B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2000" b="1" dirty="0">
                <a:solidFill>
                  <a:schemeClr val="bg1"/>
                </a:solidFill>
                <a:latin typeface="Century Gothic" pitchFamily="34" charset="0"/>
              </a:rPr>
              <a:t>Développement</a:t>
            </a:r>
          </a:p>
        </p:txBody>
      </p:sp>
      <p:sp>
        <p:nvSpPr>
          <p:cNvPr id="9" name="Rectangle 8"/>
          <p:cNvSpPr/>
          <p:nvPr/>
        </p:nvSpPr>
        <p:spPr>
          <a:xfrm>
            <a:off x="6121400" y="6524625"/>
            <a:ext cx="3059113" cy="360363"/>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2000" b="1" dirty="0">
                <a:solidFill>
                  <a:schemeClr val="bg1"/>
                </a:solidFill>
                <a:latin typeface="Century Gothic" pitchFamily="34" charset="0"/>
              </a:rPr>
              <a:t>En plénum</a:t>
            </a:r>
          </a:p>
        </p:txBody>
      </p:sp>
      <p:sp>
        <p:nvSpPr>
          <p:cNvPr id="10" name="Rounded Rectangle 9"/>
          <p:cNvSpPr>
            <a:spLocks noChangeArrowheads="1"/>
          </p:cNvSpPr>
          <p:nvPr/>
        </p:nvSpPr>
        <p:spPr bwMode="auto">
          <a:xfrm>
            <a:off x="0" y="6529388"/>
            <a:ext cx="3132138" cy="355600"/>
          </a:xfrm>
          <a:prstGeom prst="roundRect">
            <a:avLst>
              <a:gd name="adj" fmla="val 16667"/>
            </a:avLst>
          </a:prstGeom>
          <a:solidFill>
            <a:srgbClr val="7030A0"/>
          </a:solidFill>
          <a:ln>
            <a:noFill/>
          </a:ln>
          <a:effectLst>
            <a:outerShdw blurRad="63500" sx="103000" sy="103000" algn="ctr" rotWithShape="0">
              <a:srgbClr val="000000">
                <a:alpha val="39999"/>
              </a:srgbClr>
            </a:outerShdw>
          </a:effectLst>
          <a:extLst>
            <a:ext uri="{91240B29-F687-4F45-9708-019B960494DF}">
              <a14:hiddenLine xmlns:a14="http://schemas.microsoft.com/office/drawing/2010/main" w="25400">
                <a:solidFill>
                  <a:srgbClr val="000000"/>
                </a:solidFill>
                <a:round/>
                <a:headEnd/>
                <a:tailEnd/>
              </a14:hiddenLine>
            </a:ext>
          </a:extLst>
        </p:spPr>
        <p:txBody>
          <a:bodyPr anchor="ctr"/>
          <a:lstStyle/>
          <a:p>
            <a:pPr algn="ctr" fontAlgn="auto">
              <a:spcBef>
                <a:spcPts val="0"/>
              </a:spcBef>
              <a:spcAft>
                <a:spcPts val="0"/>
              </a:spcAft>
              <a:defRPr/>
            </a:pPr>
            <a:r>
              <a:rPr lang="en-GB" sz="2000" b="1" dirty="0">
                <a:solidFill>
                  <a:schemeClr val="bg1"/>
                </a:solidFill>
                <a:latin typeface="Century Gothic" pitchFamily="34" charset="0"/>
                <a:ea typeface="+mn-ea"/>
                <a:cs typeface="+mn-cs"/>
              </a:rPr>
              <a:t>Point de départ</a:t>
            </a:r>
          </a:p>
        </p:txBody>
      </p:sp>
      <p:sp>
        <p:nvSpPr>
          <p:cNvPr id="11" name="TextBox 10"/>
          <p:cNvSpPr txBox="1">
            <a:spLocks noChangeArrowheads="1"/>
          </p:cNvSpPr>
          <p:nvPr/>
        </p:nvSpPr>
        <p:spPr bwMode="auto">
          <a:xfrm>
            <a:off x="1998663" y="188913"/>
            <a:ext cx="7450137"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sz="2800">
                <a:latin typeface="Century Gothic" charset="0"/>
              </a:rPr>
              <a:t>Il provoque de </a:t>
            </a:r>
            <a:r>
              <a:rPr lang="en-GB" altLang="x-none" sz="2800" b="1">
                <a:latin typeface="Century Gothic" charset="0"/>
              </a:rPr>
              <a:t>terribles pertes </a:t>
            </a:r>
            <a:r>
              <a:rPr lang="en-GB" altLang="x-none" sz="2800">
                <a:latin typeface="Century Gothic" charset="0"/>
              </a:rPr>
              <a:t>dans les </a:t>
            </a:r>
            <a:r>
              <a:rPr lang="en-GB" altLang="x-none" sz="2800" b="1">
                <a:latin typeface="Century Gothic" charset="0"/>
              </a:rPr>
              <a:t>récoltes </a:t>
            </a:r>
            <a:r>
              <a:rPr lang="en-GB" altLang="x-none" sz="2800">
                <a:latin typeface="Century Gothic" charset="0"/>
              </a:rPr>
              <a:t>destinées à l’alimentation</a:t>
            </a:r>
            <a:endParaRPr lang="en-GB" altLang="x-none" sz="2400">
              <a:latin typeface="Century Gothic" charset="0"/>
            </a:endParaRPr>
          </a:p>
        </p:txBody>
      </p:sp>
      <p:pic>
        <p:nvPicPr>
          <p:cNvPr id="1027" name="Picture 3"/>
          <p:cNvPicPr>
            <a:picLocks noChangeAspect="1" noChangeArrowheads="1"/>
          </p:cNvPicPr>
          <p:nvPr/>
        </p:nvPicPr>
        <p:blipFill>
          <a:blip r:embed="rId4" cstate="print"/>
          <a:srcRect l="18140"/>
          <a:stretch>
            <a:fillRect/>
          </a:stretch>
        </p:blipFill>
        <p:spPr bwMode="auto">
          <a:xfrm>
            <a:off x="4211960" y="1340768"/>
            <a:ext cx="4714429" cy="384008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2000"/>
                                        <p:tgtEl>
                                          <p:spTgt spid="11"/>
                                        </p:tgtEl>
                                      </p:cBhvr>
                                    </p:animEffect>
                                  </p:childTnLst>
                                </p:cTn>
                              </p:par>
                              <p:par>
                                <p:cTn id="8" presetID="10" presetClass="entr" presetSubtype="0" fill="hold" nodeType="withEffect">
                                  <p:stCondLst>
                                    <p:cond delay="1000"/>
                                  </p:stCondLst>
                                  <p:childTnLst>
                                    <p:set>
                                      <p:cBhvr>
                                        <p:cTn id="9" dur="1" fill="hold">
                                          <p:stCondLst>
                                            <p:cond delay="0"/>
                                          </p:stCondLst>
                                        </p:cTn>
                                        <p:tgtEl>
                                          <p:spTgt spid="1027"/>
                                        </p:tgtEl>
                                        <p:attrNameLst>
                                          <p:attrName>style.visibility</p:attrName>
                                        </p:attrNameLst>
                                      </p:cBhvr>
                                      <p:to>
                                        <p:strVal val="visible"/>
                                      </p:to>
                                    </p:set>
                                    <p:animEffect transition="in" filter="fade">
                                      <p:cBhvr>
                                        <p:cTn id="10" dur="2000"/>
                                        <p:tgtEl>
                                          <p:spTgt spid="1027"/>
                                        </p:tgtEl>
                                      </p:cBhvr>
                                    </p:animEffect>
                                  </p:childTnLst>
                                </p:cTn>
                              </p:par>
                            </p:childTnLst>
                          </p:cTn>
                        </p:par>
                        <p:par>
                          <p:cTn id="11" fill="hold" nodeType="afterGroup">
                            <p:stCondLst>
                              <p:cond delay="3000"/>
                            </p:stCondLst>
                            <p:childTnLst>
                              <p:par>
                                <p:cTn id="12" presetID="22" presetClass="entr" presetSubtype="8"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left)">
                                      <p:cBhvr>
                                        <p:cTn id="14" dur="2000"/>
                                        <p:tgtEl>
                                          <p:spTgt spid="5"/>
                                        </p:tgtEl>
                                      </p:cBhvr>
                                    </p:animEffect>
                                  </p:childTnLst>
                                </p:cTn>
                              </p:par>
                              <p:par>
                                <p:cTn id="15" presetID="10" presetClass="entr" presetSubtype="0" fill="hold" nodeType="withEffect">
                                  <p:stCondLst>
                                    <p:cond delay="1000"/>
                                  </p:stCondLst>
                                  <p:childTnLst>
                                    <p:set>
                                      <p:cBhvr>
                                        <p:cTn id="16" dur="1" fill="hold">
                                          <p:stCondLst>
                                            <p:cond delay="0"/>
                                          </p:stCondLst>
                                        </p:cTn>
                                        <p:tgtEl>
                                          <p:spTgt spid="1026"/>
                                        </p:tgtEl>
                                        <p:attrNameLst>
                                          <p:attrName>style.visibility</p:attrName>
                                        </p:attrNameLst>
                                      </p:cBhvr>
                                      <p:to>
                                        <p:strVal val="visible"/>
                                      </p:to>
                                    </p:set>
                                    <p:animEffect transition="in" filter="fade">
                                      <p:cBhvr>
                                        <p:cTn id="17"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4"/>
          <p:cNvPicPr>
            <a:picLocks noChangeAspect="1" noChangeArrowheads="1"/>
          </p:cNvPicPr>
          <p:nvPr/>
        </p:nvPicPr>
        <p:blipFill>
          <a:blip r:embed="rId4">
            <a:extLst>
              <a:ext uri="{28A0092B-C50C-407E-A947-70E740481C1C}">
                <a14:useLocalDpi xmlns:a14="http://schemas.microsoft.com/office/drawing/2010/main" val="0"/>
              </a:ext>
            </a:extLst>
          </a:blip>
          <a:srcRect t="4539"/>
          <a:stretch>
            <a:fillRect/>
          </a:stretch>
        </p:blipFill>
        <p:spPr bwMode="auto">
          <a:xfrm>
            <a:off x="0" y="-31750"/>
            <a:ext cx="9144000" cy="681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2"/>
          <p:cNvPicPr>
            <a:picLocks noChangeAspect="1" noChangeArrowheads="1"/>
          </p:cNvPicPr>
          <p:nvPr/>
        </p:nvPicPr>
        <p:blipFill>
          <a:blip r:embed="rId5">
            <a:extLst>
              <a:ext uri="{28A0092B-C50C-407E-A947-70E740481C1C}">
                <a14:useLocalDpi xmlns:a14="http://schemas.microsoft.com/office/drawing/2010/main" val="0"/>
              </a:ext>
            </a:extLst>
          </a:blip>
          <a:srcRect b="2467"/>
          <a:stretch>
            <a:fillRect/>
          </a:stretch>
        </p:blipFill>
        <p:spPr bwMode="auto">
          <a:xfrm>
            <a:off x="0" y="1916113"/>
            <a:ext cx="3779838" cy="4681537"/>
          </a:xfrm>
          <a:prstGeom prst="rect">
            <a:avLst/>
          </a:prstGeom>
          <a:noFill/>
          <a:ln>
            <a:noFill/>
          </a:ln>
          <a:effectLst>
            <a:outerShdw blurRad="635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 name="Picture 54" descr="discuss.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4655800" y="12779375"/>
            <a:ext cx="382588" cy="374650"/>
          </a:xfrm>
          <a:prstGeom prst="rect">
            <a:avLst/>
          </a:prstGeom>
          <a:noFill/>
          <a:ln>
            <a:noFill/>
          </a:ln>
          <a:effectLst>
            <a:outerShdw blurRad="63500" dist="381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1835696" y="76200"/>
            <a:ext cx="6120680" cy="2062103"/>
          </a:xfrm>
          <a:prstGeom prst="rect">
            <a:avLst/>
          </a:prstGeom>
          <a:noFill/>
          <a:effectLst>
            <a:softEdge rad="63500"/>
          </a:effectLst>
        </p:spPr>
        <p:txBody>
          <a:bodyPr>
            <a:spAutoFit/>
          </a:bodyPr>
          <a:lstStyle/>
          <a:p>
            <a:pPr algn="ctr" fontAlgn="auto">
              <a:spcBef>
                <a:spcPts val="0"/>
              </a:spcBef>
              <a:spcAft>
                <a:spcPts val="0"/>
              </a:spcAft>
              <a:defRPr/>
            </a:pPr>
            <a:r>
              <a:rPr lang="en-GB" sz="3200" dirty="0">
                <a:latin typeface="Century Gothic" pitchFamily="34" charset="0"/>
                <a:ea typeface="+mn-ea"/>
                <a:cs typeface="+mn-cs"/>
              </a:rPr>
              <a:t>L’envahisseur est une plante appelée </a:t>
            </a:r>
            <a:r>
              <a:rPr lang="en-GB" sz="3200" b="1" dirty="0">
                <a:latin typeface="Century Gothic" pitchFamily="34" charset="0"/>
                <a:ea typeface="+mn-ea"/>
                <a:cs typeface="+mn-cs"/>
              </a:rPr>
              <a:t>ambroisie</a:t>
            </a:r>
            <a:r>
              <a:rPr lang="en-GB" sz="3200" dirty="0">
                <a:latin typeface="Century Gothic" pitchFamily="34" charset="0"/>
                <a:ea typeface="+mn-ea"/>
                <a:cs typeface="+mn-cs"/>
              </a:rPr>
              <a:t>. Elle vient des Etats-Unis et </a:t>
            </a:r>
            <a:r>
              <a:rPr lang="en-GB" sz="3200" dirty="0" err="1">
                <a:latin typeface="Century Gothic" pitchFamily="34" charset="0"/>
                <a:ea typeface="+mn-ea"/>
                <a:cs typeface="+mn-cs"/>
              </a:rPr>
              <a:t>elle</a:t>
            </a:r>
            <a:r>
              <a:rPr lang="en-GB" sz="3200" dirty="0">
                <a:latin typeface="Century Gothic" pitchFamily="34" charset="0"/>
                <a:ea typeface="+mn-ea"/>
                <a:cs typeface="+mn-cs"/>
              </a:rPr>
              <a:t> </a:t>
            </a:r>
            <a:r>
              <a:rPr lang="en-GB" sz="3200" dirty="0" err="1">
                <a:latin typeface="Century Gothic" pitchFamily="34" charset="0"/>
                <a:ea typeface="+mn-ea"/>
                <a:cs typeface="+mn-cs"/>
              </a:rPr>
              <a:t>prolifère</a:t>
            </a:r>
            <a:r>
              <a:rPr lang="en-GB" sz="3200" dirty="0">
                <a:latin typeface="Century Gothic" pitchFamily="34" charset="0"/>
                <a:ea typeface="+mn-ea"/>
                <a:cs typeface="+mn-cs"/>
              </a:rPr>
              <a:t> </a:t>
            </a:r>
            <a:r>
              <a:rPr lang="en-GB" sz="3200" dirty="0" err="1">
                <a:latin typeface="Century Gothic" pitchFamily="34" charset="0"/>
                <a:ea typeface="+mn-ea"/>
                <a:cs typeface="+mn-cs"/>
              </a:rPr>
              <a:t>maintenant</a:t>
            </a:r>
            <a:r>
              <a:rPr lang="en-GB" sz="3200" dirty="0">
                <a:latin typeface="Century Gothic" pitchFamily="34" charset="0"/>
                <a:ea typeface="+mn-ea"/>
                <a:cs typeface="+mn-cs"/>
              </a:rPr>
              <a:t> en Europe.</a:t>
            </a:r>
          </a:p>
        </p:txBody>
      </p:sp>
      <p:sp>
        <p:nvSpPr>
          <p:cNvPr id="31" name="Rectangle 30"/>
          <p:cNvSpPr/>
          <p:nvPr/>
        </p:nvSpPr>
        <p:spPr>
          <a:xfrm>
            <a:off x="3095625" y="6524625"/>
            <a:ext cx="3060700" cy="360363"/>
          </a:xfrm>
          <a:prstGeom prst="rect">
            <a:avLst/>
          </a:prstGeom>
          <a:solidFill>
            <a:srgbClr val="FCD6B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2000" b="1" dirty="0">
                <a:solidFill>
                  <a:schemeClr val="bg1"/>
                </a:solidFill>
                <a:latin typeface="Century Gothic" pitchFamily="34" charset="0"/>
              </a:rPr>
              <a:t>Développement</a:t>
            </a:r>
          </a:p>
        </p:txBody>
      </p:sp>
      <p:sp>
        <p:nvSpPr>
          <p:cNvPr id="32" name="Rectangle 31"/>
          <p:cNvSpPr/>
          <p:nvPr/>
        </p:nvSpPr>
        <p:spPr>
          <a:xfrm>
            <a:off x="6121400" y="6524625"/>
            <a:ext cx="3059113" cy="360363"/>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2000" b="1" dirty="0">
                <a:solidFill>
                  <a:schemeClr val="bg1"/>
                </a:solidFill>
                <a:latin typeface="Century Gothic" pitchFamily="34" charset="0"/>
              </a:rPr>
              <a:t>En plénum</a:t>
            </a:r>
          </a:p>
        </p:txBody>
      </p:sp>
      <p:sp>
        <p:nvSpPr>
          <p:cNvPr id="33" name="Rounded Rectangle 32"/>
          <p:cNvSpPr>
            <a:spLocks noChangeArrowheads="1"/>
          </p:cNvSpPr>
          <p:nvPr/>
        </p:nvSpPr>
        <p:spPr bwMode="auto">
          <a:xfrm>
            <a:off x="0" y="6529388"/>
            <a:ext cx="3132138" cy="355600"/>
          </a:xfrm>
          <a:prstGeom prst="roundRect">
            <a:avLst>
              <a:gd name="adj" fmla="val 16667"/>
            </a:avLst>
          </a:prstGeom>
          <a:solidFill>
            <a:srgbClr val="7030A0"/>
          </a:solidFill>
          <a:ln>
            <a:noFill/>
          </a:ln>
          <a:effectLst>
            <a:outerShdw blurRad="63500" sx="103000" sy="103000" algn="ctr" rotWithShape="0">
              <a:srgbClr val="000000">
                <a:alpha val="39999"/>
              </a:srgbClr>
            </a:outerShdw>
          </a:effectLst>
          <a:extLst>
            <a:ext uri="{91240B29-F687-4F45-9708-019B960494DF}">
              <a14:hiddenLine xmlns:a14="http://schemas.microsoft.com/office/drawing/2010/main" w="25400">
                <a:solidFill>
                  <a:srgbClr val="000000"/>
                </a:solidFill>
                <a:round/>
                <a:headEnd/>
                <a:tailEnd/>
              </a14:hiddenLine>
            </a:ext>
          </a:extLst>
        </p:spPr>
        <p:txBody>
          <a:bodyPr anchor="ctr"/>
          <a:lstStyle/>
          <a:p>
            <a:pPr algn="ctr" fontAlgn="auto">
              <a:spcBef>
                <a:spcPts val="0"/>
              </a:spcBef>
              <a:spcAft>
                <a:spcPts val="0"/>
              </a:spcAft>
              <a:defRPr/>
            </a:pPr>
            <a:r>
              <a:rPr lang="en-GB" sz="2000" b="1" dirty="0">
                <a:solidFill>
                  <a:schemeClr val="bg1"/>
                </a:solidFill>
                <a:latin typeface="Century Gothic" pitchFamily="34" charset="0"/>
                <a:ea typeface="+mn-ea"/>
                <a:cs typeface="+mn-cs"/>
              </a:rPr>
              <a:t>Point de départ</a:t>
            </a:r>
          </a:p>
        </p:txBody>
      </p:sp>
      <p:sp>
        <p:nvSpPr>
          <p:cNvPr id="24" name="Rounded Rectangle 23"/>
          <p:cNvSpPr/>
          <p:nvPr/>
        </p:nvSpPr>
        <p:spPr>
          <a:xfrm rot="16200000">
            <a:off x="9147969" y="5779294"/>
            <a:ext cx="306388" cy="1079500"/>
          </a:xfrm>
          <a:prstGeom prst="roundRect">
            <a:avLst/>
          </a:prstGeom>
          <a:solidFill>
            <a:srgbClr val="009AD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252" name="Text Box 13"/>
          <p:cNvSpPr txBox="1">
            <a:spLocks noChangeArrowheads="1"/>
          </p:cNvSpPr>
          <p:nvPr/>
        </p:nvSpPr>
        <p:spPr bwMode="auto">
          <a:xfrm>
            <a:off x="8761413" y="6197600"/>
            <a:ext cx="4572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fld id="{B275CA3E-E690-0A41-8437-DE823CD903ED}" type="slidenum">
              <a:rPr lang="en-GB" altLang="en-US" sz="1400" b="1">
                <a:solidFill>
                  <a:schemeClr val="bg1"/>
                </a:solidFill>
                <a:latin typeface="Century Gothic" charset="0"/>
                <a:ea typeface="ＭＳ Ｐゴシック" charset="-128"/>
              </a:rPr>
              <a:pPr algn="ctr"/>
              <a:t>4</a:t>
            </a:fld>
            <a:endParaRPr lang="en-GB" altLang="en-US" sz="1400" b="1">
              <a:solidFill>
                <a:schemeClr val="bg1"/>
              </a:solidFill>
              <a:latin typeface="Century Gothic" charset="0"/>
              <a:ea typeface="ＭＳ Ｐゴシック" charset="-128"/>
            </a:endParaRPr>
          </a:p>
        </p:txBody>
      </p:sp>
      <p:pic>
        <p:nvPicPr>
          <p:cNvPr id="10253" name="Picture 26" descr="engagelogo.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79388" y="115888"/>
            <a:ext cx="1511300" cy="60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39"/>
          <p:cNvGrpSpPr>
            <a:grpSpLocks/>
          </p:cNvGrpSpPr>
          <p:nvPr/>
        </p:nvGrpSpPr>
        <p:grpSpPr bwMode="auto">
          <a:xfrm>
            <a:off x="2781300" y="381000"/>
            <a:ext cx="6832600" cy="720725"/>
            <a:chOff x="2781300" y="2348880"/>
            <a:chExt cx="6832600" cy="720080"/>
          </a:xfrm>
        </p:grpSpPr>
        <p:sp>
          <p:nvSpPr>
            <p:cNvPr id="38" name="Rounded Rectangle 37"/>
            <p:cNvSpPr/>
            <p:nvPr/>
          </p:nvSpPr>
          <p:spPr>
            <a:xfrm>
              <a:off x="2781300" y="2348880"/>
              <a:ext cx="6324600" cy="720080"/>
            </a:xfrm>
            <a:prstGeom prst="roundRect">
              <a:avLst/>
            </a:prstGeom>
            <a:solidFill>
              <a:srgbClr val="0092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0275" name="Rectangle 35"/>
            <p:cNvSpPr>
              <a:spLocks noChangeArrowheads="1"/>
            </p:cNvSpPr>
            <p:nvPr/>
          </p:nvSpPr>
          <p:spPr bwMode="auto">
            <a:xfrm>
              <a:off x="2984500" y="2416696"/>
              <a:ext cx="6629400"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sz="3200">
                  <a:solidFill>
                    <a:schemeClr val="bg1"/>
                  </a:solidFill>
                  <a:latin typeface="Century Gothic" charset="0"/>
                </a:rPr>
                <a:t>Son pollen cause des allergies.</a:t>
              </a:r>
            </a:p>
          </p:txBody>
        </p:sp>
      </p:grpSp>
      <p:sp>
        <p:nvSpPr>
          <p:cNvPr id="50" name="Rectangle 49"/>
          <p:cNvSpPr>
            <a:spLocks noChangeArrowheads="1"/>
          </p:cNvSpPr>
          <p:nvPr/>
        </p:nvSpPr>
        <p:spPr bwMode="auto">
          <a:xfrm>
            <a:off x="107950" y="685800"/>
            <a:ext cx="424815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sz="3200">
                <a:latin typeface="Century Gothic" charset="0"/>
              </a:rPr>
              <a:t>La dissémination de ses graines affecte les récoltes.</a:t>
            </a:r>
          </a:p>
        </p:txBody>
      </p:sp>
      <p:pic>
        <p:nvPicPr>
          <p:cNvPr id="4" name="Picture 5"/>
          <p:cNvPicPr>
            <a:picLocks noChangeAspect="1" noChangeArrowheads="1"/>
          </p:cNvPicPr>
          <p:nvPr/>
        </p:nvPicPr>
        <p:blipFill>
          <a:blip r:embed="rId8" cstate="print"/>
          <a:srcRect t="6550"/>
          <a:stretch>
            <a:fillRect/>
          </a:stretch>
        </p:blipFill>
        <p:spPr bwMode="auto">
          <a:xfrm>
            <a:off x="4355976" y="260648"/>
            <a:ext cx="4536504" cy="3082044"/>
          </a:xfrm>
          <a:prstGeom prst="roundRect">
            <a:avLst>
              <a:gd name="adj" fmla="val 16667"/>
            </a:avLst>
          </a:prstGeom>
          <a:ln w="19050">
            <a:solidFill>
              <a:schemeClr val="bg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054" name="Picture 6"/>
          <p:cNvPicPr>
            <a:picLocks noChangeAspect="1" noChangeArrowheads="1"/>
          </p:cNvPicPr>
          <p:nvPr/>
        </p:nvPicPr>
        <p:blipFill>
          <a:blip r:embed="rId9" cstate="print"/>
          <a:srcRect/>
          <a:stretch>
            <a:fillRect/>
          </a:stretch>
        </p:blipFill>
        <p:spPr bwMode="auto">
          <a:xfrm>
            <a:off x="1115616" y="3436795"/>
            <a:ext cx="5088774" cy="3016541"/>
          </a:xfrm>
          <a:prstGeom prst="roundRect">
            <a:avLst>
              <a:gd name="adj" fmla="val 16667"/>
            </a:avLst>
          </a:prstGeom>
          <a:ln w="19050">
            <a:solidFill>
              <a:schemeClr val="bg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cxnSp>
        <p:nvCxnSpPr>
          <p:cNvPr id="47" name="Straight Arrow Connector 46"/>
          <p:cNvCxnSpPr/>
          <p:nvPr/>
        </p:nvCxnSpPr>
        <p:spPr>
          <a:xfrm flipH="1">
            <a:off x="2484438" y="3213100"/>
            <a:ext cx="647700" cy="1368425"/>
          </a:xfrm>
          <a:prstGeom prst="straightConnector1">
            <a:avLst/>
          </a:prstGeom>
          <a:ln w="5715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stCxn id="0" idx="3"/>
          </p:cNvCxnSpPr>
          <p:nvPr/>
        </p:nvCxnSpPr>
        <p:spPr>
          <a:xfrm flipV="1">
            <a:off x="3429000" y="2387600"/>
            <a:ext cx="1512888" cy="647700"/>
          </a:xfrm>
          <a:prstGeom prst="straightConnector1">
            <a:avLst/>
          </a:prstGeom>
          <a:ln w="5715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flipH="1">
            <a:off x="5651500" y="3789363"/>
            <a:ext cx="1223963" cy="1368425"/>
          </a:xfrm>
          <a:prstGeom prst="straightConnector1">
            <a:avLst/>
          </a:prstGeom>
          <a:ln w="5715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flipV="1">
            <a:off x="7019925" y="1844675"/>
            <a:ext cx="720725" cy="1655763"/>
          </a:xfrm>
          <a:prstGeom prst="straightConnector1">
            <a:avLst/>
          </a:prstGeom>
          <a:ln w="57150">
            <a:solidFill>
              <a:srgbClr val="FFFF00"/>
            </a:solidFill>
            <a:tailEnd type="arrow"/>
          </a:ln>
        </p:spPr>
        <p:style>
          <a:lnRef idx="1">
            <a:schemeClr val="accent1"/>
          </a:lnRef>
          <a:fillRef idx="0">
            <a:schemeClr val="accent1"/>
          </a:fillRef>
          <a:effectRef idx="0">
            <a:schemeClr val="accent1"/>
          </a:effectRef>
          <a:fontRef idx="minor">
            <a:schemeClr val="tx1"/>
          </a:fontRef>
        </p:style>
      </p:cxnSp>
      <p:grpSp>
        <p:nvGrpSpPr>
          <p:cNvPr id="3" name="Group 62"/>
          <p:cNvGrpSpPr>
            <a:grpSpLocks/>
          </p:cNvGrpSpPr>
          <p:nvPr/>
        </p:nvGrpSpPr>
        <p:grpSpPr bwMode="auto">
          <a:xfrm>
            <a:off x="6372225" y="3409950"/>
            <a:ext cx="2016125" cy="523875"/>
            <a:chOff x="6372200" y="3429000"/>
            <a:chExt cx="2016224" cy="523220"/>
          </a:xfrm>
        </p:grpSpPr>
        <p:sp>
          <p:nvSpPr>
            <p:cNvPr id="62" name="Rounded Rectangle 61"/>
            <p:cNvSpPr/>
            <p:nvPr/>
          </p:nvSpPr>
          <p:spPr>
            <a:xfrm>
              <a:off x="6372200" y="3501008"/>
              <a:ext cx="1944216" cy="432048"/>
            </a:xfrm>
            <a:prstGeom prst="roundRect">
              <a:avLst/>
            </a:prstGeom>
            <a:solidFill>
              <a:srgbClr val="3366F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rgbClr val="1508B8"/>
                </a:solidFill>
              </a:endParaRPr>
            </a:p>
          </p:txBody>
        </p:sp>
        <p:sp>
          <p:nvSpPr>
            <p:cNvPr id="10271" name="TextBox 42"/>
            <p:cNvSpPr txBox="1">
              <a:spLocks noChangeArrowheads="1"/>
            </p:cNvSpPr>
            <p:nvPr/>
          </p:nvSpPr>
          <p:spPr bwMode="auto">
            <a:xfrm>
              <a:off x="6444208" y="3429000"/>
              <a:ext cx="194421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sz="2800">
                  <a:solidFill>
                    <a:schemeClr val="bg1"/>
                  </a:solidFill>
                  <a:latin typeface="Century Gothic" charset="0"/>
                </a:rPr>
                <a:t>ambroisie</a:t>
              </a:r>
            </a:p>
          </p:txBody>
        </p:sp>
      </p:grpSp>
      <p:grpSp>
        <p:nvGrpSpPr>
          <p:cNvPr id="5" name="Group 64"/>
          <p:cNvGrpSpPr>
            <a:grpSpLocks/>
          </p:cNvGrpSpPr>
          <p:nvPr/>
        </p:nvGrpSpPr>
        <p:grpSpPr bwMode="auto">
          <a:xfrm>
            <a:off x="685800" y="2752725"/>
            <a:ext cx="3022600" cy="523875"/>
            <a:chOff x="685800" y="2753380"/>
            <a:chExt cx="3022104" cy="523220"/>
          </a:xfrm>
        </p:grpSpPr>
        <p:sp>
          <p:nvSpPr>
            <p:cNvPr id="64" name="Rounded Rectangle 63"/>
            <p:cNvSpPr/>
            <p:nvPr/>
          </p:nvSpPr>
          <p:spPr>
            <a:xfrm>
              <a:off x="685800" y="2819400"/>
              <a:ext cx="2743200" cy="432048"/>
            </a:xfrm>
            <a:prstGeom prst="roundRect">
              <a:avLst/>
            </a:prstGeom>
            <a:solidFill>
              <a:srgbClr val="3366F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rgbClr val="1508B8"/>
                </a:solidFill>
              </a:endParaRPr>
            </a:p>
          </p:txBody>
        </p:sp>
        <p:sp>
          <p:nvSpPr>
            <p:cNvPr id="10267" name="TextBox 43"/>
            <p:cNvSpPr txBox="1">
              <a:spLocks noChangeArrowheads="1"/>
            </p:cNvSpPr>
            <p:nvPr/>
          </p:nvSpPr>
          <p:spPr bwMode="auto">
            <a:xfrm>
              <a:off x="685800" y="2753380"/>
              <a:ext cx="302210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US" altLang="x-none" sz="2800">
                  <a:solidFill>
                    <a:schemeClr val="bg1"/>
                  </a:solidFill>
                  <a:latin typeface="Century Gothic" charset="0"/>
                </a:rPr>
                <a:t>P</a:t>
              </a:r>
              <a:r>
                <a:rPr lang="en-GB" altLang="x-none" sz="2800">
                  <a:solidFill>
                    <a:schemeClr val="bg1"/>
                  </a:solidFill>
                  <a:latin typeface="Century Gothic" charset="0"/>
                </a:rPr>
                <a:t>lante cultivée</a:t>
              </a:r>
            </a:p>
          </p:txBody>
        </p:sp>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fade">
                                      <p:cBhvr>
                                        <p:cTn id="12" dur="2000"/>
                                        <p:tgtEl>
                                          <p:spTgt spid="35"/>
                                        </p:tgtEl>
                                      </p:cBhvr>
                                    </p:animEffect>
                                  </p:childTnLst>
                                </p:cTn>
                              </p:par>
                              <p:par>
                                <p:cTn id="13" presetID="22" presetClass="entr" presetSubtype="8"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left)">
                                      <p:cBhvr>
                                        <p:cTn id="15" dur="2000"/>
                                        <p:tgtEl>
                                          <p:spTgt spid="2"/>
                                        </p:tgtEl>
                                      </p:cBhvr>
                                    </p:animEffect>
                                  </p:childTnLst>
                                </p:cTn>
                              </p:par>
                              <p:par>
                                <p:cTn id="16" presetID="10" presetClass="exit" presetSubtype="0" fill="hold" nodeType="withEffect">
                                  <p:stCondLst>
                                    <p:cond delay="0"/>
                                  </p:stCondLst>
                                  <p:childTnLst>
                                    <p:animEffect transition="out" filter="fade">
                                      <p:cBhvr>
                                        <p:cTn id="17" dur="2000"/>
                                        <p:tgtEl>
                                          <p:spTgt spid="9"/>
                                        </p:tgtEl>
                                      </p:cBhvr>
                                    </p:animEffect>
                                    <p:set>
                                      <p:cBhvr>
                                        <p:cTn id="18" dur="1" fill="hold">
                                          <p:stCondLst>
                                            <p:cond delay="1999"/>
                                          </p:stCondLst>
                                        </p:cTn>
                                        <p:tgtEl>
                                          <p:spTgt spid="9"/>
                                        </p:tgtEl>
                                        <p:attrNameLst>
                                          <p:attrName>style.visibility</p:attrName>
                                        </p:attrNameLst>
                                      </p:cBhvr>
                                      <p:to>
                                        <p:strVal val="hidden"/>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xit" presetSubtype="0" fill="hold" nodeType="clickEffect">
                                  <p:stCondLst>
                                    <p:cond delay="0"/>
                                  </p:stCondLst>
                                  <p:childTnLst>
                                    <p:animEffect transition="out" filter="fade">
                                      <p:cBhvr>
                                        <p:cTn id="22" dur="2000"/>
                                        <p:tgtEl>
                                          <p:spTgt spid="35"/>
                                        </p:tgtEl>
                                      </p:cBhvr>
                                    </p:animEffect>
                                    <p:set>
                                      <p:cBhvr>
                                        <p:cTn id="23" dur="1" fill="hold">
                                          <p:stCondLst>
                                            <p:cond delay="1999"/>
                                          </p:stCondLst>
                                        </p:cTn>
                                        <p:tgtEl>
                                          <p:spTgt spid="35"/>
                                        </p:tgtEl>
                                        <p:attrNameLst>
                                          <p:attrName>style.visibility</p:attrName>
                                        </p:attrNameLst>
                                      </p:cBhvr>
                                      <p:to>
                                        <p:strVal val="hidden"/>
                                      </p:to>
                                    </p:set>
                                  </p:childTnLst>
                                </p:cTn>
                              </p:par>
                              <p:par>
                                <p:cTn id="24" presetID="10" presetClass="exit" presetSubtype="0" fill="hold" nodeType="withEffect">
                                  <p:stCondLst>
                                    <p:cond delay="0"/>
                                  </p:stCondLst>
                                  <p:childTnLst>
                                    <p:animEffect transition="out" filter="fade">
                                      <p:cBhvr>
                                        <p:cTn id="25" dur="2000"/>
                                        <p:tgtEl>
                                          <p:spTgt spid="2"/>
                                        </p:tgtEl>
                                      </p:cBhvr>
                                    </p:animEffect>
                                    <p:set>
                                      <p:cBhvr>
                                        <p:cTn id="26" dur="1" fill="hold">
                                          <p:stCondLst>
                                            <p:cond delay="1999"/>
                                          </p:stCondLst>
                                        </p:cTn>
                                        <p:tgtEl>
                                          <p:spTgt spid="2"/>
                                        </p:tgtEl>
                                        <p:attrNameLst>
                                          <p:attrName>style.visibility</p:attrName>
                                        </p:attrNameLst>
                                      </p:cBhvr>
                                      <p:to>
                                        <p:strVal val="hidden"/>
                                      </p:to>
                                    </p:set>
                                  </p:childTnLst>
                                </p:cTn>
                              </p:par>
                              <p:par>
                                <p:cTn id="27" presetID="10" presetClass="entr" presetSubtype="0" fill="hold" nodeType="with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2000"/>
                                        <p:tgtEl>
                                          <p:spTgt spid="4"/>
                                        </p:tgtEl>
                                      </p:cBhvr>
                                    </p:animEffect>
                                  </p:childTnLst>
                                </p:cTn>
                              </p:par>
                            </p:childTnLst>
                          </p:cTn>
                        </p:par>
                        <p:par>
                          <p:cTn id="30" fill="hold" nodeType="afterGroup">
                            <p:stCondLst>
                              <p:cond delay="2000"/>
                            </p:stCondLst>
                            <p:childTnLst>
                              <p:par>
                                <p:cTn id="31" presetID="10" presetClass="entr" presetSubtype="0" fill="hold" nodeType="afterEffect">
                                  <p:stCondLst>
                                    <p:cond delay="0"/>
                                  </p:stCondLst>
                                  <p:childTnLst>
                                    <p:set>
                                      <p:cBhvr>
                                        <p:cTn id="32" dur="1" fill="hold">
                                          <p:stCondLst>
                                            <p:cond delay="0"/>
                                          </p:stCondLst>
                                        </p:cTn>
                                        <p:tgtEl>
                                          <p:spTgt spid="2054"/>
                                        </p:tgtEl>
                                        <p:attrNameLst>
                                          <p:attrName>style.visibility</p:attrName>
                                        </p:attrNameLst>
                                      </p:cBhvr>
                                      <p:to>
                                        <p:strVal val="visible"/>
                                      </p:to>
                                    </p:set>
                                    <p:animEffect transition="in" filter="fade">
                                      <p:cBhvr>
                                        <p:cTn id="33" dur="2000"/>
                                        <p:tgtEl>
                                          <p:spTgt spid="2054"/>
                                        </p:tgtEl>
                                      </p:cBhvr>
                                    </p:animEffect>
                                  </p:childTnLst>
                                </p:cTn>
                              </p:par>
                              <p:par>
                                <p:cTn id="34" presetID="10" presetClass="entr" presetSubtype="0" fill="hold" nodeType="with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2000"/>
                                        <p:tgtEl>
                                          <p:spTgt spid="3"/>
                                        </p:tgtEl>
                                      </p:cBhvr>
                                    </p:animEffect>
                                  </p:childTnLst>
                                </p:cTn>
                              </p:par>
                              <p:par>
                                <p:cTn id="37" presetID="22" presetClass="entr" presetSubtype="4" fill="hold" nodeType="with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down)">
                                      <p:cBhvr>
                                        <p:cTn id="39" dur="2000"/>
                                        <p:tgtEl>
                                          <p:spTgt spid="49"/>
                                        </p:tgtEl>
                                      </p:cBhvr>
                                    </p:animEffect>
                                  </p:childTnLst>
                                </p:cTn>
                              </p:par>
                              <p:par>
                                <p:cTn id="40" presetID="22" presetClass="entr" presetSubtype="2" fill="hold" nodeType="with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right)">
                                      <p:cBhvr>
                                        <p:cTn id="42" dur="2000"/>
                                        <p:tgtEl>
                                          <p:spTgt spid="48"/>
                                        </p:tgtEl>
                                      </p:cBhvr>
                                    </p:animEffect>
                                  </p:childTnLst>
                                </p:cTn>
                              </p:par>
                            </p:childTnLst>
                          </p:cTn>
                        </p:par>
                        <p:par>
                          <p:cTn id="43" fill="hold" nodeType="afterGroup">
                            <p:stCondLst>
                              <p:cond delay="4000"/>
                            </p:stCondLst>
                            <p:childTnLst>
                              <p:par>
                                <p:cTn id="44" presetID="10" presetClass="entr" presetSubtype="0" fill="hold" nodeType="after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fade">
                                      <p:cBhvr>
                                        <p:cTn id="46" dur="2000"/>
                                        <p:tgtEl>
                                          <p:spTgt spid="5"/>
                                        </p:tgtEl>
                                      </p:cBhvr>
                                    </p:animEffect>
                                  </p:childTnLst>
                                </p:cTn>
                              </p:par>
                              <p:par>
                                <p:cTn id="47" presetID="22" presetClass="entr" presetSubtype="8" fill="hold" nodeType="with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wipe(left)">
                                      <p:cBhvr>
                                        <p:cTn id="49" dur="2000"/>
                                        <p:tgtEl>
                                          <p:spTgt spid="46"/>
                                        </p:tgtEl>
                                      </p:cBhvr>
                                    </p:animEffect>
                                  </p:childTnLst>
                                </p:cTn>
                              </p:par>
                              <p:par>
                                <p:cTn id="50" presetID="22" presetClass="entr" presetSubtype="1" fill="hold"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up)">
                                      <p:cBhvr>
                                        <p:cTn id="52" dur="2000"/>
                                        <p:tgtEl>
                                          <p:spTgt spid="47"/>
                                        </p:tgtEl>
                                      </p:cBhvr>
                                    </p:animEffect>
                                  </p:childTnLst>
                                </p:cTn>
                              </p:par>
                            </p:childTnLst>
                          </p:cTn>
                        </p:par>
                        <p:par>
                          <p:cTn id="53" fill="hold" nodeType="afterGroup">
                            <p:stCondLst>
                              <p:cond delay="6000"/>
                            </p:stCondLst>
                            <p:childTnLst>
                              <p:par>
                                <p:cTn id="54" presetID="10" presetClass="entr" presetSubtype="0" fill="hold" grpId="0" nodeType="afterEffect">
                                  <p:stCondLst>
                                    <p:cond delay="0"/>
                                  </p:stCondLst>
                                  <p:childTnLst>
                                    <p:set>
                                      <p:cBhvr>
                                        <p:cTn id="55" dur="1" fill="hold">
                                          <p:stCondLst>
                                            <p:cond delay="0"/>
                                          </p:stCondLst>
                                        </p:cTn>
                                        <p:tgtEl>
                                          <p:spTgt spid="50"/>
                                        </p:tgtEl>
                                        <p:attrNameLst>
                                          <p:attrName>style.visibility</p:attrName>
                                        </p:attrNameLst>
                                      </p:cBhvr>
                                      <p:to>
                                        <p:strVal val="visible"/>
                                      </p:to>
                                    </p:set>
                                    <p:animEffect transition="in" filter="fade">
                                      <p:cBhvr>
                                        <p:cTn id="56" dur="20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0"/>
          <p:cNvGrpSpPr>
            <a:grpSpLocks/>
          </p:cNvGrpSpPr>
          <p:nvPr/>
        </p:nvGrpSpPr>
        <p:grpSpPr bwMode="auto">
          <a:xfrm>
            <a:off x="3851275" y="1295400"/>
            <a:ext cx="5292725" cy="2971800"/>
            <a:chOff x="3851920" y="1295400"/>
            <a:chExt cx="5292080" cy="3141712"/>
          </a:xfrm>
        </p:grpSpPr>
        <p:sp>
          <p:nvSpPr>
            <p:cNvPr id="15" name="Rectangle 14"/>
            <p:cNvSpPr>
              <a:spLocks noChangeArrowheads="1"/>
            </p:cNvSpPr>
            <p:nvPr/>
          </p:nvSpPr>
          <p:spPr bwMode="auto">
            <a:xfrm>
              <a:off x="3851920" y="1295400"/>
              <a:ext cx="5139680" cy="3141712"/>
            </a:xfrm>
            <a:prstGeom prst="rect">
              <a:avLst/>
            </a:prstGeom>
            <a:noFill/>
            <a:ln w="6350">
              <a:solidFill>
                <a:srgbClr val="009900"/>
              </a:solidFill>
              <a:miter lim="800000"/>
              <a:headEnd/>
              <a:tailEnd/>
            </a:ln>
            <a:effectLst>
              <a:outerShdw blurRad="63500" dist="381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endParaRPr lang="en-GB" altLang="x-none">
                <a:solidFill>
                  <a:srgbClr val="FFFFFF"/>
                </a:solidFill>
              </a:endParaRPr>
            </a:p>
          </p:txBody>
        </p:sp>
        <p:sp>
          <p:nvSpPr>
            <p:cNvPr id="11278" name="Rectangle 15"/>
            <p:cNvSpPr>
              <a:spLocks noChangeArrowheads="1"/>
            </p:cNvSpPr>
            <p:nvPr/>
          </p:nvSpPr>
          <p:spPr bwMode="auto">
            <a:xfrm>
              <a:off x="4572000" y="1371600"/>
              <a:ext cx="4572000" cy="283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sz="2800">
                  <a:latin typeface="Century Gothic" charset="0"/>
                </a:rPr>
                <a:t>Nous pourrions les utiliser pour empêcher l’ambroisie de se répandre. C’est un exemple classique de </a:t>
              </a:r>
              <a:r>
                <a:rPr lang="en-GB" altLang="x-none" sz="2800" b="1">
                  <a:latin typeface="Century Gothic" charset="0"/>
                </a:rPr>
                <a:t>lutte biologique</a:t>
              </a:r>
              <a:r>
                <a:rPr lang="en-GB" altLang="x-none" sz="2800">
                  <a:latin typeface="Century Gothic" charset="0"/>
                </a:rPr>
                <a:t>.</a:t>
              </a:r>
            </a:p>
          </p:txBody>
        </p:sp>
      </p:grpSp>
      <p:pic>
        <p:nvPicPr>
          <p:cNvPr id="3074" name="Picture 2"/>
          <p:cNvPicPr>
            <a:picLocks noChangeAspect="1" noChangeArrowheads="1"/>
          </p:cNvPicPr>
          <p:nvPr/>
        </p:nvPicPr>
        <p:blipFill>
          <a:blip r:embed="rId3" cstate="print"/>
          <a:srcRect/>
          <a:stretch>
            <a:fillRect/>
          </a:stretch>
        </p:blipFill>
        <p:spPr bwMode="auto">
          <a:xfrm>
            <a:off x="0" y="1556792"/>
            <a:ext cx="4343400" cy="48006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1268" name="Rectangle 7"/>
          <p:cNvSpPr>
            <a:spLocks noChangeArrowheads="1"/>
          </p:cNvSpPr>
          <p:nvPr/>
        </p:nvSpPr>
        <p:spPr bwMode="auto">
          <a:xfrm>
            <a:off x="2195513" y="119063"/>
            <a:ext cx="6643687"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sz="3200">
                <a:latin typeface="Century Gothic" charset="0"/>
              </a:rPr>
              <a:t>Aux Etas Unis il y a des </a:t>
            </a:r>
            <a:r>
              <a:rPr lang="en-GB" altLang="x-none" sz="3200" b="1">
                <a:latin typeface="Century Gothic" charset="0"/>
              </a:rPr>
              <a:t>insectes</a:t>
            </a:r>
            <a:r>
              <a:rPr lang="en-GB" altLang="x-none" sz="3200">
                <a:latin typeface="Century Gothic" charset="0"/>
              </a:rPr>
              <a:t> qui se nourrissent de l’ambroisie.</a:t>
            </a:r>
          </a:p>
        </p:txBody>
      </p:sp>
      <p:sp>
        <p:nvSpPr>
          <p:cNvPr id="12" name="Rectangle 11"/>
          <p:cNvSpPr/>
          <p:nvPr/>
        </p:nvSpPr>
        <p:spPr>
          <a:xfrm>
            <a:off x="3059113" y="6524625"/>
            <a:ext cx="3060700" cy="360363"/>
          </a:xfrm>
          <a:prstGeom prst="rect">
            <a:avLst/>
          </a:prstGeom>
          <a:solidFill>
            <a:srgbClr val="FCD6B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2000" b="1" dirty="0">
                <a:solidFill>
                  <a:schemeClr val="bg1"/>
                </a:solidFill>
                <a:latin typeface="Century Gothic" pitchFamily="34" charset="0"/>
              </a:rPr>
              <a:t>Développement</a:t>
            </a:r>
          </a:p>
        </p:txBody>
      </p:sp>
      <p:sp>
        <p:nvSpPr>
          <p:cNvPr id="13" name="Rectangle 12"/>
          <p:cNvSpPr/>
          <p:nvPr/>
        </p:nvSpPr>
        <p:spPr>
          <a:xfrm>
            <a:off x="6121400" y="6524625"/>
            <a:ext cx="3059113" cy="360363"/>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2000" b="1" dirty="0">
                <a:solidFill>
                  <a:schemeClr val="bg1"/>
                </a:solidFill>
                <a:latin typeface="Century Gothic" pitchFamily="34" charset="0"/>
              </a:rPr>
              <a:t>En plénum</a:t>
            </a:r>
          </a:p>
        </p:txBody>
      </p:sp>
      <p:sp>
        <p:nvSpPr>
          <p:cNvPr id="14" name="Rounded Rectangle 13"/>
          <p:cNvSpPr>
            <a:spLocks noChangeArrowheads="1"/>
          </p:cNvSpPr>
          <p:nvPr/>
        </p:nvSpPr>
        <p:spPr bwMode="auto">
          <a:xfrm>
            <a:off x="0" y="6529388"/>
            <a:ext cx="3132138" cy="355600"/>
          </a:xfrm>
          <a:prstGeom prst="roundRect">
            <a:avLst>
              <a:gd name="adj" fmla="val 16667"/>
            </a:avLst>
          </a:prstGeom>
          <a:solidFill>
            <a:srgbClr val="7030A0"/>
          </a:solidFill>
          <a:ln>
            <a:noFill/>
          </a:ln>
          <a:effectLst>
            <a:outerShdw blurRad="63500" sx="103000" sy="103000" algn="ctr" rotWithShape="0">
              <a:srgbClr val="000000">
                <a:alpha val="39999"/>
              </a:srgbClr>
            </a:outerShdw>
          </a:effectLst>
          <a:extLst>
            <a:ext uri="{91240B29-F687-4F45-9708-019B960494DF}">
              <a14:hiddenLine xmlns:a14="http://schemas.microsoft.com/office/drawing/2010/main" w="25400">
                <a:solidFill>
                  <a:srgbClr val="000000"/>
                </a:solidFill>
                <a:round/>
                <a:headEnd/>
                <a:tailEnd/>
              </a14:hiddenLine>
            </a:ext>
          </a:extLst>
        </p:spPr>
        <p:txBody>
          <a:bodyPr anchor="ctr"/>
          <a:lstStyle/>
          <a:p>
            <a:pPr algn="ctr" fontAlgn="auto">
              <a:spcBef>
                <a:spcPts val="0"/>
              </a:spcBef>
              <a:spcAft>
                <a:spcPts val="0"/>
              </a:spcAft>
              <a:defRPr/>
            </a:pPr>
            <a:r>
              <a:rPr lang="en-GB" sz="2000" b="1" dirty="0">
                <a:solidFill>
                  <a:schemeClr val="bg1"/>
                </a:solidFill>
                <a:latin typeface="Century Gothic" pitchFamily="34" charset="0"/>
                <a:ea typeface="+mn-ea"/>
                <a:cs typeface="+mn-cs"/>
              </a:rPr>
              <a:t>Point de départ</a:t>
            </a:r>
          </a:p>
        </p:txBody>
      </p:sp>
      <p:grpSp>
        <p:nvGrpSpPr>
          <p:cNvPr id="3" name="Group 19"/>
          <p:cNvGrpSpPr>
            <a:grpSpLocks/>
          </p:cNvGrpSpPr>
          <p:nvPr/>
        </p:nvGrpSpPr>
        <p:grpSpPr bwMode="auto">
          <a:xfrm>
            <a:off x="317500" y="4953000"/>
            <a:ext cx="8826500" cy="1635125"/>
            <a:chOff x="317500" y="4953000"/>
            <a:chExt cx="8826500" cy="1635442"/>
          </a:xfrm>
        </p:grpSpPr>
        <p:sp>
          <p:nvSpPr>
            <p:cNvPr id="18" name="Rounded Rectangle 17"/>
            <p:cNvSpPr/>
            <p:nvPr/>
          </p:nvSpPr>
          <p:spPr>
            <a:xfrm>
              <a:off x="317500" y="4953000"/>
              <a:ext cx="8763000" cy="1600200"/>
            </a:xfrm>
            <a:prstGeom prst="roundRect">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artDeco"/>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1276" name="Rectangle 18"/>
            <p:cNvSpPr>
              <a:spLocks noChangeArrowheads="1"/>
            </p:cNvSpPr>
            <p:nvPr/>
          </p:nvSpPr>
          <p:spPr bwMode="auto">
            <a:xfrm>
              <a:off x="381000" y="5018782"/>
              <a:ext cx="87630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sz="3200">
                  <a:solidFill>
                    <a:schemeClr val="bg1"/>
                  </a:solidFill>
                  <a:latin typeface="Century Gothic" charset="0"/>
                </a:rPr>
                <a:t>Si l’ambroisie envahit notre région,</a:t>
              </a:r>
            </a:p>
            <a:p>
              <a:r>
                <a:rPr lang="en-GB" altLang="x-none" sz="3200">
                  <a:solidFill>
                    <a:schemeClr val="bg1"/>
                  </a:solidFill>
                  <a:latin typeface="Century Gothic" charset="0"/>
                </a:rPr>
                <a:t>voulons-nous utiliser des moyens biologiques pour la combattre ?</a:t>
              </a:r>
              <a:endParaRPr lang="en-GB" altLang="x-none" sz="3600">
                <a:solidFill>
                  <a:schemeClr val="bg1"/>
                </a:solidFill>
                <a:latin typeface="Century Gothic"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2000"/>
                                        <p:tgtEl>
                                          <p:spTgt spid="3074"/>
                                        </p:tgtEl>
                                      </p:cBhvr>
                                    </p:animEffect>
                                  </p:childTnLst>
                                </p:cTn>
                              </p:par>
                            </p:childTnLst>
                          </p:cTn>
                        </p:par>
                        <p:par>
                          <p:cTn id="8" fill="hold" nodeType="afterGroup">
                            <p:stCondLst>
                              <p:cond delay="2000"/>
                            </p:stCondLst>
                            <p:childTnLst>
                              <p:par>
                                <p:cTn id="9" presetID="10"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2000"/>
                                        <p:tgtEl>
                                          <p:spTgt spid="2"/>
                                        </p:tgtEl>
                                      </p:cBhvr>
                                    </p:animEffect>
                                  </p:childTnLst>
                                </p:cTn>
                              </p:par>
                            </p:childTnLst>
                          </p:cTn>
                        </p:par>
                        <p:par>
                          <p:cTn id="12" fill="hold" nodeType="afterGroup">
                            <p:stCondLst>
                              <p:cond delay="4000"/>
                            </p:stCondLst>
                            <p:childTnLst>
                              <p:par>
                                <p:cTn id="13" presetID="22" presetClass="entr" presetSubtype="8"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971550" y="762000"/>
            <a:ext cx="7488238" cy="5278438"/>
          </a:xfrm>
          <a:prstGeom prst="rect">
            <a:avLst/>
          </a:prstGeom>
        </p:spPr>
        <p:txBody>
          <a:bodyPr>
            <a:spAutoFit/>
          </a:bodyPr>
          <a:lstStyle/>
          <a:p>
            <a:pPr>
              <a:spcBef>
                <a:spcPts val="0"/>
              </a:spcBef>
              <a:spcAft>
                <a:spcPts val="0"/>
              </a:spcAft>
              <a:defRPr/>
            </a:pPr>
            <a:r>
              <a:rPr lang="en-GB" sz="3600" b="1" dirty="0">
                <a:latin typeface="Century Gothic" pitchFamily="34" charset="0"/>
                <a:ea typeface="+mn-ea"/>
                <a:cs typeface="+mn-cs"/>
              </a:rPr>
              <a:t>Dans cette activité, tu vas</a:t>
            </a:r>
          </a:p>
          <a:p>
            <a:pPr>
              <a:spcBef>
                <a:spcPts val="1800"/>
              </a:spcBef>
              <a:spcAft>
                <a:spcPts val="0"/>
              </a:spcAft>
              <a:defRPr/>
            </a:pPr>
            <a:r>
              <a:rPr lang="en-GB" sz="3200" dirty="0">
                <a:latin typeface="Century Gothic" pitchFamily="34" charset="0"/>
                <a:ea typeface="+mn-ea"/>
                <a:cs typeface="+mn-cs"/>
              </a:rPr>
              <a:t>Prendre une décision sur l’introduction d’insectes pour contrôler l’ambroisie, en utilisant :</a:t>
            </a:r>
            <a:endParaRPr lang="en-GB" sz="3200" dirty="0">
              <a:solidFill>
                <a:schemeClr val="tx1">
                  <a:lumMod val="85000"/>
                  <a:lumOff val="15000"/>
                </a:schemeClr>
              </a:solidFill>
              <a:latin typeface="Century Gothic" pitchFamily="34" charset="0"/>
              <a:ea typeface="+mn-ea"/>
              <a:cs typeface="+mn-cs"/>
            </a:endParaRPr>
          </a:p>
          <a:p>
            <a:pPr>
              <a:spcBef>
                <a:spcPts val="1800"/>
              </a:spcBef>
              <a:spcAft>
                <a:spcPts val="0"/>
              </a:spcAft>
              <a:defRPr/>
            </a:pPr>
            <a:r>
              <a:rPr lang="en-GB" sz="3200" b="1" dirty="0">
                <a:solidFill>
                  <a:srgbClr val="008EC0"/>
                </a:solidFill>
                <a:latin typeface="Century Gothic" pitchFamily="34" charset="0"/>
                <a:ea typeface="+mn-ea"/>
                <a:cs typeface="+mn-cs"/>
              </a:rPr>
              <a:t>Ecosystème : </a:t>
            </a:r>
            <a:r>
              <a:rPr lang="en-US" sz="3200" dirty="0">
                <a:latin typeface="Century Gothic" pitchFamily="34" charset="0"/>
                <a:ea typeface="+mn-ea"/>
                <a:cs typeface="+mn-cs"/>
              </a:rPr>
              <a:t>C</a:t>
            </a:r>
            <a:r>
              <a:rPr lang="en-GB" sz="3200" dirty="0">
                <a:latin typeface="Century Gothic" pitchFamily="34" charset="0"/>
                <a:ea typeface="+mn-ea"/>
                <a:cs typeface="+mn-cs"/>
              </a:rPr>
              <a:t>omment les organismes ont une influence les uns sur les autres</a:t>
            </a:r>
          </a:p>
          <a:p>
            <a:pPr>
              <a:spcBef>
                <a:spcPts val="1800"/>
              </a:spcBef>
              <a:spcAft>
                <a:spcPts val="0"/>
              </a:spcAft>
              <a:defRPr/>
            </a:pPr>
            <a:r>
              <a:rPr lang="en-GB" sz="3200" b="1" dirty="0">
                <a:solidFill>
                  <a:srgbClr val="009900"/>
                </a:solidFill>
                <a:latin typeface="Century Gothic" pitchFamily="34" charset="0"/>
                <a:ea typeface="+mn-ea"/>
                <a:cs typeface="+mn-cs"/>
              </a:rPr>
              <a:t>Analyser et interpréter : </a:t>
            </a:r>
            <a:br>
              <a:rPr lang="en-GB" sz="3200" b="1" dirty="0">
                <a:solidFill>
                  <a:srgbClr val="009900"/>
                </a:solidFill>
                <a:latin typeface="Century Gothic" pitchFamily="34" charset="0"/>
                <a:ea typeface="+mn-ea"/>
                <a:cs typeface="+mn-cs"/>
              </a:rPr>
            </a:br>
            <a:r>
              <a:rPr lang="en-GB" sz="3200" dirty="0">
                <a:latin typeface="Century Gothic" pitchFamily="34" charset="0"/>
                <a:ea typeface="+mn-ea"/>
                <a:cs typeface="+mn-cs"/>
              </a:rPr>
              <a:t>Evaluer une solution à un problème</a:t>
            </a:r>
          </a:p>
        </p:txBody>
      </p:sp>
      <p:sp>
        <p:nvSpPr>
          <p:cNvPr id="12291" name="Rectangle 9"/>
          <p:cNvSpPr>
            <a:spLocks noChangeArrowheads="1"/>
          </p:cNvSpPr>
          <p:nvPr/>
        </p:nvSpPr>
        <p:spPr bwMode="auto">
          <a:xfrm>
            <a:off x="5638800" y="6161088"/>
            <a:ext cx="30654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b="1">
                <a:solidFill>
                  <a:srgbClr val="389E2A"/>
                </a:solidFill>
                <a:latin typeface="Century Gothic" charset="0"/>
              </a:rPr>
              <a:t>Démarche d’investigation </a:t>
            </a:r>
            <a:endParaRPr lang="en-GB" altLang="x-none">
              <a:solidFill>
                <a:srgbClr val="389E2A"/>
              </a:solidFill>
            </a:endParaRPr>
          </a:p>
        </p:txBody>
      </p:sp>
      <p:sp>
        <p:nvSpPr>
          <p:cNvPr id="12292" name="Rectangle 10"/>
          <p:cNvSpPr>
            <a:spLocks noChangeArrowheads="1"/>
          </p:cNvSpPr>
          <p:nvPr/>
        </p:nvSpPr>
        <p:spPr bwMode="auto">
          <a:xfrm>
            <a:off x="2667000" y="6169025"/>
            <a:ext cx="22526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b="1">
                <a:solidFill>
                  <a:srgbClr val="008EC0"/>
                </a:solidFill>
                <a:latin typeface="Century Gothic" charset="0"/>
              </a:rPr>
              <a:t>Concepts de base</a:t>
            </a:r>
            <a:endParaRPr lang="en-GB" altLang="x-none">
              <a:solidFill>
                <a:srgbClr val="008EC0"/>
              </a:solidFill>
            </a:endParaRPr>
          </a:p>
        </p:txBody>
      </p:sp>
      <p:pic>
        <p:nvPicPr>
          <p:cNvPr id="12" name="Picture 11" descr="citizen.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6092825"/>
            <a:ext cx="555625" cy="509588"/>
          </a:xfrm>
          <a:prstGeom prst="rect">
            <a:avLst/>
          </a:prstGeom>
          <a:noFill/>
          <a:ln>
            <a:noFill/>
          </a:ln>
          <a:effectLst>
            <a:outerShdw blurRad="63500" dist="381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knowledge.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981200" y="6105525"/>
            <a:ext cx="649288" cy="496888"/>
          </a:xfrm>
          <a:prstGeom prst="rect">
            <a:avLst/>
          </a:prstGeom>
          <a:noFill/>
          <a:ln>
            <a:noFill/>
          </a:ln>
          <a:effectLst>
            <a:outerShdw blurRad="63500" dist="381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2000"/>
                                        <p:tgtEl>
                                          <p:spTgt spid="9">
                                            <p:txEl>
                                              <p:pRg st="0" end="0"/>
                                            </p:txEl>
                                          </p:spTgt>
                                        </p:tgtEl>
                                      </p:cBhvr>
                                    </p:animEffect>
                                  </p:childTnLst>
                                </p:cTn>
                              </p:par>
                            </p:childTnLst>
                          </p:cTn>
                        </p:par>
                        <p:par>
                          <p:cTn id="8" fill="hold" nodeType="afterGroup">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animEffect transition="in" filter="fade">
                                      <p:cBhvr>
                                        <p:cTn id="11" dur="2000"/>
                                        <p:tgtEl>
                                          <p:spTgt spid="9">
                                            <p:txEl>
                                              <p:pRg st="1" end="1"/>
                                            </p:txEl>
                                          </p:spTgt>
                                        </p:tgtEl>
                                      </p:cBhvr>
                                    </p:animEffect>
                                  </p:childTnLst>
                                </p:cTn>
                              </p:par>
                            </p:childTnLst>
                          </p:cTn>
                        </p:par>
                        <p:par>
                          <p:cTn id="12" fill="hold" nodeType="afterGroup">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animEffect transition="in" filter="fade">
                                      <p:cBhvr>
                                        <p:cTn id="15" dur="2000"/>
                                        <p:tgtEl>
                                          <p:spTgt spid="9">
                                            <p:txEl>
                                              <p:pRg st="2" end="2"/>
                                            </p:txEl>
                                          </p:spTgt>
                                        </p:tgtEl>
                                      </p:cBhvr>
                                    </p:animEffect>
                                  </p:childTnLst>
                                </p:cTn>
                              </p:par>
                            </p:childTnLst>
                          </p:cTn>
                        </p:par>
                        <p:par>
                          <p:cTn id="16" fill="hold" nodeType="afterGroup">
                            <p:stCondLst>
                              <p:cond delay="6000"/>
                            </p:stCondLst>
                            <p:childTnLst>
                              <p:par>
                                <p:cTn id="17" presetID="10" presetClass="entr" presetSubtype="0" fill="hold" grpId="0" nodeType="after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animEffect transition="in" filter="fade">
                                      <p:cBhvr>
                                        <p:cTn id="19" dur="20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29"/>
          <p:cNvSpPr txBox="1">
            <a:spLocks noChangeArrowheads="1"/>
          </p:cNvSpPr>
          <p:nvPr/>
        </p:nvSpPr>
        <p:spPr bwMode="auto">
          <a:xfrm>
            <a:off x="7467600" y="50800"/>
            <a:ext cx="11366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r"/>
            <a:r>
              <a:rPr lang="en-GB" altLang="x-none" sz="1600">
                <a:latin typeface="Century Gothic" charset="0"/>
              </a:rPr>
              <a:t>Fiche 1-2</a:t>
            </a:r>
          </a:p>
        </p:txBody>
      </p:sp>
      <p:pic>
        <p:nvPicPr>
          <p:cNvPr id="13315" name="Picture 30" descr="Student sheets.png">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597900" y="95250"/>
            <a:ext cx="509588"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47"/>
          <p:cNvGrpSpPr>
            <a:grpSpLocks/>
          </p:cNvGrpSpPr>
          <p:nvPr/>
        </p:nvGrpSpPr>
        <p:grpSpPr bwMode="auto">
          <a:xfrm>
            <a:off x="1905000" y="333375"/>
            <a:ext cx="5638800" cy="1647825"/>
            <a:chOff x="2121025" y="5301208"/>
            <a:chExt cx="5638800" cy="1648544"/>
          </a:xfrm>
        </p:grpSpPr>
        <p:sp>
          <p:nvSpPr>
            <p:cNvPr id="32" name="Rounded Rectangle 31"/>
            <p:cNvSpPr/>
            <p:nvPr/>
          </p:nvSpPr>
          <p:spPr>
            <a:xfrm>
              <a:off x="2121025" y="5301208"/>
              <a:ext cx="5638800" cy="1648544"/>
            </a:xfrm>
            <a:prstGeom prst="roundRect">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artDeco"/>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3336" name="Rectangle 34"/>
            <p:cNvSpPr>
              <a:spLocks noChangeArrowheads="1"/>
            </p:cNvSpPr>
            <p:nvPr/>
          </p:nvSpPr>
          <p:spPr bwMode="auto">
            <a:xfrm>
              <a:off x="2121025" y="5396224"/>
              <a:ext cx="5619326"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r>
                <a:rPr lang="en-GB" altLang="x-none" sz="3000">
                  <a:solidFill>
                    <a:schemeClr val="bg1"/>
                  </a:solidFill>
                  <a:latin typeface="Century Gothic" charset="0"/>
                </a:rPr>
                <a:t>Est-ce que nous introduisons des insectes pour lutter contre l’ambroisie ?</a:t>
              </a:r>
            </a:p>
          </p:txBody>
        </p:sp>
      </p:grpSp>
      <p:sp>
        <p:nvSpPr>
          <p:cNvPr id="62" name="Rectangle 61"/>
          <p:cNvSpPr/>
          <p:nvPr/>
        </p:nvSpPr>
        <p:spPr>
          <a:xfrm>
            <a:off x="-36513" y="6524625"/>
            <a:ext cx="3089276" cy="360363"/>
          </a:xfrm>
          <a:prstGeom prst="rect">
            <a:avLst/>
          </a:prstGeom>
          <a:solidFill>
            <a:srgbClr val="E8D9F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2000" b="1" dirty="0">
                <a:solidFill>
                  <a:schemeClr val="bg1"/>
                </a:solidFill>
                <a:latin typeface="Century Gothic" pitchFamily="34" charset="0"/>
              </a:rPr>
              <a:t>Point de départ</a:t>
            </a:r>
          </a:p>
        </p:txBody>
      </p:sp>
      <p:sp>
        <p:nvSpPr>
          <p:cNvPr id="63" name="Rectangle 62"/>
          <p:cNvSpPr/>
          <p:nvPr/>
        </p:nvSpPr>
        <p:spPr>
          <a:xfrm>
            <a:off x="6105525" y="6524625"/>
            <a:ext cx="3067050" cy="360363"/>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2000" b="1" dirty="0">
                <a:solidFill>
                  <a:schemeClr val="bg1"/>
                </a:solidFill>
                <a:latin typeface="Century Gothic" pitchFamily="34" charset="0"/>
              </a:rPr>
              <a:t>En plénum</a:t>
            </a:r>
          </a:p>
        </p:txBody>
      </p:sp>
      <p:sp>
        <p:nvSpPr>
          <p:cNvPr id="66" name="Rounded Rectangle 65"/>
          <p:cNvSpPr>
            <a:spLocks noChangeArrowheads="1"/>
          </p:cNvSpPr>
          <p:nvPr/>
        </p:nvSpPr>
        <p:spPr bwMode="auto">
          <a:xfrm>
            <a:off x="3024188" y="6529388"/>
            <a:ext cx="3132137" cy="355600"/>
          </a:xfrm>
          <a:prstGeom prst="roundRect">
            <a:avLst>
              <a:gd name="adj" fmla="val 16667"/>
            </a:avLst>
          </a:prstGeom>
          <a:solidFill>
            <a:srgbClr val="CC9900"/>
          </a:solidFill>
          <a:ln>
            <a:noFill/>
          </a:ln>
          <a:effectLst>
            <a:outerShdw blurRad="63500" sx="102000" sy="102000" algn="ctr" rotWithShape="0">
              <a:srgbClr val="000000">
                <a:alpha val="39999"/>
              </a:srgbClr>
            </a:outerShdw>
          </a:effectLst>
          <a:extLst>
            <a:ext uri="{91240B29-F687-4F45-9708-019B960494DF}">
              <a14:hiddenLine xmlns:a14="http://schemas.microsoft.com/office/drawing/2010/main" w="25400">
                <a:solidFill>
                  <a:srgbClr val="000000"/>
                </a:solidFill>
                <a:round/>
                <a:headEnd/>
                <a:tailEnd/>
              </a14:hiddenLine>
            </a:ext>
          </a:extLst>
        </p:spPr>
        <p:txBody>
          <a:bodyPr anchor="ctr"/>
          <a:lstStyle/>
          <a:p>
            <a:pPr algn="ctr" fontAlgn="auto">
              <a:spcBef>
                <a:spcPts val="0"/>
              </a:spcBef>
              <a:spcAft>
                <a:spcPts val="0"/>
              </a:spcAft>
              <a:defRPr/>
            </a:pPr>
            <a:r>
              <a:rPr lang="en-GB" sz="2000" b="1" dirty="0">
                <a:solidFill>
                  <a:schemeClr val="bg1"/>
                </a:solidFill>
                <a:latin typeface="Century Gothic" pitchFamily="34" charset="0"/>
                <a:ea typeface="+mn-ea"/>
                <a:cs typeface="+mn-cs"/>
              </a:rPr>
              <a:t>Développement</a:t>
            </a:r>
          </a:p>
        </p:txBody>
      </p:sp>
      <p:grpSp>
        <p:nvGrpSpPr>
          <p:cNvPr id="3" name="Group 67"/>
          <p:cNvGrpSpPr>
            <a:grpSpLocks/>
          </p:cNvGrpSpPr>
          <p:nvPr/>
        </p:nvGrpSpPr>
        <p:grpSpPr bwMode="auto">
          <a:xfrm>
            <a:off x="381000" y="2133600"/>
            <a:ext cx="2895600" cy="1219200"/>
            <a:chOff x="5200065" y="1053480"/>
            <a:chExt cx="2894857" cy="1219200"/>
          </a:xfrm>
        </p:grpSpPr>
        <p:sp>
          <p:nvSpPr>
            <p:cNvPr id="24" name="Rounded Rectangle 23"/>
            <p:cNvSpPr/>
            <p:nvPr/>
          </p:nvSpPr>
          <p:spPr>
            <a:xfrm>
              <a:off x="5276266" y="1061121"/>
              <a:ext cx="2818656" cy="1211559"/>
            </a:xfrm>
            <a:prstGeom prst="roundRect">
              <a:avLst/>
            </a:prstGeom>
            <a:solidFill>
              <a:srgbClr val="0070C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3332" name="TextBox 24"/>
            <p:cNvSpPr txBox="1">
              <a:spLocks noChangeArrowheads="1"/>
            </p:cNvSpPr>
            <p:nvPr/>
          </p:nvSpPr>
          <p:spPr bwMode="auto">
            <a:xfrm>
              <a:off x="5200065" y="1053480"/>
              <a:ext cx="2894856" cy="1200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r>
                <a:rPr lang="en-GB" altLang="x-none" sz="2400">
                  <a:solidFill>
                    <a:schemeClr val="bg1"/>
                  </a:solidFill>
                  <a:latin typeface="Century Gothic" charset="0"/>
                </a:rPr>
                <a:t>Réponds à ces questions avant de décider.</a:t>
              </a:r>
            </a:p>
          </p:txBody>
        </p:sp>
      </p:grpSp>
      <p:grpSp>
        <p:nvGrpSpPr>
          <p:cNvPr id="4" name="Group 42"/>
          <p:cNvGrpSpPr>
            <a:grpSpLocks/>
          </p:cNvGrpSpPr>
          <p:nvPr/>
        </p:nvGrpSpPr>
        <p:grpSpPr bwMode="auto">
          <a:xfrm>
            <a:off x="228600" y="3810000"/>
            <a:ext cx="8763000" cy="2551113"/>
            <a:chOff x="539552" y="3830032"/>
            <a:chExt cx="8158328" cy="2551296"/>
          </a:xfrm>
        </p:grpSpPr>
        <p:sp>
          <p:nvSpPr>
            <p:cNvPr id="13323" name="TextBox 43"/>
            <p:cNvSpPr txBox="1">
              <a:spLocks noChangeArrowheads="1"/>
            </p:cNvSpPr>
            <p:nvPr/>
          </p:nvSpPr>
          <p:spPr bwMode="auto">
            <a:xfrm>
              <a:off x="1335742" y="3860117"/>
              <a:ext cx="7362137" cy="97462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spcBef>
                  <a:spcPts val="400"/>
                </a:spcBef>
              </a:pPr>
              <a:r>
                <a:rPr lang="en-GB" altLang="x-none">
                  <a:latin typeface="Century Gothic" charset="0"/>
                </a:rPr>
                <a:t>Chaque personne dans ton groupe va réaliser une investigation pour répondre à l’une de ces questions.</a:t>
              </a:r>
            </a:p>
            <a:p>
              <a:pPr>
                <a:spcBef>
                  <a:spcPts val="400"/>
                </a:spcBef>
              </a:pPr>
              <a:r>
                <a:rPr lang="en-GB" altLang="x-none">
                  <a:latin typeface="Century Gothic" charset="0"/>
                </a:rPr>
                <a:t>Lis l’article et identifie les parties qui t’aident à répondre à la question</a:t>
              </a:r>
            </a:p>
          </p:txBody>
        </p:sp>
        <p:sp>
          <p:nvSpPr>
            <p:cNvPr id="13324" name="TextBox 44"/>
            <p:cNvSpPr txBox="1">
              <a:spLocks noChangeArrowheads="1"/>
            </p:cNvSpPr>
            <p:nvPr/>
          </p:nvSpPr>
          <p:spPr bwMode="auto">
            <a:xfrm>
              <a:off x="1331640" y="4820632"/>
              <a:ext cx="7295298" cy="152862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63525" indent="-263525">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spcBef>
                  <a:spcPts val="400"/>
                </a:spcBef>
                <a:buClr>
                  <a:srgbClr val="008EC0"/>
                </a:buClr>
                <a:buFont typeface="Wingdings" charset="2"/>
                <a:buChar char="l"/>
              </a:pPr>
              <a:r>
                <a:rPr lang="en-GB" altLang="x-none">
                  <a:latin typeface="Century Gothic" charset="0"/>
                </a:rPr>
                <a:t>Discute les réponses dans ton groupe. Utilise la fiche 2 pour faire une liste des avantages et inconvénients de l’introduction des insectes.</a:t>
              </a:r>
            </a:p>
            <a:p>
              <a:pPr>
                <a:spcBef>
                  <a:spcPts val="400"/>
                </a:spcBef>
                <a:buClr>
                  <a:srgbClr val="008EC0"/>
                </a:buClr>
                <a:buFont typeface="Wingdings" charset="2"/>
                <a:buChar char="l"/>
              </a:pPr>
              <a:r>
                <a:rPr lang="en-GB" altLang="x-none">
                  <a:latin typeface="Century Gothic" charset="0"/>
                </a:rPr>
                <a:t>Travaille seul pour décider si tu introduirais les insectes. Explique ta décision.</a:t>
              </a:r>
            </a:p>
          </p:txBody>
        </p:sp>
        <p:sp>
          <p:nvSpPr>
            <p:cNvPr id="46" name="Rectangle 45"/>
            <p:cNvSpPr>
              <a:spLocks noChangeArrowheads="1"/>
            </p:cNvSpPr>
            <p:nvPr/>
          </p:nvSpPr>
          <p:spPr bwMode="auto">
            <a:xfrm>
              <a:off x="539552" y="3830032"/>
              <a:ext cx="8158328" cy="2551296"/>
            </a:xfrm>
            <a:prstGeom prst="rect">
              <a:avLst/>
            </a:prstGeom>
            <a:noFill/>
            <a:ln w="6350">
              <a:solidFill>
                <a:srgbClr val="990099"/>
              </a:solidFill>
              <a:miter lim="800000"/>
              <a:headEnd/>
              <a:tailEnd/>
            </a:ln>
            <a:effectLst>
              <a:outerShdw blurRad="63500" dist="381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endParaRPr lang="en-GB" altLang="x-none">
                <a:solidFill>
                  <a:srgbClr val="FFFFFF"/>
                </a:solidFill>
              </a:endParaRPr>
            </a:p>
          </p:txBody>
        </p:sp>
        <p:pic>
          <p:nvPicPr>
            <p:cNvPr id="47" name="Picture 46" descr="read research.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14082" y="4077072"/>
              <a:ext cx="445550" cy="504056"/>
            </a:xfrm>
            <a:prstGeom prst="rect">
              <a:avLst/>
            </a:prstGeom>
            <a:noFill/>
            <a:ln>
              <a:noFill/>
            </a:ln>
            <a:effectLst>
              <a:outerShdw blurRad="63500" dist="381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 name="Picture 48" descr="discuss.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78390" y="5085184"/>
              <a:ext cx="695457" cy="432048"/>
            </a:xfrm>
            <a:prstGeom prst="rect">
              <a:avLst/>
            </a:prstGeom>
            <a:noFill/>
            <a:ln>
              <a:noFill/>
            </a:ln>
            <a:effectLst>
              <a:outerShdw blurRad="63500" dist="381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 name="Picture 49" descr="write.pn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55576" y="5660859"/>
              <a:ext cx="345949" cy="504445"/>
            </a:xfrm>
            <a:prstGeom prst="rect">
              <a:avLst/>
            </a:prstGeom>
            <a:noFill/>
            <a:ln>
              <a:noFill/>
            </a:ln>
            <a:effectLst>
              <a:outerShdw blurRad="63500" dist="381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1" name="TextBox 50"/>
          <p:cNvSpPr txBox="1">
            <a:spLocks noChangeArrowheads="1"/>
          </p:cNvSpPr>
          <p:nvPr/>
        </p:nvSpPr>
        <p:spPr bwMode="auto">
          <a:xfrm>
            <a:off x="3341688" y="2068513"/>
            <a:ext cx="5802312" cy="163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74638" indent="-274638">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sz="1700" b="1">
                <a:solidFill>
                  <a:srgbClr val="0070C0"/>
                </a:solidFill>
                <a:latin typeface="Century Gothic" charset="0"/>
              </a:rPr>
              <a:t>1</a:t>
            </a:r>
            <a:r>
              <a:rPr lang="en-GB" altLang="x-none" sz="1700">
                <a:latin typeface="Century Gothic" charset="0"/>
              </a:rPr>
              <a:t>	Est-il nécessaire d’arrêter la propagation de l’ambroisie ?</a:t>
            </a:r>
          </a:p>
          <a:p>
            <a:pPr>
              <a:spcBef>
                <a:spcPts val="600"/>
              </a:spcBef>
            </a:pPr>
            <a:r>
              <a:rPr lang="en-GB" altLang="x-none" sz="1700" b="1">
                <a:solidFill>
                  <a:srgbClr val="0070C0"/>
                </a:solidFill>
                <a:latin typeface="Century Gothic" charset="0"/>
              </a:rPr>
              <a:t>2</a:t>
            </a:r>
            <a:r>
              <a:rPr lang="en-GB" altLang="x-none" sz="1700">
                <a:latin typeface="Century Gothic" charset="0"/>
              </a:rPr>
              <a:t>	L’introduction des insectes va-t-elle l’arrêter ?</a:t>
            </a:r>
          </a:p>
          <a:p>
            <a:pPr>
              <a:spcBef>
                <a:spcPts val="600"/>
              </a:spcBef>
            </a:pPr>
            <a:r>
              <a:rPr lang="en-GB" altLang="x-none" sz="1700" b="1">
                <a:solidFill>
                  <a:srgbClr val="0070C0"/>
                </a:solidFill>
                <a:latin typeface="Century Gothic" charset="0"/>
              </a:rPr>
              <a:t>3</a:t>
            </a:r>
            <a:r>
              <a:rPr lang="en-GB" altLang="x-none" sz="1700">
                <a:latin typeface="Century Gothic" charset="0"/>
              </a:rPr>
              <a:t>	</a:t>
            </a:r>
            <a:r>
              <a:rPr lang="en-US" altLang="x-none" sz="1700">
                <a:latin typeface="Century Gothic" charset="0"/>
              </a:rPr>
              <a:t>Q</a:t>
            </a:r>
            <a:r>
              <a:rPr lang="en-GB" altLang="x-none" sz="1700">
                <a:latin typeface="Century Gothic" charset="0"/>
              </a:rPr>
              <a:t>uels autres effets pourraient avoir les insectes ?</a:t>
            </a:r>
          </a:p>
          <a:p>
            <a:pPr>
              <a:spcBef>
                <a:spcPts val="600"/>
              </a:spcBef>
            </a:pPr>
            <a:r>
              <a:rPr lang="en-GB" altLang="x-none" sz="1700" b="1">
                <a:solidFill>
                  <a:srgbClr val="0070C0"/>
                </a:solidFill>
                <a:latin typeface="Century Gothic" charset="0"/>
              </a:rPr>
              <a:t>4</a:t>
            </a:r>
            <a:r>
              <a:rPr lang="en-GB" altLang="x-none" sz="1700">
                <a:latin typeface="Century Gothic" charset="0"/>
              </a:rPr>
              <a:t>	Est-ce qu’il y a des alternatives ?</a:t>
            </a:r>
            <a:endParaRPr lang="en-GB" altLang="x-none" sz="170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2000"/>
                                        <p:tgtEl>
                                          <p:spTgt spid="3"/>
                                        </p:tgtEl>
                                      </p:cBhvr>
                                    </p:animEffect>
                                  </p:childTnLst>
                                </p:cTn>
                              </p:par>
                            </p:childTnLst>
                          </p:cTn>
                        </p:par>
                        <p:par>
                          <p:cTn id="13" fill="hold" nodeType="afterGroup">
                            <p:stCondLst>
                              <p:cond delay="2000"/>
                            </p:stCondLst>
                            <p:childTnLst>
                              <p:par>
                                <p:cTn id="14" presetID="10" presetClass="entr" presetSubtype="0" fill="hold" grpId="0" nodeType="afterEffect">
                                  <p:stCondLst>
                                    <p:cond delay="0"/>
                                  </p:stCondLst>
                                  <p:childTnLst>
                                    <p:set>
                                      <p:cBhvr>
                                        <p:cTn id="15" dur="1" fill="hold">
                                          <p:stCondLst>
                                            <p:cond delay="0"/>
                                          </p:stCondLst>
                                        </p:cTn>
                                        <p:tgtEl>
                                          <p:spTgt spid="51">
                                            <p:txEl>
                                              <p:pRg st="0" end="0"/>
                                            </p:txEl>
                                          </p:spTgt>
                                        </p:tgtEl>
                                        <p:attrNameLst>
                                          <p:attrName>style.visibility</p:attrName>
                                        </p:attrNameLst>
                                      </p:cBhvr>
                                      <p:to>
                                        <p:strVal val="visible"/>
                                      </p:to>
                                    </p:set>
                                    <p:animEffect transition="in" filter="fade">
                                      <p:cBhvr>
                                        <p:cTn id="16" dur="1000"/>
                                        <p:tgtEl>
                                          <p:spTgt spid="51">
                                            <p:txEl>
                                              <p:pRg st="0" end="0"/>
                                            </p:txEl>
                                          </p:spTgt>
                                        </p:tgtEl>
                                      </p:cBhvr>
                                    </p:animEffect>
                                  </p:childTnLst>
                                </p:cTn>
                              </p:par>
                            </p:childTnLst>
                          </p:cTn>
                        </p:par>
                        <p:par>
                          <p:cTn id="17" fill="hold" nodeType="afterGroup">
                            <p:stCondLst>
                              <p:cond delay="3000"/>
                            </p:stCondLst>
                            <p:childTnLst>
                              <p:par>
                                <p:cTn id="18" presetID="10" presetClass="entr" presetSubtype="0" fill="hold" grpId="0" nodeType="afterEffect">
                                  <p:stCondLst>
                                    <p:cond delay="0"/>
                                  </p:stCondLst>
                                  <p:childTnLst>
                                    <p:set>
                                      <p:cBhvr>
                                        <p:cTn id="19" dur="1" fill="hold">
                                          <p:stCondLst>
                                            <p:cond delay="0"/>
                                          </p:stCondLst>
                                        </p:cTn>
                                        <p:tgtEl>
                                          <p:spTgt spid="51">
                                            <p:txEl>
                                              <p:pRg st="1" end="1"/>
                                            </p:txEl>
                                          </p:spTgt>
                                        </p:tgtEl>
                                        <p:attrNameLst>
                                          <p:attrName>style.visibility</p:attrName>
                                        </p:attrNameLst>
                                      </p:cBhvr>
                                      <p:to>
                                        <p:strVal val="visible"/>
                                      </p:to>
                                    </p:set>
                                    <p:animEffect transition="in" filter="fade">
                                      <p:cBhvr>
                                        <p:cTn id="20" dur="1000"/>
                                        <p:tgtEl>
                                          <p:spTgt spid="51">
                                            <p:txEl>
                                              <p:pRg st="1" end="1"/>
                                            </p:txEl>
                                          </p:spTgt>
                                        </p:tgtEl>
                                      </p:cBhvr>
                                    </p:animEffect>
                                  </p:childTnLst>
                                </p:cTn>
                              </p:par>
                            </p:childTnLst>
                          </p:cTn>
                        </p:par>
                        <p:par>
                          <p:cTn id="21" fill="hold" nodeType="afterGroup">
                            <p:stCondLst>
                              <p:cond delay="4000"/>
                            </p:stCondLst>
                            <p:childTnLst>
                              <p:par>
                                <p:cTn id="22" presetID="10" presetClass="entr" presetSubtype="0" fill="hold" grpId="0" nodeType="afterEffect">
                                  <p:stCondLst>
                                    <p:cond delay="0"/>
                                  </p:stCondLst>
                                  <p:childTnLst>
                                    <p:set>
                                      <p:cBhvr>
                                        <p:cTn id="23" dur="1" fill="hold">
                                          <p:stCondLst>
                                            <p:cond delay="0"/>
                                          </p:stCondLst>
                                        </p:cTn>
                                        <p:tgtEl>
                                          <p:spTgt spid="51">
                                            <p:txEl>
                                              <p:pRg st="2" end="2"/>
                                            </p:txEl>
                                          </p:spTgt>
                                        </p:tgtEl>
                                        <p:attrNameLst>
                                          <p:attrName>style.visibility</p:attrName>
                                        </p:attrNameLst>
                                      </p:cBhvr>
                                      <p:to>
                                        <p:strVal val="visible"/>
                                      </p:to>
                                    </p:set>
                                    <p:animEffect transition="in" filter="fade">
                                      <p:cBhvr>
                                        <p:cTn id="24" dur="1000"/>
                                        <p:tgtEl>
                                          <p:spTgt spid="51">
                                            <p:txEl>
                                              <p:pRg st="2" end="2"/>
                                            </p:txEl>
                                          </p:spTgt>
                                        </p:tgtEl>
                                      </p:cBhvr>
                                    </p:animEffect>
                                  </p:childTnLst>
                                </p:cTn>
                              </p:par>
                            </p:childTnLst>
                          </p:cTn>
                        </p:par>
                        <p:par>
                          <p:cTn id="25" fill="hold" nodeType="afterGroup">
                            <p:stCondLst>
                              <p:cond delay="5000"/>
                            </p:stCondLst>
                            <p:childTnLst>
                              <p:par>
                                <p:cTn id="26" presetID="10" presetClass="entr" presetSubtype="0" fill="hold" grpId="0" nodeType="afterEffect">
                                  <p:stCondLst>
                                    <p:cond delay="0"/>
                                  </p:stCondLst>
                                  <p:childTnLst>
                                    <p:set>
                                      <p:cBhvr>
                                        <p:cTn id="27" dur="1" fill="hold">
                                          <p:stCondLst>
                                            <p:cond delay="0"/>
                                          </p:stCondLst>
                                        </p:cTn>
                                        <p:tgtEl>
                                          <p:spTgt spid="51">
                                            <p:txEl>
                                              <p:pRg st="3" end="3"/>
                                            </p:txEl>
                                          </p:spTgt>
                                        </p:tgtEl>
                                        <p:attrNameLst>
                                          <p:attrName>style.visibility</p:attrName>
                                        </p:attrNameLst>
                                      </p:cBhvr>
                                      <p:to>
                                        <p:strVal val="visible"/>
                                      </p:to>
                                    </p:set>
                                    <p:animEffect transition="in" filter="fade">
                                      <p:cBhvr>
                                        <p:cTn id="28" dur="1000"/>
                                        <p:tgtEl>
                                          <p:spTgt spid="51">
                                            <p:txEl>
                                              <p:pRg st="3" end="3"/>
                                            </p:txEl>
                                          </p:spTgt>
                                        </p:tgtEl>
                                      </p:cBhvr>
                                    </p:animEffect>
                                  </p:childTnLst>
                                </p:cTn>
                              </p:par>
                            </p:childTnLst>
                          </p:cTn>
                        </p:par>
                        <p:par>
                          <p:cTn id="29" fill="hold" nodeType="afterGroup">
                            <p:stCondLst>
                              <p:cond delay="6000"/>
                            </p:stCondLst>
                            <p:childTnLst>
                              <p:par>
                                <p:cTn id="30" presetID="10" presetClass="entr" presetSubtype="0" fill="hold" nodeType="after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ctrTitle" idx="4294967295"/>
          </p:nvPr>
        </p:nvSpPr>
        <p:spPr>
          <a:xfrm>
            <a:off x="2411413" y="476250"/>
            <a:ext cx="4464050" cy="647700"/>
          </a:xfrm>
        </p:spPr>
        <p:txBody>
          <a:bodyPr/>
          <a:lstStyle/>
          <a:p>
            <a:r>
              <a:rPr lang="en-US" altLang="x-none" sz="3200">
                <a:solidFill>
                  <a:srgbClr val="CC9900"/>
                </a:solidFill>
                <a:latin typeface="Century Gothic" charset="0"/>
              </a:rPr>
              <a:t>Fiches apprenants</a:t>
            </a:r>
            <a:endParaRPr lang="en-US" altLang="x-none" sz="4000">
              <a:solidFill>
                <a:srgbClr val="CC9900"/>
              </a:solidFill>
              <a:latin typeface="Century Gothic" charset="0"/>
              <a:ea typeface="Lato Regular" charset="0"/>
              <a:cs typeface="Lato Regular" charset="0"/>
            </a:endParaRPr>
          </a:p>
        </p:txBody>
      </p:sp>
      <p:pic>
        <p:nvPicPr>
          <p:cNvPr id="14339" name="Picture 4" descr="engagelog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35800" y="204788"/>
            <a:ext cx="1903413" cy="763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4"/>
          <p:cNvSpPr/>
          <p:nvPr/>
        </p:nvSpPr>
        <p:spPr>
          <a:xfrm>
            <a:off x="0" y="1209675"/>
            <a:ext cx="9142413" cy="1066800"/>
          </a:xfrm>
          <a:prstGeom prst="rect">
            <a:avLst/>
          </a:prstGeom>
          <a:solidFill>
            <a:srgbClr val="0091C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14341" name="TextBox 16"/>
          <p:cNvSpPr txBox="1">
            <a:spLocks noChangeArrowheads="1"/>
          </p:cNvSpPr>
          <p:nvPr/>
        </p:nvSpPr>
        <p:spPr bwMode="auto">
          <a:xfrm>
            <a:off x="900113" y="1270000"/>
            <a:ext cx="7488237"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r>
              <a:rPr lang="en-GB" altLang="x-none" sz="5400">
                <a:solidFill>
                  <a:schemeClr val="bg1"/>
                </a:solidFill>
                <a:latin typeface="Century Gothic" charset="0"/>
              </a:rPr>
              <a:t>Invasion !</a:t>
            </a:r>
          </a:p>
        </p:txBody>
      </p:sp>
      <p:graphicFrame>
        <p:nvGraphicFramePr>
          <p:cNvPr id="18" name="Table 17"/>
          <p:cNvGraphicFramePr>
            <a:graphicFrameLocks noGrp="1"/>
          </p:cNvGraphicFramePr>
          <p:nvPr/>
        </p:nvGraphicFramePr>
        <p:xfrm>
          <a:off x="1331913" y="2557463"/>
          <a:ext cx="6553200" cy="3879850"/>
        </p:xfrm>
        <a:graphic>
          <a:graphicData uri="http://schemas.openxmlformats.org/drawingml/2006/table">
            <a:tbl>
              <a:tblPr/>
              <a:tblGrid>
                <a:gridCol w="1368425"/>
                <a:gridCol w="2573337"/>
                <a:gridCol w="2611438"/>
              </a:tblGrid>
              <a:tr h="519113">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fontAlgn="base">
                        <a:spcBef>
                          <a:spcPct val="20000"/>
                        </a:spcBef>
                        <a:spcAft>
                          <a:spcPct val="0"/>
                        </a:spcAft>
                        <a:buFont typeface="Arial" charset="0"/>
                        <a:defRPr>
                          <a:solidFill>
                            <a:schemeClr val="tx1"/>
                          </a:solidFill>
                          <a:latin typeface="Calibri" charset="0"/>
                        </a:defRPr>
                      </a:lvl6pPr>
                      <a:lvl7pPr marL="2971800" indent="-228600" fontAlgn="base">
                        <a:spcBef>
                          <a:spcPct val="20000"/>
                        </a:spcBef>
                        <a:spcAft>
                          <a:spcPct val="0"/>
                        </a:spcAft>
                        <a:buFont typeface="Arial" charset="0"/>
                        <a:defRPr>
                          <a:solidFill>
                            <a:schemeClr val="tx1"/>
                          </a:solidFill>
                          <a:latin typeface="Calibri" charset="0"/>
                        </a:defRPr>
                      </a:lvl7pPr>
                      <a:lvl8pPr marL="3429000" indent="-228600" fontAlgn="base">
                        <a:spcBef>
                          <a:spcPct val="20000"/>
                        </a:spcBef>
                        <a:spcAft>
                          <a:spcPct val="0"/>
                        </a:spcAft>
                        <a:buFont typeface="Arial" charset="0"/>
                        <a:defRPr>
                          <a:solidFill>
                            <a:schemeClr val="tx1"/>
                          </a:solidFill>
                          <a:latin typeface="Calibri" charset="0"/>
                        </a:defRPr>
                      </a:lvl8pPr>
                      <a:lvl9pPr marL="3886200" indent="-228600" fontAlgn="base">
                        <a:spcBef>
                          <a:spcPct val="200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a:ln>
                            <a:noFill/>
                          </a:ln>
                          <a:solidFill>
                            <a:srgbClr val="CC9900"/>
                          </a:solidFill>
                          <a:effectLst/>
                          <a:latin typeface="Century Gothic" charset="0"/>
                        </a:rPr>
                        <a:t>Fiche no. </a:t>
                      </a:r>
                      <a:endParaRPr kumimoji="0" lang="en-GB" altLang="x-none" sz="1600" b="0" i="0" u="none" strike="noStrike" cap="none" normalizeH="0" baseline="0">
                        <a:ln>
                          <a:noFill/>
                        </a:ln>
                        <a:solidFill>
                          <a:srgbClr val="CC9900"/>
                        </a:solidFill>
                        <a:effectLst/>
                        <a:latin typeface="Century Gothic" charset="0"/>
                        <a:ea typeface="ＭＳ Ｐゴシック" charset="-128"/>
                        <a:cs typeface="ＭＳ Ｐゴシック" charset="-128"/>
                      </a:endParaRPr>
                    </a:p>
                  </a:txBody>
                  <a:tcPr marL="126000" marR="126000" marT="72000" marB="50400" horzOverflow="overflow">
                    <a:lnL>
                      <a:noFill/>
                    </a:lnL>
                    <a:lnR w="6350" cap="flat" cmpd="sng" algn="ctr">
                      <a:solidFill>
                        <a:srgbClr val="FFC000"/>
                      </a:solidFill>
                      <a:prstDash val="solid"/>
                      <a:round/>
                      <a:headEnd type="none" w="med" len="med"/>
                      <a:tailEnd type="none" w="med" len="med"/>
                    </a:lnR>
                    <a:lnT>
                      <a:noFill/>
                    </a:lnT>
                    <a:lnB w="6350" cap="flat" cmpd="sng" algn="ctr">
                      <a:solidFill>
                        <a:srgbClr val="FFC000"/>
                      </a:solidFill>
                      <a:prstDash val="solid"/>
                      <a:round/>
                      <a:headEnd type="none" w="med" len="med"/>
                      <a:tailEnd type="none" w="med" len="med"/>
                    </a:lnB>
                    <a:lnTlToBr>
                      <a:noFill/>
                    </a:lnTlToBr>
                    <a:lnBlToTr>
                      <a:noFill/>
                    </a:lnBlToTr>
                    <a:noFill/>
                  </a:tcPr>
                </a:tc>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fontAlgn="base">
                        <a:spcBef>
                          <a:spcPct val="20000"/>
                        </a:spcBef>
                        <a:spcAft>
                          <a:spcPct val="0"/>
                        </a:spcAft>
                        <a:buFont typeface="Arial" charset="0"/>
                        <a:defRPr>
                          <a:solidFill>
                            <a:schemeClr val="tx1"/>
                          </a:solidFill>
                          <a:latin typeface="Calibri" charset="0"/>
                        </a:defRPr>
                      </a:lvl6pPr>
                      <a:lvl7pPr marL="2971800" indent="-228600" fontAlgn="base">
                        <a:spcBef>
                          <a:spcPct val="20000"/>
                        </a:spcBef>
                        <a:spcAft>
                          <a:spcPct val="0"/>
                        </a:spcAft>
                        <a:buFont typeface="Arial" charset="0"/>
                        <a:defRPr>
                          <a:solidFill>
                            <a:schemeClr val="tx1"/>
                          </a:solidFill>
                          <a:latin typeface="Calibri" charset="0"/>
                        </a:defRPr>
                      </a:lvl7pPr>
                      <a:lvl8pPr marL="3429000" indent="-228600" fontAlgn="base">
                        <a:spcBef>
                          <a:spcPct val="20000"/>
                        </a:spcBef>
                        <a:spcAft>
                          <a:spcPct val="0"/>
                        </a:spcAft>
                        <a:buFont typeface="Arial" charset="0"/>
                        <a:defRPr>
                          <a:solidFill>
                            <a:schemeClr val="tx1"/>
                          </a:solidFill>
                          <a:latin typeface="Calibri" charset="0"/>
                        </a:defRPr>
                      </a:lvl8pPr>
                      <a:lvl9pPr marL="3886200" indent="-228600" fontAlgn="base">
                        <a:spcBef>
                          <a:spcPct val="200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a:ln>
                            <a:noFill/>
                          </a:ln>
                          <a:solidFill>
                            <a:srgbClr val="CC9900"/>
                          </a:solidFill>
                          <a:effectLst/>
                          <a:latin typeface="Century Gothic" charset="0"/>
                        </a:rPr>
                        <a:t>Titre </a:t>
                      </a:r>
                      <a:endParaRPr kumimoji="0" lang="en-GB" altLang="x-none" sz="1600" b="0" i="0" u="none" strike="noStrike" cap="none" normalizeH="0" baseline="0">
                        <a:ln>
                          <a:noFill/>
                        </a:ln>
                        <a:solidFill>
                          <a:srgbClr val="CC9900"/>
                        </a:solidFill>
                        <a:effectLst/>
                        <a:latin typeface="Century Gothic" charset="0"/>
                        <a:ea typeface="ＭＳ Ｐゴシック" charset="-128"/>
                        <a:cs typeface="ＭＳ Ｐゴシック" charset="-128"/>
                      </a:endParaRPr>
                    </a:p>
                  </a:txBody>
                  <a:tcPr marL="126000" marR="126000" marT="72000" marB="50400" horzOverflow="overflow">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a:noFill/>
                    </a:lnT>
                    <a:lnB w="6350" cap="flat" cmpd="sng" algn="ctr">
                      <a:solidFill>
                        <a:srgbClr val="FFC000"/>
                      </a:solidFill>
                      <a:prstDash val="solid"/>
                      <a:round/>
                      <a:headEnd type="none" w="med" len="med"/>
                      <a:tailEnd type="none" w="med" len="med"/>
                    </a:lnB>
                    <a:lnTlToBr>
                      <a:noFill/>
                    </a:lnTlToBr>
                    <a:lnBlToTr>
                      <a:noFill/>
                    </a:lnBlToTr>
                    <a:noFill/>
                  </a:tcPr>
                </a:tc>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fontAlgn="base">
                        <a:spcBef>
                          <a:spcPct val="20000"/>
                        </a:spcBef>
                        <a:spcAft>
                          <a:spcPct val="0"/>
                        </a:spcAft>
                        <a:buFont typeface="Arial" charset="0"/>
                        <a:defRPr>
                          <a:solidFill>
                            <a:schemeClr val="tx1"/>
                          </a:solidFill>
                          <a:latin typeface="Calibri" charset="0"/>
                        </a:defRPr>
                      </a:lvl6pPr>
                      <a:lvl7pPr marL="2971800" indent="-228600" fontAlgn="base">
                        <a:spcBef>
                          <a:spcPct val="20000"/>
                        </a:spcBef>
                        <a:spcAft>
                          <a:spcPct val="0"/>
                        </a:spcAft>
                        <a:buFont typeface="Arial" charset="0"/>
                        <a:defRPr>
                          <a:solidFill>
                            <a:schemeClr val="tx1"/>
                          </a:solidFill>
                          <a:latin typeface="Calibri" charset="0"/>
                        </a:defRPr>
                      </a:lvl7pPr>
                      <a:lvl8pPr marL="3429000" indent="-228600" fontAlgn="base">
                        <a:spcBef>
                          <a:spcPct val="20000"/>
                        </a:spcBef>
                        <a:spcAft>
                          <a:spcPct val="0"/>
                        </a:spcAft>
                        <a:buFont typeface="Arial" charset="0"/>
                        <a:defRPr>
                          <a:solidFill>
                            <a:schemeClr val="tx1"/>
                          </a:solidFill>
                          <a:latin typeface="Calibri" charset="0"/>
                        </a:defRPr>
                      </a:lvl8pPr>
                      <a:lvl9pPr marL="3886200" indent="-228600" fontAlgn="base">
                        <a:spcBef>
                          <a:spcPct val="200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a:ln>
                            <a:noFill/>
                          </a:ln>
                          <a:solidFill>
                            <a:srgbClr val="CC9900"/>
                          </a:solidFill>
                          <a:effectLst/>
                          <a:latin typeface="Century Gothic" charset="0"/>
                        </a:rPr>
                        <a:t>Notes</a:t>
                      </a:r>
                      <a:endParaRPr kumimoji="0" lang="en-GB" altLang="x-none" sz="1600" b="0" i="0" u="none" strike="noStrike" cap="none" normalizeH="0" baseline="0">
                        <a:ln>
                          <a:noFill/>
                        </a:ln>
                        <a:solidFill>
                          <a:srgbClr val="CC9900"/>
                        </a:solidFill>
                        <a:effectLst/>
                        <a:latin typeface="Century Gothic" charset="0"/>
                        <a:ea typeface="ＭＳ Ｐゴシック" charset="-128"/>
                        <a:cs typeface="ＭＳ Ｐゴシック" charset="-128"/>
                      </a:endParaRPr>
                    </a:p>
                  </a:txBody>
                  <a:tcPr marL="126000" marR="126000" marT="72000" marB="50400" horzOverflow="overflow">
                    <a:lnL w="6350" cap="flat" cmpd="sng" algn="ctr">
                      <a:solidFill>
                        <a:srgbClr val="FFC000"/>
                      </a:solidFill>
                      <a:prstDash val="solid"/>
                      <a:round/>
                      <a:headEnd type="none" w="med" len="med"/>
                      <a:tailEnd type="none" w="med" len="med"/>
                    </a:lnL>
                    <a:lnR>
                      <a:noFill/>
                    </a:lnR>
                    <a:lnT>
                      <a:noFill/>
                    </a:lnT>
                    <a:lnB w="6350" cap="flat" cmpd="sng" algn="ctr">
                      <a:solidFill>
                        <a:srgbClr val="FFC000"/>
                      </a:solidFill>
                      <a:prstDash val="solid"/>
                      <a:round/>
                      <a:headEnd type="none" w="med" len="med"/>
                      <a:tailEnd type="none" w="med" len="med"/>
                    </a:lnB>
                    <a:lnTlToBr>
                      <a:noFill/>
                    </a:lnTlToBr>
                    <a:lnBlToTr>
                      <a:noFill/>
                    </a:lnBlToTr>
                    <a:noFill/>
                  </a:tcPr>
                </a:tc>
              </a:tr>
              <a:tr h="735013">
                <a:tc>
                  <a:txBody>
                    <a:bodyPr/>
                    <a:lstStyle>
                      <a:lvl1pPr marL="360363">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fontAlgn="base">
                        <a:spcBef>
                          <a:spcPct val="20000"/>
                        </a:spcBef>
                        <a:spcAft>
                          <a:spcPct val="0"/>
                        </a:spcAft>
                        <a:buFont typeface="Arial" charset="0"/>
                        <a:defRPr>
                          <a:solidFill>
                            <a:schemeClr val="tx1"/>
                          </a:solidFill>
                          <a:latin typeface="Calibri" charset="0"/>
                        </a:defRPr>
                      </a:lvl6pPr>
                      <a:lvl7pPr marL="2971800" indent="-228600" fontAlgn="base">
                        <a:spcBef>
                          <a:spcPct val="20000"/>
                        </a:spcBef>
                        <a:spcAft>
                          <a:spcPct val="0"/>
                        </a:spcAft>
                        <a:buFont typeface="Arial" charset="0"/>
                        <a:defRPr>
                          <a:solidFill>
                            <a:schemeClr val="tx1"/>
                          </a:solidFill>
                          <a:latin typeface="Calibri" charset="0"/>
                        </a:defRPr>
                      </a:lvl7pPr>
                      <a:lvl8pPr marL="3429000" indent="-228600" fontAlgn="base">
                        <a:spcBef>
                          <a:spcPct val="20000"/>
                        </a:spcBef>
                        <a:spcAft>
                          <a:spcPct val="0"/>
                        </a:spcAft>
                        <a:buFont typeface="Arial" charset="0"/>
                        <a:defRPr>
                          <a:solidFill>
                            <a:schemeClr val="tx1"/>
                          </a:solidFill>
                          <a:latin typeface="Calibri" charset="0"/>
                        </a:defRPr>
                      </a:lvl8pPr>
                      <a:lvl9pPr marL="3886200" indent="-228600" fontAlgn="base">
                        <a:spcBef>
                          <a:spcPct val="20000"/>
                        </a:spcBef>
                        <a:spcAft>
                          <a:spcPct val="0"/>
                        </a:spcAft>
                        <a:buFont typeface="Arial" charset="0"/>
                        <a:defRPr>
                          <a:solidFill>
                            <a:schemeClr val="tx1"/>
                          </a:solidFill>
                          <a:latin typeface="Calibri" charset="0"/>
                        </a:defRPr>
                      </a:lvl9pPr>
                    </a:lstStyle>
                    <a:p>
                      <a:pPr marL="360363" marR="0" lvl="0" indent="0" algn="l" defTabSz="914400" rtl="0" eaLnBrk="1" fontAlgn="base" latinLnBrk="0" hangingPunct="1">
                        <a:lnSpc>
                          <a:spcPct val="100000"/>
                        </a:lnSpc>
                        <a:spcBef>
                          <a:spcPts val="1200"/>
                        </a:spcBef>
                        <a:spcAft>
                          <a:spcPct val="0"/>
                        </a:spcAft>
                        <a:buClrTx/>
                        <a:buSzTx/>
                        <a:buFontTx/>
                        <a:buNone/>
                        <a:tabLst/>
                      </a:pPr>
                      <a:r>
                        <a:rPr kumimoji="0" lang="en-GB" altLang="x-none" sz="1400" b="0" i="0" u="none" strike="noStrike" cap="none" normalizeH="0" baseline="0">
                          <a:ln>
                            <a:noFill/>
                          </a:ln>
                          <a:solidFill>
                            <a:schemeClr val="tx1"/>
                          </a:solidFill>
                          <a:effectLst/>
                          <a:latin typeface="Century Gothic" charset="0"/>
                          <a:ea typeface="Arial" charset="0"/>
                          <a:cs typeface="Arial" charset="0"/>
                        </a:rPr>
                        <a:t>Fiche 1a</a:t>
                      </a:r>
                    </a:p>
                  </a:txBody>
                  <a:tcPr horzOverflow="overflow">
                    <a:lnL>
                      <a:noFill/>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lnTlToBr>
                      <a:noFill/>
                    </a:lnTlToBr>
                    <a:lnBlToTr>
                      <a:noFill/>
                    </a:lnBlToTr>
                    <a:noFill/>
                  </a:tcPr>
                </a:tc>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fontAlgn="base">
                        <a:spcBef>
                          <a:spcPct val="20000"/>
                        </a:spcBef>
                        <a:spcAft>
                          <a:spcPct val="0"/>
                        </a:spcAft>
                        <a:buFont typeface="Arial" charset="0"/>
                        <a:defRPr>
                          <a:solidFill>
                            <a:schemeClr val="tx1"/>
                          </a:solidFill>
                          <a:latin typeface="Calibri" charset="0"/>
                        </a:defRPr>
                      </a:lvl6pPr>
                      <a:lvl7pPr marL="2971800" indent="-228600" fontAlgn="base">
                        <a:spcBef>
                          <a:spcPct val="20000"/>
                        </a:spcBef>
                        <a:spcAft>
                          <a:spcPct val="0"/>
                        </a:spcAft>
                        <a:buFont typeface="Arial" charset="0"/>
                        <a:defRPr>
                          <a:solidFill>
                            <a:schemeClr val="tx1"/>
                          </a:solidFill>
                          <a:latin typeface="Calibri" charset="0"/>
                        </a:defRPr>
                      </a:lvl7pPr>
                      <a:lvl8pPr marL="3429000" indent="-228600" fontAlgn="base">
                        <a:spcBef>
                          <a:spcPct val="20000"/>
                        </a:spcBef>
                        <a:spcAft>
                          <a:spcPct val="0"/>
                        </a:spcAft>
                        <a:buFont typeface="Arial" charset="0"/>
                        <a:defRPr>
                          <a:solidFill>
                            <a:schemeClr val="tx1"/>
                          </a:solidFill>
                          <a:latin typeface="Calibri" charset="0"/>
                        </a:defRPr>
                      </a:lvl8pPr>
                      <a:lvl9pPr marL="3886200" indent="-228600" fontAlgn="base">
                        <a:spcBef>
                          <a:spcPct val="200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ts val="1200"/>
                        </a:spcBef>
                        <a:spcAft>
                          <a:spcPct val="0"/>
                        </a:spcAft>
                        <a:buClrTx/>
                        <a:buSzTx/>
                        <a:buFontTx/>
                        <a:buNone/>
                        <a:tabLst/>
                      </a:pPr>
                      <a:r>
                        <a:rPr kumimoji="0" lang="en-GB" altLang="x-none" sz="1400" b="0" i="0" u="none" strike="noStrike" cap="none" normalizeH="0" baseline="0">
                          <a:ln>
                            <a:noFill/>
                          </a:ln>
                          <a:solidFill>
                            <a:schemeClr val="tx1"/>
                          </a:solidFill>
                          <a:effectLst/>
                          <a:latin typeface="Century Gothic" charset="0"/>
                          <a:ea typeface="Arial" charset="0"/>
                          <a:cs typeface="Arial" charset="0"/>
                        </a:rPr>
                        <a:t>Article A</a:t>
                      </a:r>
                    </a:p>
                  </a:txBody>
                  <a:tcPr horzOverflow="overflow">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lnTlToBr>
                      <a:noFill/>
                    </a:lnTlToBr>
                    <a:lnBlToTr>
                      <a:noFill/>
                    </a:lnBlToTr>
                    <a:noFill/>
                  </a:tcPr>
                </a:tc>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fontAlgn="base">
                        <a:spcBef>
                          <a:spcPct val="20000"/>
                        </a:spcBef>
                        <a:spcAft>
                          <a:spcPct val="0"/>
                        </a:spcAft>
                        <a:buFont typeface="Arial" charset="0"/>
                        <a:defRPr>
                          <a:solidFill>
                            <a:schemeClr val="tx1"/>
                          </a:solidFill>
                          <a:latin typeface="Calibri" charset="0"/>
                        </a:defRPr>
                      </a:lvl6pPr>
                      <a:lvl7pPr marL="2971800" indent="-228600" fontAlgn="base">
                        <a:spcBef>
                          <a:spcPct val="20000"/>
                        </a:spcBef>
                        <a:spcAft>
                          <a:spcPct val="0"/>
                        </a:spcAft>
                        <a:buFont typeface="Arial" charset="0"/>
                        <a:defRPr>
                          <a:solidFill>
                            <a:schemeClr val="tx1"/>
                          </a:solidFill>
                          <a:latin typeface="Calibri" charset="0"/>
                        </a:defRPr>
                      </a:lvl7pPr>
                      <a:lvl8pPr marL="3429000" indent="-228600" fontAlgn="base">
                        <a:spcBef>
                          <a:spcPct val="20000"/>
                        </a:spcBef>
                        <a:spcAft>
                          <a:spcPct val="0"/>
                        </a:spcAft>
                        <a:buFont typeface="Arial" charset="0"/>
                        <a:defRPr>
                          <a:solidFill>
                            <a:schemeClr val="tx1"/>
                          </a:solidFill>
                          <a:latin typeface="Calibri" charset="0"/>
                        </a:defRPr>
                      </a:lvl8pPr>
                      <a:lvl9pPr marL="3886200" indent="-228600" fontAlgn="base">
                        <a:spcBef>
                          <a:spcPct val="200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ts val="1200"/>
                        </a:spcBef>
                        <a:spcAft>
                          <a:spcPct val="0"/>
                        </a:spcAft>
                        <a:buClrTx/>
                        <a:buSzTx/>
                        <a:buFontTx/>
                        <a:buNone/>
                        <a:tabLst/>
                      </a:pPr>
                      <a:r>
                        <a:rPr kumimoji="0" lang="en-GB" altLang="x-none" sz="1400" b="0" i="0" u="none" strike="noStrike" cap="none" normalizeH="0" baseline="0">
                          <a:ln>
                            <a:noFill/>
                          </a:ln>
                          <a:solidFill>
                            <a:schemeClr val="tx1"/>
                          </a:solidFill>
                          <a:effectLst/>
                          <a:latin typeface="Century Gothic" charset="0"/>
                          <a:ea typeface="Arial" charset="0"/>
                          <a:cs typeface="Arial" charset="0"/>
                        </a:rPr>
                        <a:t>Réutilisable, une par apprenant. Pour les plus avancés.</a:t>
                      </a:r>
                    </a:p>
                  </a:txBody>
                  <a:tcPr horzOverflow="overflow">
                    <a:lnL w="6350" cap="flat" cmpd="sng" algn="ctr">
                      <a:solidFill>
                        <a:srgbClr val="FFC000"/>
                      </a:solidFill>
                      <a:prstDash val="solid"/>
                      <a:round/>
                      <a:headEnd type="none" w="med" len="med"/>
                      <a:tailEnd type="none" w="med" len="med"/>
                    </a:lnL>
                    <a:lnR>
                      <a:noFill/>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lnTlToBr>
                      <a:noFill/>
                    </a:lnTlToBr>
                    <a:lnBlToTr>
                      <a:noFill/>
                    </a:lnBlToTr>
                    <a:noFill/>
                  </a:tcPr>
                </a:tc>
              </a:tr>
              <a:tr h="844550">
                <a:tc>
                  <a:txBody>
                    <a:bodyPr/>
                    <a:lstStyle>
                      <a:lvl1pPr marL="360363">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fontAlgn="base">
                        <a:spcBef>
                          <a:spcPct val="20000"/>
                        </a:spcBef>
                        <a:spcAft>
                          <a:spcPct val="0"/>
                        </a:spcAft>
                        <a:buFont typeface="Arial" charset="0"/>
                        <a:defRPr>
                          <a:solidFill>
                            <a:schemeClr val="tx1"/>
                          </a:solidFill>
                          <a:latin typeface="Calibri" charset="0"/>
                        </a:defRPr>
                      </a:lvl6pPr>
                      <a:lvl7pPr marL="2971800" indent="-228600" fontAlgn="base">
                        <a:spcBef>
                          <a:spcPct val="20000"/>
                        </a:spcBef>
                        <a:spcAft>
                          <a:spcPct val="0"/>
                        </a:spcAft>
                        <a:buFont typeface="Arial" charset="0"/>
                        <a:defRPr>
                          <a:solidFill>
                            <a:schemeClr val="tx1"/>
                          </a:solidFill>
                          <a:latin typeface="Calibri" charset="0"/>
                        </a:defRPr>
                      </a:lvl7pPr>
                      <a:lvl8pPr marL="3429000" indent="-228600" fontAlgn="base">
                        <a:spcBef>
                          <a:spcPct val="20000"/>
                        </a:spcBef>
                        <a:spcAft>
                          <a:spcPct val="0"/>
                        </a:spcAft>
                        <a:buFont typeface="Arial" charset="0"/>
                        <a:defRPr>
                          <a:solidFill>
                            <a:schemeClr val="tx1"/>
                          </a:solidFill>
                          <a:latin typeface="Calibri" charset="0"/>
                        </a:defRPr>
                      </a:lvl8pPr>
                      <a:lvl9pPr marL="3886200" indent="-228600" fontAlgn="base">
                        <a:spcBef>
                          <a:spcPct val="20000"/>
                        </a:spcBef>
                        <a:spcAft>
                          <a:spcPct val="0"/>
                        </a:spcAft>
                        <a:buFont typeface="Arial" charset="0"/>
                        <a:defRPr>
                          <a:solidFill>
                            <a:schemeClr val="tx1"/>
                          </a:solidFill>
                          <a:latin typeface="Calibri" charset="0"/>
                        </a:defRPr>
                      </a:lvl9pPr>
                    </a:lstStyle>
                    <a:p>
                      <a:pPr marL="360363" marR="0" lvl="0" indent="0" algn="l" defTabSz="914400" rtl="0" eaLnBrk="1" fontAlgn="base" latinLnBrk="0" hangingPunct="1">
                        <a:lnSpc>
                          <a:spcPct val="100000"/>
                        </a:lnSpc>
                        <a:spcBef>
                          <a:spcPts val="1200"/>
                        </a:spcBef>
                        <a:spcAft>
                          <a:spcPct val="0"/>
                        </a:spcAft>
                        <a:buClrTx/>
                        <a:buSzTx/>
                        <a:buFontTx/>
                        <a:buNone/>
                        <a:tabLst/>
                      </a:pPr>
                      <a:r>
                        <a:rPr kumimoji="0" lang="en-GB" altLang="x-none" sz="1400" b="0" i="0" u="none" strike="noStrike" cap="none" normalizeH="0" baseline="0">
                          <a:ln>
                            <a:noFill/>
                          </a:ln>
                          <a:solidFill>
                            <a:schemeClr val="tx1"/>
                          </a:solidFill>
                          <a:effectLst/>
                          <a:latin typeface="Century Gothic" charset="0"/>
                          <a:ea typeface="Arial" charset="0"/>
                          <a:cs typeface="Arial" charset="0"/>
                        </a:rPr>
                        <a:t>Fiche 1b</a:t>
                      </a:r>
                    </a:p>
                  </a:txBody>
                  <a:tcPr horzOverflow="overflow">
                    <a:lnL>
                      <a:noFill/>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lnTlToBr>
                      <a:noFill/>
                    </a:lnTlToBr>
                    <a:lnBlToTr>
                      <a:noFill/>
                    </a:lnBlToTr>
                    <a:noFill/>
                  </a:tcPr>
                </a:tc>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fontAlgn="base">
                        <a:spcBef>
                          <a:spcPct val="20000"/>
                        </a:spcBef>
                        <a:spcAft>
                          <a:spcPct val="0"/>
                        </a:spcAft>
                        <a:buFont typeface="Arial" charset="0"/>
                        <a:defRPr>
                          <a:solidFill>
                            <a:schemeClr val="tx1"/>
                          </a:solidFill>
                          <a:latin typeface="Calibri" charset="0"/>
                        </a:defRPr>
                      </a:lvl6pPr>
                      <a:lvl7pPr marL="2971800" indent="-228600" fontAlgn="base">
                        <a:spcBef>
                          <a:spcPct val="20000"/>
                        </a:spcBef>
                        <a:spcAft>
                          <a:spcPct val="0"/>
                        </a:spcAft>
                        <a:buFont typeface="Arial" charset="0"/>
                        <a:defRPr>
                          <a:solidFill>
                            <a:schemeClr val="tx1"/>
                          </a:solidFill>
                          <a:latin typeface="Calibri" charset="0"/>
                        </a:defRPr>
                      </a:lvl7pPr>
                      <a:lvl8pPr marL="3429000" indent="-228600" fontAlgn="base">
                        <a:spcBef>
                          <a:spcPct val="20000"/>
                        </a:spcBef>
                        <a:spcAft>
                          <a:spcPct val="0"/>
                        </a:spcAft>
                        <a:buFont typeface="Arial" charset="0"/>
                        <a:defRPr>
                          <a:solidFill>
                            <a:schemeClr val="tx1"/>
                          </a:solidFill>
                          <a:latin typeface="Calibri" charset="0"/>
                        </a:defRPr>
                      </a:lvl8pPr>
                      <a:lvl9pPr marL="3886200" indent="-228600" fontAlgn="base">
                        <a:spcBef>
                          <a:spcPct val="200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ts val="1200"/>
                        </a:spcBef>
                        <a:spcAft>
                          <a:spcPct val="0"/>
                        </a:spcAft>
                        <a:buClrTx/>
                        <a:buSzTx/>
                        <a:buFontTx/>
                        <a:buNone/>
                        <a:tabLst/>
                      </a:pPr>
                      <a:r>
                        <a:rPr kumimoji="0" lang="en-GB" altLang="x-none" sz="1400" b="0" i="0" u="none" strike="noStrike" cap="none" normalizeH="0" baseline="0">
                          <a:ln>
                            <a:noFill/>
                          </a:ln>
                          <a:solidFill>
                            <a:schemeClr val="tx1"/>
                          </a:solidFill>
                          <a:effectLst/>
                          <a:latin typeface="Century Gothic" charset="0"/>
                          <a:ea typeface="Arial" charset="0"/>
                          <a:cs typeface="Arial" charset="0"/>
                        </a:rPr>
                        <a:t>Article B</a:t>
                      </a:r>
                    </a:p>
                  </a:txBody>
                  <a:tcPr horzOverflow="overflow">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lnTlToBr>
                      <a:noFill/>
                    </a:lnTlToBr>
                    <a:lnBlToTr>
                      <a:noFill/>
                    </a:lnBlToTr>
                    <a:noFill/>
                  </a:tcPr>
                </a:tc>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fontAlgn="base">
                        <a:spcBef>
                          <a:spcPct val="20000"/>
                        </a:spcBef>
                        <a:spcAft>
                          <a:spcPct val="0"/>
                        </a:spcAft>
                        <a:buFont typeface="Arial" charset="0"/>
                        <a:defRPr>
                          <a:solidFill>
                            <a:schemeClr val="tx1"/>
                          </a:solidFill>
                          <a:latin typeface="Calibri" charset="0"/>
                        </a:defRPr>
                      </a:lvl6pPr>
                      <a:lvl7pPr marL="2971800" indent="-228600" fontAlgn="base">
                        <a:spcBef>
                          <a:spcPct val="20000"/>
                        </a:spcBef>
                        <a:spcAft>
                          <a:spcPct val="0"/>
                        </a:spcAft>
                        <a:buFont typeface="Arial" charset="0"/>
                        <a:defRPr>
                          <a:solidFill>
                            <a:schemeClr val="tx1"/>
                          </a:solidFill>
                          <a:latin typeface="Calibri" charset="0"/>
                        </a:defRPr>
                      </a:lvl7pPr>
                      <a:lvl8pPr marL="3429000" indent="-228600" fontAlgn="base">
                        <a:spcBef>
                          <a:spcPct val="20000"/>
                        </a:spcBef>
                        <a:spcAft>
                          <a:spcPct val="0"/>
                        </a:spcAft>
                        <a:buFont typeface="Arial" charset="0"/>
                        <a:defRPr>
                          <a:solidFill>
                            <a:schemeClr val="tx1"/>
                          </a:solidFill>
                          <a:latin typeface="Calibri" charset="0"/>
                        </a:defRPr>
                      </a:lvl8pPr>
                      <a:lvl9pPr marL="3886200" indent="-228600" fontAlgn="base">
                        <a:spcBef>
                          <a:spcPct val="200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ts val="600"/>
                        </a:spcBef>
                        <a:spcAft>
                          <a:spcPct val="0"/>
                        </a:spcAft>
                        <a:buClrTx/>
                        <a:buSzTx/>
                        <a:buFontTx/>
                        <a:buNone/>
                        <a:tabLst/>
                      </a:pPr>
                      <a:r>
                        <a:rPr kumimoji="0" lang="en-GB" altLang="x-none" sz="1400" b="0" i="0" u="none" strike="noStrike" cap="none" normalizeH="0" baseline="0">
                          <a:ln>
                            <a:noFill/>
                          </a:ln>
                          <a:solidFill>
                            <a:schemeClr val="tx1"/>
                          </a:solidFill>
                          <a:effectLst/>
                          <a:latin typeface="Century Gothic" charset="0"/>
                          <a:ea typeface="Arial" charset="0"/>
                          <a:cs typeface="Arial" charset="0"/>
                        </a:rPr>
                        <a:t>Réutilisable, une par apprenant. Niveau standard (moitié de la classe).</a:t>
                      </a:r>
                    </a:p>
                  </a:txBody>
                  <a:tcPr horzOverflow="overflow">
                    <a:lnL w="6350" cap="flat" cmpd="sng" algn="ctr">
                      <a:solidFill>
                        <a:srgbClr val="FFC000"/>
                      </a:solidFill>
                      <a:prstDash val="solid"/>
                      <a:round/>
                      <a:headEnd type="none" w="med" len="med"/>
                      <a:tailEnd type="none" w="med" len="med"/>
                    </a:lnL>
                    <a:lnR>
                      <a:noFill/>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lnTlToBr>
                      <a:noFill/>
                    </a:lnTlToBr>
                    <a:lnBlToTr>
                      <a:noFill/>
                    </a:lnBlToTr>
                    <a:noFill/>
                  </a:tcPr>
                </a:tc>
              </a:tr>
              <a:tr h="844550">
                <a:tc>
                  <a:txBody>
                    <a:bodyPr/>
                    <a:lstStyle>
                      <a:lvl1pPr marL="360363">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fontAlgn="base">
                        <a:spcBef>
                          <a:spcPct val="20000"/>
                        </a:spcBef>
                        <a:spcAft>
                          <a:spcPct val="0"/>
                        </a:spcAft>
                        <a:buFont typeface="Arial" charset="0"/>
                        <a:defRPr>
                          <a:solidFill>
                            <a:schemeClr val="tx1"/>
                          </a:solidFill>
                          <a:latin typeface="Calibri" charset="0"/>
                        </a:defRPr>
                      </a:lvl6pPr>
                      <a:lvl7pPr marL="2971800" indent="-228600" fontAlgn="base">
                        <a:spcBef>
                          <a:spcPct val="20000"/>
                        </a:spcBef>
                        <a:spcAft>
                          <a:spcPct val="0"/>
                        </a:spcAft>
                        <a:buFont typeface="Arial" charset="0"/>
                        <a:defRPr>
                          <a:solidFill>
                            <a:schemeClr val="tx1"/>
                          </a:solidFill>
                          <a:latin typeface="Calibri" charset="0"/>
                        </a:defRPr>
                      </a:lvl7pPr>
                      <a:lvl8pPr marL="3429000" indent="-228600" fontAlgn="base">
                        <a:spcBef>
                          <a:spcPct val="20000"/>
                        </a:spcBef>
                        <a:spcAft>
                          <a:spcPct val="0"/>
                        </a:spcAft>
                        <a:buFont typeface="Arial" charset="0"/>
                        <a:defRPr>
                          <a:solidFill>
                            <a:schemeClr val="tx1"/>
                          </a:solidFill>
                          <a:latin typeface="Calibri" charset="0"/>
                        </a:defRPr>
                      </a:lvl8pPr>
                      <a:lvl9pPr marL="3886200" indent="-228600" fontAlgn="base">
                        <a:spcBef>
                          <a:spcPct val="20000"/>
                        </a:spcBef>
                        <a:spcAft>
                          <a:spcPct val="0"/>
                        </a:spcAft>
                        <a:buFont typeface="Arial" charset="0"/>
                        <a:defRPr>
                          <a:solidFill>
                            <a:schemeClr val="tx1"/>
                          </a:solidFill>
                          <a:latin typeface="Calibri" charset="0"/>
                        </a:defRPr>
                      </a:lvl9pPr>
                    </a:lstStyle>
                    <a:p>
                      <a:pPr marL="360363" marR="0" lvl="0" indent="0" algn="l" defTabSz="914400" rtl="0" eaLnBrk="1" fontAlgn="base" latinLnBrk="0" hangingPunct="1">
                        <a:lnSpc>
                          <a:spcPct val="100000"/>
                        </a:lnSpc>
                        <a:spcBef>
                          <a:spcPts val="1200"/>
                        </a:spcBef>
                        <a:spcAft>
                          <a:spcPct val="0"/>
                        </a:spcAft>
                        <a:buClrTx/>
                        <a:buSzTx/>
                        <a:buFontTx/>
                        <a:buNone/>
                        <a:tabLst/>
                      </a:pPr>
                      <a:r>
                        <a:rPr kumimoji="0" lang="en-GB" altLang="x-none" sz="1400" b="0" i="0" u="none" strike="noStrike" cap="none" normalizeH="0" baseline="0">
                          <a:ln>
                            <a:noFill/>
                          </a:ln>
                          <a:solidFill>
                            <a:schemeClr val="tx1"/>
                          </a:solidFill>
                          <a:effectLst/>
                          <a:latin typeface="Century Gothic" charset="0"/>
                          <a:ea typeface="Arial" charset="0"/>
                          <a:cs typeface="Arial" charset="0"/>
                        </a:rPr>
                        <a:t>Fiche 1c</a:t>
                      </a:r>
                    </a:p>
                  </a:txBody>
                  <a:tcPr horzOverflow="overflow">
                    <a:lnL>
                      <a:noFill/>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lnTlToBr>
                      <a:noFill/>
                    </a:lnTlToBr>
                    <a:lnBlToTr>
                      <a:noFill/>
                    </a:lnBlToTr>
                    <a:noFill/>
                  </a:tcPr>
                </a:tc>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fontAlgn="base">
                        <a:spcBef>
                          <a:spcPct val="20000"/>
                        </a:spcBef>
                        <a:spcAft>
                          <a:spcPct val="0"/>
                        </a:spcAft>
                        <a:buFont typeface="Arial" charset="0"/>
                        <a:defRPr>
                          <a:solidFill>
                            <a:schemeClr val="tx1"/>
                          </a:solidFill>
                          <a:latin typeface="Calibri" charset="0"/>
                        </a:defRPr>
                      </a:lvl6pPr>
                      <a:lvl7pPr marL="2971800" indent="-228600" fontAlgn="base">
                        <a:spcBef>
                          <a:spcPct val="20000"/>
                        </a:spcBef>
                        <a:spcAft>
                          <a:spcPct val="0"/>
                        </a:spcAft>
                        <a:buFont typeface="Arial" charset="0"/>
                        <a:defRPr>
                          <a:solidFill>
                            <a:schemeClr val="tx1"/>
                          </a:solidFill>
                          <a:latin typeface="Calibri" charset="0"/>
                        </a:defRPr>
                      </a:lvl7pPr>
                      <a:lvl8pPr marL="3429000" indent="-228600" fontAlgn="base">
                        <a:spcBef>
                          <a:spcPct val="20000"/>
                        </a:spcBef>
                        <a:spcAft>
                          <a:spcPct val="0"/>
                        </a:spcAft>
                        <a:buFont typeface="Arial" charset="0"/>
                        <a:defRPr>
                          <a:solidFill>
                            <a:schemeClr val="tx1"/>
                          </a:solidFill>
                          <a:latin typeface="Calibri" charset="0"/>
                        </a:defRPr>
                      </a:lvl8pPr>
                      <a:lvl9pPr marL="3886200" indent="-228600" fontAlgn="base">
                        <a:spcBef>
                          <a:spcPct val="200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ts val="1200"/>
                        </a:spcBef>
                        <a:spcAft>
                          <a:spcPct val="0"/>
                        </a:spcAft>
                        <a:buClrTx/>
                        <a:buSzTx/>
                        <a:buFontTx/>
                        <a:buNone/>
                        <a:tabLst/>
                      </a:pPr>
                      <a:r>
                        <a:rPr kumimoji="0" lang="en-GB" altLang="x-none" sz="1400" b="0" i="0" u="none" strike="noStrike" cap="none" normalizeH="0" baseline="0">
                          <a:ln>
                            <a:noFill/>
                          </a:ln>
                          <a:solidFill>
                            <a:schemeClr val="tx1"/>
                          </a:solidFill>
                          <a:effectLst/>
                          <a:latin typeface="Century Gothic" charset="0"/>
                          <a:ea typeface="Arial" charset="0"/>
                          <a:cs typeface="Arial" charset="0"/>
                        </a:rPr>
                        <a:t>Article C</a:t>
                      </a:r>
                    </a:p>
                  </a:txBody>
                  <a:tcPr horzOverflow="overflow">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lnTlToBr>
                      <a:noFill/>
                    </a:lnTlToBr>
                    <a:lnBlToTr>
                      <a:noFill/>
                    </a:lnBlToTr>
                    <a:noFill/>
                  </a:tcPr>
                </a:tc>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fontAlgn="base">
                        <a:spcBef>
                          <a:spcPct val="20000"/>
                        </a:spcBef>
                        <a:spcAft>
                          <a:spcPct val="0"/>
                        </a:spcAft>
                        <a:buFont typeface="Arial" charset="0"/>
                        <a:defRPr>
                          <a:solidFill>
                            <a:schemeClr val="tx1"/>
                          </a:solidFill>
                          <a:latin typeface="Calibri" charset="0"/>
                        </a:defRPr>
                      </a:lvl6pPr>
                      <a:lvl7pPr marL="2971800" indent="-228600" fontAlgn="base">
                        <a:spcBef>
                          <a:spcPct val="20000"/>
                        </a:spcBef>
                        <a:spcAft>
                          <a:spcPct val="0"/>
                        </a:spcAft>
                        <a:buFont typeface="Arial" charset="0"/>
                        <a:defRPr>
                          <a:solidFill>
                            <a:schemeClr val="tx1"/>
                          </a:solidFill>
                          <a:latin typeface="Calibri" charset="0"/>
                        </a:defRPr>
                      </a:lvl7pPr>
                      <a:lvl8pPr marL="3429000" indent="-228600" fontAlgn="base">
                        <a:spcBef>
                          <a:spcPct val="20000"/>
                        </a:spcBef>
                        <a:spcAft>
                          <a:spcPct val="0"/>
                        </a:spcAft>
                        <a:buFont typeface="Arial" charset="0"/>
                        <a:defRPr>
                          <a:solidFill>
                            <a:schemeClr val="tx1"/>
                          </a:solidFill>
                          <a:latin typeface="Calibri" charset="0"/>
                        </a:defRPr>
                      </a:lvl8pPr>
                      <a:lvl9pPr marL="3886200" indent="-228600" fontAlgn="base">
                        <a:spcBef>
                          <a:spcPct val="200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ts val="1200"/>
                        </a:spcBef>
                        <a:spcAft>
                          <a:spcPct val="0"/>
                        </a:spcAft>
                        <a:buClrTx/>
                        <a:buSzTx/>
                        <a:buFontTx/>
                        <a:buNone/>
                        <a:tabLst/>
                      </a:pPr>
                      <a:r>
                        <a:rPr kumimoji="0" lang="en-GB" altLang="x-none" sz="1400" b="0" i="0" u="none" strike="noStrike" cap="none" normalizeH="0" baseline="0">
                          <a:ln>
                            <a:noFill/>
                          </a:ln>
                          <a:solidFill>
                            <a:schemeClr val="tx1"/>
                          </a:solidFill>
                          <a:effectLst/>
                          <a:latin typeface="Century Gothic" charset="0"/>
                          <a:ea typeface="Arial" charset="0"/>
                          <a:cs typeface="Arial" charset="0"/>
                        </a:rPr>
                        <a:t>Réutilisable, une par apprenant. Niveau standard (moitié de la classe).</a:t>
                      </a:r>
                    </a:p>
                  </a:txBody>
                  <a:tcPr horzOverflow="overflow">
                    <a:lnL w="6350" cap="flat" cmpd="sng" algn="ctr">
                      <a:solidFill>
                        <a:srgbClr val="FFC000"/>
                      </a:solidFill>
                      <a:prstDash val="solid"/>
                      <a:round/>
                      <a:headEnd type="none" w="med" len="med"/>
                      <a:tailEnd type="none" w="med" len="med"/>
                    </a:lnL>
                    <a:lnR>
                      <a:noFill/>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lnTlToBr>
                      <a:noFill/>
                    </a:lnTlToBr>
                    <a:lnBlToTr>
                      <a:noFill/>
                    </a:lnBlToTr>
                    <a:noFill/>
                  </a:tcPr>
                </a:tc>
              </a:tr>
              <a:tr h="735013">
                <a:tc>
                  <a:txBody>
                    <a:bodyPr/>
                    <a:lstStyle>
                      <a:lvl1pPr marL="360363">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fontAlgn="base">
                        <a:spcBef>
                          <a:spcPct val="20000"/>
                        </a:spcBef>
                        <a:spcAft>
                          <a:spcPct val="0"/>
                        </a:spcAft>
                        <a:buFont typeface="Arial" charset="0"/>
                        <a:defRPr>
                          <a:solidFill>
                            <a:schemeClr val="tx1"/>
                          </a:solidFill>
                          <a:latin typeface="Calibri" charset="0"/>
                        </a:defRPr>
                      </a:lvl6pPr>
                      <a:lvl7pPr marL="2971800" indent="-228600" fontAlgn="base">
                        <a:spcBef>
                          <a:spcPct val="20000"/>
                        </a:spcBef>
                        <a:spcAft>
                          <a:spcPct val="0"/>
                        </a:spcAft>
                        <a:buFont typeface="Arial" charset="0"/>
                        <a:defRPr>
                          <a:solidFill>
                            <a:schemeClr val="tx1"/>
                          </a:solidFill>
                          <a:latin typeface="Calibri" charset="0"/>
                        </a:defRPr>
                      </a:lvl7pPr>
                      <a:lvl8pPr marL="3429000" indent="-228600" fontAlgn="base">
                        <a:spcBef>
                          <a:spcPct val="20000"/>
                        </a:spcBef>
                        <a:spcAft>
                          <a:spcPct val="0"/>
                        </a:spcAft>
                        <a:buFont typeface="Arial" charset="0"/>
                        <a:defRPr>
                          <a:solidFill>
                            <a:schemeClr val="tx1"/>
                          </a:solidFill>
                          <a:latin typeface="Calibri" charset="0"/>
                        </a:defRPr>
                      </a:lvl8pPr>
                      <a:lvl9pPr marL="3886200" indent="-228600" fontAlgn="base">
                        <a:spcBef>
                          <a:spcPct val="20000"/>
                        </a:spcBef>
                        <a:spcAft>
                          <a:spcPct val="0"/>
                        </a:spcAft>
                        <a:buFont typeface="Arial" charset="0"/>
                        <a:defRPr>
                          <a:solidFill>
                            <a:schemeClr val="tx1"/>
                          </a:solidFill>
                          <a:latin typeface="Calibri" charset="0"/>
                        </a:defRPr>
                      </a:lvl9pPr>
                    </a:lstStyle>
                    <a:p>
                      <a:pPr marL="360363" marR="0" lvl="0" indent="0" algn="l" defTabSz="914400" rtl="0" eaLnBrk="1" fontAlgn="base" latinLnBrk="0" hangingPunct="1">
                        <a:lnSpc>
                          <a:spcPct val="100000"/>
                        </a:lnSpc>
                        <a:spcBef>
                          <a:spcPts val="1200"/>
                        </a:spcBef>
                        <a:spcAft>
                          <a:spcPct val="0"/>
                        </a:spcAft>
                        <a:buClrTx/>
                        <a:buSzTx/>
                        <a:buFontTx/>
                        <a:buNone/>
                        <a:tabLst/>
                      </a:pPr>
                      <a:r>
                        <a:rPr kumimoji="0" lang="en-GB" altLang="x-none" sz="1400" b="0" i="0" u="none" strike="noStrike" cap="none" normalizeH="0" baseline="0">
                          <a:ln>
                            <a:noFill/>
                          </a:ln>
                          <a:solidFill>
                            <a:schemeClr val="tx1"/>
                          </a:solidFill>
                          <a:effectLst/>
                          <a:latin typeface="Century Gothic" charset="0"/>
                          <a:ea typeface="Arial" charset="0"/>
                          <a:cs typeface="Arial" charset="0"/>
                        </a:rPr>
                        <a:t>Fiche 2</a:t>
                      </a:r>
                    </a:p>
                  </a:txBody>
                  <a:tcPr horzOverflow="overflow">
                    <a:lnL>
                      <a:noFill/>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a:noFill/>
                    </a:lnB>
                    <a:lnTlToBr>
                      <a:noFill/>
                    </a:lnTlToBr>
                    <a:lnBlToTr>
                      <a:noFill/>
                    </a:lnBlToTr>
                    <a:noFill/>
                  </a:tcPr>
                </a:tc>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fontAlgn="base">
                        <a:spcBef>
                          <a:spcPct val="20000"/>
                        </a:spcBef>
                        <a:spcAft>
                          <a:spcPct val="0"/>
                        </a:spcAft>
                        <a:buFont typeface="Arial" charset="0"/>
                        <a:defRPr>
                          <a:solidFill>
                            <a:schemeClr val="tx1"/>
                          </a:solidFill>
                          <a:latin typeface="Calibri" charset="0"/>
                        </a:defRPr>
                      </a:lvl6pPr>
                      <a:lvl7pPr marL="2971800" indent="-228600" fontAlgn="base">
                        <a:spcBef>
                          <a:spcPct val="20000"/>
                        </a:spcBef>
                        <a:spcAft>
                          <a:spcPct val="0"/>
                        </a:spcAft>
                        <a:buFont typeface="Arial" charset="0"/>
                        <a:defRPr>
                          <a:solidFill>
                            <a:schemeClr val="tx1"/>
                          </a:solidFill>
                          <a:latin typeface="Calibri" charset="0"/>
                        </a:defRPr>
                      </a:lvl7pPr>
                      <a:lvl8pPr marL="3429000" indent="-228600" fontAlgn="base">
                        <a:spcBef>
                          <a:spcPct val="20000"/>
                        </a:spcBef>
                        <a:spcAft>
                          <a:spcPct val="0"/>
                        </a:spcAft>
                        <a:buFont typeface="Arial" charset="0"/>
                        <a:defRPr>
                          <a:solidFill>
                            <a:schemeClr val="tx1"/>
                          </a:solidFill>
                          <a:latin typeface="Calibri" charset="0"/>
                        </a:defRPr>
                      </a:lvl8pPr>
                      <a:lvl9pPr marL="3886200" indent="-228600" fontAlgn="base">
                        <a:spcBef>
                          <a:spcPct val="200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ts val="1200"/>
                        </a:spcBef>
                        <a:spcAft>
                          <a:spcPct val="0"/>
                        </a:spcAft>
                        <a:buClrTx/>
                        <a:buSzTx/>
                        <a:buFontTx/>
                        <a:buNone/>
                        <a:tabLst/>
                      </a:pPr>
                      <a:r>
                        <a:rPr kumimoji="0" lang="en-GB" altLang="x-none" sz="1400" b="0" i="0" u="none" strike="noStrike" cap="none" normalizeH="0" baseline="0">
                          <a:ln>
                            <a:noFill/>
                          </a:ln>
                          <a:solidFill>
                            <a:schemeClr val="tx1"/>
                          </a:solidFill>
                          <a:effectLst/>
                          <a:latin typeface="Century Gothic" charset="0"/>
                          <a:ea typeface="Arial" charset="0"/>
                          <a:cs typeface="Arial" charset="0"/>
                        </a:rPr>
                        <a:t>Quels sont les conséquences ?</a:t>
                      </a:r>
                    </a:p>
                  </a:txBody>
                  <a:tcPr horzOverflow="overflow">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a:noFill/>
                    </a:lnB>
                    <a:lnTlToBr>
                      <a:noFill/>
                    </a:lnTlToBr>
                    <a:lnBlToTr>
                      <a:noFill/>
                    </a:lnBlToTr>
                    <a:noFill/>
                  </a:tcPr>
                </a:tc>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fontAlgn="base">
                        <a:spcBef>
                          <a:spcPct val="20000"/>
                        </a:spcBef>
                        <a:spcAft>
                          <a:spcPct val="0"/>
                        </a:spcAft>
                        <a:buFont typeface="Arial" charset="0"/>
                        <a:defRPr>
                          <a:solidFill>
                            <a:schemeClr val="tx1"/>
                          </a:solidFill>
                          <a:latin typeface="Calibri" charset="0"/>
                        </a:defRPr>
                      </a:lvl6pPr>
                      <a:lvl7pPr marL="2971800" indent="-228600" fontAlgn="base">
                        <a:spcBef>
                          <a:spcPct val="20000"/>
                        </a:spcBef>
                        <a:spcAft>
                          <a:spcPct val="0"/>
                        </a:spcAft>
                        <a:buFont typeface="Arial" charset="0"/>
                        <a:defRPr>
                          <a:solidFill>
                            <a:schemeClr val="tx1"/>
                          </a:solidFill>
                          <a:latin typeface="Calibri" charset="0"/>
                        </a:defRPr>
                      </a:lvl7pPr>
                      <a:lvl8pPr marL="3429000" indent="-228600" fontAlgn="base">
                        <a:spcBef>
                          <a:spcPct val="20000"/>
                        </a:spcBef>
                        <a:spcAft>
                          <a:spcPct val="0"/>
                        </a:spcAft>
                        <a:buFont typeface="Arial" charset="0"/>
                        <a:defRPr>
                          <a:solidFill>
                            <a:schemeClr val="tx1"/>
                          </a:solidFill>
                          <a:latin typeface="Calibri" charset="0"/>
                        </a:defRPr>
                      </a:lvl8pPr>
                      <a:lvl9pPr marL="3886200" indent="-228600" fontAlgn="base">
                        <a:spcBef>
                          <a:spcPct val="200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ts val="1200"/>
                        </a:spcBef>
                        <a:spcAft>
                          <a:spcPct val="0"/>
                        </a:spcAft>
                        <a:buClrTx/>
                        <a:buSzTx/>
                        <a:buFontTx/>
                        <a:buNone/>
                        <a:tabLst/>
                      </a:pPr>
                      <a:r>
                        <a:rPr kumimoji="0" lang="en-GB" altLang="x-none" sz="1400" b="0" i="0" u="none" strike="noStrike" cap="none" normalizeH="0" baseline="0">
                          <a:ln>
                            <a:noFill/>
                          </a:ln>
                          <a:solidFill>
                            <a:schemeClr val="tx1"/>
                          </a:solidFill>
                          <a:effectLst/>
                          <a:latin typeface="Century Gothic" charset="0"/>
                          <a:ea typeface="Arial" charset="0"/>
                          <a:cs typeface="Arial" charset="0"/>
                        </a:rPr>
                        <a:t>A usage unique, une par groupe.</a:t>
                      </a:r>
                    </a:p>
                  </a:txBody>
                  <a:tcPr horzOverflow="overflow">
                    <a:lnL w="6350" cap="flat" cmpd="sng" algn="ctr">
                      <a:solidFill>
                        <a:srgbClr val="FFC000"/>
                      </a:solidFill>
                      <a:prstDash val="solid"/>
                      <a:round/>
                      <a:headEnd type="none" w="med" len="med"/>
                      <a:tailEnd type="none" w="med" len="med"/>
                    </a:lnL>
                    <a:lnR>
                      <a:noFill/>
                    </a:lnR>
                    <a:lnT w="6350" cap="flat" cmpd="sng" algn="ctr">
                      <a:solidFill>
                        <a:srgbClr val="FFC000"/>
                      </a:solidFill>
                      <a:prstDash val="solid"/>
                      <a:round/>
                      <a:headEnd type="none" w="med" len="med"/>
                      <a:tailEnd type="none" w="med" len="med"/>
                    </a:lnT>
                    <a:lnB>
                      <a:noFill/>
                    </a:lnB>
                    <a:lnTlToBr>
                      <a:noFill/>
                    </a:lnTlToBr>
                    <a:lnBlToTr>
                      <a:noFill/>
                    </a:lnBlToTr>
                    <a:noFill/>
                  </a:tcPr>
                </a:tc>
              </a:tr>
            </a:tbl>
          </a:graphicData>
        </a:graphic>
      </p:graphicFrame>
      <p:sp>
        <p:nvSpPr>
          <p:cNvPr id="7" name="Action Button: Custom 6">
            <a:hlinkClick r:id="rId4" action="ppaction://hlinksldjump" highlightClick="1"/>
          </p:cNvPr>
          <p:cNvSpPr/>
          <p:nvPr/>
        </p:nvSpPr>
        <p:spPr>
          <a:xfrm>
            <a:off x="6875463" y="0"/>
            <a:ext cx="2268537" cy="1169988"/>
          </a:xfrm>
          <a:prstGeom prst="actionButtonBlank">
            <a:avLst/>
          </a:prstGeom>
          <a:solidFill>
            <a:schemeClr val="bg1">
              <a:lumMod val="85000"/>
              <a:alpha val="1961"/>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Tree>
    <p:custDataLst>
      <p:tags r:id="rId1"/>
    </p:custData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10"/>
          <p:cNvPicPr>
            <a:picLocks noChangeAspect="1" noChangeArrowheads="1"/>
          </p:cNvPicPr>
          <p:nvPr/>
        </p:nvPicPr>
        <p:blipFill>
          <a:blip r:embed="rId4">
            <a:extLst>
              <a:ext uri="{28A0092B-C50C-407E-A947-70E740481C1C}">
                <a14:useLocalDpi xmlns:a14="http://schemas.microsoft.com/office/drawing/2010/main" val="0"/>
              </a:ext>
            </a:extLst>
          </a:blip>
          <a:srcRect t="1276" b="1317"/>
          <a:stretch>
            <a:fillRect/>
          </a:stretch>
        </p:blipFill>
        <p:spPr bwMode="auto">
          <a:xfrm>
            <a:off x="4427538" y="3141663"/>
            <a:ext cx="3095625" cy="186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Rectangle 37"/>
          <p:cNvSpPr/>
          <p:nvPr/>
        </p:nvSpPr>
        <p:spPr>
          <a:xfrm>
            <a:off x="4400550" y="4684713"/>
            <a:ext cx="3136900" cy="531812"/>
          </a:xfrm>
          <a:prstGeom prst="rect">
            <a:avLst/>
          </a:prstGeom>
          <a:solidFill>
            <a:schemeClr val="bg1">
              <a:lumMod val="85000"/>
            </a:schemeClr>
          </a:solidFill>
        </p:spPr>
        <p:txBody>
          <a:bodyPr>
            <a:spAutoFit/>
          </a:bodyPr>
          <a:lstStyle/>
          <a:p>
            <a:pPr fontAlgn="auto">
              <a:spcBef>
                <a:spcPts val="0"/>
              </a:spcBef>
              <a:spcAft>
                <a:spcPts val="0"/>
              </a:spcAft>
              <a:defRPr/>
            </a:pPr>
            <a:r>
              <a:rPr lang="en-GB" sz="950" dirty="0">
                <a:latin typeface="Century Gothic" pitchFamily="34" charset="0"/>
                <a:ea typeface="+mn-ea"/>
                <a:cs typeface="+mn-cs"/>
              </a:rPr>
              <a:t>Les points indiquent des sites où l’ambroisie est présente. Plus les points sont sombres, plus le % de plantes attaquées par le coléoptère est grand.</a:t>
            </a:r>
            <a:endParaRPr lang="en-GB" sz="950" dirty="0">
              <a:latin typeface="Century Gothic" pitchFamily="34" charset="0"/>
              <a:ea typeface="+mn-ea"/>
              <a:cs typeface="+mn-cs"/>
            </a:endParaRPr>
          </a:p>
        </p:txBody>
      </p:sp>
      <p:pic>
        <p:nvPicPr>
          <p:cNvPr id="33" name="Picture 2"/>
          <p:cNvPicPr>
            <a:picLocks noChangeAspect="1" noChangeArrowheads="1"/>
          </p:cNvPicPr>
          <p:nvPr/>
        </p:nvPicPr>
        <p:blipFill>
          <a:blip r:embed="rId5">
            <a:extLst>
              <a:ext uri="{28A0092B-C50C-407E-A947-70E740481C1C}">
                <a14:useLocalDpi xmlns:a14="http://schemas.microsoft.com/office/drawing/2010/main" val="0"/>
              </a:ext>
            </a:extLst>
          </a:blip>
          <a:srcRect l="10394" t="17825" r="-388" b="33572"/>
          <a:stretch>
            <a:fillRect/>
          </a:stretch>
        </p:blipFill>
        <p:spPr bwMode="auto">
          <a:xfrm>
            <a:off x="107950" y="5400675"/>
            <a:ext cx="2016125" cy="1152525"/>
          </a:xfrm>
          <a:prstGeom prst="rect">
            <a:avLst/>
          </a:prstGeom>
          <a:noFill/>
          <a:ln>
            <a:noFill/>
          </a:ln>
          <a:effectLst>
            <a:outerShdw blurRad="63500" dist="381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8" name="Picture 2"/>
          <p:cNvPicPr>
            <a:picLocks noChangeAspect="1" noChangeArrowheads="1"/>
          </p:cNvPicPr>
          <p:nvPr/>
        </p:nvPicPr>
        <p:blipFill>
          <a:blip r:embed="rId6">
            <a:extLst>
              <a:ext uri="{28A0092B-C50C-407E-A947-70E740481C1C}">
                <a14:useLocalDpi xmlns:a14="http://schemas.microsoft.com/office/drawing/2010/main" val="0"/>
              </a:ext>
            </a:extLst>
          </a:blip>
          <a:srcRect t="21217" r="3250" b="32541"/>
          <a:stretch>
            <a:fillRect/>
          </a:stretch>
        </p:blipFill>
        <p:spPr bwMode="auto">
          <a:xfrm>
            <a:off x="1835150" y="0"/>
            <a:ext cx="3457575" cy="1196975"/>
          </a:xfrm>
          <a:prstGeom prst="rect">
            <a:avLst/>
          </a:prstGeom>
          <a:noFill/>
          <a:ln>
            <a:noFill/>
          </a:ln>
          <a:effectLst>
            <a:outerShdw blurRad="635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TextBox 34"/>
          <p:cNvSpPr txBox="1"/>
          <p:nvPr/>
        </p:nvSpPr>
        <p:spPr>
          <a:xfrm flipH="1">
            <a:off x="5292725" y="755650"/>
            <a:ext cx="2087563" cy="585788"/>
          </a:xfrm>
          <a:prstGeom prst="rect">
            <a:avLst/>
          </a:prstGeom>
          <a:noFill/>
        </p:spPr>
        <p:txBody>
          <a:bodyPr>
            <a:spAutoFit/>
          </a:bodyPr>
          <a:lstStyle/>
          <a:p>
            <a:pPr fontAlgn="auto">
              <a:spcBef>
                <a:spcPts val="0"/>
              </a:spcBef>
              <a:spcAft>
                <a:spcPts val="0"/>
              </a:spcAft>
              <a:defRPr/>
            </a:pPr>
            <a:r>
              <a:rPr lang="en-GB" sz="3200" dirty="0">
                <a:solidFill>
                  <a:srgbClr val="0091C4"/>
                </a:solidFill>
                <a:latin typeface="Century Gothic" pitchFamily="34" charset="0"/>
                <a:ea typeface="+mj-ea"/>
                <a:cs typeface="+mj-cs"/>
              </a:rPr>
              <a:t>Article </a:t>
            </a:r>
            <a:r>
              <a:rPr lang="en-GB" sz="3200" b="1" dirty="0">
                <a:solidFill>
                  <a:srgbClr val="0091C4"/>
                </a:solidFill>
                <a:latin typeface="Century Gothic" pitchFamily="34" charset="0"/>
                <a:ea typeface="+mj-ea"/>
                <a:cs typeface="+mj-cs"/>
              </a:rPr>
              <a:t>A</a:t>
            </a:r>
            <a:endParaRPr lang="en-GB" sz="3200" b="1" dirty="0">
              <a:solidFill>
                <a:srgbClr val="0091C4"/>
              </a:solidFill>
              <a:latin typeface="Century Gothic" pitchFamily="34" charset="0"/>
              <a:ea typeface="+mj-ea"/>
              <a:cs typeface="+mj-cs"/>
            </a:endParaRPr>
          </a:p>
        </p:txBody>
      </p:sp>
      <p:grpSp>
        <p:nvGrpSpPr>
          <p:cNvPr id="15367" name="Group 9"/>
          <p:cNvGrpSpPr>
            <a:grpSpLocks/>
          </p:cNvGrpSpPr>
          <p:nvPr/>
        </p:nvGrpSpPr>
        <p:grpSpPr bwMode="auto">
          <a:xfrm>
            <a:off x="7467600" y="0"/>
            <a:ext cx="1641475" cy="641350"/>
            <a:chOff x="7467600" y="0"/>
            <a:chExt cx="1641698" cy="641606"/>
          </a:xfrm>
        </p:grpSpPr>
        <p:sp>
          <p:nvSpPr>
            <p:cNvPr id="15395" name="TextBox 21"/>
            <p:cNvSpPr txBox="1">
              <a:spLocks noChangeArrowheads="1"/>
            </p:cNvSpPr>
            <p:nvPr/>
          </p:nvSpPr>
          <p:spPr bwMode="auto">
            <a:xfrm>
              <a:off x="7467600" y="0"/>
              <a:ext cx="113764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r"/>
              <a:r>
                <a:rPr lang="en-GB" altLang="x-none" sz="1600">
                  <a:latin typeface="Century Gothic" charset="0"/>
                </a:rPr>
                <a:t>Fiche 1a</a:t>
              </a:r>
            </a:p>
          </p:txBody>
        </p:sp>
        <p:pic>
          <p:nvPicPr>
            <p:cNvPr id="15396" name="Picture 22" descr="Student sheets.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8598815" y="44624"/>
              <a:ext cx="510483" cy="596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368" name="TextBox 65"/>
          <p:cNvSpPr txBox="1">
            <a:spLocks noChangeArrowheads="1"/>
          </p:cNvSpPr>
          <p:nvPr/>
        </p:nvSpPr>
        <p:spPr bwMode="auto">
          <a:xfrm>
            <a:off x="34925" y="1684338"/>
            <a:ext cx="1873250" cy="224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sz="1000">
                <a:latin typeface="Century Gothic" charset="0"/>
              </a:rPr>
              <a:t>L’ambroisie, </a:t>
            </a:r>
            <a:r>
              <a:rPr lang="en-GB" altLang="x-none" sz="1000" i="1">
                <a:latin typeface="Century Gothic" charset="0"/>
              </a:rPr>
              <a:t>Ambrosia artemisiifolia,</a:t>
            </a:r>
            <a:r>
              <a:rPr lang="en-GB" altLang="x-none" sz="1000">
                <a:latin typeface="Century Gothic" charset="0"/>
              </a:rPr>
              <a:t> est une plante envahissante qui est en train de se répandre sur le continent européen. Elle produit une grande quantité de pollen qui peut provoquer le rhume des foins et l’asthme chez des individus sensibles. Cela implique souvent un traitement médical et provoque des absences de l’école ou du travail.</a:t>
            </a:r>
          </a:p>
        </p:txBody>
      </p:sp>
      <p:sp>
        <p:nvSpPr>
          <p:cNvPr id="67" name="Rectangle 66"/>
          <p:cNvSpPr/>
          <p:nvPr/>
        </p:nvSpPr>
        <p:spPr>
          <a:xfrm>
            <a:off x="34925" y="1341438"/>
            <a:ext cx="4249738" cy="384175"/>
          </a:xfrm>
          <a:prstGeom prst="rect">
            <a:avLst/>
          </a:prstGeom>
        </p:spPr>
        <p:txBody>
          <a:bodyPr>
            <a:spAutoFit/>
          </a:bodyPr>
          <a:lstStyle/>
          <a:p>
            <a:pPr fontAlgn="auto">
              <a:spcBef>
                <a:spcPts val="0"/>
              </a:spcBef>
              <a:spcAft>
                <a:spcPts val="0"/>
              </a:spcAft>
              <a:defRPr/>
            </a:pPr>
            <a:r>
              <a:rPr lang="en-GB" sz="1900" b="1" spc="150" dirty="0">
                <a:latin typeface="Century Gothic" pitchFamily="34" charset="0"/>
                <a:ea typeface="+mn-ea"/>
                <a:cs typeface="+mn-cs"/>
              </a:rPr>
              <a:t>Que faire face à l’ambroisie ?</a:t>
            </a:r>
          </a:p>
        </p:txBody>
      </p:sp>
      <p:sp>
        <p:nvSpPr>
          <p:cNvPr id="15370" name="Rectangle 67"/>
          <p:cNvSpPr>
            <a:spLocks noChangeArrowheads="1"/>
          </p:cNvSpPr>
          <p:nvPr/>
        </p:nvSpPr>
        <p:spPr bwMode="auto">
          <a:xfrm>
            <a:off x="34925" y="3822700"/>
            <a:ext cx="1944688"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sz="1000">
                <a:latin typeface="Century Gothic" charset="0"/>
              </a:rPr>
              <a:t>L’ambroisie est en train de proliférer dans les terrains agricoles, faisant diminuer les récoltes destinées à l’alimentation.</a:t>
            </a:r>
          </a:p>
          <a:p>
            <a:r>
              <a:rPr lang="en-GB" altLang="x-none" sz="1000">
                <a:latin typeface="Century Gothic" charset="0"/>
              </a:rPr>
              <a:t>L’estimation des coûts causés à l’Europe par ces problèmes s’élève à 4,5 milliards d’euros par an.</a:t>
            </a:r>
          </a:p>
        </p:txBody>
      </p:sp>
      <p:sp>
        <p:nvSpPr>
          <p:cNvPr id="69" name="Rectangle 68"/>
          <p:cNvSpPr/>
          <p:nvPr/>
        </p:nvSpPr>
        <p:spPr>
          <a:xfrm>
            <a:off x="1908175" y="1697038"/>
            <a:ext cx="2447925" cy="2138362"/>
          </a:xfrm>
          <a:prstGeom prst="rect">
            <a:avLst/>
          </a:prstGeom>
        </p:spPr>
        <p:txBody>
          <a:bodyPr>
            <a:spAutoFit/>
          </a:bodyPr>
          <a:lstStyle/>
          <a:p>
            <a:pPr fontAlgn="auto">
              <a:spcBef>
                <a:spcPts val="0"/>
              </a:spcBef>
              <a:spcAft>
                <a:spcPts val="0"/>
              </a:spcAft>
              <a:defRPr/>
            </a:pPr>
            <a:r>
              <a:rPr lang="en-GB" sz="950" dirty="0">
                <a:latin typeface="Century Gothic" pitchFamily="34" charset="0"/>
                <a:ea typeface="+mn-ea"/>
                <a:cs typeface="+mn-cs"/>
              </a:rPr>
              <a:t>Une manière d’arrêter la prolifération de l’ambroisie est de la couper pour empêcher la floraison, rendant ainsi impossible la production de nouvelles graines. La difficulté est que l’ambroisie peut repousser et qu’il faudra </a:t>
            </a:r>
            <a:r>
              <a:rPr lang="en-GB" sz="950" dirty="0" err="1">
                <a:latin typeface="Century Gothic" pitchFamily="34" charset="0"/>
                <a:ea typeface="+mn-ea"/>
                <a:cs typeface="+mn-cs"/>
              </a:rPr>
              <a:t>donc</a:t>
            </a:r>
            <a:r>
              <a:rPr lang="en-GB" sz="950" dirty="0">
                <a:latin typeface="Century Gothic" pitchFamily="34" charset="0"/>
                <a:ea typeface="+mn-ea"/>
                <a:cs typeface="+mn-cs"/>
              </a:rPr>
              <a:t> </a:t>
            </a:r>
            <a:r>
              <a:rPr lang="en-GB" sz="950" dirty="0" err="1">
                <a:latin typeface="Century Gothic" pitchFamily="34" charset="0"/>
                <a:ea typeface="+mn-ea"/>
                <a:cs typeface="+mn-cs"/>
              </a:rPr>
              <a:t>reproduire</a:t>
            </a:r>
            <a:r>
              <a:rPr lang="en-GB" sz="950" dirty="0">
                <a:latin typeface="Century Gothic" pitchFamily="34" charset="0"/>
                <a:ea typeface="+mn-ea"/>
                <a:cs typeface="+mn-cs"/>
              </a:rPr>
              <a:t> </a:t>
            </a:r>
            <a:r>
              <a:rPr lang="en-GB" sz="950" dirty="0" err="1">
                <a:latin typeface="Century Gothic" pitchFamily="34" charset="0"/>
                <a:ea typeface="+mn-ea"/>
                <a:cs typeface="+mn-cs"/>
              </a:rPr>
              <a:t>l’opération</a:t>
            </a:r>
            <a:r>
              <a:rPr lang="en-GB" sz="950" dirty="0">
                <a:latin typeface="Century Gothic" pitchFamily="34" charset="0"/>
                <a:ea typeface="+mn-ea"/>
                <a:cs typeface="+mn-cs"/>
              </a:rPr>
              <a:t> chaque année. C’est une </a:t>
            </a:r>
            <a:r>
              <a:rPr lang="en-GB" sz="950" dirty="0" err="1">
                <a:latin typeface="Century Gothic" pitchFamily="34" charset="0"/>
                <a:ea typeface="+mn-ea"/>
                <a:cs typeface="+mn-cs"/>
              </a:rPr>
              <a:t>procédure</a:t>
            </a:r>
            <a:r>
              <a:rPr lang="en-GB" sz="950" dirty="0">
                <a:latin typeface="Century Gothic" pitchFamily="34" charset="0"/>
                <a:ea typeface="+mn-ea"/>
                <a:cs typeface="+mn-cs"/>
              </a:rPr>
              <a:t> </a:t>
            </a:r>
            <a:r>
              <a:rPr lang="en-GB" sz="950" dirty="0" err="1">
                <a:latin typeface="Century Gothic" pitchFamily="34" charset="0"/>
                <a:ea typeface="+mn-ea"/>
                <a:cs typeface="+mn-cs"/>
              </a:rPr>
              <a:t>onéreuse</a:t>
            </a:r>
            <a:r>
              <a:rPr lang="en-GB" sz="950" dirty="0">
                <a:latin typeface="Century Gothic" pitchFamily="34" charset="0"/>
                <a:ea typeface="+mn-ea"/>
                <a:cs typeface="+mn-cs"/>
              </a:rPr>
              <a:t>. </a:t>
            </a:r>
          </a:p>
          <a:p>
            <a:pPr fontAlgn="auto">
              <a:spcBef>
                <a:spcPts val="0"/>
              </a:spcBef>
              <a:spcAft>
                <a:spcPts val="0"/>
              </a:spcAft>
              <a:defRPr/>
            </a:pPr>
            <a:r>
              <a:rPr lang="en-GB" sz="950" dirty="0">
                <a:latin typeface="Century Gothic" pitchFamily="34" charset="0"/>
                <a:ea typeface="+mn-ea"/>
                <a:cs typeface="+mn-cs"/>
              </a:rPr>
              <a:t>Des herbicides (produits chimiques) peuvent être utilisés, mais ceux-ci peuvent nuire aux cultures et </a:t>
            </a:r>
            <a:r>
              <a:rPr lang="en-GB" sz="950" dirty="0" err="1">
                <a:latin typeface="Century Gothic" pitchFamily="34" charset="0"/>
                <a:ea typeface="+mn-ea"/>
                <a:cs typeface="+mn-cs"/>
              </a:rPr>
              <a:t>à</a:t>
            </a:r>
            <a:r>
              <a:rPr lang="en-GB" sz="950" dirty="0">
                <a:latin typeface="Century Gothic" pitchFamily="34" charset="0"/>
                <a:ea typeface="+mn-ea"/>
                <a:cs typeface="+mn-cs"/>
              </a:rPr>
              <a:t> </a:t>
            </a:r>
            <a:r>
              <a:rPr lang="en-GB" sz="950" dirty="0" err="1">
                <a:latin typeface="Century Gothic" pitchFamily="34" charset="0"/>
                <a:ea typeface="+mn-ea"/>
                <a:cs typeface="+mn-cs"/>
              </a:rPr>
              <a:t>d’autres</a:t>
            </a:r>
            <a:r>
              <a:rPr lang="en-GB" sz="950" dirty="0">
                <a:latin typeface="Century Gothic" pitchFamily="34" charset="0"/>
                <a:ea typeface="+mn-ea"/>
                <a:cs typeface="+mn-cs"/>
              </a:rPr>
              <a:t> </a:t>
            </a:r>
            <a:r>
              <a:rPr lang="en-GB" sz="950" dirty="0" err="1">
                <a:latin typeface="Century Gothic" pitchFamily="34" charset="0"/>
                <a:ea typeface="+mn-ea"/>
                <a:cs typeface="+mn-cs"/>
              </a:rPr>
              <a:t>plantes</a:t>
            </a:r>
            <a:r>
              <a:rPr lang="en-GB" sz="950" dirty="0">
                <a:latin typeface="Century Gothic" pitchFamily="34" charset="0"/>
                <a:ea typeface="+mn-ea"/>
                <a:cs typeface="+mn-cs"/>
              </a:rPr>
              <a:t> et </a:t>
            </a:r>
            <a:r>
              <a:rPr lang="en-GB" sz="950" dirty="0" err="1">
                <a:latin typeface="Century Gothic" pitchFamily="34" charset="0"/>
                <a:ea typeface="+mn-ea"/>
                <a:cs typeface="+mn-cs"/>
              </a:rPr>
              <a:t>participent</a:t>
            </a:r>
            <a:r>
              <a:rPr lang="en-GB" sz="950" dirty="0">
                <a:latin typeface="Century Gothic" pitchFamily="34" charset="0"/>
                <a:ea typeface="+mn-ea"/>
                <a:cs typeface="+mn-cs"/>
              </a:rPr>
              <a:t> </a:t>
            </a:r>
            <a:r>
              <a:rPr lang="en-GB" sz="950" dirty="0" err="1">
                <a:latin typeface="Century Gothic" pitchFamily="34" charset="0"/>
                <a:ea typeface="+mn-ea"/>
                <a:cs typeface="+mn-cs"/>
              </a:rPr>
              <a:t>à</a:t>
            </a:r>
            <a:r>
              <a:rPr lang="en-GB" sz="950" dirty="0">
                <a:latin typeface="Century Gothic" pitchFamily="34" charset="0"/>
                <a:ea typeface="+mn-ea"/>
                <a:cs typeface="+mn-cs"/>
              </a:rPr>
              <a:t> la pollution des sols.</a:t>
            </a:r>
          </a:p>
        </p:txBody>
      </p:sp>
      <p:sp>
        <p:nvSpPr>
          <p:cNvPr id="15372" name="Rectangle 69"/>
          <p:cNvSpPr>
            <a:spLocks noChangeArrowheads="1"/>
          </p:cNvSpPr>
          <p:nvPr/>
        </p:nvSpPr>
        <p:spPr bwMode="auto">
          <a:xfrm>
            <a:off x="4356100" y="1414463"/>
            <a:ext cx="4608513"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sz="1100">
                <a:latin typeface="Century Gothic" charset="0"/>
              </a:rPr>
              <a:t>En Chine, où l’ambroisie donne aussi du fil à retordre, la chrysomèle a été relâché à grande échelle. </a:t>
            </a:r>
          </a:p>
        </p:txBody>
      </p:sp>
      <p:sp>
        <p:nvSpPr>
          <p:cNvPr id="71" name="Rectangle 70"/>
          <p:cNvSpPr/>
          <p:nvPr/>
        </p:nvSpPr>
        <p:spPr>
          <a:xfrm>
            <a:off x="4356100" y="5316538"/>
            <a:ext cx="4787900" cy="1223962"/>
          </a:xfrm>
          <a:prstGeom prst="rect">
            <a:avLst/>
          </a:prstGeom>
        </p:spPr>
        <p:txBody>
          <a:bodyPr>
            <a:spAutoFit/>
          </a:bodyPr>
          <a:lstStyle/>
          <a:p>
            <a:pPr fontAlgn="auto">
              <a:spcBef>
                <a:spcPts val="0"/>
              </a:spcBef>
              <a:spcAft>
                <a:spcPts val="0"/>
              </a:spcAft>
              <a:defRPr/>
            </a:pPr>
            <a:r>
              <a:rPr lang="en-GB" sz="1050" dirty="0">
                <a:latin typeface="Century Gothic" pitchFamily="34" charset="0"/>
                <a:ea typeface="+mn-ea"/>
                <a:cs typeface="+mn-cs"/>
              </a:rPr>
              <a:t>Un des grands soucis quand on introduit la chrysomèle de l’ambroisie à grande échelle est qu’elle risque de détruire d’autres plantes autochtones et celles destinées à l’alimentation des </a:t>
            </a:r>
            <a:r>
              <a:rPr lang="en-GB" sz="1050" dirty="0" err="1">
                <a:latin typeface="Century Gothic" pitchFamily="34" charset="0"/>
                <a:ea typeface="+mn-ea"/>
                <a:cs typeface="+mn-cs"/>
              </a:rPr>
              <a:t>animaux</a:t>
            </a:r>
            <a:r>
              <a:rPr lang="en-GB" sz="1050" dirty="0">
                <a:latin typeface="Century Gothic" pitchFamily="34" charset="0"/>
                <a:ea typeface="+mn-ea"/>
                <a:cs typeface="+mn-cs"/>
              </a:rPr>
              <a:t> </a:t>
            </a:r>
            <a:r>
              <a:rPr lang="en-GB" sz="1050" dirty="0">
                <a:latin typeface="Century Gothic" pitchFamily="34" charset="0"/>
                <a:ea typeface="+mn-ea"/>
                <a:cs typeface="+mn-cs"/>
              </a:rPr>
              <a:t>et de </a:t>
            </a:r>
            <a:r>
              <a:rPr lang="en-GB" sz="1050" dirty="0" err="1">
                <a:latin typeface="Century Gothic" pitchFamily="34" charset="0"/>
                <a:ea typeface="+mn-ea"/>
                <a:cs typeface="+mn-cs"/>
              </a:rPr>
              <a:t>l’homme</a:t>
            </a:r>
            <a:r>
              <a:rPr lang="en-GB" sz="1050" dirty="0">
                <a:latin typeface="Century Gothic" pitchFamily="34" charset="0"/>
                <a:ea typeface="+mn-ea"/>
                <a:cs typeface="+mn-cs"/>
              </a:rPr>
              <a:t>.</a:t>
            </a:r>
            <a:r>
              <a:rPr lang="en-GB" sz="1050" dirty="0">
                <a:latin typeface="Century Gothic" pitchFamily="34" charset="0"/>
                <a:ea typeface="+mn-ea"/>
                <a:cs typeface="+mn-cs"/>
              </a:rPr>
              <a:t> Le tournesol est une </a:t>
            </a:r>
            <a:r>
              <a:rPr lang="en-GB" sz="1050" dirty="0" err="1">
                <a:latin typeface="Century Gothic" pitchFamily="34" charset="0"/>
                <a:ea typeface="+mn-ea"/>
                <a:cs typeface="+mn-cs"/>
              </a:rPr>
              <a:t>espèce</a:t>
            </a:r>
            <a:r>
              <a:rPr lang="en-GB" sz="1050" dirty="0">
                <a:latin typeface="Century Gothic" pitchFamily="34" charset="0"/>
                <a:ea typeface="+mn-ea"/>
                <a:cs typeface="+mn-cs"/>
              </a:rPr>
              <a:t> </a:t>
            </a:r>
            <a:r>
              <a:rPr lang="en-GB" sz="1050" dirty="0" err="1">
                <a:latin typeface="Century Gothic" pitchFamily="34" charset="0"/>
                <a:ea typeface="+mn-ea"/>
                <a:cs typeface="+mn-cs"/>
              </a:rPr>
              <a:t>proche</a:t>
            </a:r>
            <a:r>
              <a:rPr lang="en-GB" sz="1050" dirty="0">
                <a:latin typeface="Century Gothic" pitchFamily="34" charset="0"/>
                <a:ea typeface="+mn-ea"/>
                <a:cs typeface="+mn-cs"/>
              </a:rPr>
              <a:t> de l’ambroisie. Il est largement cultivé dans beaucoup de pays. Des tests en Europe et en Chine ont tout de même montré que ces coléoptères ont peu ou pas du tout endommagé les plants de tournesol.</a:t>
            </a:r>
            <a:endParaRPr lang="en-GB" sz="1050" dirty="0">
              <a:latin typeface="+mn-lt"/>
              <a:ea typeface="+mn-ea"/>
              <a:cs typeface="+mn-cs"/>
            </a:endParaRPr>
          </a:p>
        </p:txBody>
      </p:sp>
      <p:sp>
        <p:nvSpPr>
          <p:cNvPr id="15374" name="Rectangle 78"/>
          <p:cNvSpPr>
            <a:spLocks noChangeArrowheads="1"/>
          </p:cNvSpPr>
          <p:nvPr/>
        </p:nvSpPr>
        <p:spPr bwMode="auto">
          <a:xfrm>
            <a:off x="2181225" y="5384800"/>
            <a:ext cx="2160588"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sz="1000">
                <a:latin typeface="Century Gothic" charset="0"/>
              </a:rPr>
              <a:t>La solution pour le problème de l’ambroisie pourrait venir des insectes qui se nourrissent de cette plante, comme la chrysomèle de l’ambroisie (</a:t>
            </a:r>
            <a:r>
              <a:rPr lang="en-GB" altLang="x-none" sz="1000" i="1">
                <a:latin typeface="Century Gothic" charset="0"/>
              </a:rPr>
              <a:t>Ophraella communa</a:t>
            </a:r>
            <a:r>
              <a:rPr lang="en-GB" altLang="x-none" sz="1000">
                <a:latin typeface="Century Gothic" charset="0"/>
              </a:rPr>
              <a:t>; un coléoptère). </a:t>
            </a:r>
            <a:endParaRPr lang="en-GB" altLang="x-none" sz="1000"/>
          </a:p>
        </p:txBody>
      </p:sp>
      <p:sp>
        <p:nvSpPr>
          <p:cNvPr id="28" name="Rectangle 27"/>
          <p:cNvSpPr/>
          <p:nvPr/>
        </p:nvSpPr>
        <p:spPr>
          <a:xfrm>
            <a:off x="7524750" y="3068638"/>
            <a:ext cx="1547813" cy="2354262"/>
          </a:xfrm>
          <a:prstGeom prst="rect">
            <a:avLst/>
          </a:prstGeom>
        </p:spPr>
        <p:txBody>
          <a:bodyPr>
            <a:spAutoFit/>
          </a:bodyPr>
          <a:lstStyle/>
          <a:p>
            <a:pPr fontAlgn="auto">
              <a:spcBef>
                <a:spcPts val="0"/>
              </a:spcBef>
              <a:spcAft>
                <a:spcPts val="0"/>
              </a:spcAft>
              <a:defRPr/>
            </a:pPr>
            <a:r>
              <a:rPr lang="en-GB" sz="1050" dirty="0">
                <a:latin typeface="Century Gothic" pitchFamily="34" charset="0"/>
                <a:ea typeface="+mn-ea"/>
                <a:cs typeface="+mn-cs"/>
              </a:rPr>
              <a:t>Ce coléoptère a été introduit par accident en Suisse et au nord de l’Italie. Ceci a donné aux chercheurs l’opportunité d’étudier ses effets sur l’ambroisie. Ces données viennent d’une recherche publiée dans le journal </a:t>
            </a:r>
            <a:r>
              <a:rPr lang="en-GB" sz="1050" i="1" dirty="0">
                <a:latin typeface="Century Gothic" pitchFamily="34" charset="0"/>
                <a:ea typeface="+mn-ea"/>
                <a:cs typeface="+mn-cs"/>
              </a:rPr>
              <a:t>Weed Research.</a:t>
            </a:r>
            <a:endParaRPr lang="en-GB" sz="1050" dirty="0">
              <a:latin typeface="Century Gothic" pitchFamily="34" charset="0"/>
              <a:ea typeface="+mn-ea"/>
              <a:cs typeface="+mn-cs"/>
            </a:endParaRPr>
          </a:p>
        </p:txBody>
      </p:sp>
      <p:sp>
        <p:nvSpPr>
          <p:cNvPr id="34" name="Rectangle 33"/>
          <p:cNvSpPr/>
          <p:nvPr/>
        </p:nvSpPr>
        <p:spPr>
          <a:xfrm>
            <a:off x="1908175" y="3814763"/>
            <a:ext cx="2447925" cy="1630362"/>
          </a:xfrm>
          <a:prstGeom prst="rect">
            <a:avLst/>
          </a:prstGeom>
        </p:spPr>
        <p:txBody>
          <a:bodyPr>
            <a:spAutoFit/>
          </a:bodyPr>
          <a:lstStyle/>
          <a:p>
            <a:pPr fontAlgn="auto">
              <a:spcBef>
                <a:spcPts val="600"/>
              </a:spcBef>
              <a:spcAft>
                <a:spcPts val="0"/>
              </a:spcAft>
              <a:defRPr/>
            </a:pPr>
            <a:r>
              <a:rPr lang="en-GB" sz="950" dirty="0" err="1">
                <a:solidFill>
                  <a:srgbClr val="000000"/>
                </a:solidFill>
                <a:latin typeface="Century Gothic" pitchFamily="34" charset="0"/>
                <a:ea typeface="+mn-ea"/>
                <a:cs typeface="+mn-cs"/>
              </a:rPr>
              <a:t>L’homme</a:t>
            </a:r>
            <a:r>
              <a:rPr lang="en-GB" sz="950" dirty="0">
                <a:solidFill>
                  <a:srgbClr val="000000"/>
                </a:solidFill>
                <a:latin typeface="Century Gothic" pitchFamily="34" charset="0"/>
                <a:ea typeface="+mn-ea"/>
                <a:cs typeface="+mn-cs"/>
              </a:rPr>
              <a:t> </a:t>
            </a:r>
            <a:r>
              <a:rPr lang="en-GB" sz="950" dirty="0" err="1">
                <a:solidFill>
                  <a:srgbClr val="000000"/>
                </a:solidFill>
                <a:latin typeface="Century Gothic" pitchFamily="34" charset="0"/>
                <a:ea typeface="+mn-ea"/>
                <a:cs typeface="+mn-cs"/>
              </a:rPr>
              <a:t>accélère</a:t>
            </a:r>
            <a:r>
              <a:rPr lang="en-GB" sz="950" dirty="0">
                <a:solidFill>
                  <a:srgbClr val="000000"/>
                </a:solidFill>
                <a:latin typeface="Century Gothic" pitchFamily="34" charset="0"/>
                <a:ea typeface="+mn-ea"/>
                <a:cs typeface="+mn-cs"/>
              </a:rPr>
              <a:t> la diffusion de </a:t>
            </a:r>
            <a:r>
              <a:rPr lang="en-GB" sz="950" dirty="0" err="1">
                <a:solidFill>
                  <a:srgbClr val="000000"/>
                </a:solidFill>
                <a:latin typeface="Century Gothic" pitchFamily="34" charset="0"/>
                <a:ea typeface="+mn-ea"/>
                <a:cs typeface="+mn-cs"/>
              </a:rPr>
              <a:t>l’ambroisie</a:t>
            </a:r>
            <a:r>
              <a:rPr lang="en-GB" sz="950" dirty="0">
                <a:solidFill>
                  <a:srgbClr val="000000"/>
                </a:solidFill>
                <a:latin typeface="Century Gothic" pitchFamily="34" charset="0"/>
                <a:ea typeface="+mn-ea"/>
                <a:cs typeface="+mn-cs"/>
              </a:rPr>
              <a:t>. </a:t>
            </a:r>
            <a:r>
              <a:rPr lang="en-GB" sz="950" dirty="0" err="1">
                <a:solidFill>
                  <a:srgbClr val="000000"/>
                </a:solidFill>
                <a:latin typeface="Century Gothic" pitchFamily="34" charset="0"/>
                <a:ea typeface="+mn-ea"/>
                <a:cs typeface="+mn-cs"/>
              </a:rPr>
              <a:t>Quand</a:t>
            </a:r>
            <a:r>
              <a:rPr lang="en-GB" sz="950" dirty="0">
                <a:solidFill>
                  <a:srgbClr val="000000"/>
                </a:solidFill>
                <a:latin typeface="Century Gothic" pitchFamily="34" charset="0"/>
                <a:ea typeface="+mn-ea"/>
                <a:cs typeface="+mn-cs"/>
              </a:rPr>
              <a:t> nous </a:t>
            </a:r>
            <a:r>
              <a:rPr lang="en-GB" sz="950" dirty="0" err="1">
                <a:solidFill>
                  <a:srgbClr val="000000"/>
                </a:solidFill>
                <a:latin typeface="Century Gothic" pitchFamily="34" charset="0"/>
                <a:ea typeface="+mn-ea"/>
                <a:cs typeface="+mn-cs"/>
              </a:rPr>
              <a:t>transportons</a:t>
            </a:r>
            <a:r>
              <a:rPr lang="en-GB" sz="950" dirty="0">
                <a:solidFill>
                  <a:srgbClr val="000000"/>
                </a:solidFill>
                <a:latin typeface="Century Gothic" pitchFamily="34" charset="0"/>
                <a:ea typeface="+mn-ea"/>
                <a:cs typeface="+mn-cs"/>
              </a:rPr>
              <a:t> des </a:t>
            </a:r>
            <a:r>
              <a:rPr lang="en-GB" sz="950" dirty="0" err="1">
                <a:solidFill>
                  <a:srgbClr val="000000"/>
                </a:solidFill>
                <a:latin typeface="Century Gothic" pitchFamily="34" charset="0"/>
                <a:ea typeface="+mn-ea"/>
                <a:cs typeface="+mn-cs"/>
              </a:rPr>
              <a:t>semences</a:t>
            </a:r>
            <a:r>
              <a:rPr lang="en-GB" sz="950" dirty="0">
                <a:solidFill>
                  <a:srgbClr val="000000"/>
                </a:solidFill>
                <a:latin typeface="Century Gothic" pitchFamily="34" charset="0"/>
                <a:ea typeface="+mn-ea"/>
                <a:cs typeface="+mn-cs"/>
              </a:rPr>
              <a:t> pour les </a:t>
            </a:r>
            <a:r>
              <a:rPr lang="en-GB" sz="950" dirty="0">
                <a:solidFill>
                  <a:srgbClr val="000000"/>
                </a:solidFill>
                <a:latin typeface="Century Gothic" pitchFamily="34" charset="0"/>
                <a:ea typeface="+mn-ea"/>
                <a:cs typeface="+mn-cs"/>
              </a:rPr>
              <a:t>cultures, </a:t>
            </a:r>
            <a:r>
              <a:rPr lang="en-GB" sz="950" dirty="0" err="1">
                <a:solidFill>
                  <a:srgbClr val="000000"/>
                </a:solidFill>
                <a:latin typeface="Century Gothic" pitchFamily="34" charset="0"/>
                <a:ea typeface="+mn-ea"/>
                <a:cs typeface="+mn-cs"/>
              </a:rPr>
              <a:t>quand</a:t>
            </a:r>
            <a:r>
              <a:rPr lang="en-GB" sz="950" dirty="0">
                <a:solidFill>
                  <a:srgbClr val="000000"/>
                </a:solidFill>
                <a:latin typeface="Century Gothic" pitchFamily="34" charset="0"/>
                <a:ea typeface="+mn-ea"/>
                <a:cs typeface="+mn-cs"/>
              </a:rPr>
              <a:t> nous </a:t>
            </a:r>
            <a:r>
              <a:rPr lang="en-GB" sz="950" dirty="0" err="1">
                <a:solidFill>
                  <a:srgbClr val="000000"/>
                </a:solidFill>
                <a:latin typeface="Century Gothic" pitchFamily="34" charset="0"/>
                <a:ea typeface="+mn-ea"/>
                <a:cs typeface="+mn-cs"/>
              </a:rPr>
              <a:t>fauchons</a:t>
            </a:r>
            <a:r>
              <a:rPr lang="en-GB" sz="950" dirty="0">
                <a:solidFill>
                  <a:srgbClr val="000000"/>
                </a:solidFill>
                <a:latin typeface="Century Gothic" pitchFamily="34" charset="0"/>
                <a:ea typeface="+mn-ea"/>
                <a:cs typeface="+mn-cs"/>
              </a:rPr>
              <a:t> la </a:t>
            </a:r>
            <a:r>
              <a:rPr lang="en-GB" sz="950" dirty="0" err="1">
                <a:solidFill>
                  <a:srgbClr val="000000"/>
                </a:solidFill>
                <a:latin typeface="Century Gothic" pitchFamily="34" charset="0"/>
                <a:ea typeface="+mn-ea"/>
                <a:cs typeface="+mn-cs"/>
              </a:rPr>
              <a:t>végétation</a:t>
            </a:r>
            <a:r>
              <a:rPr lang="en-GB" sz="950" dirty="0">
                <a:solidFill>
                  <a:srgbClr val="000000"/>
                </a:solidFill>
                <a:latin typeface="Century Gothic" pitchFamily="34" charset="0"/>
                <a:ea typeface="+mn-ea"/>
                <a:cs typeface="+mn-cs"/>
              </a:rPr>
              <a:t> le long des routes </a:t>
            </a:r>
            <a:r>
              <a:rPr lang="en-GB" sz="950" dirty="0" err="1">
                <a:solidFill>
                  <a:srgbClr val="000000"/>
                </a:solidFill>
                <a:latin typeface="Century Gothic" pitchFamily="34" charset="0"/>
                <a:ea typeface="+mn-ea"/>
                <a:cs typeface="+mn-cs"/>
              </a:rPr>
              <a:t>ou</a:t>
            </a:r>
            <a:r>
              <a:rPr lang="en-GB" sz="950" dirty="0">
                <a:solidFill>
                  <a:srgbClr val="000000"/>
                </a:solidFill>
                <a:latin typeface="Century Gothic" pitchFamily="34" charset="0"/>
                <a:ea typeface="+mn-ea"/>
                <a:cs typeface="+mn-cs"/>
              </a:rPr>
              <a:t> </a:t>
            </a:r>
            <a:r>
              <a:rPr lang="en-GB" sz="950" dirty="0" err="1">
                <a:solidFill>
                  <a:srgbClr val="000000"/>
                </a:solidFill>
                <a:latin typeface="Century Gothic" pitchFamily="34" charset="0"/>
                <a:ea typeface="+mn-ea"/>
                <a:cs typeface="+mn-cs"/>
              </a:rPr>
              <a:t>quand</a:t>
            </a:r>
            <a:r>
              <a:rPr lang="en-GB" sz="950" dirty="0">
                <a:solidFill>
                  <a:srgbClr val="000000"/>
                </a:solidFill>
                <a:latin typeface="Century Gothic" pitchFamily="34" charset="0"/>
                <a:ea typeface="+mn-ea"/>
                <a:cs typeface="+mn-cs"/>
              </a:rPr>
              <a:t> nous </a:t>
            </a:r>
            <a:r>
              <a:rPr lang="en-GB" sz="950" dirty="0" err="1">
                <a:solidFill>
                  <a:srgbClr val="000000"/>
                </a:solidFill>
                <a:latin typeface="Century Gothic" pitchFamily="34" charset="0"/>
                <a:ea typeface="+mn-ea"/>
                <a:cs typeface="+mn-cs"/>
              </a:rPr>
              <a:t>utilisons</a:t>
            </a:r>
            <a:r>
              <a:rPr lang="en-GB" sz="950" dirty="0">
                <a:solidFill>
                  <a:srgbClr val="000000"/>
                </a:solidFill>
                <a:latin typeface="Century Gothic" pitchFamily="34" charset="0"/>
                <a:ea typeface="+mn-ea"/>
                <a:cs typeface="+mn-cs"/>
              </a:rPr>
              <a:t> des machines pour </a:t>
            </a:r>
            <a:r>
              <a:rPr lang="en-GB" sz="950" dirty="0" err="1">
                <a:solidFill>
                  <a:srgbClr val="000000"/>
                </a:solidFill>
                <a:latin typeface="Century Gothic" pitchFamily="34" charset="0"/>
                <a:ea typeface="+mn-ea"/>
                <a:cs typeface="+mn-cs"/>
              </a:rPr>
              <a:t>creuser</a:t>
            </a:r>
            <a:r>
              <a:rPr lang="en-GB" sz="950" dirty="0">
                <a:solidFill>
                  <a:srgbClr val="000000"/>
                </a:solidFill>
                <a:latin typeface="Century Gothic" pitchFamily="34" charset="0"/>
                <a:ea typeface="+mn-ea"/>
                <a:cs typeface="+mn-cs"/>
              </a:rPr>
              <a:t> le sol </a:t>
            </a:r>
            <a:r>
              <a:rPr lang="en-GB" sz="950" dirty="0" err="1">
                <a:solidFill>
                  <a:srgbClr val="000000"/>
                </a:solidFill>
                <a:latin typeface="Century Gothic" pitchFamily="34" charset="0"/>
                <a:ea typeface="+mn-ea"/>
                <a:cs typeface="+mn-cs"/>
              </a:rPr>
              <a:t>lors</a:t>
            </a:r>
            <a:r>
              <a:rPr lang="en-GB" sz="950" dirty="0">
                <a:solidFill>
                  <a:srgbClr val="000000"/>
                </a:solidFill>
                <a:latin typeface="Century Gothic" pitchFamily="34" charset="0"/>
                <a:ea typeface="+mn-ea"/>
                <a:cs typeface="+mn-cs"/>
              </a:rPr>
              <a:t> de constructions </a:t>
            </a:r>
            <a:r>
              <a:rPr lang="en-GB" sz="950" dirty="0" err="1">
                <a:solidFill>
                  <a:srgbClr val="000000"/>
                </a:solidFill>
                <a:latin typeface="Century Gothic" pitchFamily="34" charset="0"/>
                <a:ea typeface="+mn-ea"/>
                <a:cs typeface="+mn-cs"/>
              </a:rPr>
              <a:t>ou</a:t>
            </a:r>
            <a:r>
              <a:rPr lang="en-GB" sz="950" dirty="0">
                <a:solidFill>
                  <a:srgbClr val="000000"/>
                </a:solidFill>
                <a:latin typeface="Century Gothic" pitchFamily="34" charset="0"/>
                <a:ea typeface="+mn-ea"/>
                <a:cs typeface="+mn-cs"/>
              </a:rPr>
              <a:t> </a:t>
            </a:r>
            <a:r>
              <a:rPr lang="en-GB" sz="950" dirty="0" err="1">
                <a:solidFill>
                  <a:srgbClr val="000000"/>
                </a:solidFill>
                <a:latin typeface="Century Gothic" pitchFamily="34" charset="0"/>
                <a:ea typeface="+mn-ea"/>
                <a:cs typeface="+mn-cs"/>
              </a:rPr>
              <a:t>d’aménagements</a:t>
            </a:r>
            <a:r>
              <a:rPr lang="en-GB" sz="950" dirty="0">
                <a:solidFill>
                  <a:srgbClr val="000000"/>
                </a:solidFill>
                <a:latin typeface="Century Gothic" pitchFamily="34" charset="0"/>
                <a:ea typeface="+mn-ea"/>
                <a:cs typeface="+mn-cs"/>
              </a:rPr>
              <a:t>, nous </a:t>
            </a:r>
            <a:r>
              <a:rPr lang="en-GB" sz="950" dirty="0" err="1">
                <a:solidFill>
                  <a:srgbClr val="000000"/>
                </a:solidFill>
                <a:latin typeface="Century Gothic" pitchFamily="34" charset="0"/>
                <a:ea typeface="+mn-ea"/>
                <a:cs typeface="+mn-cs"/>
              </a:rPr>
              <a:t>offrons</a:t>
            </a:r>
            <a:r>
              <a:rPr lang="en-GB" sz="950" dirty="0">
                <a:solidFill>
                  <a:srgbClr val="000000"/>
                </a:solidFill>
                <a:latin typeface="Century Gothic" pitchFamily="34" charset="0"/>
                <a:ea typeface="+mn-ea"/>
                <a:cs typeface="+mn-cs"/>
              </a:rPr>
              <a:t> des conditions </a:t>
            </a:r>
            <a:r>
              <a:rPr lang="en-GB" sz="950" dirty="0" err="1">
                <a:solidFill>
                  <a:srgbClr val="000000"/>
                </a:solidFill>
                <a:latin typeface="Century Gothic" pitchFamily="34" charset="0"/>
                <a:ea typeface="+mn-ea"/>
                <a:cs typeface="+mn-cs"/>
              </a:rPr>
              <a:t>favorables</a:t>
            </a:r>
            <a:r>
              <a:rPr lang="en-GB" sz="950" dirty="0">
                <a:solidFill>
                  <a:srgbClr val="000000"/>
                </a:solidFill>
                <a:latin typeface="Century Gothic" pitchFamily="34" charset="0"/>
                <a:ea typeface="+mn-ea"/>
                <a:cs typeface="+mn-cs"/>
              </a:rPr>
              <a:t> </a:t>
            </a:r>
            <a:r>
              <a:rPr lang="en-GB" sz="950" dirty="0" err="1">
                <a:solidFill>
                  <a:srgbClr val="000000"/>
                </a:solidFill>
                <a:latin typeface="Century Gothic" pitchFamily="34" charset="0"/>
                <a:ea typeface="+mn-ea"/>
                <a:cs typeface="+mn-cs"/>
              </a:rPr>
              <a:t>à</a:t>
            </a:r>
            <a:r>
              <a:rPr lang="en-GB" sz="950" dirty="0">
                <a:solidFill>
                  <a:srgbClr val="000000"/>
                </a:solidFill>
                <a:latin typeface="Century Gothic" pitchFamily="34" charset="0"/>
                <a:ea typeface="+mn-ea"/>
                <a:cs typeface="+mn-cs"/>
              </a:rPr>
              <a:t> la </a:t>
            </a:r>
            <a:r>
              <a:rPr lang="en-GB" sz="950" dirty="0" err="1">
                <a:solidFill>
                  <a:srgbClr val="000000"/>
                </a:solidFill>
                <a:latin typeface="Century Gothic" pitchFamily="34" charset="0"/>
                <a:ea typeface="+mn-ea"/>
                <a:cs typeface="+mn-cs"/>
              </a:rPr>
              <a:t>dissémination</a:t>
            </a:r>
            <a:r>
              <a:rPr lang="en-GB" sz="950" dirty="0">
                <a:solidFill>
                  <a:srgbClr val="000000"/>
                </a:solidFill>
                <a:latin typeface="Century Gothic" pitchFamily="34" charset="0"/>
                <a:ea typeface="+mn-ea"/>
                <a:cs typeface="+mn-cs"/>
              </a:rPr>
              <a:t> de </a:t>
            </a:r>
            <a:r>
              <a:rPr lang="en-GB" sz="950" dirty="0" err="1">
                <a:solidFill>
                  <a:srgbClr val="000000"/>
                </a:solidFill>
                <a:latin typeface="Century Gothic" pitchFamily="34" charset="0"/>
                <a:ea typeface="+mn-ea"/>
                <a:cs typeface="+mn-cs"/>
              </a:rPr>
              <a:t>ses</a:t>
            </a:r>
            <a:r>
              <a:rPr lang="en-GB" sz="950" dirty="0">
                <a:solidFill>
                  <a:srgbClr val="000000"/>
                </a:solidFill>
                <a:latin typeface="Century Gothic" pitchFamily="34" charset="0"/>
                <a:ea typeface="+mn-ea"/>
                <a:cs typeface="+mn-cs"/>
              </a:rPr>
              <a:t> </a:t>
            </a:r>
            <a:r>
              <a:rPr lang="en-GB" sz="950" dirty="0" err="1">
                <a:solidFill>
                  <a:srgbClr val="000000"/>
                </a:solidFill>
                <a:latin typeface="Century Gothic" pitchFamily="34" charset="0"/>
                <a:ea typeface="+mn-ea"/>
                <a:cs typeface="+mn-cs"/>
              </a:rPr>
              <a:t>graines</a:t>
            </a:r>
            <a:r>
              <a:rPr lang="en-GB" sz="950" dirty="0">
                <a:solidFill>
                  <a:srgbClr val="000000"/>
                </a:solidFill>
                <a:latin typeface="Century Gothic" pitchFamily="34" charset="0"/>
                <a:ea typeface="+mn-ea"/>
                <a:cs typeface="+mn-cs"/>
              </a:rPr>
              <a:t>. </a:t>
            </a:r>
            <a:endParaRPr lang="en-GB" sz="950" dirty="0">
              <a:solidFill>
                <a:srgbClr val="000000"/>
              </a:solidFill>
              <a:latin typeface="Century Gothic" pitchFamily="34" charset="0"/>
              <a:ea typeface="+mn-ea"/>
              <a:cs typeface="+mn-cs"/>
            </a:endParaRPr>
          </a:p>
          <a:p>
            <a:pPr fontAlgn="auto">
              <a:spcBef>
                <a:spcPts val="600"/>
              </a:spcBef>
              <a:spcAft>
                <a:spcPts val="0"/>
              </a:spcAft>
              <a:defRPr/>
            </a:pPr>
            <a:endParaRPr lang="en-GB" sz="950" dirty="0">
              <a:solidFill>
                <a:srgbClr val="000000"/>
              </a:solidFill>
              <a:latin typeface="Century Gothic" pitchFamily="34" charset="0"/>
              <a:ea typeface="+mn-ea"/>
              <a:cs typeface="+mn-cs"/>
            </a:endParaRPr>
          </a:p>
        </p:txBody>
      </p:sp>
      <p:grpSp>
        <p:nvGrpSpPr>
          <p:cNvPr id="15377" name="Group 49"/>
          <p:cNvGrpSpPr>
            <a:grpSpLocks/>
          </p:cNvGrpSpPr>
          <p:nvPr/>
        </p:nvGrpSpPr>
        <p:grpSpPr bwMode="auto">
          <a:xfrm>
            <a:off x="4427538" y="1844675"/>
            <a:ext cx="1657350" cy="1223963"/>
            <a:chOff x="5364088" y="1772816"/>
            <a:chExt cx="1656184" cy="1224136"/>
          </a:xfrm>
        </p:grpSpPr>
        <p:pic>
          <p:nvPicPr>
            <p:cNvPr id="15390" name="Picture 71"/>
            <p:cNvPicPr>
              <a:picLocks noChangeAspect="1" noChangeArrowheads="1"/>
            </p:cNvPicPr>
            <p:nvPr/>
          </p:nvPicPr>
          <p:blipFill>
            <a:blip r:embed="rId8">
              <a:extLst>
                <a:ext uri="{28A0092B-C50C-407E-A947-70E740481C1C}">
                  <a14:useLocalDpi xmlns:a14="http://schemas.microsoft.com/office/drawing/2010/main" val="0"/>
                </a:ext>
              </a:extLst>
            </a:blip>
            <a:srcRect t="11427" b="7927"/>
            <a:stretch>
              <a:fillRect/>
            </a:stretch>
          </p:blipFill>
          <p:spPr bwMode="auto">
            <a:xfrm>
              <a:off x="5364088" y="1772816"/>
              <a:ext cx="1650678" cy="100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 name="Freeform 82"/>
            <p:cNvSpPr/>
            <p:nvPr/>
          </p:nvSpPr>
          <p:spPr>
            <a:xfrm>
              <a:off x="5384710" y="1996686"/>
              <a:ext cx="1564174" cy="784336"/>
            </a:xfrm>
            <a:custGeom>
              <a:avLst/>
              <a:gdLst>
                <a:gd name="connsiteX0" fmla="*/ 1508167 w 1597309"/>
                <a:gd name="connsiteY0" fmla="*/ 190005 h 951358"/>
                <a:gd name="connsiteX1" fmla="*/ 1591294 w 1597309"/>
                <a:gd name="connsiteY1" fmla="*/ 332509 h 951358"/>
                <a:gd name="connsiteX2" fmla="*/ 1567543 w 1597309"/>
                <a:gd name="connsiteY2" fmla="*/ 391886 h 951358"/>
                <a:gd name="connsiteX3" fmla="*/ 1531917 w 1597309"/>
                <a:gd name="connsiteY3" fmla="*/ 415636 h 951358"/>
                <a:gd name="connsiteX4" fmla="*/ 1448790 w 1597309"/>
                <a:gd name="connsiteY4" fmla="*/ 439387 h 951358"/>
                <a:gd name="connsiteX5" fmla="*/ 1104406 w 1597309"/>
                <a:gd name="connsiteY5" fmla="*/ 475013 h 951358"/>
                <a:gd name="connsiteX6" fmla="*/ 1092530 w 1597309"/>
                <a:gd name="connsiteY6" fmla="*/ 510639 h 951358"/>
                <a:gd name="connsiteX7" fmla="*/ 1068780 w 1597309"/>
                <a:gd name="connsiteY7" fmla="*/ 676893 h 951358"/>
                <a:gd name="connsiteX8" fmla="*/ 997528 w 1597309"/>
                <a:gd name="connsiteY8" fmla="*/ 700644 h 951358"/>
                <a:gd name="connsiteX9" fmla="*/ 961902 w 1597309"/>
                <a:gd name="connsiteY9" fmla="*/ 771896 h 951358"/>
                <a:gd name="connsiteX10" fmla="*/ 950026 w 1597309"/>
                <a:gd name="connsiteY10" fmla="*/ 831273 h 951358"/>
                <a:gd name="connsiteX11" fmla="*/ 878774 w 1597309"/>
                <a:gd name="connsiteY11" fmla="*/ 878774 h 951358"/>
                <a:gd name="connsiteX12" fmla="*/ 344385 w 1597309"/>
                <a:gd name="connsiteY12" fmla="*/ 914400 h 951358"/>
                <a:gd name="connsiteX13" fmla="*/ 118754 w 1597309"/>
                <a:gd name="connsiteY13" fmla="*/ 914400 h 951358"/>
                <a:gd name="connsiteX14" fmla="*/ 47502 w 1597309"/>
                <a:gd name="connsiteY14" fmla="*/ 890649 h 951358"/>
                <a:gd name="connsiteX15" fmla="*/ 11876 w 1597309"/>
                <a:gd name="connsiteY15" fmla="*/ 855023 h 951358"/>
                <a:gd name="connsiteX16" fmla="*/ 0 w 1597309"/>
                <a:gd name="connsiteY16" fmla="*/ 819397 h 951358"/>
                <a:gd name="connsiteX17" fmla="*/ 23751 w 1597309"/>
                <a:gd name="connsiteY17" fmla="*/ 427512 h 951358"/>
                <a:gd name="connsiteX18" fmla="*/ 35626 w 1597309"/>
                <a:gd name="connsiteY18" fmla="*/ 95002 h 951358"/>
                <a:gd name="connsiteX19" fmla="*/ 106878 w 1597309"/>
                <a:gd name="connsiteY19" fmla="*/ 47501 h 951358"/>
                <a:gd name="connsiteX20" fmla="*/ 213756 w 1597309"/>
                <a:gd name="connsiteY20" fmla="*/ 35626 h 951358"/>
                <a:gd name="connsiteX21" fmla="*/ 308759 w 1597309"/>
                <a:gd name="connsiteY21" fmla="*/ 11875 h 951358"/>
                <a:gd name="connsiteX22" fmla="*/ 356260 w 1597309"/>
                <a:gd name="connsiteY22" fmla="*/ 0 h 951358"/>
                <a:gd name="connsiteX23" fmla="*/ 665019 w 1597309"/>
                <a:gd name="connsiteY23" fmla="*/ 11875 h 951358"/>
                <a:gd name="connsiteX24" fmla="*/ 736271 w 1597309"/>
                <a:gd name="connsiteY24" fmla="*/ 23750 h 951358"/>
                <a:gd name="connsiteX25" fmla="*/ 843148 w 1597309"/>
                <a:gd name="connsiteY25" fmla="*/ 35626 h 951358"/>
                <a:gd name="connsiteX26" fmla="*/ 914400 w 1597309"/>
                <a:gd name="connsiteY26" fmla="*/ 47501 h 951358"/>
                <a:gd name="connsiteX27" fmla="*/ 961902 w 1597309"/>
                <a:gd name="connsiteY27" fmla="*/ 59376 h 951358"/>
                <a:gd name="connsiteX28" fmla="*/ 1068780 w 1597309"/>
                <a:gd name="connsiteY28" fmla="*/ 71252 h 951358"/>
                <a:gd name="connsiteX29" fmla="*/ 1116281 w 1597309"/>
                <a:gd name="connsiteY29" fmla="*/ 83127 h 951358"/>
                <a:gd name="connsiteX30" fmla="*/ 1294411 w 1597309"/>
                <a:gd name="connsiteY30" fmla="*/ 106878 h 951358"/>
                <a:gd name="connsiteX31" fmla="*/ 1413164 w 1597309"/>
                <a:gd name="connsiteY31" fmla="*/ 142504 h 951358"/>
                <a:gd name="connsiteX32" fmla="*/ 1496291 w 1597309"/>
                <a:gd name="connsiteY32" fmla="*/ 154379 h 951358"/>
                <a:gd name="connsiteX33" fmla="*/ 1508167 w 1597309"/>
                <a:gd name="connsiteY33" fmla="*/ 190005 h 951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597309" h="951358">
                  <a:moveTo>
                    <a:pt x="1508167" y="190005"/>
                  </a:moveTo>
                  <a:cubicBezTo>
                    <a:pt x="1535876" y="237506"/>
                    <a:pt x="1575777" y="279751"/>
                    <a:pt x="1591294" y="332509"/>
                  </a:cubicBezTo>
                  <a:cubicBezTo>
                    <a:pt x="1597309" y="352960"/>
                    <a:pt x="1579933" y="374540"/>
                    <a:pt x="1567543" y="391886"/>
                  </a:cubicBezTo>
                  <a:cubicBezTo>
                    <a:pt x="1559247" y="403500"/>
                    <a:pt x="1544682" y="409253"/>
                    <a:pt x="1531917" y="415636"/>
                  </a:cubicBezTo>
                  <a:cubicBezTo>
                    <a:pt x="1511957" y="425616"/>
                    <a:pt x="1467822" y="433678"/>
                    <a:pt x="1448790" y="439387"/>
                  </a:cubicBezTo>
                  <a:cubicBezTo>
                    <a:pt x="1270592" y="492845"/>
                    <a:pt x="1477144" y="458806"/>
                    <a:pt x="1104406" y="475013"/>
                  </a:cubicBezTo>
                  <a:cubicBezTo>
                    <a:pt x="1100447" y="486888"/>
                    <a:pt x="1094705" y="498312"/>
                    <a:pt x="1092530" y="510639"/>
                  </a:cubicBezTo>
                  <a:cubicBezTo>
                    <a:pt x="1082801" y="565768"/>
                    <a:pt x="1093815" y="626822"/>
                    <a:pt x="1068780" y="676893"/>
                  </a:cubicBezTo>
                  <a:cubicBezTo>
                    <a:pt x="1057584" y="699285"/>
                    <a:pt x="997528" y="700644"/>
                    <a:pt x="997528" y="700644"/>
                  </a:cubicBezTo>
                  <a:cubicBezTo>
                    <a:pt x="974307" y="735475"/>
                    <a:pt x="971736" y="732562"/>
                    <a:pt x="961902" y="771896"/>
                  </a:cubicBezTo>
                  <a:cubicBezTo>
                    <a:pt x="957007" y="791478"/>
                    <a:pt x="962418" y="815340"/>
                    <a:pt x="950026" y="831273"/>
                  </a:cubicBezTo>
                  <a:cubicBezTo>
                    <a:pt x="932501" y="853805"/>
                    <a:pt x="905854" y="869747"/>
                    <a:pt x="878774" y="878774"/>
                  </a:cubicBezTo>
                  <a:cubicBezTo>
                    <a:pt x="661018" y="951358"/>
                    <a:pt x="832550" y="901882"/>
                    <a:pt x="344385" y="914400"/>
                  </a:cubicBezTo>
                  <a:cubicBezTo>
                    <a:pt x="245729" y="934130"/>
                    <a:pt x="263297" y="936082"/>
                    <a:pt x="118754" y="914400"/>
                  </a:cubicBezTo>
                  <a:cubicBezTo>
                    <a:pt x="93996" y="910686"/>
                    <a:pt x="47502" y="890649"/>
                    <a:pt x="47502" y="890649"/>
                  </a:cubicBezTo>
                  <a:cubicBezTo>
                    <a:pt x="35627" y="878774"/>
                    <a:pt x="21192" y="868997"/>
                    <a:pt x="11876" y="855023"/>
                  </a:cubicBezTo>
                  <a:cubicBezTo>
                    <a:pt x="4932" y="844608"/>
                    <a:pt x="0" y="831915"/>
                    <a:pt x="0" y="819397"/>
                  </a:cubicBezTo>
                  <a:cubicBezTo>
                    <a:pt x="0" y="595841"/>
                    <a:pt x="3830" y="586886"/>
                    <a:pt x="23751" y="427512"/>
                  </a:cubicBezTo>
                  <a:cubicBezTo>
                    <a:pt x="27709" y="316675"/>
                    <a:pt x="21433" y="204997"/>
                    <a:pt x="35626" y="95002"/>
                  </a:cubicBezTo>
                  <a:cubicBezTo>
                    <a:pt x="38993" y="68905"/>
                    <a:pt x="85961" y="50987"/>
                    <a:pt x="106878" y="47501"/>
                  </a:cubicBezTo>
                  <a:cubicBezTo>
                    <a:pt x="142236" y="41608"/>
                    <a:pt x="178271" y="40695"/>
                    <a:pt x="213756" y="35626"/>
                  </a:cubicBezTo>
                  <a:cubicBezTo>
                    <a:pt x="286182" y="25279"/>
                    <a:pt x="253504" y="27662"/>
                    <a:pt x="308759" y="11875"/>
                  </a:cubicBezTo>
                  <a:cubicBezTo>
                    <a:pt x="324452" y="7391"/>
                    <a:pt x="340426" y="3958"/>
                    <a:pt x="356260" y="0"/>
                  </a:cubicBezTo>
                  <a:cubicBezTo>
                    <a:pt x="459180" y="3958"/>
                    <a:pt x="562224" y="5450"/>
                    <a:pt x="665019" y="11875"/>
                  </a:cubicBezTo>
                  <a:cubicBezTo>
                    <a:pt x="689050" y="13377"/>
                    <a:pt x="712404" y="20568"/>
                    <a:pt x="736271" y="23750"/>
                  </a:cubicBezTo>
                  <a:cubicBezTo>
                    <a:pt x="771801" y="28487"/>
                    <a:pt x="807618" y="30889"/>
                    <a:pt x="843148" y="35626"/>
                  </a:cubicBezTo>
                  <a:cubicBezTo>
                    <a:pt x="867015" y="38808"/>
                    <a:pt x="890789" y="42779"/>
                    <a:pt x="914400" y="47501"/>
                  </a:cubicBezTo>
                  <a:cubicBezTo>
                    <a:pt x="930404" y="50702"/>
                    <a:pt x="945771" y="56894"/>
                    <a:pt x="961902" y="59376"/>
                  </a:cubicBezTo>
                  <a:cubicBezTo>
                    <a:pt x="997330" y="64827"/>
                    <a:pt x="1033154" y="67293"/>
                    <a:pt x="1068780" y="71252"/>
                  </a:cubicBezTo>
                  <a:cubicBezTo>
                    <a:pt x="1084614" y="75210"/>
                    <a:pt x="1100223" y="80207"/>
                    <a:pt x="1116281" y="83127"/>
                  </a:cubicBezTo>
                  <a:cubicBezTo>
                    <a:pt x="1152323" y="89680"/>
                    <a:pt x="1261342" y="102744"/>
                    <a:pt x="1294411" y="106878"/>
                  </a:cubicBezTo>
                  <a:cubicBezTo>
                    <a:pt x="1331580" y="119267"/>
                    <a:pt x="1373689" y="135327"/>
                    <a:pt x="1413164" y="142504"/>
                  </a:cubicBezTo>
                  <a:cubicBezTo>
                    <a:pt x="1440703" y="147511"/>
                    <a:pt x="1468582" y="150421"/>
                    <a:pt x="1496291" y="154379"/>
                  </a:cubicBezTo>
                  <a:lnTo>
                    <a:pt x="1508167" y="190005"/>
                  </a:lnTo>
                  <a:close/>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5392" name="TextBox 83"/>
            <p:cNvSpPr txBox="1">
              <a:spLocks noChangeArrowheads="1"/>
            </p:cNvSpPr>
            <p:nvPr/>
          </p:nvSpPr>
          <p:spPr bwMode="auto">
            <a:xfrm>
              <a:off x="5508104" y="2060848"/>
              <a:ext cx="108012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sz="1400" b="1">
                  <a:solidFill>
                    <a:schemeClr val="bg1"/>
                  </a:solidFill>
                  <a:latin typeface="Century Gothic" charset="0"/>
                </a:rPr>
                <a:t>ambroisie</a:t>
              </a:r>
            </a:p>
          </p:txBody>
        </p:sp>
        <p:sp>
          <p:nvSpPr>
            <p:cNvPr id="15393" name="Rectangle 29"/>
            <p:cNvSpPr>
              <a:spLocks noChangeArrowheads="1"/>
            </p:cNvSpPr>
            <p:nvPr/>
          </p:nvSpPr>
          <p:spPr bwMode="auto">
            <a:xfrm>
              <a:off x="5364088" y="2750731"/>
              <a:ext cx="1656184"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r>
                <a:rPr lang="en-GB" altLang="x-none" sz="900" b="1">
                  <a:latin typeface="Century Gothic" charset="0"/>
                </a:rPr>
                <a:t>Coléoptères introduits</a:t>
              </a:r>
            </a:p>
          </p:txBody>
        </p:sp>
        <p:sp>
          <p:nvSpPr>
            <p:cNvPr id="47" name="Rectangle 46"/>
            <p:cNvSpPr/>
            <p:nvPr/>
          </p:nvSpPr>
          <p:spPr>
            <a:xfrm>
              <a:off x="5364088" y="1772816"/>
              <a:ext cx="1656184" cy="1224136"/>
            </a:xfrm>
            <a:prstGeom prst="rect">
              <a:avLst/>
            </a:prstGeom>
            <a:noFill/>
            <a:ln w="12700">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grpSp>
      <p:grpSp>
        <p:nvGrpSpPr>
          <p:cNvPr id="15378" name="Group 48"/>
          <p:cNvGrpSpPr>
            <a:grpSpLocks/>
          </p:cNvGrpSpPr>
          <p:nvPr/>
        </p:nvGrpSpPr>
        <p:grpSpPr bwMode="auto">
          <a:xfrm>
            <a:off x="7308850" y="1844675"/>
            <a:ext cx="1655763" cy="1223963"/>
            <a:chOff x="7308304" y="1772816"/>
            <a:chExt cx="1656184" cy="1224136"/>
          </a:xfrm>
        </p:grpSpPr>
        <p:pic>
          <p:nvPicPr>
            <p:cNvPr id="15385" name="Picture 73"/>
            <p:cNvPicPr>
              <a:picLocks noChangeAspect="1" noChangeArrowheads="1"/>
            </p:cNvPicPr>
            <p:nvPr/>
          </p:nvPicPr>
          <p:blipFill>
            <a:blip r:embed="rId9">
              <a:extLst>
                <a:ext uri="{28A0092B-C50C-407E-A947-70E740481C1C}">
                  <a14:useLocalDpi xmlns:a14="http://schemas.microsoft.com/office/drawing/2010/main" val="0"/>
                </a:ext>
              </a:extLst>
            </a:blip>
            <a:srcRect l="8000" t="1865" b="10635"/>
            <a:stretch>
              <a:fillRect/>
            </a:stretch>
          </p:blipFill>
          <p:spPr bwMode="auto">
            <a:xfrm>
              <a:off x="7308304" y="1772816"/>
              <a:ext cx="1656183" cy="100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86" name="TextBox 85"/>
            <p:cNvSpPr txBox="1">
              <a:spLocks noChangeArrowheads="1"/>
            </p:cNvSpPr>
            <p:nvPr/>
          </p:nvSpPr>
          <p:spPr bwMode="auto">
            <a:xfrm>
              <a:off x="7384504" y="2060848"/>
              <a:ext cx="114989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US" altLang="x-none" sz="1400" b="1">
                  <a:solidFill>
                    <a:schemeClr val="bg1"/>
                  </a:solidFill>
                  <a:latin typeface="Century Gothic" charset="0"/>
                </a:rPr>
                <a:t>a</a:t>
              </a:r>
              <a:r>
                <a:rPr lang="en-GB" altLang="x-none" sz="1400" b="1">
                  <a:solidFill>
                    <a:schemeClr val="bg1"/>
                  </a:solidFill>
                  <a:latin typeface="Century Gothic" charset="0"/>
                </a:rPr>
                <a:t>mbroisie éliminée</a:t>
              </a:r>
            </a:p>
          </p:txBody>
        </p:sp>
        <p:sp>
          <p:nvSpPr>
            <p:cNvPr id="15387" name="Rectangle 44"/>
            <p:cNvSpPr>
              <a:spLocks noChangeArrowheads="1"/>
            </p:cNvSpPr>
            <p:nvPr/>
          </p:nvSpPr>
          <p:spPr bwMode="auto">
            <a:xfrm>
              <a:off x="7308304" y="2750731"/>
              <a:ext cx="1656184"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r>
                <a:rPr lang="en-GB" altLang="x-none" sz="900" b="1">
                  <a:latin typeface="Century Gothic" charset="0"/>
                </a:rPr>
                <a:t>Quelques semaines après</a:t>
              </a:r>
            </a:p>
          </p:txBody>
        </p:sp>
        <p:sp>
          <p:nvSpPr>
            <p:cNvPr id="46" name="Freeform 45"/>
            <p:cNvSpPr/>
            <p:nvPr/>
          </p:nvSpPr>
          <p:spPr>
            <a:xfrm>
              <a:off x="7328947" y="1996686"/>
              <a:ext cx="1564085" cy="784336"/>
            </a:xfrm>
            <a:custGeom>
              <a:avLst/>
              <a:gdLst>
                <a:gd name="connsiteX0" fmla="*/ 1508167 w 1597309"/>
                <a:gd name="connsiteY0" fmla="*/ 190005 h 951358"/>
                <a:gd name="connsiteX1" fmla="*/ 1591294 w 1597309"/>
                <a:gd name="connsiteY1" fmla="*/ 332509 h 951358"/>
                <a:gd name="connsiteX2" fmla="*/ 1567543 w 1597309"/>
                <a:gd name="connsiteY2" fmla="*/ 391886 h 951358"/>
                <a:gd name="connsiteX3" fmla="*/ 1531917 w 1597309"/>
                <a:gd name="connsiteY3" fmla="*/ 415636 h 951358"/>
                <a:gd name="connsiteX4" fmla="*/ 1448790 w 1597309"/>
                <a:gd name="connsiteY4" fmla="*/ 439387 h 951358"/>
                <a:gd name="connsiteX5" fmla="*/ 1104406 w 1597309"/>
                <a:gd name="connsiteY5" fmla="*/ 475013 h 951358"/>
                <a:gd name="connsiteX6" fmla="*/ 1092530 w 1597309"/>
                <a:gd name="connsiteY6" fmla="*/ 510639 h 951358"/>
                <a:gd name="connsiteX7" fmla="*/ 1068780 w 1597309"/>
                <a:gd name="connsiteY7" fmla="*/ 676893 h 951358"/>
                <a:gd name="connsiteX8" fmla="*/ 997528 w 1597309"/>
                <a:gd name="connsiteY8" fmla="*/ 700644 h 951358"/>
                <a:gd name="connsiteX9" fmla="*/ 961902 w 1597309"/>
                <a:gd name="connsiteY9" fmla="*/ 771896 h 951358"/>
                <a:gd name="connsiteX10" fmla="*/ 950026 w 1597309"/>
                <a:gd name="connsiteY10" fmla="*/ 831273 h 951358"/>
                <a:gd name="connsiteX11" fmla="*/ 878774 w 1597309"/>
                <a:gd name="connsiteY11" fmla="*/ 878774 h 951358"/>
                <a:gd name="connsiteX12" fmla="*/ 344385 w 1597309"/>
                <a:gd name="connsiteY12" fmla="*/ 914400 h 951358"/>
                <a:gd name="connsiteX13" fmla="*/ 118754 w 1597309"/>
                <a:gd name="connsiteY13" fmla="*/ 914400 h 951358"/>
                <a:gd name="connsiteX14" fmla="*/ 47502 w 1597309"/>
                <a:gd name="connsiteY14" fmla="*/ 890649 h 951358"/>
                <a:gd name="connsiteX15" fmla="*/ 11876 w 1597309"/>
                <a:gd name="connsiteY15" fmla="*/ 855023 h 951358"/>
                <a:gd name="connsiteX16" fmla="*/ 0 w 1597309"/>
                <a:gd name="connsiteY16" fmla="*/ 819397 h 951358"/>
                <a:gd name="connsiteX17" fmla="*/ 23751 w 1597309"/>
                <a:gd name="connsiteY17" fmla="*/ 427512 h 951358"/>
                <a:gd name="connsiteX18" fmla="*/ 35626 w 1597309"/>
                <a:gd name="connsiteY18" fmla="*/ 95002 h 951358"/>
                <a:gd name="connsiteX19" fmla="*/ 106878 w 1597309"/>
                <a:gd name="connsiteY19" fmla="*/ 47501 h 951358"/>
                <a:gd name="connsiteX20" fmla="*/ 213756 w 1597309"/>
                <a:gd name="connsiteY20" fmla="*/ 35626 h 951358"/>
                <a:gd name="connsiteX21" fmla="*/ 308759 w 1597309"/>
                <a:gd name="connsiteY21" fmla="*/ 11875 h 951358"/>
                <a:gd name="connsiteX22" fmla="*/ 356260 w 1597309"/>
                <a:gd name="connsiteY22" fmla="*/ 0 h 951358"/>
                <a:gd name="connsiteX23" fmla="*/ 665019 w 1597309"/>
                <a:gd name="connsiteY23" fmla="*/ 11875 h 951358"/>
                <a:gd name="connsiteX24" fmla="*/ 736271 w 1597309"/>
                <a:gd name="connsiteY24" fmla="*/ 23750 h 951358"/>
                <a:gd name="connsiteX25" fmla="*/ 843148 w 1597309"/>
                <a:gd name="connsiteY25" fmla="*/ 35626 h 951358"/>
                <a:gd name="connsiteX26" fmla="*/ 914400 w 1597309"/>
                <a:gd name="connsiteY26" fmla="*/ 47501 h 951358"/>
                <a:gd name="connsiteX27" fmla="*/ 961902 w 1597309"/>
                <a:gd name="connsiteY27" fmla="*/ 59376 h 951358"/>
                <a:gd name="connsiteX28" fmla="*/ 1068780 w 1597309"/>
                <a:gd name="connsiteY28" fmla="*/ 71252 h 951358"/>
                <a:gd name="connsiteX29" fmla="*/ 1116281 w 1597309"/>
                <a:gd name="connsiteY29" fmla="*/ 83127 h 951358"/>
                <a:gd name="connsiteX30" fmla="*/ 1294411 w 1597309"/>
                <a:gd name="connsiteY30" fmla="*/ 106878 h 951358"/>
                <a:gd name="connsiteX31" fmla="*/ 1413164 w 1597309"/>
                <a:gd name="connsiteY31" fmla="*/ 142504 h 951358"/>
                <a:gd name="connsiteX32" fmla="*/ 1496291 w 1597309"/>
                <a:gd name="connsiteY32" fmla="*/ 154379 h 951358"/>
                <a:gd name="connsiteX33" fmla="*/ 1508167 w 1597309"/>
                <a:gd name="connsiteY33" fmla="*/ 190005 h 951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597309" h="951358">
                  <a:moveTo>
                    <a:pt x="1508167" y="190005"/>
                  </a:moveTo>
                  <a:cubicBezTo>
                    <a:pt x="1535876" y="237506"/>
                    <a:pt x="1575777" y="279751"/>
                    <a:pt x="1591294" y="332509"/>
                  </a:cubicBezTo>
                  <a:cubicBezTo>
                    <a:pt x="1597309" y="352960"/>
                    <a:pt x="1579933" y="374540"/>
                    <a:pt x="1567543" y="391886"/>
                  </a:cubicBezTo>
                  <a:cubicBezTo>
                    <a:pt x="1559247" y="403500"/>
                    <a:pt x="1544682" y="409253"/>
                    <a:pt x="1531917" y="415636"/>
                  </a:cubicBezTo>
                  <a:cubicBezTo>
                    <a:pt x="1511957" y="425616"/>
                    <a:pt x="1467822" y="433678"/>
                    <a:pt x="1448790" y="439387"/>
                  </a:cubicBezTo>
                  <a:cubicBezTo>
                    <a:pt x="1270592" y="492845"/>
                    <a:pt x="1477144" y="458806"/>
                    <a:pt x="1104406" y="475013"/>
                  </a:cubicBezTo>
                  <a:cubicBezTo>
                    <a:pt x="1100447" y="486888"/>
                    <a:pt x="1094705" y="498312"/>
                    <a:pt x="1092530" y="510639"/>
                  </a:cubicBezTo>
                  <a:cubicBezTo>
                    <a:pt x="1082801" y="565768"/>
                    <a:pt x="1093815" y="626822"/>
                    <a:pt x="1068780" y="676893"/>
                  </a:cubicBezTo>
                  <a:cubicBezTo>
                    <a:pt x="1057584" y="699285"/>
                    <a:pt x="997528" y="700644"/>
                    <a:pt x="997528" y="700644"/>
                  </a:cubicBezTo>
                  <a:cubicBezTo>
                    <a:pt x="974307" y="735475"/>
                    <a:pt x="971736" y="732562"/>
                    <a:pt x="961902" y="771896"/>
                  </a:cubicBezTo>
                  <a:cubicBezTo>
                    <a:pt x="957007" y="791478"/>
                    <a:pt x="962418" y="815340"/>
                    <a:pt x="950026" y="831273"/>
                  </a:cubicBezTo>
                  <a:cubicBezTo>
                    <a:pt x="932501" y="853805"/>
                    <a:pt x="905854" y="869747"/>
                    <a:pt x="878774" y="878774"/>
                  </a:cubicBezTo>
                  <a:cubicBezTo>
                    <a:pt x="661018" y="951358"/>
                    <a:pt x="832550" y="901882"/>
                    <a:pt x="344385" y="914400"/>
                  </a:cubicBezTo>
                  <a:cubicBezTo>
                    <a:pt x="245729" y="934130"/>
                    <a:pt x="263297" y="936082"/>
                    <a:pt x="118754" y="914400"/>
                  </a:cubicBezTo>
                  <a:cubicBezTo>
                    <a:pt x="93996" y="910686"/>
                    <a:pt x="47502" y="890649"/>
                    <a:pt x="47502" y="890649"/>
                  </a:cubicBezTo>
                  <a:cubicBezTo>
                    <a:pt x="35627" y="878774"/>
                    <a:pt x="21192" y="868997"/>
                    <a:pt x="11876" y="855023"/>
                  </a:cubicBezTo>
                  <a:cubicBezTo>
                    <a:pt x="4932" y="844608"/>
                    <a:pt x="0" y="831915"/>
                    <a:pt x="0" y="819397"/>
                  </a:cubicBezTo>
                  <a:cubicBezTo>
                    <a:pt x="0" y="595841"/>
                    <a:pt x="3830" y="586886"/>
                    <a:pt x="23751" y="427512"/>
                  </a:cubicBezTo>
                  <a:cubicBezTo>
                    <a:pt x="27709" y="316675"/>
                    <a:pt x="21433" y="204997"/>
                    <a:pt x="35626" y="95002"/>
                  </a:cubicBezTo>
                  <a:cubicBezTo>
                    <a:pt x="38993" y="68905"/>
                    <a:pt x="85961" y="50987"/>
                    <a:pt x="106878" y="47501"/>
                  </a:cubicBezTo>
                  <a:cubicBezTo>
                    <a:pt x="142236" y="41608"/>
                    <a:pt x="178271" y="40695"/>
                    <a:pt x="213756" y="35626"/>
                  </a:cubicBezTo>
                  <a:cubicBezTo>
                    <a:pt x="286182" y="25279"/>
                    <a:pt x="253504" y="27662"/>
                    <a:pt x="308759" y="11875"/>
                  </a:cubicBezTo>
                  <a:cubicBezTo>
                    <a:pt x="324452" y="7391"/>
                    <a:pt x="340426" y="3958"/>
                    <a:pt x="356260" y="0"/>
                  </a:cubicBezTo>
                  <a:cubicBezTo>
                    <a:pt x="459180" y="3958"/>
                    <a:pt x="562224" y="5450"/>
                    <a:pt x="665019" y="11875"/>
                  </a:cubicBezTo>
                  <a:cubicBezTo>
                    <a:pt x="689050" y="13377"/>
                    <a:pt x="712404" y="20568"/>
                    <a:pt x="736271" y="23750"/>
                  </a:cubicBezTo>
                  <a:cubicBezTo>
                    <a:pt x="771801" y="28487"/>
                    <a:pt x="807618" y="30889"/>
                    <a:pt x="843148" y="35626"/>
                  </a:cubicBezTo>
                  <a:cubicBezTo>
                    <a:pt x="867015" y="38808"/>
                    <a:pt x="890789" y="42779"/>
                    <a:pt x="914400" y="47501"/>
                  </a:cubicBezTo>
                  <a:cubicBezTo>
                    <a:pt x="930404" y="50702"/>
                    <a:pt x="945771" y="56894"/>
                    <a:pt x="961902" y="59376"/>
                  </a:cubicBezTo>
                  <a:cubicBezTo>
                    <a:pt x="997330" y="64827"/>
                    <a:pt x="1033154" y="67293"/>
                    <a:pt x="1068780" y="71252"/>
                  </a:cubicBezTo>
                  <a:cubicBezTo>
                    <a:pt x="1084614" y="75210"/>
                    <a:pt x="1100223" y="80207"/>
                    <a:pt x="1116281" y="83127"/>
                  </a:cubicBezTo>
                  <a:cubicBezTo>
                    <a:pt x="1152323" y="89680"/>
                    <a:pt x="1261342" y="102744"/>
                    <a:pt x="1294411" y="106878"/>
                  </a:cubicBezTo>
                  <a:cubicBezTo>
                    <a:pt x="1331580" y="119267"/>
                    <a:pt x="1373689" y="135327"/>
                    <a:pt x="1413164" y="142504"/>
                  </a:cubicBezTo>
                  <a:cubicBezTo>
                    <a:pt x="1440703" y="147511"/>
                    <a:pt x="1468582" y="150421"/>
                    <a:pt x="1496291" y="154379"/>
                  </a:cubicBezTo>
                  <a:lnTo>
                    <a:pt x="1508167" y="190005"/>
                  </a:lnTo>
                  <a:close/>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48" name="Rectangle 47"/>
            <p:cNvSpPr/>
            <p:nvPr/>
          </p:nvSpPr>
          <p:spPr>
            <a:xfrm>
              <a:off x="7308304" y="1772816"/>
              <a:ext cx="1656184" cy="1224136"/>
            </a:xfrm>
            <a:prstGeom prst="rect">
              <a:avLst/>
            </a:prstGeom>
            <a:noFill/>
            <a:ln w="12700">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grpSp>
      <p:cxnSp>
        <p:nvCxnSpPr>
          <p:cNvPr id="36" name="Straight Connector 35"/>
          <p:cNvCxnSpPr/>
          <p:nvPr/>
        </p:nvCxnSpPr>
        <p:spPr>
          <a:xfrm>
            <a:off x="1908175" y="1844675"/>
            <a:ext cx="0" cy="3313113"/>
          </a:xfrm>
          <a:prstGeom prst="line">
            <a:avLst/>
          </a:prstGeom>
        </p:spPr>
        <p:style>
          <a:lnRef idx="1">
            <a:schemeClr val="accent1"/>
          </a:lnRef>
          <a:fillRef idx="0">
            <a:schemeClr val="accent1"/>
          </a:fillRef>
          <a:effectRef idx="0">
            <a:schemeClr val="accent1"/>
          </a:effectRef>
          <a:fontRef idx="minor">
            <a:schemeClr val="tx1"/>
          </a:fontRef>
        </p:style>
      </p:cxnSp>
      <p:sp>
        <p:nvSpPr>
          <p:cNvPr id="51" name="Rectangle 50"/>
          <p:cNvSpPr/>
          <p:nvPr/>
        </p:nvSpPr>
        <p:spPr>
          <a:xfrm>
            <a:off x="107950" y="5400675"/>
            <a:ext cx="4176713" cy="1152525"/>
          </a:xfrm>
          <a:prstGeom prst="rect">
            <a:avLst/>
          </a:prstGeom>
          <a:no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cxnSp>
        <p:nvCxnSpPr>
          <p:cNvPr id="40" name="Straight Connector 39"/>
          <p:cNvCxnSpPr/>
          <p:nvPr/>
        </p:nvCxnSpPr>
        <p:spPr>
          <a:xfrm>
            <a:off x="4284663" y="1484313"/>
            <a:ext cx="0" cy="3673475"/>
          </a:xfrm>
          <a:prstGeom prst="line">
            <a:avLst/>
          </a:prstGeom>
        </p:spPr>
        <p:style>
          <a:lnRef idx="1">
            <a:schemeClr val="accent1"/>
          </a:lnRef>
          <a:fillRef idx="0">
            <a:schemeClr val="accent1"/>
          </a:fillRef>
          <a:effectRef idx="0">
            <a:schemeClr val="accent1"/>
          </a:effectRef>
          <a:fontRef idx="minor">
            <a:schemeClr val="tx1"/>
          </a:fontRef>
        </p:style>
      </p:cxnSp>
      <p:sp>
        <p:nvSpPr>
          <p:cNvPr id="15382" name="Rectangle 42"/>
          <p:cNvSpPr>
            <a:spLocks noChangeArrowheads="1"/>
          </p:cNvSpPr>
          <p:nvPr/>
        </p:nvSpPr>
        <p:spPr bwMode="auto">
          <a:xfrm>
            <a:off x="6011863" y="1790700"/>
            <a:ext cx="1290637"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r>
              <a:rPr lang="en-GB" altLang="x-none" sz="1000">
                <a:solidFill>
                  <a:srgbClr val="000000"/>
                </a:solidFill>
                <a:latin typeface="Century Gothic" charset="0"/>
              </a:rPr>
              <a:t>Les données recoltées par les chercheurs montrent que cet insecte participe efficacement au contrôle de l’ambroisie.</a:t>
            </a:r>
          </a:p>
        </p:txBody>
      </p:sp>
      <p:sp>
        <p:nvSpPr>
          <p:cNvPr id="31" name="Rectangle 30"/>
          <p:cNvSpPr/>
          <p:nvPr/>
        </p:nvSpPr>
        <p:spPr>
          <a:xfrm>
            <a:off x="4430713" y="3141663"/>
            <a:ext cx="3089275" cy="2085975"/>
          </a:xfrm>
          <a:prstGeom prst="rect">
            <a:avLst/>
          </a:prstGeom>
          <a:no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5384" name="TextBox 36"/>
          <p:cNvSpPr txBox="1">
            <a:spLocks noChangeArrowheads="1"/>
          </p:cNvSpPr>
          <p:nvPr/>
        </p:nvSpPr>
        <p:spPr bwMode="auto">
          <a:xfrm>
            <a:off x="7094538" y="6535738"/>
            <a:ext cx="2057400" cy="339725"/>
          </a:xfrm>
          <a:prstGeom prst="rect">
            <a:avLst/>
          </a:prstGeom>
          <a:solidFill>
            <a:srgbClr val="009ACA"/>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r"/>
            <a:r>
              <a:rPr lang="fr-FR" altLang="x-none" sz="1600">
                <a:solidFill>
                  <a:schemeClr val="bg1"/>
                </a:solidFill>
                <a:latin typeface="Geneva" charset="0"/>
                <a:ea typeface="Geneva" charset="0"/>
                <a:cs typeface="Geneva" charset="0"/>
              </a:rPr>
              <a:t>Fiches apprenants</a:t>
            </a:r>
          </a:p>
        </p:txBody>
      </p:sp>
    </p:spTree>
    <p:custDataLst>
      <p:tags r:id="rId1"/>
    </p:custData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12"/>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ebol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4612</TotalTime>
  <Words>1730</Words>
  <Application>Microsoft Macintosh PowerPoint</Application>
  <PresentationFormat>Présentation à l'écran (4:3)</PresentationFormat>
  <Paragraphs>165</Paragraphs>
  <Slides>15</Slides>
  <Notes>13</Notes>
  <HiddenSlides>0</HiddenSlides>
  <MMClips>0</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15</vt:i4>
      </vt:variant>
    </vt:vector>
  </HeadingPairs>
  <TitlesOfParts>
    <vt:vector size="25" baseType="lpstr">
      <vt:lpstr>Century Gothic</vt:lpstr>
      <vt:lpstr>ＭＳ Ｐゴシック</vt:lpstr>
      <vt:lpstr>Ebrima</vt:lpstr>
      <vt:lpstr>Geneva</vt:lpstr>
      <vt:lpstr>Wingdings</vt:lpstr>
      <vt:lpstr>Lato Regular</vt:lpstr>
      <vt:lpstr>Arial</vt:lpstr>
      <vt:lpstr>Mangal</vt:lpstr>
      <vt:lpstr>Calibri</vt:lpstr>
      <vt:lpstr>Office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Fiches apprenants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15.0029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Gemma Young</dc:creator>
  <cp:lastModifiedBy>FPE</cp:lastModifiedBy>
  <cp:revision>354</cp:revision>
  <cp:lastPrinted>2015-05-06T16:34:26Z</cp:lastPrinted>
  <dcterms:created xsi:type="dcterms:W3CDTF">2015-06-08T12:26:28Z</dcterms:created>
  <dcterms:modified xsi:type="dcterms:W3CDTF">2019-10-10T09:06:08Z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926A4257-4A38-4A28-A204-42692B1F4461</vt:lpwstr>
  </property>
  <property fmtid="{D5CDD505-2E9C-101B-9397-08002B2CF9AE}" pid="3" name="ArticulatePath">
    <vt:lpwstr>Ebola presentation</vt:lpwstr>
  </property>
</Properties>
</file>