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288" r:id="rId3"/>
    <p:sldId id="277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92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EE"/>
    <a:srgbClr val="92D050"/>
    <a:srgbClr val="4BACC6"/>
    <a:srgbClr val="FFFFFF"/>
    <a:srgbClr val="BFBFBF"/>
    <a:srgbClr val="000000"/>
    <a:srgbClr val="4F81BD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0491" autoAdjust="0"/>
  </p:normalViewPr>
  <p:slideViewPr>
    <p:cSldViewPr>
      <p:cViewPr varScale="1">
        <p:scale>
          <a:sx n="101" d="100"/>
          <a:sy n="101" d="100"/>
        </p:scale>
        <p:origin x="16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x-non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9BB1C50-B77E-3B4A-8AEE-4A5379B9AF8D}" type="datetimeFigureOut">
              <a:rPr lang="fr-FR" altLang="x-none"/>
              <a:pPr/>
              <a:t>09/10/2019</a:t>
            </a:fld>
            <a:endParaRPr lang="fr-FR" altLang="x-non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x-non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94B3FC-FEF5-2643-B3D6-4B4046AE0BA7}" type="slidenum">
              <a:rPr lang="fr-FR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GB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87B779E-5CF3-914C-8535-8C29C142203E}" type="datetimeFigureOut">
              <a:rPr lang="en-GB" altLang="x-none"/>
              <a:pPr/>
              <a:t>09/10/2019</a:t>
            </a:fld>
            <a:endParaRPr lang="en-GB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GB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5F13099-601E-EC45-B3E1-B2C968A0B543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BDC57DF-F4B4-3245-8546-64E83AFDC847}" type="slidenum">
              <a:rPr lang="en-GB" altLang="x-none">
                <a:latin typeface="Calibri" charset="0"/>
              </a:rPr>
              <a:pPr/>
              <a:t>1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EF41EC-1824-7B43-AB15-398A47A019F5}" type="slidenum">
              <a:rPr lang="en-GB" altLang="x-none">
                <a:latin typeface="Calibri" charset="0"/>
              </a:rPr>
              <a:pPr/>
              <a:t>19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>
              <a:ea typeface="ＭＳ Ｐゴシック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17F0F9E-B097-1E46-ADAE-96A660EF8E47}" type="slidenum">
              <a:rPr lang="en-US" altLang="x-none">
                <a:latin typeface="Calibri" charset="0"/>
                <a:ea typeface="ＭＳ Ｐゴシック" charset="-128"/>
              </a:rPr>
              <a:pPr/>
              <a:t>20</a:t>
            </a:fld>
            <a:endParaRPr lang="en-US" altLang="x-none">
              <a:latin typeface="Calibri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B297E52-7C44-BC44-A70D-3AFB62848552}" type="slidenum">
              <a:rPr lang="en-GB" altLang="x-none">
                <a:latin typeface="Calibri" charset="0"/>
              </a:rPr>
              <a:pPr/>
              <a:t>22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327DB8D-6673-2249-81D8-490F24D7FA64}" type="slidenum">
              <a:rPr lang="en-GB" altLang="x-none">
                <a:latin typeface="Calibri" charset="0"/>
              </a:rPr>
              <a:pPr/>
              <a:t>23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679F7EC-3ACE-D348-90B5-8FA71A54BDE7}" type="slidenum">
              <a:rPr lang="en-GB" altLang="x-none">
                <a:latin typeface="Calibri" charset="0"/>
              </a:rPr>
              <a:pPr/>
              <a:t>2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La vidéo est à télécharger avant la séance sur la page de la ressource : http://www.engagingscience.eu/fr/2014/09/12/making-decisions/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/>
              <a:t>Elle est aussi disponible sur Youtube en cliquant sur le lien Youtube en mode diaporama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385FF84-E12A-4843-983D-BEBDFCFFD713}" type="slidenum">
              <a:rPr lang="en-GB" altLang="x-none">
                <a:latin typeface="Calibri" charset="0"/>
              </a:rPr>
              <a:pPr/>
              <a:t>3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La vidéo est à télécharger avant la séance sur la page de la ressource : http://www.engagingscience.eu/fr/2014/09/12/making-decisions/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/>
              <a:t>Elle est aussi disponible sur Youtube en cliquant sur le lien Youtube en mode diaporama.</a:t>
            </a:r>
          </a:p>
          <a:p>
            <a:pPr eaLnBrk="1" hangingPunct="1">
              <a:spcBef>
                <a:spcPct val="0"/>
              </a:spcBef>
            </a:pPr>
            <a:endParaRPr lang="fr-FR" altLang="x-none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A1BA50-9BD1-F546-8499-A49D06D21B0A}" type="slidenum">
              <a:rPr lang="en-GB" altLang="x-none">
                <a:latin typeface="Calibri" charset="0"/>
              </a:rPr>
              <a:pPr/>
              <a:t>4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La vidéo est à télécharger avant la séance sur la page de la ressource : http://www.engagingscience.eu/fr/2014/09/12/making-decisions/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/>
              <a:t>Elle est aussi disponible sur Youtube en cliquant sur le lien Youtube en mode diaporama</a:t>
            </a:r>
          </a:p>
          <a:p>
            <a:pPr eaLnBrk="1" hangingPunct="1">
              <a:spcBef>
                <a:spcPct val="0"/>
              </a:spcBef>
            </a:pPr>
            <a:endParaRPr lang="fr-FR" altLang="x-none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39492D3-5ACD-4841-BA11-D3B1F3FB9E21}" type="slidenum">
              <a:rPr lang="en-GB" altLang="x-none">
                <a:latin typeface="Calibri" charset="0"/>
              </a:rPr>
              <a:pPr/>
              <a:t>9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La vidéo est à télécharger avant la séance sur la page de la ressource : http://www.engagingscience.eu/fr/2014/09/12/making-decisions/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/>
              <a:t>Elle est aussi disponible sur Youtube en cliquant sur le lien Youtube en mode diaporama</a:t>
            </a:r>
          </a:p>
          <a:p>
            <a:pPr eaLnBrk="1" hangingPunct="1">
              <a:spcBef>
                <a:spcPct val="0"/>
              </a:spcBef>
            </a:pPr>
            <a:endParaRPr lang="fr-FR" altLang="x-none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91A790F-D61B-2345-80D2-92237478484C}" type="slidenum">
              <a:rPr lang="en-GB" altLang="x-none">
                <a:latin typeface="Calibri" charset="0"/>
              </a:rPr>
              <a:pPr/>
              <a:t>10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La vidéo est à télécharger avant la séance sur la page de la ressource : http://www.engagingscience.eu/fr/2014/09/12/making-decisions/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/>
              <a:t>Elle est aussi disponible sur Youtube en cliquant sur le lien Youtube en mode diaporama</a:t>
            </a:r>
          </a:p>
          <a:p>
            <a:pPr eaLnBrk="1" hangingPunct="1">
              <a:spcBef>
                <a:spcPct val="0"/>
              </a:spcBef>
            </a:pPr>
            <a:endParaRPr lang="fr-FR" altLang="x-none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F7A4197-9182-AD41-961A-BBA14E1481EA}" type="slidenum">
              <a:rPr lang="en-GB" altLang="x-none">
                <a:latin typeface="Calibri" charset="0"/>
              </a:rPr>
              <a:pPr/>
              <a:t>11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x-none"/>
              <a:t>La vidéo est à télécharger avant la séance sur la page de la ressource : http://www.engagingscience.eu/fr/2014/09/12/making-decisions/</a:t>
            </a:r>
          </a:p>
          <a:p>
            <a:pPr eaLnBrk="1" hangingPunct="1">
              <a:spcBef>
                <a:spcPct val="0"/>
              </a:spcBef>
            </a:pPr>
            <a:r>
              <a:rPr lang="en-GB" altLang="x-none"/>
              <a:t>Elle est aussi disponible sur Youtube en cliquant sur le lien Youtube en mode diaporama</a:t>
            </a:r>
          </a:p>
          <a:p>
            <a:pPr eaLnBrk="1" hangingPunct="1">
              <a:spcBef>
                <a:spcPct val="0"/>
              </a:spcBef>
            </a:pPr>
            <a:endParaRPr lang="fr-FR" altLang="x-none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FAEFF5C-05CF-5646-B660-D523556744F6}" type="slidenum">
              <a:rPr lang="en-GB" altLang="x-none">
                <a:latin typeface="Calibri" charset="0"/>
              </a:rPr>
              <a:pPr/>
              <a:t>12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x-none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CC3ABC9-D068-CA40-A294-3AAB581160FA}" type="slidenum">
              <a:rPr lang="en-GB" altLang="x-none">
                <a:latin typeface="Calibri" charset="0"/>
              </a:rPr>
              <a:pPr/>
              <a:t>14</a:t>
            </a:fld>
            <a:endParaRPr lang="en-GB" altLang="x-none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auto">
          <a:xfrm>
            <a:off x="73025" y="6205538"/>
            <a:ext cx="3419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x-none" sz="1000">
                <a:solidFill>
                  <a:srgbClr val="7F7F7F"/>
                </a:solidFill>
                <a:latin typeface="Calibri" charset="0"/>
                <a:ea typeface="ＭＳ Ｐゴシック" charset="-128"/>
              </a:rPr>
              <a:t>© CSE and ASE 2014</a:t>
            </a:r>
          </a:p>
        </p:txBody>
      </p:sp>
      <p:sp>
        <p:nvSpPr>
          <p:cNvPr id="5" name="Text Box 50"/>
          <p:cNvSpPr txBox="1">
            <a:spLocks noChangeArrowheads="1"/>
          </p:cNvSpPr>
          <p:nvPr userDrawn="1"/>
        </p:nvSpPr>
        <p:spPr bwMode="auto">
          <a:xfrm>
            <a:off x="5748338" y="6221413"/>
            <a:ext cx="3395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altLang="x-none" sz="900">
                <a:solidFill>
                  <a:srgbClr val="7F7F7F"/>
                </a:solidFill>
                <a:latin typeface="Calibri" charset="0"/>
                <a:ea typeface="MS PGothic" charset="-128"/>
                <a:cs typeface="American Typewriter" charset="0"/>
              </a:rPr>
              <a:t>This page may have been changed from the original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B4A2C-847B-BF4E-9CD9-3214755EABAC}" type="datetimeFigureOut">
              <a:rPr lang="en-GB" altLang="x-none"/>
              <a:pPr/>
              <a:t>09/10/2019</a:t>
            </a:fld>
            <a:endParaRPr lang="en-GB" altLang="x-non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BC3DE-7DE9-CD44-BB03-51F501E0E1E8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8305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9C316-F18B-0749-B4C3-E61E1F079D6B}" type="datetimeFigureOut">
              <a:rPr lang="en-GB" altLang="x-none"/>
              <a:pPr/>
              <a:t>09/10/2019</a:t>
            </a:fld>
            <a:endParaRPr lang="en-GB" alt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1EED-9006-FA43-8A05-F7094E015B8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4878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86C98-9168-3F4D-9C99-A2108080CEE7}" type="datetimeFigureOut">
              <a:rPr lang="en-GB" altLang="x-none"/>
              <a:pPr/>
              <a:t>09/10/2019</a:t>
            </a:fld>
            <a:endParaRPr lang="en-GB" altLang="x-non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x-none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A624-74A6-1F4F-96FB-9B0308EC7D5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0173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fld id="{964AC50A-BCEB-0E4B-8772-C733224A8BCA}" type="slidenum">
              <a:rPr lang="en-GB" altLang="en-US" sz="1400" b="1" smtClean="0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 eaLnBrk="1" hangingPunct="1">
                <a:defRPr/>
              </a:pPr>
              <a:t>‹#›</a:t>
            </a:fld>
            <a:endParaRPr lang="en-GB" altLang="en-US" sz="1400" b="1" smtClean="0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4" name="Picture 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9B2EC-50F5-9543-873B-871E8B65EAD4}" type="datetimeFigureOut">
              <a:rPr lang="en-US" altLang="x-none"/>
              <a:pPr/>
              <a:t>10/9/19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9169A-FF08-6D43-BA2A-C07B5412599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741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64B25B0-A6E9-EC42-AC56-33A6DA0EF83A}" type="datetimeFigureOut">
              <a:rPr lang="en-GB" altLang="x-none"/>
              <a:pPr/>
              <a:t>09/10/2019</a:t>
            </a:fld>
            <a:endParaRPr lang="en-GB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GB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0EAF1D6-DFCC-034F-AEFE-AFA143322F1D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79" r:id="rId4"/>
    <p:sldLayoutId id="214748368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https://www.youtube.com/watch?v=kAst1xM--0o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hyperlink" Target="https://www.youtube.com/watch?v=AhyxBkdyYHo" TargetMode="External"/><Relationship Id="rId7" Type="http://schemas.openxmlformats.org/officeDocument/2006/relationships/hyperlink" Target="https://www.youtube.com/watch?v=hb6zklznAFQ" TargetMode="External"/><Relationship Id="rId8" Type="http://schemas.openxmlformats.org/officeDocument/2006/relationships/hyperlink" Target="https://www.youtube.com/watch?v=TLBxCs5SmNM" TargetMode="External"/><Relationship Id="rId9" Type="http://schemas.openxmlformats.org/officeDocument/2006/relationships/image" Target="../media/image20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slide" Target="slide20.xml"/><Relationship Id="rId12" Type="http://schemas.openxmlformats.org/officeDocument/2006/relationships/image" Target="../media/image10.png"/><Relationship Id="rId13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5nbSEzxmo5k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emf"/><Relationship Id="rId6" Type="http://schemas.openxmlformats.org/officeDocument/2006/relationships/image" Target="../media/image20.png"/><Relationship Id="rId7" Type="http://schemas.openxmlformats.org/officeDocument/2006/relationships/image" Target="../media/image7.png"/><Relationship Id="rId8" Type="http://schemas.openxmlformats.org/officeDocument/2006/relationships/image" Target="../media/image19.png"/><Relationship Id="rId9" Type="http://schemas.openxmlformats.org/officeDocument/2006/relationships/image" Target="../media/image9.png"/><Relationship Id="rId1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slide" Target="slide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slide" Target="slide8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image" Target="../media/image10.png"/><Relationship Id="rId10" Type="http://schemas.openxmlformats.org/officeDocument/2006/relationships/image" Target="../media/image34.png"/><Relationship Id="rId11" Type="http://schemas.openxmlformats.org/officeDocument/2006/relationships/slide" Target="slide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5" Type="http://schemas.openxmlformats.org/officeDocument/2006/relationships/image" Target="../media/image35.emf"/><Relationship Id="rId6" Type="http://schemas.openxmlformats.org/officeDocument/2006/relationships/slide" Target="slide12.xml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7.png"/><Relationship Id="rId5" Type="http://schemas.openxmlformats.org/officeDocument/2006/relationships/image" Target="../media/image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emf"/><Relationship Id="rId16" Type="http://schemas.openxmlformats.org/officeDocument/2006/relationships/image" Target="../media/image49.emf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ZxDw4fXzxxg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://safeshare.tv/w/hvAWzVIkt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95xPbH87p1A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15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youtube.com/watch?v=Jram8TFkFbg" TargetMode="External"/><Relationship Id="rId5" Type="http://schemas.openxmlformats.org/officeDocument/2006/relationships/slide" Target="slide19.xml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825"/>
            <a:ext cx="9142413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900113" y="3359150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Prendre des décisions</a:t>
            </a:r>
          </a:p>
        </p:txBody>
      </p:sp>
      <p:pic>
        <p:nvPicPr>
          <p:cNvPr id="8195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1600"/>
            <a:ext cx="3090862" cy="123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925" y="1412875"/>
            <a:ext cx="554513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Equipping the Next Generation for Active Engagement</a:t>
            </a:r>
            <a:r>
              <a:rPr lang="en-GB" sz="1050" b="1" spc="-15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05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in Science</a:t>
            </a:r>
          </a:p>
        </p:txBody>
      </p:sp>
      <p:pic>
        <p:nvPicPr>
          <p:cNvPr id="8197" name="Picture 11" descr="NHS Screening Progs - SC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5888"/>
            <a:ext cx="410368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0" y="653573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200" b="1">
                <a:solidFill>
                  <a:schemeClr val="bg1"/>
                </a:solidFill>
              </a:rPr>
              <a:t>This resource was developed with, and funded by, the NHS Sickle Cell and Thalassaemia Screening Programme (part of Public Health England)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9293" r="14507"/>
          <a:stretch>
            <a:fillRect/>
          </a:stretch>
        </p:blipFill>
        <p:spPr bwMode="auto">
          <a:xfrm>
            <a:off x="458708" y="990600"/>
            <a:ext cx="335129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71550" y="4292600"/>
            <a:ext cx="28797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Voici </a:t>
            </a:r>
            <a:r>
              <a:rPr lang="en-GB" altLang="x-none" sz="2400" b="1">
                <a:latin typeface="Century Gothic" charset="0"/>
              </a:rPr>
              <a:t>Dr Allison Streetly, </a:t>
            </a:r>
            <a:r>
              <a:rPr lang="en-GB" altLang="x-none" sz="2400">
                <a:latin typeface="Century Gothic" charset="0"/>
              </a:rPr>
              <a:t>elle va vous en dire plus sur la prise de décision </a:t>
            </a:r>
            <a:r>
              <a:rPr lang="en-GB" altLang="x-none" sz="2400" b="1">
                <a:latin typeface="Century Gothic" charset="0"/>
              </a:rPr>
              <a:t>éthique</a:t>
            </a:r>
            <a:r>
              <a:rPr lang="en-GB" altLang="x-none" sz="2400">
                <a:latin typeface="Century Gothic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63988" y="1397000"/>
            <a:ext cx="5432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>
                <a:latin typeface="Century Gothic" charset="0"/>
              </a:rPr>
              <a:t>Cette démarche consiste à s’intéresser aux intentions derrière les actions. </a:t>
            </a: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959225" y="228600"/>
            <a:ext cx="4860925" cy="1143000"/>
            <a:chOff x="3705109" y="260350"/>
            <a:chExt cx="4891781" cy="11430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705109" y="260350"/>
              <a:ext cx="4819891" cy="11430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x-none" sz="4100">
                  <a:latin typeface="Century Gothic" charset="0"/>
                </a:rPr>
                <a:t>L’éthique déontologique </a:t>
              </a:r>
              <a:endParaRPr lang="en-GB" altLang="x-none" sz="4100">
                <a:latin typeface="Century Gothic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000661" y="1403350"/>
              <a:ext cx="459622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87938" y="4506913"/>
            <a:ext cx="3997325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2800" b="1">
                <a:latin typeface="Century Gothic" charset="0"/>
              </a:rPr>
              <a:t>La liberté de choisir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2800" b="1">
                <a:latin typeface="Century Gothic" charset="0"/>
              </a:rPr>
              <a:t>Les droits de l’enfant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2800" b="1">
                <a:latin typeface="Century Gothic" charset="0"/>
              </a:rPr>
              <a:t>Se prendre pour Dieu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00600" y="3498850"/>
            <a:ext cx="4284663" cy="954088"/>
          </a:xfrm>
          <a:prstGeom prst="rect">
            <a:avLst/>
          </a:prstGeom>
          <a:solidFill>
            <a:srgbClr val="00B0EE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800">
                <a:latin typeface="Century Gothic" charset="0"/>
              </a:rPr>
              <a:t>Les trois principes majeurs:</a:t>
            </a:r>
          </a:p>
        </p:txBody>
      </p:sp>
      <p:sp>
        <p:nvSpPr>
          <p:cNvPr id="10" name="Action Button: Forward or Next 9">
            <a:hlinkClick r:id="rId4"/>
          </p:cNvPr>
          <p:cNvSpPr>
            <a:spLocks noChangeArrowheads="1"/>
          </p:cNvSpPr>
          <p:nvPr/>
        </p:nvSpPr>
        <p:spPr bwMode="auto">
          <a:xfrm>
            <a:off x="3851275" y="4508500"/>
            <a:ext cx="649288" cy="593725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0825" y="4292600"/>
            <a:ext cx="4608513" cy="2089150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7794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YouTube.png">
            <a:hlinkClick r:id="rId4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3492500" y="5373688"/>
            <a:ext cx="1150938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2545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032248B-F034-1F44-8B5A-677B243B54C3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8" grpId="0" build="p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92838" y="2636838"/>
            <a:ext cx="2951162" cy="2620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 sz="160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6227763" y="2636838"/>
            <a:ext cx="29162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Chaque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femme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a le droit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d’avoir un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enfant si elle le désire. Si le seul moyen d’avoir un enfant en bonne santé est d’utiliser la FIV avec DPI, je l’utiliserai.</a:t>
            </a:r>
          </a:p>
        </p:txBody>
      </p:sp>
      <p:pic>
        <p:nvPicPr>
          <p:cNvPr id="2457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6" r="16187"/>
          <a:stretch>
            <a:fillRect/>
          </a:stretch>
        </p:blipFill>
        <p:spPr bwMode="auto">
          <a:xfrm>
            <a:off x="7956550" y="2646363"/>
            <a:ext cx="1187450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45"/>
          <p:cNvGrpSpPr>
            <a:grpSpLocks/>
          </p:cNvGrpSpPr>
          <p:nvPr/>
        </p:nvGrpSpPr>
        <p:grpSpPr bwMode="auto">
          <a:xfrm>
            <a:off x="8712200" y="4795838"/>
            <a:ext cx="360363" cy="461962"/>
            <a:chOff x="2627784" y="3121804"/>
            <a:chExt cx="360040" cy="461665"/>
          </a:xfrm>
        </p:grpSpPr>
        <p:sp>
          <p:nvSpPr>
            <p:cNvPr id="12" name="Rectangle 11"/>
            <p:cNvSpPr/>
            <p:nvPr/>
          </p:nvSpPr>
          <p:spPr>
            <a:xfrm>
              <a:off x="2627784" y="3212976"/>
              <a:ext cx="360040" cy="36004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>
              <a:outerShdw blurRad="76200" dist="25400" dir="8460000" sx="99000" sy="9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24624" name="TextBox 12"/>
            <p:cNvSpPr txBox="1">
              <a:spLocks noChangeArrowheads="1"/>
            </p:cNvSpPr>
            <p:nvPr/>
          </p:nvSpPr>
          <p:spPr bwMode="auto">
            <a:xfrm>
              <a:off x="2627784" y="3121804"/>
              <a:ext cx="3600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C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276600" y="2636838"/>
            <a:ext cx="2803525" cy="2620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 sz="160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3343275" y="2636838"/>
            <a:ext cx="288448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Chaque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embryon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créé par 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biais de 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FIV est une vie potentielle. Il n’est pas de notre ressort de décider lesquels vivront et lesquels mourront. 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30086" b="11314"/>
          <a:stretch>
            <a:fillRect/>
          </a:stretch>
        </p:blipFill>
        <p:spPr bwMode="auto">
          <a:xfrm>
            <a:off x="4902200" y="2636838"/>
            <a:ext cx="1182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0" y="2636838"/>
            <a:ext cx="3132138" cy="2620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 sz="160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24585" name="TextBox 22"/>
          <p:cNvSpPr txBox="1">
            <a:spLocks noChangeArrowheads="1"/>
          </p:cNvSpPr>
          <p:nvPr/>
        </p:nvSpPr>
        <p:spPr bwMode="auto">
          <a:xfrm>
            <a:off x="179388" y="2708275"/>
            <a:ext cx="3024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Il est de notre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devoir d’éviter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qu’un enfant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naisse avec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>
                <a:latin typeface="Century Gothic" charset="0"/>
              </a:rPr>
              <a:t>une maladie héréditaire grave qui n’apporterait que de la douleur et de la souffrance</a:t>
            </a:r>
          </a:p>
        </p:txBody>
      </p:sp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5" b="717"/>
          <a:stretch>
            <a:fillRect/>
          </a:stretch>
        </p:blipFill>
        <p:spPr bwMode="auto">
          <a:xfrm>
            <a:off x="1943100" y="2654300"/>
            <a:ext cx="1257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7" name="Group 45"/>
          <p:cNvGrpSpPr>
            <a:grpSpLocks/>
          </p:cNvGrpSpPr>
          <p:nvPr/>
        </p:nvGrpSpPr>
        <p:grpSpPr bwMode="auto">
          <a:xfrm>
            <a:off x="2771775" y="4795838"/>
            <a:ext cx="360363" cy="461962"/>
            <a:chOff x="2627784" y="3121804"/>
            <a:chExt cx="360040" cy="461665"/>
          </a:xfrm>
        </p:grpSpPr>
        <p:sp>
          <p:nvSpPr>
            <p:cNvPr id="26" name="Rectangle 25"/>
            <p:cNvSpPr/>
            <p:nvPr/>
          </p:nvSpPr>
          <p:spPr>
            <a:xfrm>
              <a:off x="2627784" y="3212976"/>
              <a:ext cx="360040" cy="36004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>
              <a:outerShdw blurRad="76200" dist="25400" dir="8460000" sx="99000" sy="9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24620" name="TextBox 26"/>
            <p:cNvSpPr txBox="1">
              <a:spLocks noChangeArrowheads="1"/>
            </p:cNvSpPr>
            <p:nvPr/>
          </p:nvSpPr>
          <p:spPr bwMode="auto">
            <a:xfrm>
              <a:off x="2627784" y="3121804"/>
              <a:ext cx="3600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A</a:t>
              </a:r>
            </a:p>
          </p:txBody>
        </p:sp>
      </p:grpSp>
      <p:sp>
        <p:nvSpPr>
          <p:cNvPr id="24588" name="TextBox 27"/>
          <p:cNvSpPr txBox="1">
            <a:spLocks noChangeArrowheads="1"/>
          </p:cNvSpPr>
          <p:nvPr/>
        </p:nvSpPr>
        <p:spPr bwMode="auto">
          <a:xfrm>
            <a:off x="6659563" y="1227138"/>
            <a:ext cx="2124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Se prendre pour Dieu</a:t>
            </a:r>
          </a:p>
        </p:txBody>
      </p:sp>
      <p:sp>
        <p:nvSpPr>
          <p:cNvPr id="29" name="Action Button: Forward or Next 28">
            <a:hlinkClick r:id="rId6"/>
          </p:cNvPr>
          <p:cNvSpPr>
            <a:spLocks noChangeArrowheads="1"/>
          </p:cNvSpPr>
          <p:nvPr/>
        </p:nvSpPr>
        <p:spPr bwMode="auto">
          <a:xfrm>
            <a:off x="395288" y="2060575"/>
            <a:ext cx="504825" cy="431800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sp>
        <p:nvSpPr>
          <p:cNvPr id="30" name="Action Button: Forward or Next 29">
            <a:hlinkClick r:id="rId7"/>
          </p:cNvPr>
          <p:cNvSpPr>
            <a:spLocks noChangeArrowheads="1"/>
          </p:cNvSpPr>
          <p:nvPr/>
        </p:nvSpPr>
        <p:spPr bwMode="auto">
          <a:xfrm>
            <a:off x="3708400" y="2043113"/>
            <a:ext cx="431800" cy="449262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sp>
        <p:nvSpPr>
          <p:cNvPr id="31" name="Action Button: Forward or Next 30">
            <a:hlinkClick r:id="rId8"/>
          </p:cNvPr>
          <p:cNvSpPr>
            <a:spLocks noChangeArrowheads="1"/>
          </p:cNvSpPr>
          <p:nvPr/>
        </p:nvSpPr>
        <p:spPr bwMode="auto">
          <a:xfrm>
            <a:off x="6875463" y="2060575"/>
            <a:ext cx="504825" cy="431800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sp>
        <p:nvSpPr>
          <p:cNvPr id="24592" name="TextBox 31"/>
          <p:cNvSpPr txBox="1">
            <a:spLocks noChangeArrowheads="1"/>
          </p:cNvSpPr>
          <p:nvPr/>
        </p:nvSpPr>
        <p:spPr bwMode="auto">
          <a:xfrm>
            <a:off x="0" y="1227138"/>
            <a:ext cx="2520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La liberté de choisir</a:t>
            </a:r>
          </a:p>
        </p:txBody>
      </p:sp>
      <p:sp>
        <p:nvSpPr>
          <p:cNvPr id="24593" name="TextBox 32"/>
          <p:cNvSpPr txBox="1">
            <a:spLocks noChangeArrowheads="1"/>
          </p:cNvSpPr>
          <p:nvPr/>
        </p:nvSpPr>
        <p:spPr bwMode="auto">
          <a:xfrm>
            <a:off x="3276600" y="1219200"/>
            <a:ext cx="2808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Les droits de l’enfant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08175" y="115888"/>
            <a:ext cx="6696075" cy="1103312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  <p:pic>
        <p:nvPicPr>
          <p:cNvPr id="245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7810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38" descr="YouTube.png">
            <a:hlinkClick r:id="rId6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990600" y="1989138"/>
            <a:ext cx="11525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7" name="TextBox 39"/>
          <p:cNvSpPr txBox="1">
            <a:spLocks noChangeArrowheads="1"/>
          </p:cNvSpPr>
          <p:nvPr/>
        </p:nvSpPr>
        <p:spPr bwMode="auto">
          <a:xfrm>
            <a:off x="2916238" y="188913"/>
            <a:ext cx="5688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Regardez ces vidéos sur chaque principe éthique et trouvez auquel correspondent les énoncés ci-dessous</a:t>
            </a:r>
          </a:p>
        </p:txBody>
      </p:sp>
      <p:pic>
        <p:nvPicPr>
          <p:cNvPr id="24598" name="Picture 40" descr="YouTube.png">
            <a:hlinkClick r:id="rId7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4191000" y="2014538"/>
            <a:ext cx="11525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41" descr="YouTube.png">
            <a:hlinkClick r:id="rId8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7524750" y="2006600"/>
            <a:ext cx="1150938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0" name="Group 45"/>
          <p:cNvGrpSpPr>
            <a:grpSpLocks/>
          </p:cNvGrpSpPr>
          <p:nvPr/>
        </p:nvGrpSpPr>
        <p:grpSpPr bwMode="auto">
          <a:xfrm>
            <a:off x="5719763" y="4795838"/>
            <a:ext cx="385762" cy="461962"/>
            <a:chOff x="2601990" y="3121804"/>
            <a:chExt cx="385834" cy="461665"/>
          </a:xfrm>
        </p:grpSpPr>
        <p:sp>
          <p:nvSpPr>
            <p:cNvPr id="19" name="Rectangle 18"/>
            <p:cNvSpPr/>
            <p:nvPr/>
          </p:nvSpPr>
          <p:spPr>
            <a:xfrm>
              <a:off x="2627784" y="3212976"/>
              <a:ext cx="360040" cy="36004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>
              <a:outerShdw blurRad="76200" dist="25400" dir="8460000" sx="99000" sy="99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24616" name="TextBox 19"/>
            <p:cNvSpPr txBox="1">
              <a:spLocks noChangeArrowheads="1"/>
            </p:cNvSpPr>
            <p:nvPr/>
          </p:nvSpPr>
          <p:spPr bwMode="auto">
            <a:xfrm>
              <a:off x="2601990" y="3121804"/>
              <a:ext cx="3600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B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79388" y="5410200"/>
            <a:ext cx="8964612" cy="954088"/>
            <a:chOff x="828378" y="3718684"/>
            <a:chExt cx="6440166" cy="954107"/>
          </a:xfrm>
        </p:grpSpPr>
        <p:sp>
          <p:nvSpPr>
            <p:cNvPr id="44" name="Rounded Rectangle 43"/>
            <p:cNvSpPr/>
            <p:nvPr/>
          </p:nvSpPr>
          <p:spPr>
            <a:xfrm>
              <a:off x="828378" y="3718684"/>
              <a:ext cx="6336704" cy="89912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24612" name="Rectangle 44"/>
            <p:cNvSpPr>
              <a:spLocks noChangeArrowheads="1"/>
            </p:cNvSpPr>
            <p:nvPr/>
          </p:nvSpPr>
          <p:spPr bwMode="auto">
            <a:xfrm>
              <a:off x="931840" y="3718684"/>
              <a:ext cx="63367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Quel principe éthique est le plus important selon vous dans  cette prise de décision ?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4608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ABD68C3-77FC-B442-A263-169C2C3A9967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117475"/>
            <a:ext cx="5651500" cy="7905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4100">
                <a:latin typeface="Century Gothic" charset="0"/>
              </a:rPr>
              <a:t>Prendre une décision</a:t>
            </a:r>
            <a:endParaRPr lang="en-GB" altLang="x-none" sz="4100">
              <a:latin typeface="Century Gothic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76375" y="2438400"/>
            <a:ext cx="575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000">
                <a:latin typeface="Century Gothic" charset="0"/>
              </a:rPr>
              <a:t>Travaillez par groupe de 3/4. Utilisez la trame de prise de décision. 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79388" y="1014413"/>
            <a:ext cx="8964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400">
                <a:latin typeface="Century Gothic" charset="0"/>
              </a:rPr>
              <a:t>Pour prendre une décision raisonnée, vous devez prendre en compte également 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76375" y="4106863"/>
            <a:ext cx="5256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Ecoutez les impacts économiques et sociaux de la FIV avec DPI</a:t>
            </a:r>
          </a:p>
        </p:txBody>
      </p:sp>
      <p:sp>
        <p:nvSpPr>
          <p:cNvPr id="15" name="Action Button: Forward or Next 14">
            <a:hlinkClick r:id="rId3"/>
          </p:cNvPr>
          <p:cNvSpPr>
            <a:spLocks noChangeArrowheads="1"/>
          </p:cNvSpPr>
          <p:nvPr/>
        </p:nvSpPr>
        <p:spPr bwMode="auto">
          <a:xfrm>
            <a:off x="6227763" y="4076700"/>
            <a:ext cx="576262" cy="576263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76375" y="5854700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Remplissez la trame.</a:t>
            </a:r>
          </a:p>
        </p:txBody>
      </p:sp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1476375" y="3243263"/>
            <a:ext cx="583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000">
                <a:latin typeface="Century Gothic" charset="0"/>
              </a:rPr>
              <a:t>Ecrivez les arguments éthiques pour et contre la FIV avec DPI. 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476375" y="5043488"/>
            <a:ext cx="5903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Plus de renseignements sur le taux de réussite et le coût. </a:t>
            </a: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4211638" y="908050"/>
            <a:ext cx="45688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4" name="Group 123"/>
          <p:cNvGrpSpPr>
            <a:grpSpLocks/>
          </p:cNvGrpSpPr>
          <p:nvPr/>
        </p:nvGrpSpPr>
        <p:grpSpPr bwMode="auto">
          <a:xfrm>
            <a:off x="5708650" y="1524000"/>
            <a:ext cx="3816350" cy="804863"/>
            <a:chOff x="5708576" y="1273696"/>
            <a:chExt cx="3816424" cy="804242"/>
          </a:xfrm>
        </p:grpSpPr>
        <p:sp>
          <p:nvSpPr>
            <p:cNvPr id="26656" name="Content Placeholder 2"/>
            <p:cNvSpPr txBox="1">
              <a:spLocks/>
            </p:cNvSpPr>
            <p:nvPr/>
          </p:nvSpPr>
          <p:spPr bwMode="auto">
            <a:xfrm>
              <a:off x="5708576" y="1273696"/>
              <a:ext cx="3816424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x-none" sz="2400" b="1">
                  <a:solidFill>
                    <a:srgbClr val="00B0EE"/>
                  </a:solidFill>
                  <a:latin typeface="Century Gothic" charset="0"/>
                </a:rPr>
                <a:t>Les arguments économiques</a:t>
              </a:r>
              <a:endParaRPr lang="en-GB" altLang="x-none" sz="2800" b="1">
                <a:solidFill>
                  <a:srgbClr val="00B0EE"/>
                </a:solidFill>
                <a:latin typeface="Century Gothic" charset="0"/>
              </a:endParaRPr>
            </a:p>
          </p:txBody>
        </p:sp>
        <p:pic>
          <p:nvPicPr>
            <p:cNvPr id="26657" name="Picture 22" descr="C:\Users\Tony\AppData\Local\Microsoft\Windows\Temporary Internet Files\Content.IE5\VGKIWXIG\MC900441324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237" y="1412776"/>
              <a:ext cx="665163" cy="66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5" name="Group 122"/>
          <p:cNvGrpSpPr>
            <a:grpSpLocks/>
          </p:cNvGrpSpPr>
          <p:nvPr/>
        </p:nvGrpSpPr>
        <p:grpSpPr bwMode="auto">
          <a:xfrm>
            <a:off x="1447800" y="1752600"/>
            <a:ext cx="4752975" cy="990600"/>
            <a:chOff x="1447800" y="1502296"/>
            <a:chExt cx="4752528" cy="990600"/>
          </a:xfrm>
        </p:grpSpPr>
        <p:sp>
          <p:nvSpPr>
            <p:cNvPr id="100" name="Content Placeholder 2"/>
            <p:cNvSpPr txBox="1">
              <a:spLocks/>
            </p:cNvSpPr>
            <p:nvPr/>
          </p:nvSpPr>
          <p:spPr>
            <a:xfrm>
              <a:off x="1447800" y="1556271"/>
              <a:ext cx="4752528" cy="936625"/>
            </a:xfrm>
            <a:prstGeom prst="rect">
              <a:avLst/>
            </a:prstGeom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x-none" sz="2400" b="1">
                  <a:solidFill>
                    <a:srgbClr val="00B0EE"/>
                  </a:solidFill>
                  <a:latin typeface="Century Gothic" charset="0"/>
                </a:rPr>
                <a:t>Les arguments sociaux</a:t>
              </a:r>
            </a:p>
            <a:p>
              <a:pPr eaLnBrk="1" hangingPunct="1">
                <a:spcBef>
                  <a:spcPct val="20000"/>
                </a:spcBef>
              </a:pPr>
              <a:endParaRPr lang="en-US" altLang="x-none" sz="2400">
                <a:solidFill>
                  <a:schemeClr val="tx2"/>
                </a:solidFill>
                <a:latin typeface="Century Gothic" charset="0"/>
              </a:endParaRPr>
            </a:p>
            <a:p>
              <a:pPr eaLnBrk="1" hangingPunct="1">
                <a:spcBef>
                  <a:spcPct val="20000"/>
                </a:spcBef>
                <a:buFont typeface="Arial" charset="0"/>
                <a:buNone/>
              </a:pPr>
              <a:endParaRPr lang="en-GB" altLang="x-none" sz="2800">
                <a:latin typeface="Century Gothic" charset="0"/>
              </a:endParaRPr>
            </a:p>
          </p:txBody>
        </p:sp>
        <p:pic>
          <p:nvPicPr>
            <p:cNvPr id="26655" name="Picture 5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5713" y="1502296"/>
              <a:ext cx="4968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539750" y="2454275"/>
            <a:ext cx="7920038" cy="3870325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67188"/>
            <a:ext cx="7794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05" descr="YouTube.png">
            <a:hlinkClick r:id="rId3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7019925" y="4167188"/>
            <a:ext cx="1152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06" descr="wr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02000"/>
            <a:ext cx="395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07" descr="wr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751513"/>
            <a:ext cx="3952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09" descr="discu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09838"/>
            <a:ext cx="688975" cy="4286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 descr="read research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030788"/>
            <a:ext cx="444500" cy="5032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7380288" y="3014663"/>
            <a:ext cx="792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SS5</a:t>
            </a:r>
          </a:p>
        </p:txBody>
      </p:sp>
      <p:pic>
        <p:nvPicPr>
          <p:cNvPr id="118" name="Picture 117" descr="Student sheets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38400"/>
            <a:ext cx="51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7380288" y="5467350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SS6</a:t>
            </a:r>
          </a:p>
        </p:txBody>
      </p:sp>
      <p:pic>
        <p:nvPicPr>
          <p:cNvPr id="120" name="Picture 119" descr="Student sheets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979988"/>
            <a:ext cx="51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ounded Rectangle 120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6653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E253ABA-87D5-1943-9CF5-CEBA6FE0D3F6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 animBg="1"/>
      <p:bldP spid="19" grpId="0"/>
      <p:bldP spid="71" grpId="0"/>
      <p:bldP spid="97" grpId="0"/>
      <p:bldP spid="117" grpId="0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76375" y="341313"/>
            <a:ext cx="7307263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4000" b="1">
                <a:solidFill>
                  <a:srgbClr val="00B0EE"/>
                </a:solidFill>
                <a:latin typeface="Century Gothic" charset="0"/>
              </a:rPr>
              <a:t>Votre décision: </a:t>
            </a:r>
          </a:p>
          <a:p>
            <a:pPr algn="r" eaLnBrk="1" hangingPunct="1"/>
            <a:r>
              <a:rPr lang="en-US" altLang="x-none" sz="3200">
                <a:latin typeface="Century Gothic" charset="0"/>
              </a:rPr>
              <a:t>Choisirez-vous la </a:t>
            </a:r>
            <a:r>
              <a:rPr lang="en-US" altLang="x-none" sz="3200" b="1">
                <a:latin typeface="Century Gothic" charset="0"/>
              </a:rPr>
              <a:t>FIV</a:t>
            </a:r>
            <a:r>
              <a:rPr lang="en-US" altLang="x-none" sz="3200">
                <a:latin typeface="Century Gothic" charset="0"/>
              </a:rPr>
              <a:t> avec </a:t>
            </a:r>
            <a:r>
              <a:rPr lang="en-US" altLang="x-none" sz="3200" b="1">
                <a:latin typeface="Century Gothic" charset="0"/>
              </a:rPr>
              <a:t>DPI </a:t>
            </a:r>
            <a:r>
              <a:rPr lang="en-US" altLang="x-none" sz="3200">
                <a:latin typeface="Century Gothic" charset="0"/>
              </a:rPr>
              <a:t>?</a:t>
            </a:r>
            <a:endParaRPr lang="en-GB" altLang="x-none" sz="3200">
              <a:latin typeface="Century Gothic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557338"/>
            <a:ext cx="5724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None/>
            </a:pPr>
            <a:endParaRPr lang="x-none" altLang="x-none" sz="2400">
              <a:latin typeface="Century Gothic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47813" y="1844675"/>
            <a:ext cx="7056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x-none" sz="2000">
                <a:latin typeface="Century Gothic" charset="0"/>
              </a:rPr>
              <a:t>Travaillez avec votre groupe. Chaque personne va dire quel facteur (éthique, social, économique) est le plus important selon elle, quelle sera sa décision, et pourquoi.</a:t>
            </a:r>
          </a:p>
          <a:p>
            <a:pPr eaLnBrk="1" hangingPunct="1">
              <a:buFontTx/>
              <a:buNone/>
            </a:pPr>
            <a:r>
              <a:rPr lang="en-US" altLang="x-none" sz="2000">
                <a:latin typeface="Century Gothic" charset="0"/>
              </a:rPr>
              <a:t>Le reste du groupe va poser des questions sur le fondement de cette décision, et essayer de les faire changer d’avis.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5288" y="1700213"/>
            <a:ext cx="8353425" cy="4537075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  <p:pic>
        <p:nvPicPr>
          <p:cNvPr id="13" name="Picture 12" descr="wr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395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iscu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688975" cy="43021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19250" y="4640263"/>
            <a:ext cx="6732588" cy="16303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000">
                <a:latin typeface="Century Gothic" charset="0"/>
              </a:rPr>
              <a:t>Exercice individuel. Prenez la décision définitive : utiliserez-vous la FIV avec DPI ? Expliquer pourquoi.</a:t>
            </a:r>
          </a:p>
          <a:p>
            <a:pPr eaLnBrk="1" hangingPunct="1"/>
            <a:r>
              <a:rPr lang="en-US" altLang="x-none" sz="2000">
                <a:latin typeface="Century Gothic" charset="0"/>
              </a:rPr>
              <a:t>Est-ce qu’un des arguments vous a fait changer d’avis ? Si oui, lequel ?</a:t>
            </a:r>
          </a:p>
          <a:p>
            <a:pPr eaLnBrk="1" hangingPunct="1"/>
            <a:endParaRPr lang="en-US" altLang="x-none" sz="2000">
              <a:latin typeface="Century Gothic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16238" y="1557338"/>
            <a:ext cx="58642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209675"/>
            <a:ext cx="9142413" cy="106680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165850"/>
            <a:ext cx="9144000" cy="358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699" name="Text Box 53"/>
          <p:cNvSpPr txBox="1">
            <a:spLocks noChangeArrowheads="1"/>
          </p:cNvSpPr>
          <p:nvPr/>
        </p:nvSpPr>
        <p:spPr bwMode="auto">
          <a:xfrm>
            <a:off x="0" y="6569075"/>
            <a:ext cx="341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x-none" sz="1200">
                <a:ea typeface="ＭＳ Ｐゴシック" charset="-128"/>
              </a:rPr>
              <a:t>© Sheffield Hallam University 2014</a:t>
            </a:r>
          </a:p>
        </p:txBody>
      </p:sp>
      <p:sp>
        <p:nvSpPr>
          <p:cNvPr id="29700" name="Text Box 50"/>
          <p:cNvSpPr txBox="1">
            <a:spLocks noChangeArrowheads="1"/>
          </p:cNvSpPr>
          <p:nvPr/>
        </p:nvSpPr>
        <p:spPr bwMode="auto">
          <a:xfrm>
            <a:off x="4881563" y="6569075"/>
            <a:ext cx="4262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x-none" sz="1200">
                <a:ea typeface="ＭＳ Ｐゴシック" charset="-128"/>
                <a:cs typeface="American Typewriter" charset="0"/>
              </a:rPr>
              <a:t>This page may have been changed from the original</a:t>
            </a:r>
          </a:p>
        </p:txBody>
      </p:sp>
      <p:pic>
        <p:nvPicPr>
          <p:cNvPr id="29701" name="Picture 10" descr="NHS Screening Progs - S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38" y="163513"/>
            <a:ext cx="19224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0" y="6203950"/>
            <a:ext cx="9144000" cy="27622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200" b="1">
                <a:solidFill>
                  <a:schemeClr val="bg1"/>
                </a:solidFill>
              </a:rPr>
              <a:t>This resource was developed with, and funded by, the NHS Sickle Cell and Thalassaemia Screening Programme (part of Public Health England)</a:t>
            </a:r>
          </a:p>
        </p:txBody>
      </p:sp>
      <p:sp>
        <p:nvSpPr>
          <p:cNvPr id="29703" name="Title 1"/>
          <p:cNvSpPr>
            <a:spLocks noGrp="1"/>
          </p:cNvSpPr>
          <p:nvPr>
            <p:ph type="ctrTitle" idx="4294967295"/>
          </p:nvPr>
        </p:nvSpPr>
        <p:spPr>
          <a:xfrm>
            <a:off x="2411413" y="476250"/>
            <a:ext cx="4464050" cy="647700"/>
          </a:xfrm>
        </p:spPr>
        <p:txBody>
          <a:bodyPr/>
          <a:lstStyle/>
          <a:p>
            <a:pPr eaLnBrk="1" hangingPunct="1"/>
            <a:r>
              <a:rPr lang="en-US" altLang="x-none" sz="3200">
                <a:solidFill>
                  <a:srgbClr val="0091C4"/>
                </a:solidFill>
                <a:latin typeface="Century Gothic" charset="0"/>
              </a:rPr>
              <a:t>Fiches étudiants</a:t>
            </a:r>
            <a:endParaRPr lang="en-US" altLang="x-none" sz="4000">
              <a:solidFill>
                <a:srgbClr val="0091C4"/>
              </a:solidFill>
              <a:latin typeface="Century Gothic" charset="0"/>
              <a:ea typeface="Lato Regular" charset="0"/>
              <a:cs typeface="Lato Regular" charset="0"/>
            </a:endParaRPr>
          </a:p>
        </p:txBody>
      </p:sp>
      <p:sp>
        <p:nvSpPr>
          <p:cNvPr id="29704" name="TextBox 15"/>
          <p:cNvSpPr txBox="1">
            <a:spLocks noChangeArrowheads="1"/>
          </p:cNvSpPr>
          <p:nvPr/>
        </p:nvSpPr>
        <p:spPr bwMode="auto">
          <a:xfrm>
            <a:off x="900113" y="1270000"/>
            <a:ext cx="7488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Prendre des décisions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42900" y="2457450"/>
          <a:ext cx="8496300" cy="3506788"/>
        </p:xfrm>
        <a:graphic>
          <a:graphicData uri="http://schemas.openxmlformats.org/drawingml/2006/table">
            <a:tbl>
              <a:tblPr/>
              <a:tblGrid>
                <a:gridCol w="1223963"/>
                <a:gridCol w="2789237"/>
                <a:gridCol w="4483100"/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Fiche no.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Titre 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91C4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Notes</a:t>
                      </a:r>
                      <a:endParaRPr kumimoji="0" lang="en-GB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91C4"/>
                        </a:solidFill>
                        <a:effectLst/>
                        <a:latin typeface="Century Gothic" charset="0"/>
                        <a:ea typeface="ＭＳ Ｐゴシック" charset="-128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SS1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option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classe, découpée en cartes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SS2a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naissance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classe, découpée en cartes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SS2b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Cartes naissance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classe, découpée en cartes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SS3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Tableau des résultats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A usage unique, découpée en deux tableaux, un tableau par étudiant.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SS4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FIV avec DPI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duo ou par étudiant sur son ordinateur.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SS5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Trame de prise de décision</a:t>
                      </a: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A usage unique, une par groupe ou par étudiant sur son ordinateur, et imprimé.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SS6</a:t>
                      </a:r>
                    </a:p>
                  </a:txBody>
                  <a:tcPr anchor="ctr" horzOverflow="overflow">
                    <a:lnL>
                      <a:noFill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Coûts et taux de réussite de la FIV avec DPI</a:t>
                      </a:r>
                      <a:endParaRPr kumimoji="0" lang="en-GB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Arial" charset="0"/>
                          <a:cs typeface="Arial" charset="0"/>
                        </a:rPr>
                        <a:t>Réutilisable, une par duo ou par étudiant sur son ordinateur.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733" name="Picture 13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0975" y="1001713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0975" y="2225675"/>
            <a:ext cx="2771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975" y="3644900"/>
            <a:ext cx="2771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900" y="4951413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31749" name="TextBox 42"/>
          <p:cNvSpPr txBox="1">
            <a:spLocks noChangeArrowheads="1"/>
          </p:cNvSpPr>
          <p:nvPr/>
        </p:nvSpPr>
        <p:spPr bwMode="auto">
          <a:xfrm>
            <a:off x="4678363" y="1371600"/>
            <a:ext cx="417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Ne rien faire</a:t>
            </a:r>
          </a:p>
        </p:txBody>
      </p:sp>
      <p:sp>
        <p:nvSpPr>
          <p:cNvPr id="31750" name="TextBox 43"/>
          <p:cNvSpPr txBox="1">
            <a:spLocks noChangeArrowheads="1"/>
          </p:cNvSpPr>
          <p:nvPr/>
        </p:nvSpPr>
        <p:spPr bwMode="auto">
          <a:xfrm>
            <a:off x="4572000" y="2565400"/>
            <a:ext cx="4572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le dépistage prénatal</a:t>
            </a:r>
          </a:p>
        </p:txBody>
      </p:sp>
      <p:sp>
        <p:nvSpPr>
          <p:cNvPr id="31751" name="TextBox 44"/>
          <p:cNvSpPr txBox="1">
            <a:spLocks noChangeArrowheads="1"/>
          </p:cNvSpPr>
          <p:nvPr/>
        </p:nvSpPr>
        <p:spPr bwMode="auto">
          <a:xfrm>
            <a:off x="4716463" y="4124325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un donneur de sperme</a:t>
            </a:r>
          </a:p>
        </p:txBody>
      </p:sp>
      <p:sp>
        <p:nvSpPr>
          <p:cNvPr id="31752" name="TextBox 45"/>
          <p:cNvSpPr txBox="1">
            <a:spLocks noChangeArrowheads="1"/>
          </p:cNvSpPr>
          <p:nvPr/>
        </p:nvSpPr>
        <p:spPr bwMode="auto">
          <a:xfrm>
            <a:off x="4716463" y="5457825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la FIV avec DPI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16463" y="1001713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6463" y="2225675"/>
            <a:ext cx="2771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16463" y="3644900"/>
            <a:ext cx="2771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52975" y="4951413"/>
            <a:ext cx="27717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de...</a:t>
            </a:r>
          </a:p>
        </p:txBody>
      </p:sp>
      <p:sp>
        <p:nvSpPr>
          <p:cNvPr id="31757" name="TextBox 56"/>
          <p:cNvSpPr txBox="1">
            <a:spLocks noChangeArrowheads="1"/>
          </p:cNvSpPr>
          <p:nvPr/>
        </p:nvSpPr>
        <p:spPr bwMode="auto">
          <a:xfrm>
            <a:off x="215900" y="1450975"/>
            <a:ext cx="4176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Ne rien faire</a:t>
            </a:r>
          </a:p>
        </p:txBody>
      </p:sp>
      <p:sp>
        <p:nvSpPr>
          <p:cNvPr id="31758" name="TextBox 57"/>
          <p:cNvSpPr txBox="1">
            <a:spLocks noChangeArrowheads="1"/>
          </p:cNvSpPr>
          <p:nvPr/>
        </p:nvSpPr>
        <p:spPr bwMode="auto">
          <a:xfrm>
            <a:off x="0" y="2565400"/>
            <a:ext cx="4572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800"/>
              </a:lnSpc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le dépistage prénatal</a:t>
            </a:r>
          </a:p>
        </p:txBody>
      </p:sp>
      <p:sp>
        <p:nvSpPr>
          <p:cNvPr id="31759" name="TextBox 58"/>
          <p:cNvSpPr txBox="1">
            <a:spLocks noChangeArrowheads="1"/>
          </p:cNvSpPr>
          <p:nvPr/>
        </p:nvSpPr>
        <p:spPr bwMode="auto">
          <a:xfrm>
            <a:off x="144463" y="4124325"/>
            <a:ext cx="4248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un donneur de sperme</a:t>
            </a:r>
          </a:p>
        </p:txBody>
      </p:sp>
      <p:sp>
        <p:nvSpPr>
          <p:cNvPr id="31760" name="TextBox 59"/>
          <p:cNvSpPr txBox="1">
            <a:spLocks noChangeArrowheads="1"/>
          </p:cNvSpPr>
          <p:nvPr/>
        </p:nvSpPr>
        <p:spPr bwMode="auto">
          <a:xfrm>
            <a:off x="144463" y="5457825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la FIV avec DPI</a:t>
            </a:r>
          </a:p>
        </p:txBody>
      </p:sp>
      <p:sp>
        <p:nvSpPr>
          <p:cNvPr id="31761" name="TextBox 29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SS1</a:t>
            </a:r>
          </a:p>
        </p:txBody>
      </p:sp>
      <p:pic>
        <p:nvPicPr>
          <p:cNvPr id="31762" name="Picture 30" descr="Student shee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0" y="981075"/>
            <a:ext cx="9144000" cy="5327650"/>
          </a:xfrm>
          <a:prstGeom prst="rect">
            <a:avLst/>
          </a:prstGeom>
          <a:noFill/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34" name="Straight Connector 33"/>
          <p:cNvCxnSpPr>
            <a:stCxn id="32" idx="0"/>
            <a:endCxn id="32" idx="2"/>
          </p:cNvCxnSpPr>
          <p:nvPr/>
        </p:nvCxnSpPr>
        <p:spPr>
          <a:xfrm>
            <a:off x="4572000" y="981075"/>
            <a:ext cx="0" cy="532765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0" y="2205038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925" y="3656013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4925" y="4962525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771775" y="107950"/>
            <a:ext cx="3744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Cartes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option</a:t>
            </a:r>
          </a:p>
        </p:txBody>
      </p:sp>
      <p:pic>
        <p:nvPicPr>
          <p:cNvPr id="31769" name="Picture 55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ction Button: Back or Previous 60">
            <a:hlinkClick r:id="rId4" action="ppaction://hlinksldjump" highlightClick="1"/>
          </p:cNvPr>
          <p:cNvSpPr/>
          <p:nvPr/>
        </p:nvSpPr>
        <p:spPr>
          <a:xfrm>
            <a:off x="6156325" y="260350"/>
            <a:ext cx="468313" cy="360363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2"/>
          <p:cNvSpPr txBox="1">
            <a:spLocks noChangeArrowheads="1"/>
          </p:cNvSpPr>
          <p:nvPr/>
        </p:nvSpPr>
        <p:spPr bwMode="auto">
          <a:xfrm>
            <a:off x="250825" y="1179513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Votre bébé n’a pas la maladie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925" y="835025"/>
            <a:ext cx="4465638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000">
                <a:solidFill>
                  <a:srgbClr val="E46C0A"/>
                </a:solidFill>
                <a:latin typeface="Century Gothic" charset="0"/>
              </a:rPr>
              <a:t>Vous choisissez de ne rien faire…</a:t>
            </a:r>
          </a:p>
        </p:txBody>
      </p:sp>
      <p:sp>
        <p:nvSpPr>
          <p:cNvPr id="32771" name="TextBox 46"/>
          <p:cNvSpPr txBox="1">
            <a:spLocks noChangeArrowheads="1"/>
          </p:cNvSpPr>
          <p:nvPr/>
        </p:nvSpPr>
        <p:spPr bwMode="auto">
          <a:xfrm>
            <a:off x="250825" y="2620963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Votre bébé n’a pas la maladie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0" y="2260600"/>
            <a:ext cx="44640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000">
                <a:solidFill>
                  <a:srgbClr val="E46C0A"/>
                </a:solidFill>
                <a:latin typeface="Century Gothic" charset="0"/>
              </a:rPr>
              <a:t>Vous choisissez de ne rien faire…</a:t>
            </a:r>
          </a:p>
        </p:txBody>
      </p:sp>
      <p:sp>
        <p:nvSpPr>
          <p:cNvPr id="32773" name="TextBox 50"/>
          <p:cNvSpPr txBox="1">
            <a:spLocks noChangeArrowheads="1"/>
          </p:cNvSpPr>
          <p:nvPr/>
        </p:nvSpPr>
        <p:spPr bwMode="auto">
          <a:xfrm>
            <a:off x="71438" y="4244975"/>
            <a:ext cx="450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Le résultat est négatif – votre bébé est en bonne santé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925" y="3689350"/>
            <a:ext cx="45370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dépistage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prénatal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775" name="TextBox 53"/>
          <p:cNvSpPr txBox="1">
            <a:spLocks noChangeArrowheads="1"/>
          </p:cNvSpPr>
          <p:nvPr/>
        </p:nvSpPr>
        <p:spPr bwMode="auto">
          <a:xfrm>
            <a:off x="107950" y="5692775"/>
            <a:ext cx="431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Le résultat est positif – vous avez  fait une IVG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925" y="5113338"/>
            <a:ext cx="50419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dépistage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prénatal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777" name="TextBox 32"/>
          <p:cNvSpPr txBox="1">
            <a:spLocks noChangeArrowheads="1"/>
          </p:cNvSpPr>
          <p:nvPr/>
        </p:nvSpPr>
        <p:spPr bwMode="auto">
          <a:xfrm>
            <a:off x="4765675" y="1179513"/>
            <a:ext cx="4176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Votre bébé n’a pas la maladie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835025"/>
            <a:ext cx="45720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000">
                <a:solidFill>
                  <a:srgbClr val="E46C0A"/>
                </a:solidFill>
                <a:latin typeface="Century Gothic" charset="0"/>
              </a:rPr>
              <a:t>Vous choisissez de ne rien faire…</a:t>
            </a:r>
          </a:p>
        </p:txBody>
      </p:sp>
      <p:sp>
        <p:nvSpPr>
          <p:cNvPr id="32779" name="TextBox 34"/>
          <p:cNvSpPr txBox="1">
            <a:spLocks noChangeArrowheads="1"/>
          </p:cNvSpPr>
          <p:nvPr/>
        </p:nvSpPr>
        <p:spPr bwMode="auto">
          <a:xfrm>
            <a:off x="4765675" y="2620963"/>
            <a:ext cx="41767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Votre bébé a une bêta-thalassémie majeure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37075" y="2260600"/>
            <a:ext cx="45720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000">
                <a:solidFill>
                  <a:srgbClr val="E46C0A"/>
                </a:solidFill>
                <a:latin typeface="Century Gothic" charset="0"/>
              </a:rPr>
              <a:t>Vous choisissez de ne rien faire…</a:t>
            </a:r>
          </a:p>
        </p:txBody>
      </p:sp>
      <p:sp>
        <p:nvSpPr>
          <p:cNvPr id="32781" name="TextBox 36"/>
          <p:cNvSpPr txBox="1">
            <a:spLocks noChangeArrowheads="1"/>
          </p:cNvSpPr>
          <p:nvPr/>
        </p:nvSpPr>
        <p:spPr bwMode="auto">
          <a:xfrm>
            <a:off x="4608513" y="4267200"/>
            <a:ext cx="450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Le résultat est négatif – votre bébé est en bonne santé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72000" y="3657600"/>
            <a:ext cx="457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dépistage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prénatal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2783" name="TextBox 38"/>
          <p:cNvSpPr txBox="1">
            <a:spLocks noChangeArrowheads="1"/>
          </p:cNvSpPr>
          <p:nvPr/>
        </p:nvSpPr>
        <p:spPr bwMode="auto">
          <a:xfrm>
            <a:off x="4552950" y="5543550"/>
            <a:ext cx="451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Le résultat est positif</a:t>
            </a:r>
            <a:br>
              <a:rPr lang="en-GB" altLang="x-none" sz="2000">
                <a:latin typeface="Century Gothic" charset="0"/>
              </a:rPr>
            </a:br>
            <a:r>
              <a:rPr lang="en-GB" altLang="x-none" sz="2000">
                <a:latin typeface="Century Gothic" charset="0"/>
              </a:rPr>
              <a:t>– votre bébé a une bêta-thalassémie majeure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572000" y="5113338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dépistage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prénatal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765175"/>
            <a:ext cx="9144000" cy="5759450"/>
          </a:xfrm>
          <a:prstGeom prst="rect">
            <a:avLst/>
          </a:prstGeom>
          <a:noFill/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entury Gothic" charset="0"/>
            </a:endParaRPr>
          </a:p>
        </p:txBody>
      </p:sp>
      <p:cxnSp>
        <p:nvCxnSpPr>
          <p:cNvPr id="45" name="Straight Connector 44"/>
          <p:cNvCxnSpPr>
            <a:stCxn id="28" idx="0"/>
            <a:endCxn id="28" idx="2"/>
          </p:cNvCxnSpPr>
          <p:nvPr/>
        </p:nvCxnSpPr>
        <p:spPr>
          <a:xfrm>
            <a:off x="4572000" y="765175"/>
            <a:ext cx="0" cy="575945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0" y="2205038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4925" y="3644900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925" y="5013325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TextBox 52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SS2a</a:t>
            </a:r>
          </a:p>
        </p:txBody>
      </p:sp>
      <p:pic>
        <p:nvPicPr>
          <p:cNvPr id="32791" name="Picture 54" descr="Student shee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771775" y="107950"/>
            <a:ext cx="3744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Cartes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naissance</a:t>
            </a:r>
          </a:p>
        </p:txBody>
      </p:sp>
      <p:pic>
        <p:nvPicPr>
          <p:cNvPr id="32793" name="Picture 57" descr="engage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ction Button: Back or Previous 60">
            <a:hlinkClick r:id="rId4" action="ppaction://hlinksldjump" highlightClick="1"/>
          </p:cNvPr>
          <p:cNvSpPr/>
          <p:nvPr/>
        </p:nvSpPr>
        <p:spPr>
          <a:xfrm>
            <a:off x="6629400" y="228600"/>
            <a:ext cx="468313" cy="360363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0"/>
          <p:cNvSpPr txBox="1">
            <a:spLocks noChangeArrowheads="1"/>
          </p:cNvSpPr>
          <p:nvPr/>
        </p:nvSpPr>
        <p:spPr bwMode="auto">
          <a:xfrm>
            <a:off x="34925" y="1266825"/>
            <a:ext cx="446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essayé trois fois puis abandonné à cause du coût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65175"/>
            <a:ext cx="42116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décidez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un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donneur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sperme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3795" name="TextBox 13"/>
          <p:cNvSpPr txBox="1">
            <a:spLocks noChangeArrowheads="1"/>
          </p:cNvSpPr>
          <p:nvPr/>
        </p:nvSpPr>
        <p:spPr bwMode="auto">
          <a:xfrm>
            <a:off x="0" y="2635250"/>
            <a:ext cx="4500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Vous avez essayé deux fois puis changé d’avis, ne souhaitant plus avoir un enfant qui ne partagerait pas vos deux patrimoines génétiques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925" y="3724275"/>
            <a:ext cx="4537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la FIV avec DPI</a:t>
            </a:r>
          </a:p>
        </p:txBody>
      </p:sp>
      <p:sp>
        <p:nvSpPr>
          <p:cNvPr id="33797" name="TextBox 19"/>
          <p:cNvSpPr txBox="1">
            <a:spLocks noChangeArrowheads="1"/>
          </p:cNvSpPr>
          <p:nvPr/>
        </p:nvSpPr>
        <p:spPr bwMode="auto">
          <a:xfrm>
            <a:off x="0" y="4275138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essayé deux fois puis abandonné à cause du coût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8" y="5211763"/>
            <a:ext cx="40687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la FIV avec DPI</a:t>
            </a:r>
          </a:p>
        </p:txBody>
      </p:sp>
      <p:sp>
        <p:nvSpPr>
          <p:cNvPr id="33799" name="TextBox 22"/>
          <p:cNvSpPr txBox="1">
            <a:spLocks noChangeArrowheads="1"/>
          </p:cNvSpPr>
          <p:nvPr/>
        </p:nvSpPr>
        <p:spPr bwMode="auto">
          <a:xfrm>
            <a:off x="-36513" y="5768975"/>
            <a:ext cx="460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eu un enfant en bonne santé au bout du deuxième essai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700" y="2159000"/>
            <a:ext cx="42116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décidez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un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donneur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sperme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3801" name="TextBox 35"/>
          <p:cNvSpPr txBox="1">
            <a:spLocks noChangeArrowheads="1"/>
          </p:cNvSpPr>
          <p:nvPr/>
        </p:nvSpPr>
        <p:spPr bwMode="auto">
          <a:xfrm>
            <a:off x="4572000" y="1266825"/>
            <a:ext cx="4464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essayé trois fois puis abandonné à cause du coût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7075" y="765175"/>
            <a:ext cx="42116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décidez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un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donneur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sperme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3803" name="TextBox 37"/>
          <p:cNvSpPr txBox="1">
            <a:spLocks noChangeArrowheads="1"/>
          </p:cNvSpPr>
          <p:nvPr/>
        </p:nvSpPr>
        <p:spPr bwMode="auto">
          <a:xfrm>
            <a:off x="4537075" y="2852738"/>
            <a:ext cx="4498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eu un enfant en bonne santé dès la première tentative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72000" y="3724275"/>
            <a:ext cx="457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la FIV avec DPI</a:t>
            </a:r>
          </a:p>
        </p:txBody>
      </p:sp>
      <p:sp>
        <p:nvSpPr>
          <p:cNvPr id="33805" name="TextBox 39"/>
          <p:cNvSpPr txBox="1">
            <a:spLocks noChangeArrowheads="1"/>
          </p:cNvSpPr>
          <p:nvPr/>
        </p:nvSpPr>
        <p:spPr bwMode="auto">
          <a:xfrm>
            <a:off x="4537075" y="4114800"/>
            <a:ext cx="4464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essayé trois fois puis abandonné pour des raisons médicales et affectives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06925" y="5211763"/>
            <a:ext cx="4068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choisissez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la FIV avec DPI</a:t>
            </a:r>
          </a:p>
        </p:txBody>
      </p:sp>
      <p:sp>
        <p:nvSpPr>
          <p:cNvPr id="33807" name="TextBox 41"/>
          <p:cNvSpPr txBox="1">
            <a:spLocks noChangeArrowheads="1"/>
          </p:cNvSpPr>
          <p:nvPr/>
        </p:nvSpPr>
        <p:spPr bwMode="auto">
          <a:xfrm>
            <a:off x="4500563" y="5768975"/>
            <a:ext cx="4608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>
                <a:latin typeface="Century Gothic" charset="0"/>
              </a:rPr>
              <a:t>Vous avez eu un enfant en bonne santé dès la première tentative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7075" y="2284413"/>
            <a:ext cx="42116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Vous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décidez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d’utiliser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un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donneur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de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sperme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81050"/>
            <a:ext cx="9144000" cy="5743575"/>
          </a:xfrm>
          <a:prstGeom prst="rect">
            <a:avLst/>
          </a:prstGeom>
          <a:noFill/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entury Gothic" charset="0"/>
            </a:endParaRPr>
          </a:p>
        </p:txBody>
      </p:sp>
      <p:cxnSp>
        <p:nvCxnSpPr>
          <p:cNvPr id="30" name="Straight Connector 29"/>
          <p:cNvCxnSpPr>
            <a:stCxn id="29" idx="0"/>
            <a:endCxn id="29" idx="2"/>
          </p:cNvCxnSpPr>
          <p:nvPr/>
        </p:nvCxnSpPr>
        <p:spPr>
          <a:xfrm>
            <a:off x="4572000" y="781050"/>
            <a:ext cx="0" cy="5743575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0" y="2220913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4925" y="3733800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925" y="5173663"/>
            <a:ext cx="9144000" cy="0"/>
          </a:xfrm>
          <a:prstGeom prst="line">
            <a:avLst/>
          </a:prstGeom>
          <a:ln>
            <a:solidFill>
              <a:srgbClr val="00B0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4" name="TextBox 50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SS2b</a:t>
            </a:r>
          </a:p>
        </p:txBody>
      </p:sp>
      <p:pic>
        <p:nvPicPr>
          <p:cNvPr id="33815" name="Picture 51" descr="Student shee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ction Button: Back or Previous 53">
            <a:hlinkClick r:id="rId3" action="ppaction://hlinksldjump" highlightClick="1"/>
          </p:cNvPr>
          <p:cNvSpPr/>
          <p:nvPr/>
        </p:nvSpPr>
        <p:spPr>
          <a:xfrm>
            <a:off x="6443663" y="188913"/>
            <a:ext cx="468312" cy="360362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3817" name="Picture 54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55"/>
          <p:cNvSpPr txBox="1"/>
          <p:nvPr/>
        </p:nvSpPr>
        <p:spPr>
          <a:xfrm>
            <a:off x="2484438" y="115888"/>
            <a:ext cx="37449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Cartes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867400" y="827088"/>
            <a:ext cx="0" cy="6011862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258888" y="836613"/>
            <a:ext cx="0" cy="597535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" name="Rectangle 86"/>
          <p:cNvSpPr/>
          <p:nvPr/>
        </p:nvSpPr>
        <p:spPr>
          <a:xfrm>
            <a:off x="107950" y="836613"/>
            <a:ext cx="4427538" cy="6021387"/>
          </a:xfrm>
          <a:prstGeom prst="rect">
            <a:avLst/>
          </a:prstGeom>
          <a:noFill/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716463" y="836613"/>
            <a:ext cx="4391025" cy="6021387"/>
          </a:xfrm>
          <a:prstGeom prst="rect">
            <a:avLst/>
          </a:prstGeom>
          <a:noFill/>
          <a:ln>
            <a:solidFill>
              <a:srgbClr val="00B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716463" y="4067175"/>
            <a:ext cx="4392612" cy="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716463" y="2627313"/>
            <a:ext cx="4392612" cy="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716463" y="5435600"/>
            <a:ext cx="4392612" cy="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TextBox 15"/>
          <p:cNvSpPr txBox="1">
            <a:spLocks noChangeArrowheads="1"/>
          </p:cNvSpPr>
          <p:nvPr/>
        </p:nvSpPr>
        <p:spPr bwMode="auto">
          <a:xfrm>
            <a:off x="4716463" y="2627313"/>
            <a:ext cx="1223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Utiliser le dépistage prénatal</a:t>
            </a:r>
          </a:p>
        </p:txBody>
      </p:sp>
      <p:sp>
        <p:nvSpPr>
          <p:cNvPr id="34825" name="TextBox 17"/>
          <p:cNvSpPr txBox="1">
            <a:spLocks noChangeArrowheads="1"/>
          </p:cNvSpPr>
          <p:nvPr/>
        </p:nvSpPr>
        <p:spPr bwMode="auto">
          <a:xfrm>
            <a:off x="4716463" y="1196975"/>
            <a:ext cx="1223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Ne rien faire</a:t>
            </a:r>
          </a:p>
        </p:txBody>
      </p:sp>
      <p:sp>
        <p:nvSpPr>
          <p:cNvPr id="34826" name="TextBox 18"/>
          <p:cNvSpPr txBox="1">
            <a:spLocks noChangeArrowheads="1"/>
          </p:cNvSpPr>
          <p:nvPr/>
        </p:nvSpPr>
        <p:spPr bwMode="auto">
          <a:xfrm>
            <a:off x="4724400" y="4102100"/>
            <a:ext cx="1225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Utiliser un donneur de sperme</a:t>
            </a:r>
          </a:p>
        </p:txBody>
      </p:sp>
      <p:sp>
        <p:nvSpPr>
          <p:cNvPr id="34827" name="TextBox 19"/>
          <p:cNvSpPr txBox="1">
            <a:spLocks noChangeArrowheads="1"/>
          </p:cNvSpPr>
          <p:nvPr/>
        </p:nvSpPr>
        <p:spPr bwMode="auto">
          <a:xfrm>
            <a:off x="4716463" y="5435600"/>
            <a:ext cx="1223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Utiliser la FIV avec DPI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818128"/>
            <a:ext cx="1152128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1">
                <a:solidFill>
                  <a:schemeClr val="bg1"/>
                </a:solidFill>
                <a:latin typeface="Century Gothic" charset="0"/>
              </a:rPr>
              <a:t>Choice</a:t>
            </a:r>
            <a:endParaRPr lang="en-GB" altLang="x-none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8124" y="818128"/>
            <a:ext cx="32040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Résultats</a:t>
            </a:r>
            <a:endParaRPr lang="en-GB" b="1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34834" name="Group 51"/>
          <p:cNvGrpSpPr>
            <a:grpSpLocks/>
          </p:cNvGrpSpPr>
          <p:nvPr/>
        </p:nvGrpSpPr>
        <p:grpSpPr bwMode="auto">
          <a:xfrm>
            <a:off x="5940425" y="1331913"/>
            <a:ext cx="144463" cy="5400675"/>
            <a:chOff x="5868144" y="980728"/>
            <a:chExt cx="144016" cy="5616624"/>
          </a:xfrm>
        </p:grpSpPr>
        <p:grpSp>
          <p:nvGrpSpPr>
            <p:cNvPr id="34874" name="Group 35"/>
            <p:cNvGrpSpPr>
              <a:grpSpLocks/>
            </p:cNvGrpSpPr>
            <p:nvPr/>
          </p:nvGrpSpPr>
          <p:grpSpPr bwMode="auto">
            <a:xfrm>
              <a:off x="5868145" y="980728"/>
              <a:ext cx="144015" cy="1224135"/>
              <a:chOff x="5868145" y="980728"/>
              <a:chExt cx="144015" cy="1224135"/>
            </a:xfrm>
          </p:grpSpPr>
          <p:pic>
            <p:nvPicPr>
              <p:cNvPr id="34890" name="Picture 28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1" name="Picture 31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2" name="Picture 33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93" name="Picture 34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75" name="Group 36"/>
            <p:cNvGrpSpPr>
              <a:grpSpLocks/>
            </p:cNvGrpSpPr>
            <p:nvPr/>
          </p:nvGrpSpPr>
          <p:grpSpPr bwMode="auto">
            <a:xfrm>
              <a:off x="5868144" y="2492897"/>
              <a:ext cx="144015" cy="1224135"/>
              <a:chOff x="5868145" y="980728"/>
              <a:chExt cx="144015" cy="1224135"/>
            </a:xfrm>
          </p:grpSpPr>
          <p:pic>
            <p:nvPicPr>
              <p:cNvPr id="34886" name="Picture 37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7" name="Picture 38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8" name="Picture 39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9" name="Picture 40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76" name="Group 41"/>
            <p:cNvGrpSpPr>
              <a:grpSpLocks/>
            </p:cNvGrpSpPr>
            <p:nvPr/>
          </p:nvGrpSpPr>
          <p:grpSpPr bwMode="auto">
            <a:xfrm>
              <a:off x="5868144" y="3933057"/>
              <a:ext cx="144015" cy="1224135"/>
              <a:chOff x="5868145" y="980728"/>
              <a:chExt cx="144015" cy="1224135"/>
            </a:xfrm>
          </p:grpSpPr>
          <p:pic>
            <p:nvPicPr>
              <p:cNvPr id="34882" name="Picture 42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3" name="Picture 43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4" name="Picture 44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5" name="Picture 45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77" name="Group 46"/>
            <p:cNvGrpSpPr>
              <a:grpSpLocks/>
            </p:cNvGrpSpPr>
            <p:nvPr/>
          </p:nvGrpSpPr>
          <p:grpSpPr bwMode="auto">
            <a:xfrm>
              <a:off x="5868144" y="5373217"/>
              <a:ext cx="144015" cy="1224135"/>
              <a:chOff x="5868145" y="980728"/>
              <a:chExt cx="144015" cy="1224135"/>
            </a:xfrm>
          </p:grpSpPr>
          <p:pic>
            <p:nvPicPr>
              <p:cNvPr id="34878" name="Picture 47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79" name="Picture 48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0" name="Picture 49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81" name="Picture 50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107950" y="4076700"/>
            <a:ext cx="4392613" cy="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>
            <a:off x="107950" y="2636838"/>
            <a:ext cx="4392613" cy="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107950" y="5445125"/>
            <a:ext cx="4392613" cy="0"/>
          </a:xfrm>
          <a:prstGeom prst="line">
            <a:avLst/>
          </a:prstGeom>
          <a:noFill/>
          <a:ln w="3175">
            <a:solidFill>
              <a:srgbClr val="00B0EE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8" name="TextBox 57"/>
          <p:cNvSpPr txBox="1">
            <a:spLocks noChangeArrowheads="1"/>
          </p:cNvSpPr>
          <p:nvPr/>
        </p:nvSpPr>
        <p:spPr bwMode="auto">
          <a:xfrm>
            <a:off x="107950" y="2636838"/>
            <a:ext cx="1223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Utiliser le dépistage prénatal</a:t>
            </a:r>
          </a:p>
        </p:txBody>
      </p:sp>
      <p:sp>
        <p:nvSpPr>
          <p:cNvPr id="34839" name="TextBox 58"/>
          <p:cNvSpPr txBox="1">
            <a:spLocks noChangeArrowheads="1"/>
          </p:cNvSpPr>
          <p:nvPr/>
        </p:nvSpPr>
        <p:spPr bwMode="auto">
          <a:xfrm>
            <a:off x="107950" y="1196975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Ne rien faire</a:t>
            </a:r>
          </a:p>
        </p:txBody>
      </p:sp>
      <p:sp>
        <p:nvSpPr>
          <p:cNvPr id="34840" name="TextBox 59"/>
          <p:cNvSpPr txBox="1">
            <a:spLocks noChangeArrowheads="1"/>
          </p:cNvSpPr>
          <p:nvPr/>
        </p:nvSpPr>
        <p:spPr bwMode="auto">
          <a:xfrm>
            <a:off x="115888" y="4111625"/>
            <a:ext cx="12255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Utiliser un donneur de sperme</a:t>
            </a:r>
          </a:p>
        </p:txBody>
      </p:sp>
      <p:sp>
        <p:nvSpPr>
          <p:cNvPr id="34841" name="TextBox 60"/>
          <p:cNvSpPr txBox="1">
            <a:spLocks noChangeArrowheads="1"/>
          </p:cNvSpPr>
          <p:nvPr/>
        </p:nvSpPr>
        <p:spPr bwMode="auto">
          <a:xfrm>
            <a:off x="107950" y="5445125"/>
            <a:ext cx="1223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Utiliser la FIV avec DPI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504" y="827420"/>
            <a:ext cx="1152128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1">
                <a:solidFill>
                  <a:schemeClr val="bg1"/>
                </a:solidFill>
                <a:latin typeface="Century Gothic" charset="0"/>
              </a:rPr>
              <a:t>Choix</a:t>
            </a:r>
            <a:endParaRPr lang="en-GB" altLang="x-none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99612" y="827420"/>
            <a:ext cx="32400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b="1">
                <a:solidFill>
                  <a:schemeClr val="bg1"/>
                </a:solidFill>
                <a:latin typeface="Century Gothic" charset="0"/>
              </a:rPr>
              <a:t>Résultats</a:t>
            </a:r>
            <a:endParaRPr lang="en-GB" altLang="x-none" b="1">
              <a:solidFill>
                <a:schemeClr val="bg1"/>
              </a:solidFill>
              <a:latin typeface="Century Gothic" charset="0"/>
            </a:endParaRPr>
          </a:p>
        </p:txBody>
      </p:sp>
      <p:grpSp>
        <p:nvGrpSpPr>
          <p:cNvPr id="34848" name="Group 51"/>
          <p:cNvGrpSpPr>
            <a:grpSpLocks/>
          </p:cNvGrpSpPr>
          <p:nvPr/>
        </p:nvGrpSpPr>
        <p:grpSpPr bwMode="auto">
          <a:xfrm>
            <a:off x="1331913" y="1341438"/>
            <a:ext cx="144462" cy="5400675"/>
            <a:chOff x="5868144" y="980728"/>
            <a:chExt cx="144016" cy="5616624"/>
          </a:xfrm>
        </p:grpSpPr>
        <p:grpSp>
          <p:nvGrpSpPr>
            <p:cNvPr id="34854" name="Group 35"/>
            <p:cNvGrpSpPr>
              <a:grpSpLocks/>
            </p:cNvGrpSpPr>
            <p:nvPr/>
          </p:nvGrpSpPr>
          <p:grpSpPr bwMode="auto">
            <a:xfrm>
              <a:off x="5868145" y="980728"/>
              <a:ext cx="144015" cy="1224135"/>
              <a:chOff x="5868145" y="980728"/>
              <a:chExt cx="144015" cy="1224135"/>
            </a:xfrm>
          </p:grpSpPr>
          <p:pic>
            <p:nvPicPr>
              <p:cNvPr id="34870" name="Picture 81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71" name="Picture 82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72" name="Picture 83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73" name="Picture 84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55" name="Group 36"/>
            <p:cNvGrpSpPr>
              <a:grpSpLocks/>
            </p:cNvGrpSpPr>
            <p:nvPr/>
          </p:nvGrpSpPr>
          <p:grpSpPr bwMode="auto">
            <a:xfrm>
              <a:off x="5868144" y="2492897"/>
              <a:ext cx="144015" cy="1224135"/>
              <a:chOff x="5868145" y="980728"/>
              <a:chExt cx="144015" cy="1224135"/>
            </a:xfrm>
          </p:grpSpPr>
          <p:pic>
            <p:nvPicPr>
              <p:cNvPr id="34866" name="Picture 77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7" name="Picture 78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8" name="Picture 79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9" name="Picture 80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56" name="Group 41"/>
            <p:cNvGrpSpPr>
              <a:grpSpLocks/>
            </p:cNvGrpSpPr>
            <p:nvPr/>
          </p:nvGrpSpPr>
          <p:grpSpPr bwMode="auto">
            <a:xfrm>
              <a:off x="5868144" y="3933057"/>
              <a:ext cx="144015" cy="1224135"/>
              <a:chOff x="5868145" y="980728"/>
              <a:chExt cx="144015" cy="1224135"/>
            </a:xfrm>
          </p:grpSpPr>
          <p:pic>
            <p:nvPicPr>
              <p:cNvPr id="34862" name="Picture 73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3" name="Picture 74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4" name="Picture 75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5" name="Picture 76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57" name="Group 46"/>
            <p:cNvGrpSpPr>
              <a:grpSpLocks/>
            </p:cNvGrpSpPr>
            <p:nvPr/>
          </p:nvGrpSpPr>
          <p:grpSpPr bwMode="auto">
            <a:xfrm>
              <a:off x="5868144" y="5373217"/>
              <a:ext cx="144015" cy="1224135"/>
              <a:chOff x="5868145" y="980728"/>
              <a:chExt cx="144015" cy="1224135"/>
            </a:xfrm>
          </p:grpSpPr>
          <p:pic>
            <p:nvPicPr>
              <p:cNvPr id="34858" name="Picture 69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98072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59" name="Picture 70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34076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0" name="Picture 71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170080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61" name="Picture 72" descr="blood cell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5" y="2060848"/>
                <a:ext cx="144015" cy="144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4849" name="TextBox 65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SS3</a:t>
            </a:r>
          </a:p>
        </p:txBody>
      </p:sp>
      <p:pic>
        <p:nvPicPr>
          <p:cNvPr id="34850" name="Picture 66" descr="Student she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1981200" y="107950"/>
            <a:ext cx="472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Tableau des </a:t>
            </a: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résultats</a:t>
            </a:r>
            <a:endParaRPr lang="en-GB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88" name="Action Button: Back or Previous 87">
            <a:hlinkClick r:id="rId4" action="ppaction://hlinksldjump" highlightClick="1"/>
          </p:cNvPr>
          <p:cNvSpPr/>
          <p:nvPr/>
        </p:nvSpPr>
        <p:spPr>
          <a:xfrm>
            <a:off x="6618288" y="260350"/>
            <a:ext cx="468312" cy="360363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34853" name="Picture 88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/>
          <a:stretch>
            <a:fillRect/>
          </a:stretch>
        </p:blipFill>
        <p:spPr bwMode="auto">
          <a:xfrm>
            <a:off x="179388" y="4005263"/>
            <a:ext cx="2879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38" descr="IVF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68750"/>
            <a:ext cx="29178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6" descr="IVF 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7419"/>
          <a:stretch>
            <a:fillRect/>
          </a:stretch>
        </p:blipFill>
        <p:spPr bwMode="auto">
          <a:xfrm>
            <a:off x="3132138" y="1263650"/>
            <a:ext cx="28797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4" r="-1228" b="7903"/>
          <a:stretch>
            <a:fillRect/>
          </a:stretch>
        </p:blipFill>
        <p:spPr bwMode="auto">
          <a:xfrm>
            <a:off x="6042025" y="1203325"/>
            <a:ext cx="29448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3132138" y="5984875"/>
            <a:ext cx="25828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Les ovocytes à maturation sont prélevés sur les ovaires de la femme </a:t>
            </a:r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195263" y="3022600"/>
            <a:ext cx="2663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Les ovocytes et le sperme de l’homme sont combinés dans une coupelle. La fertilisation a lieu</a:t>
            </a:r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179388" y="5857875"/>
            <a:ext cx="244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Les embryons se développement jusqu’à devenir une boule de cellules.</a:t>
            </a:r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6084888" y="2806700"/>
            <a:ext cx="28797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GB" altLang="x-none" sz="1200">
                <a:latin typeface="Century Gothic" charset="0"/>
              </a:rPr>
              <a:t>Un embryon non porteur de la maladie est réimplanté dans l’utérus de la femme, pour devenir un bébé si tout se passe bien.                               </a:t>
            </a:r>
          </a:p>
        </p:txBody>
      </p:sp>
      <p:sp>
        <p:nvSpPr>
          <p:cNvPr id="35849" name="Rectangle 4"/>
          <p:cNvSpPr>
            <a:spLocks noChangeArrowheads="1"/>
          </p:cNvSpPr>
          <p:nvPr/>
        </p:nvSpPr>
        <p:spPr bwMode="auto">
          <a:xfrm>
            <a:off x="3132138" y="3022600"/>
            <a:ext cx="2808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Une cellule est prélevée sur chaque embryon puis analysée pour voir si elle porte la maladie génétique.</a:t>
            </a:r>
          </a:p>
        </p:txBody>
      </p:sp>
      <p:pic>
        <p:nvPicPr>
          <p:cNvPr id="35850" name="Picture 41" descr="IVF 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5"/>
          <a:stretch>
            <a:fillRect/>
          </a:stretch>
        </p:blipFill>
        <p:spPr bwMode="auto">
          <a:xfrm>
            <a:off x="177800" y="1201738"/>
            <a:ext cx="28797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1" name="Group 53"/>
          <p:cNvGrpSpPr>
            <a:grpSpLocks/>
          </p:cNvGrpSpPr>
          <p:nvPr/>
        </p:nvGrpSpPr>
        <p:grpSpPr bwMode="auto">
          <a:xfrm>
            <a:off x="179388" y="1196975"/>
            <a:ext cx="2879725" cy="2736850"/>
            <a:chOff x="107504" y="833810"/>
            <a:chExt cx="2880320" cy="2736304"/>
          </a:xfrm>
        </p:grpSpPr>
        <p:sp>
          <p:nvSpPr>
            <p:cNvPr id="55" name="Rectangle 54"/>
            <p:cNvSpPr/>
            <p:nvPr/>
          </p:nvSpPr>
          <p:spPr>
            <a:xfrm>
              <a:off x="107504" y="833810"/>
              <a:ext cx="2880320" cy="273630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grpSp>
          <p:nvGrpSpPr>
            <p:cNvPr id="35896" name="Group 45"/>
            <p:cNvGrpSpPr>
              <a:grpSpLocks/>
            </p:cNvGrpSpPr>
            <p:nvPr/>
          </p:nvGrpSpPr>
          <p:grpSpPr bwMode="auto">
            <a:xfrm>
              <a:off x="2591127" y="3073273"/>
              <a:ext cx="360040" cy="461665"/>
              <a:chOff x="2627784" y="3121804"/>
              <a:chExt cx="360040" cy="46166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627784" y="3212976"/>
                <a:ext cx="360040" cy="360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st="25400" dir="8460000" sx="99000" sy="9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GB" altLang="x-none" sz="1600">
                  <a:solidFill>
                    <a:srgbClr val="FFFFFF"/>
                  </a:solidFill>
                  <a:latin typeface="Century Gothic" charset="0"/>
                </a:endParaRPr>
              </a:p>
            </p:txBody>
          </p:sp>
          <p:sp>
            <p:nvSpPr>
              <p:cNvPr id="35900" name="TextBox 57"/>
              <p:cNvSpPr txBox="1">
                <a:spLocks noChangeArrowheads="1"/>
              </p:cNvSpPr>
              <p:nvPr/>
            </p:nvSpPr>
            <p:spPr bwMode="auto">
              <a:xfrm>
                <a:off x="2627784" y="312180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A</a:t>
                </a:r>
              </a:p>
            </p:txBody>
          </p:sp>
        </p:grpSp>
      </p:grpSp>
      <p:grpSp>
        <p:nvGrpSpPr>
          <p:cNvPr id="35852" name="Group 58"/>
          <p:cNvGrpSpPr>
            <a:grpSpLocks/>
          </p:cNvGrpSpPr>
          <p:nvPr/>
        </p:nvGrpSpPr>
        <p:grpSpPr bwMode="auto">
          <a:xfrm>
            <a:off x="3132138" y="1196975"/>
            <a:ext cx="2879725" cy="2736850"/>
            <a:chOff x="107504" y="833810"/>
            <a:chExt cx="2880320" cy="2736304"/>
          </a:xfrm>
        </p:grpSpPr>
        <p:sp>
          <p:nvSpPr>
            <p:cNvPr id="60" name="Rectangle 59"/>
            <p:cNvSpPr/>
            <p:nvPr/>
          </p:nvSpPr>
          <p:spPr>
            <a:xfrm>
              <a:off x="107504" y="833810"/>
              <a:ext cx="2880320" cy="273630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grpSp>
          <p:nvGrpSpPr>
            <p:cNvPr id="35890" name="Group 45"/>
            <p:cNvGrpSpPr>
              <a:grpSpLocks/>
            </p:cNvGrpSpPr>
            <p:nvPr/>
          </p:nvGrpSpPr>
          <p:grpSpPr bwMode="auto">
            <a:xfrm>
              <a:off x="2591127" y="3073273"/>
              <a:ext cx="360040" cy="461665"/>
              <a:chOff x="2627784" y="3121804"/>
              <a:chExt cx="360040" cy="461665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627784" y="3212976"/>
                <a:ext cx="360040" cy="360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st="25400" dir="8460000" sx="99000" sy="9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GB" altLang="x-none" sz="1600">
                  <a:solidFill>
                    <a:srgbClr val="FFFFFF"/>
                  </a:solidFill>
                  <a:latin typeface="Century Gothic" charset="0"/>
                </a:endParaRPr>
              </a:p>
            </p:txBody>
          </p:sp>
          <p:sp>
            <p:nvSpPr>
              <p:cNvPr id="35894" name="TextBox 62"/>
              <p:cNvSpPr txBox="1">
                <a:spLocks noChangeArrowheads="1"/>
              </p:cNvSpPr>
              <p:nvPr/>
            </p:nvSpPr>
            <p:spPr bwMode="auto">
              <a:xfrm>
                <a:off x="2627784" y="312180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B</a:t>
                </a:r>
              </a:p>
            </p:txBody>
          </p:sp>
        </p:grpSp>
      </p:grpSp>
      <p:grpSp>
        <p:nvGrpSpPr>
          <p:cNvPr id="35853" name="Group 63"/>
          <p:cNvGrpSpPr>
            <a:grpSpLocks/>
          </p:cNvGrpSpPr>
          <p:nvPr/>
        </p:nvGrpSpPr>
        <p:grpSpPr bwMode="auto">
          <a:xfrm>
            <a:off x="6084888" y="1196975"/>
            <a:ext cx="2879725" cy="2736850"/>
            <a:chOff x="107504" y="833810"/>
            <a:chExt cx="2880320" cy="2736304"/>
          </a:xfrm>
        </p:grpSpPr>
        <p:sp>
          <p:nvSpPr>
            <p:cNvPr id="65" name="Rectangle 64"/>
            <p:cNvSpPr/>
            <p:nvPr/>
          </p:nvSpPr>
          <p:spPr>
            <a:xfrm>
              <a:off x="107504" y="833810"/>
              <a:ext cx="2880320" cy="273630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grpSp>
          <p:nvGrpSpPr>
            <p:cNvPr id="35884" name="Group 45"/>
            <p:cNvGrpSpPr>
              <a:grpSpLocks/>
            </p:cNvGrpSpPr>
            <p:nvPr/>
          </p:nvGrpSpPr>
          <p:grpSpPr bwMode="auto">
            <a:xfrm>
              <a:off x="2591127" y="3073273"/>
              <a:ext cx="360040" cy="461665"/>
              <a:chOff x="2627784" y="3121804"/>
              <a:chExt cx="360040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627784" y="3212976"/>
                <a:ext cx="360040" cy="360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st="25400" dir="8460000" sx="99000" sy="9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GB" altLang="x-none" sz="1600">
                  <a:solidFill>
                    <a:srgbClr val="FFFFFF"/>
                  </a:solidFill>
                  <a:latin typeface="Century Gothic" charset="0"/>
                </a:endParaRPr>
              </a:p>
            </p:txBody>
          </p:sp>
          <p:sp>
            <p:nvSpPr>
              <p:cNvPr id="35888" name="TextBox 67"/>
              <p:cNvSpPr txBox="1">
                <a:spLocks noChangeArrowheads="1"/>
              </p:cNvSpPr>
              <p:nvPr/>
            </p:nvSpPr>
            <p:spPr bwMode="auto">
              <a:xfrm>
                <a:off x="2627784" y="312180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C</a:t>
                </a:r>
              </a:p>
            </p:txBody>
          </p:sp>
        </p:grpSp>
      </p:grpSp>
      <p:grpSp>
        <p:nvGrpSpPr>
          <p:cNvPr id="35854" name="Group 48"/>
          <p:cNvGrpSpPr>
            <a:grpSpLocks/>
          </p:cNvGrpSpPr>
          <p:nvPr/>
        </p:nvGrpSpPr>
        <p:grpSpPr bwMode="auto">
          <a:xfrm>
            <a:off x="179388" y="4005263"/>
            <a:ext cx="8713787" cy="2736850"/>
            <a:chOff x="179512" y="3618645"/>
            <a:chExt cx="8712968" cy="2736304"/>
          </a:xfrm>
        </p:grpSpPr>
        <p:pic>
          <p:nvPicPr>
            <p:cNvPr id="35875" name="Picture 39" descr="IVF 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618645"/>
              <a:ext cx="2664296" cy="177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6" name="Rectangle 2"/>
            <p:cNvSpPr>
              <a:spLocks noChangeArrowheads="1"/>
            </p:cNvSpPr>
            <p:nvPr/>
          </p:nvSpPr>
          <p:spPr bwMode="auto">
            <a:xfrm>
              <a:off x="6084168" y="5400842"/>
              <a:ext cx="280831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1400">
                  <a:latin typeface="Century Gothic" charset="0"/>
                </a:rPr>
                <a:t>La femme se fait une série d’injections afin d’optimiser le nombre d’ovocytes à maturation dans ses ovaires.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9512" y="3618645"/>
              <a:ext cx="2881041" cy="273630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grpSp>
          <p:nvGrpSpPr>
            <p:cNvPr id="35878" name="Group 45"/>
            <p:cNvGrpSpPr>
              <a:grpSpLocks/>
            </p:cNvGrpSpPr>
            <p:nvPr/>
          </p:nvGrpSpPr>
          <p:grpSpPr bwMode="auto">
            <a:xfrm>
              <a:off x="2663135" y="5858108"/>
              <a:ext cx="360040" cy="461665"/>
              <a:chOff x="2627784" y="3121804"/>
              <a:chExt cx="360040" cy="4616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627784" y="3212976"/>
                <a:ext cx="360040" cy="360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st="25400" dir="8460000" sx="99000" sy="9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GB" altLang="x-none" sz="1600">
                  <a:solidFill>
                    <a:srgbClr val="FFFFFF"/>
                  </a:solidFill>
                  <a:latin typeface="Century Gothic" charset="0"/>
                </a:endParaRPr>
              </a:p>
            </p:txBody>
          </p:sp>
          <p:sp>
            <p:nvSpPr>
              <p:cNvPr id="35882" name="TextBox 72"/>
              <p:cNvSpPr txBox="1">
                <a:spLocks noChangeArrowheads="1"/>
              </p:cNvSpPr>
              <p:nvPr/>
            </p:nvSpPr>
            <p:spPr bwMode="auto">
              <a:xfrm>
                <a:off x="2627784" y="312180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D</a:t>
                </a:r>
              </a:p>
            </p:txBody>
          </p:sp>
        </p:grpSp>
      </p:grpSp>
      <p:grpSp>
        <p:nvGrpSpPr>
          <p:cNvPr id="35855" name="Group 73"/>
          <p:cNvGrpSpPr>
            <a:grpSpLocks/>
          </p:cNvGrpSpPr>
          <p:nvPr/>
        </p:nvGrpSpPr>
        <p:grpSpPr bwMode="auto">
          <a:xfrm>
            <a:off x="3132138" y="4005263"/>
            <a:ext cx="2879725" cy="2736850"/>
            <a:chOff x="107504" y="833810"/>
            <a:chExt cx="2880320" cy="2736304"/>
          </a:xfrm>
        </p:grpSpPr>
        <p:sp>
          <p:nvSpPr>
            <p:cNvPr id="75" name="Rectangle 74"/>
            <p:cNvSpPr/>
            <p:nvPr/>
          </p:nvSpPr>
          <p:spPr>
            <a:xfrm>
              <a:off x="107504" y="833810"/>
              <a:ext cx="2880320" cy="273630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grpSp>
          <p:nvGrpSpPr>
            <p:cNvPr id="35870" name="Group 45"/>
            <p:cNvGrpSpPr>
              <a:grpSpLocks/>
            </p:cNvGrpSpPr>
            <p:nvPr/>
          </p:nvGrpSpPr>
          <p:grpSpPr bwMode="auto">
            <a:xfrm>
              <a:off x="2591127" y="3073273"/>
              <a:ext cx="360040" cy="461665"/>
              <a:chOff x="2627784" y="3121804"/>
              <a:chExt cx="360040" cy="46166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627784" y="3212976"/>
                <a:ext cx="360040" cy="360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st="25400" dir="8460000" sx="99000" sy="9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GB" altLang="x-none" sz="1600">
                  <a:solidFill>
                    <a:srgbClr val="FFFFFF"/>
                  </a:solidFill>
                  <a:latin typeface="Century Gothic" charset="0"/>
                </a:endParaRPr>
              </a:p>
            </p:txBody>
          </p:sp>
          <p:sp>
            <p:nvSpPr>
              <p:cNvPr id="35874" name="TextBox 77"/>
              <p:cNvSpPr txBox="1">
                <a:spLocks noChangeArrowheads="1"/>
              </p:cNvSpPr>
              <p:nvPr/>
            </p:nvSpPr>
            <p:spPr bwMode="auto">
              <a:xfrm>
                <a:off x="2627784" y="312180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E</a:t>
                </a:r>
              </a:p>
            </p:txBody>
          </p:sp>
        </p:grpSp>
      </p:grpSp>
      <p:grpSp>
        <p:nvGrpSpPr>
          <p:cNvPr id="35856" name="Group 78"/>
          <p:cNvGrpSpPr>
            <a:grpSpLocks/>
          </p:cNvGrpSpPr>
          <p:nvPr/>
        </p:nvGrpSpPr>
        <p:grpSpPr bwMode="auto">
          <a:xfrm>
            <a:off x="6084888" y="4005263"/>
            <a:ext cx="2879725" cy="2736850"/>
            <a:chOff x="107504" y="833810"/>
            <a:chExt cx="2880320" cy="2736304"/>
          </a:xfrm>
        </p:grpSpPr>
        <p:sp>
          <p:nvSpPr>
            <p:cNvPr id="80" name="Rectangle 79"/>
            <p:cNvSpPr/>
            <p:nvPr/>
          </p:nvSpPr>
          <p:spPr>
            <a:xfrm>
              <a:off x="107504" y="833810"/>
              <a:ext cx="2880320" cy="2736304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 sz="1600">
                <a:solidFill>
                  <a:srgbClr val="FFFFFF"/>
                </a:solidFill>
                <a:latin typeface="Century Gothic" charset="0"/>
              </a:endParaRPr>
            </a:p>
          </p:txBody>
        </p:sp>
        <p:grpSp>
          <p:nvGrpSpPr>
            <p:cNvPr id="35864" name="Group 45"/>
            <p:cNvGrpSpPr>
              <a:grpSpLocks/>
            </p:cNvGrpSpPr>
            <p:nvPr/>
          </p:nvGrpSpPr>
          <p:grpSpPr bwMode="auto">
            <a:xfrm>
              <a:off x="2591127" y="3073273"/>
              <a:ext cx="360040" cy="461665"/>
              <a:chOff x="2627784" y="3121804"/>
              <a:chExt cx="360040" cy="461665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627784" y="3212976"/>
                <a:ext cx="360040" cy="36004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st="25400" dir="8460000" sx="99000" sy="99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GB" altLang="x-none" sz="1600">
                  <a:solidFill>
                    <a:srgbClr val="FFFFFF"/>
                  </a:solidFill>
                  <a:latin typeface="Century Gothic" charset="0"/>
                </a:endParaRPr>
              </a:p>
            </p:txBody>
          </p:sp>
          <p:sp>
            <p:nvSpPr>
              <p:cNvPr id="35868" name="TextBox 82"/>
              <p:cNvSpPr txBox="1">
                <a:spLocks noChangeArrowheads="1"/>
              </p:cNvSpPr>
              <p:nvPr/>
            </p:nvSpPr>
            <p:spPr bwMode="auto">
              <a:xfrm>
                <a:off x="2627784" y="3121804"/>
                <a:ext cx="3600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F</a:t>
                </a: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419475" y="765175"/>
            <a:ext cx="4897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Mettre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les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étapes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dans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en-GB" b="1" dirty="0" err="1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l’ordre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5858" name="TextBox 48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SS4</a:t>
            </a:r>
          </a:p>
        </p:txBody>
      </p:sp>
      <p:pic>
        <p:nvPicPr>
          <p:cNvPr id="35859" name="Picture 50" descr="Student sheet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771775" y="107950"/>
            <a:ext cx="3744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FIV avec DPI</a:t>
            </a:r>
          </a:p>
        </p:txBody>
      </p:sp>
      <p:pic>
        <p:nvPicPr>
          <p:cNvPr id="53" name="Picture 52" descr="wri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20713"/>
            <a:ext cx="346075" cy="5048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Action Button: Back or Previous 53">
            <a:hlinkClick r:id="rId11" action="ppaction://hlinksldjump" highlightClick="1"/>
          </p:cNvPr>
          <p:cNvSpPr/>
          <p:nvPr/>
        </p:nvSpPr>
        <p:spPr>
          <a:xfrm>
            <a:off x="6084888" y="188913"/>
            <a:ext cx="468312" cy="360362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38" y="1916113"/>
            <a:ext cx="6838950" cy="4648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3600" b="1">
                <a:latin typeface="Century Gothic" charset="0"/>
              </a:rPr>
              <a:t>Objectifs</a:t>
            </a:r>
          </a:p>
          <a:p>
            <a:pPr eaLnBrk="1" hangingPunct="1">
              <a:buClr>
                <a:srgbClr val="D6AD00"/>
              </a:buClr>
              <a:buSzPct val="100000"/>
            </a:pPr>
            <a:endParaRPr lang="en-GB" altLang="x-none" sz="2000" b="1">
              <a:latin typeface="Calibri" charset="0"/>
            </a:endParaRPr>
          </a:p>
          <a:p>
            <a:pPr eaLnBrk="1" hangingPunct="1">
              <a:buClr>
                <a:srgbClr val="D6AD00"/>
              </a:buClr>
              <a:buSzPct val="100000"/>
            </a:pPr>
            <a:r>
              <a:rPr lang="en-GB" altLang="x-none" sz="2400">
                <a:latin typeface="Century Gothic" charset="0"/>
              </a:rPr>
              <a:t>Expliquer comment la FIV avec DPI peut être utilisée pour permettre à un couple porteur d’une maladie héréditaire d’avoir un enfant en bonne santé</a:t>
            </a:r>
          </a:p>
          <a:p>
            <a:pPr eaLnBrk="1" hangingPunct="1">
              <a:buClr>
                <a:srgbClr val="D6AD00"/>
              </a:buClr>
              <a:buSzPct val="100000"/>
            </a:pPr>
            <a:endParaRPr lang="en-GB" altLang="x-none" sz="2400">
              <a:latin typeface="Century Gothic" charset="0"/>
            </a:endParaRPr>
          </a:p>
          <a:p>
            <a:pPr eaLnBrk="1" hangingPunct="1">
              <a:buClr>
                <a:srgbClr val="D6AD00"/>
              </a:buClr>
              <a:buSzPct val="100000"/>
            </a:pPr>
            <a:r>
              <a:rPr lang="fr-FR" altLang="x-none" sz="2400">
                <a:latin typeface="Century Gothic" charset="0"/>
              </a:rPr>
              <a:t>Identifier les arguments éthiques, sociaux et économiques et les utiliser afin de faire un choix en connaissance de cause </a:t>
            </a:r>
            <a:endParaRPr lang="en-GB" altLang="x-none" sz="2400">
              <a:latin typeface="Century Gothic" charset="0"/>
            </a:endParaRPr>
          </a:p>
        </p:txBody>
      </p:sp>
      <p:pic>
        <p:nvPicPr>
          <p:cNvPr id="17" name="Picture 16" descr="knowle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182938"/>
            <a:ext cx="790575" cy="6064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citiz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940300"/>
            <a:ext cx="708025" cy="6492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traight Connector 135"/>
          <p:cNvCxnSpPr>
            <a:cxnSpLocks noChangeShapeType="1"/>
          </p:cNvCxnSpPr>
          <p:nvPr/>
        </p:nvCxnSpPr>
        <p:spPr bwMode="auto">
          <a:xfrm>
            <a:off x="7634288" y="2349500"/>
            <a:ext cx="0" cy="150813"/>
          </a:xfrm>
          <a:prstGeom prst="line">
            <a:avLst/>
          </a:prstGeom>
          <a:noFill/>
          <a:ln w="38100">
            <a:solidFill>
              <a:srgbClr val="75855D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890" name="Group 79"/>
          <p:cNvGrpSpPr>
            <a:grpSpLocks/>
          </p:cNvGrpSpPr>
          <p:nvPr/>
        </p:nvGrpSpPr>
        <p:grpSpPr bwMode="auto">
          <a:xfrm>
            <a:off x="0" y="2744788"/>
            <a:ext cx="8964613" cy="4113212"/>
            <a:chOff x="103187" y="2744925"/>
            <a:chExt cx="8956676" cy="3730356"/>
          </a:xfrm>
        </p:grpSpPr>
        <p:sp>
          <p:nvSpPr>
            <p:cNvPr id="91" name="Rounded Rectangle 90"/>
            <p:cNvSpPr>
              <a:spLocks noChangeArrowheads="1"/>
            </p:cNvSpPr>
            <p:nvPr/>
          </p:nvSpPr>
          <p:spPr bwMode="auto">
            <a:xfrm>
              <a:off x="103187" y="2744925"/>
              <a:ext cx="2940264" cy="37303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75855D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1600">
                <a:solidFill>
                  <a:srgbClr val="FFFFFF"/>
                </a:solidFill>
                <a:latin typeface="Century Gothic" charset="0"/>
                <a:ea typeface="Verdana" charset="0"/>
                <a:cs typeface="Verdana" charset="0"/>
              </a:endParaRPr>
            </a:p>
          </p:txBody>
        </p:sp>
        <p:sp>
          <p:nvSpPr>
            <p:cNvPr id="104" name="Rounded Rectangle 103"/>
            <p:cNvSpPr>
              <a:spLocks noChangeArrowheads="1"/>
            </p:cNvSpPr>
            <p:nvPr/>
          </p:nvSpPr>
          <p:spPr bwMode="auto">
            <a:xfrm>
              <a:off x="3072957" y="2778540"/>
              <a:ext cx="2952000" cy="369674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75855D"/>
              </a:solidFill>
              <a:round/>
              <a:headEnd/>
              <a:tailEnd/>
            </a:ln>
            <a:effectLst>
              <a:outerShdw blurRad="63500" dist="25401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1600">
                <a:solidFill>
                  <a:srgbClr val="FFFFFF"/>
                </a:solidFill>
                <a:latin typeface="Century Gothic" charset="0"/>
                <a:ea typeface="Verdana" charset="0"/>
                <a:cs typeface="Verdana" charset="0"/>
              </a:endParaRPr>
            </a:p>
          </p:txBody>
        </p:sp>
        <p:sp>
          <p:nvSpPr>
            <p:cNvPr id="124" name="Rounded Rectangle 123"/>
            <p:cNvSpPr>
              <a:spLocks noChangeArrowheads="1"/>
            </p:cNvSpPr>
            <p:nvPr/>
          </p:nvSpPr>
          <p:spPr bwMode="auto">
            <a:xfrm>
              <a:off x="6073217" y="2786179"/>
              <a:ext cx="2952000" cy="3689102"/>
            </a:xfrm>
            <a:prstGeom prst="roundRect">
              <a:avLst>
                <a:gd name="adj" fmla="val 15264"/>
              </a:avLst>
            </a:prstGeom>
            <a:solidFill>
              <a:schemeClr val="bg1"/>
            </a:solidFill>
            <a:ln w="12700">
              <a:solidFill>
                <a:srgbClr val="75855D"/>
              </a:solidFill>
              <a:round/>
              <a:headEnd/>
              <a:tailEnd/>
            </a:ln>
            <a:effectLst>
              <a:outerShdw blurRad="63500" dist="25401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1600">
                <a:solidFill>
                  <a:srgbClr val="FFFFFF"/>
                </a:solidFill>
                <a:latin typeface="Century Gothic" charset="0"/>
                <a:ea typeface="Verdana" charset="0"/>
                <a:cs typeface="Verdana" charset="0"/>
              </a:endParaRPr>
            </a:p>
          </p:txBody>
        </p:sp>
        <p:cxnSp>
          <p:nvCxnSpPr>
            <p:cNvPr id="130" name="Straight Connector 129"/>
            <p:cNvCxnSpPr>
              <a:cxnSpLocks noChangeShapeType="1"/>
            </p:cNvCxnSpPr>
            <p:nvPr/>
          </p:nvCxnSpPr>
          <p:spPr bwMode="auto">
            <a:xfrm>
              <a:off x="103188" y="5013176"/>
              <a:ext cx="8934450" cy="0"/>
            </a:xfrm>
            <a:prstGeom prst="line">
              <a:avLst/>
            </a:prstGeom>
            <a:noFill/>
            <a:ln w="6350">
              <a:solidFill>
                <a:srgbClr val="75855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Straight Connector 105"/>
            <p:cNvCxnSpPr>
              <a:cxnSpLocks noChangeShapeType="1"/>
            </p:cNvCxnSpPr>
            <p:nvPr/>
          </p:nvCxnSpPr>
          <p:spPr bwMode="auto">
            <a:xfrm>
              <a:off x="125413" y="3645023"/>
              <a:ext cx="8934450" cy="0"/>
            </a:xfrm>
            <a:prstGeom prst="line">
              <a:avLst/>
            </a:prstGeom>
            <a:noFill/>
            <a:ln w="6350">
              <a:solidFill>
                <a:srgbClr val="75855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5" name="Straight Arrow Connector 74"/>
          <p:cNvCxnSpPr/>
          <p:nvPr/>
        </p:nvCxnSpPr>
        <p:spPr>
          <a:xfrm>
            <a:off x="2124075" y="1628775"/>
            <a:ext cx="1152525" cy="0"/>
          </a:xfrm>
          <a:prstGeom prst="straightConnector1">
            <a:avLst/>
          </a:prstGeom>
          <a:ln w="50800">
            <a:solidFill>
              <a:srgbClr val="75855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92725" y="1628775"/>
            <a:ext cx="935038" cy="0"/>
          </a:xfrm>
          <a:prstGeom prst="straightConnector1">
            <a:avLst/>
          </a:prstGeom>
          <a:ln w="50800">
            <a:solidFill>
              <a:srgbClr val="75855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 Box 26"/>
          <p:cNvSpPr txBox="1">
            <a:spLocks noChangeArrowheads="1"/>
          </p:cNvSpPr>
          <p:nvPr/>
        </p:nvSpPr>
        <p:spPr bwMode="auto">
          <a:xfrm>
            <a:off x="8234363" y="184150"/>
            <a:ext cx="86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200" b="1">
                <a:solidFill>
                  <a:schemeClr val="bg1"/>
                </a:solidFill>
                <a:latin typeface="Century Gothic" charset="0"/>
                <a:ea typeface="Verdana" charset="0"/>
                <a:cs typeface="Verdana" charset="0"/>
              </a:rPr>
              <a:t>SS7</a:t>
            </a:r>
            <a:endParaRPr lang="en-GB" altLang="x-none" sz="1200" b="1">
              <a:solidFill>
                <a:schemeClr val="bg1"/>
              </a:solidFill>
              <a:latin typeface="Century Gothic" charset="0"/>
              <a:ea typeface="Verdana" charset="0"/>
              <a:cs typeface="Verdana" charset="0"/>
            </a:endParaRPr>
          </a:p>
        </p:txBody>
      </p:sp>
      <p:sp>
        <p:nvSpPr>
          <p:cNvPr id="70" name="Diamond 69"/>
          <p:cNvSpPr>
            <a:spLocks noChangeArrowheads="1"/>
          </p:cNvSpPr>
          <p:nvPr/>
        </p:nvSpPr>
        <p:spPr bwMode="auto">
          <a:xfrm>
            <a:off x="3276600" y="954088"/>
            <a:ext cx="2374900" cy="1322387"/>
          </a:xfrm>
          <a:prstGeom prst="diamond">
            <a:avLst/>
          </a:prstGeom>
          <a:solidFill>
            <a:schemeClr val="bg1"/>
          </a:solidFill>
          <a:ln w="12700">
            <a:solidFill>
              <a:srgbClr val="75855D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600">
              <a:solidFill>
                <a:srgbClr val="FFFFFF"/>
              </a:solidFill>
              <a:latin typeface="Century Gothic" charset="0"/>
              <a:ea typeface="Verdana" charset="0"/>
              <a:cs typeface="Verdana" charset="0"/>
            </a:endParaRPr>
          </a:p>
        </p:txBody>
      </p:sp>
      <p:sp>
        <p:nvSpPr>
          <p:cNvPr id="37895" name="TextBox 49"/>
          <p:cNvSpPr txBox="1">
            <a:spLocks noChangeArrowheads="1"/>
          </p:cNvSpPr>
          <p:nvPr/>
        </p:nvSpPr>
        <p:spPr bwMode="auto">
          <a:xfrm>
            <a:off x="3584575" y="1387475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Est-ce que la science le permet ?</a:t>
            </a:r>
          </a:p>
        </p:txBody>
      </p:sp>
      <p:sp>
        <p:nvSpPr>
          <p:cNvPr id="73" name="Flowchart: Process 72"/>
          <p:cNvSpPr>
            <a:spLocks noChangeArrowheads="1"/>
          </p:cNvSpPr>
          <p:nvPr/>
        </p:nvSpPr>
        <p:spPr bwMode="auto">
          <a:xfrm>
            <a:off x="404813" y="903288"/>
            <a:ext cx="1790700" cy="1327150"/>
          </a:xfrm>
          <a:prstGeom prst="flowChartProcess">
            <a:avLst/>
          </a:prstGeom>
          <a:solidFill>
            <a:schemeClr val="bg1"/>
          </a:solidFill>
          <a:ln w="12700">
            <a:solidFill>
              <a:srgbClr val="75855D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600">
              <a:solidFill>
                <a:srgbClr val="FFFFFF"/>
              </a:solidFill>
              <a:latin typeface="Century Gothic" charset="0"/>
              <a:ea typeface="Verdana" charset="0"/>
              <a:cs typeface="Verdana" charset="0"/>
            </a:endParaRPr>
          </a:p>
        </p:txBody>
      </p:sp>
      <p:sp>
        <p:nvSpPr>
          <p:cNvPr id="37897" name="TextBox 3"/>
          <p:cNvSpPr txBox="1">
            <a:spLocks noChangeArrowheads="1"/>
          </p:cNvSpPr>
          <p:nvPr/>
        </p:nvSpPr>
        <p:spPr bwMode="auto">
          <a:xfrm>
            <a:off x="390525" y="930275"/>
            <a:ext cx="173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La décision ...</a:t>
            </a:r>
          </a:p>
        </p:txBody>
      </p:sp>
      <p:grpSp>
        <p:nvGrpSpPr>
          <p:cNvPr id="37898" name="Group 43"/>
          <p:cNvGrpSpPr>
            <a:grpSpLocks/>
          </p:cNvGrpSpPr>
          <p:nvPr/>
        </p:nvGrpSpPr>
        <p:grpSpPr bwMode="auto">
          <a:xfrm>
            <a:off x="6224588" y="836613"/>
            <a:ext cx="2819400" cy="1539875"/>
            <a:chOff x="1619160" y="5498358"/>
            <a:chExt cx="2819400" cy="1227137"/>
          </a:xfrm>
        </p:grpSpPr>
        <p:sp>
          <p:nvSpPr>
            <p:cNvPr id="77" name="Diamond 76"/>
            <p:cNvSpPr>
              <a:spLocks noChangeArrowheads="1"/>
            </p:cNvSpPr>
            <p:nvPr/>
          </p:nvSpPr>
          <p:spPr bwMode="auto">
            <a:xfrm>
              <a:off x="1619160" y="5498358"/>
              <a:ext cx="2819400" cy="122713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rgbClr val="75855D"/>
              </a:solidFill>
              <a:miter lim="800000"/>
              <a:headEnd/>
              <a:tailEnd/>
            </a:ln>
            <a:effectLst>
              <a:outerShdw blurRad="63500" dist="25401" dir="2700000" algn="tl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1600">
                <a:solidFill>
                  <a:srgbClr val="FFFFFF"/>
                </a:solidFill>
                <a:latin typeface="Century Gothic" charset="0"/>
                <a:ea typeface="Verdana" charset="0"/>
                <a:cs typeface="Verdana" charset="0"/>
              </a:endParaRPr>
            </a:p>
          </p:txBody>
        </p:sp>
        <p:sp>
          <p:nvSpPr>
            <p:cNvPr id="37929" name="TextBox 49"/>
            <p:cNvSpPr txBox="1">
              <a:spLocks noChangeArrowheads="1"/>
            </p:cNvSpPr>
            <p:nvPr/>
          </p:nvSpPr>
          <p:spPr bwMode="auto">
            <a:xfrm>
              <a:off x="1909990" y="5775143"/>
              <a:ext cx="2222227" cy="22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1200">
                <a:latin typeface="Century Gothic" charset="0"/>
                <a:ea typeface="Verdana" charset="0"/>
                <a:cs typeface="Verdana" charset="0"/>
              </a:endParaRPr>
            </a:p>
          </p:txBody>
        </p:sp>
      </p:grpSp>
      <p:sp>
        <p:nvSpPr>
          <p:cNvPr id="37899" name="TextBox 17"/>
          <p:cNvSpPr txBox="1">
            <a:spLocks noChangeArrowheads="1"/>
          </p:cNvSpPr>
          <p:nvPr/>
        </p:nvSpPr>
        <p:spPr bwMode="auto">
          <a:xfrm>
            <a:off x="5364163" y="1120775"/>
            <a:ext cx="1008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en-GB" altLang="x-none" sz="2400" b="1">
                <a:latin typeface="Century Gothic" charset="0"/>
                <a:ea typeface="Verdana" charset="0"/>
                <a:cs typeface="Verdana" charset="0"/>
              </a:rPr>
              <a:t>Oui</a:t>
            </a:r>
          </a:p>
        </p:txBody>
      </p:sp>
      <p:sp>
        <p:nvSpPr>
          <p:cNvPr id="37900" name="TextBox 88"/>
          <p:cNvSpPr txBox="1">
            <a:spLocks noChangeArrowheads="1"/>
          </p:cNvSpPr>
          <p:nvPr/>
        </p:nvSpPr>
        <p:spPr bwMode="auto">
          <a:xfrm>
            <a:off x="6588125" y="914400"/>
            <a:ext cx="2081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GB" altLang="x-none" sz="2000" b="1">
                <a:solidFill>
                  <a:srgbClr val="75855D"/>
                </a:solidFill>
                <a:latin typeface="Century Gothic" charset="0"/>
                <a:ea typeface="Verdana" charset="0"/>
                <a:cs typeface="Verdana" charset="0"/>
              </a:rPr>
              <a:t>Doit-on?</a:t>
            </a:r>
          </a:p>
        </p:txBody>
      </p:sp>
      <p:sp>
        <p:nvSpPr>
          <p:cNvPr id="37901" name="Rectangle 17"/>
          <p:cNvSpPr>
            <a:spLocks noChangeArrowheads="1"/>
          </p:cNvSpPr>
          <p:nvPr/>
        </p:nvSpPr>
        <p:spPr bwMode="auto">
          <a:xfrm>
            <a:off x="255588" y="3946525"/>
            <a:ext cx="6873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800" b="1">
                <a:solidFill>
                  <a:srgbClr val="00B050"/>
                </a:solidFill>
                <a:latin typeface="Century Gothic" charset="0"/>
                <a:ea typeface="Verdana" charset="0"/>
                <a:cs typeface="Verdana" charset="0"/>
                <a:sym typeface="Wingdings" charset="2"/>
              </a:rPr>
              <a:t></a:t>
            </a:r>
          </a:p>
        </p:txBody>
      </p:sp>
      <p:sp>
        <p:nvSpPr>
          <p:cNvPr id="37902" name="TextBox 16"/>
          <p:cNvSpPr txBox="1">
            <a:spLocks noChangeArrowheads="1"/>
          </p:cNvSpPr>
          <p:nvPr/>
        </p:nvSpPr>
        <p:spPr bwMode="auto">
          <a:xfrm>
            <a:off x="266700" y="5268913"/>
            <a:ext cx="7572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800" b="1">
                <a:solidFill>
                  <a:srgbClr val="901414"/>
                </a:solidFill>
                <a:latin typeface="Century Gothic" charset="0"/>
                <a:ea typeface="Verdana" charset="0"/>
                <a:cs typeface="Verdana" charset="0"/>
                <a:sym typeface="Wingdings" charset="2"/>
              </a:rPr>
              <a:t></a:t>
            </a:r>
          </a:p>
        </p:txBody>
      </p:sp>
      <p:sp>
        <p:nvSpPr>
          <p:cNvPr id="37903" name="Rectangle 17"/>
          <p:cNvSpPr>
            <a:spLocks noChangeArrowheads="1"/>
          </p:cNvSpPr>
          <p:nvPr/>
        </p:nvSpPr>
        <p:spPr bwMode="auto">
          <a:xfrm>
            <a:off x="3162300" y="3981450"/>
            <a:ext cx="6889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800" b="1">
                <a:solidFill>
                  <a:srgbClr val="00B050"/>
                </a:solidFill>
                <a:latin typeface="Century Gothic" charset="0"/>
                <a:ea typeface="Verdana" charset="0"/>
                <a:cs typeface="Verdana" charset="0"/>
                <a:sym typeface="Wingdings" charset="2"/>
              </a:rPr>
              <a:t></a:t>
            </a:r>
            <a:endParaRPr lang="en-GB" altLang="x-none" sz="1200">
              <a:latin typeface="Century Gothic" charset="0"/>
              <a:ea typeface="Verdana" charset="0"/>
              <a:cs typeface="Verdana" charset="0"/>
              <a:sym typeface="Wingdings" charset="2"/>
            </a:endParaRPr>
          </a:p>
        </p:txBody>
      </p:sp>
      <p:sp>
        <p:nvSpPr>
          <p:cNvPr id="37904" name="TextBox 16"/>
          <p:cNvSpPr txBox="1">
            <a:spLocks noChangeArrowheads="1"/>
          </p:cNvSpPr>
          <p:nvPr/>
        </p:nvSpPr>
        <p:spPr bwMode="auto">
          <a:xfrm>
            <a:off x="3205163" y="5251450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800" b="1">
                <a:solidFill>
                  <a:srgbClr val="901414"/>
                </a:solidFill>
                <a:latin typeface="Century Gothic" charset="0"/>
                <a:ea typeface="Verdana" charset="0"/>
                <a:cs typeface="Verdana" charset="0"/>
                <a:sym typeface="Wingdings" charset="2"/>
              </a:rPr>
              <a:t>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115050" y="3989388"/>
            <a:ext cx="68738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800" b="1">
                <a:solidFill>
                  <a:srgbClr val="00B050"/>
                </a:solidFill>
                <a:latin typeface="Century Gothic" charset="0"/>
                <a:ea typeface="Verdana" charset="0"/>
                <a:cs typeface="Verdana" charset="0"/>
                <a:sym typeface="Wingdings" charset="2"/>
              </a:rPr>
              <a:t></a:t>
            </a:r>
          </a:p>
        </p:txBody>
      </p:sp>
      <p:sp>
        <p:nvSpPr>
          <p:cNvPr id="37906" name="TextBox 16"/>
          <p:cNvSpPr txBox="1">
            <a:spLocks noChangeArrowheads="1"/>
          </p:cNvSpPr>
          <p:nvPr/>
        </p:nvSpPr>
        <p:spPr bwMode="auto">
          <a:xfrm>
            <a:off x="6156325" y="5259388"/>
            <a:ext cx="1295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800" b="1">
                <a:solidFill>
                  <a:srgbClr val="901414"/>
                </a:solidFill>
                <a:latin typeface="Century Gothic" charset="0"/>
                <a:ea typeface="Verdana" charset="0"/>
                <a:cs typeface="Verdana" charset="0"/>
                <a:sym typeface="Wingdings" charset="2"/>
              </a:rPr>
              <a:t></a:t>
            </a:r>
          </a:p>
        </p:txBody>
      </p:sp>
      <p:sp>
        <p:nvSpPr>
          <p:cNvPr id="37907" name="TextBox 66"/>
          <p:cNvSpPr txBox="1">
            <a:spLocks noChangeArrowheads="1"/>
          </p:cNvSpPr>
          <p:nvPr/>
        </p:nvSpPr>
        <p:spPr bwMode="auto">
          <a:xfrm>
            <a:off x="3795713" y="990600"/>
            <a:ext cx="130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2000" b="1">
                <a:solidFill>
                  <a:srgbClr val="75855D"/>
                </a:solidFill>
                <a:latin typeface="Century Gothic" charset="0"/>
                <a:ea typeface="Verdana" charset="0"/>
                <a:cs typeface="Verdana" charset="0"/>
              </a:rPr>
              <a:t>Peut-on?</a:t>
            </a:r>
          </a:p>
        </p:txBody>
      </p:sp>
      <p:sp>
        <p:nvSpPr>
          <p:cNvPr id="37908" name="TextBox 49"/>
          <p:cNvSpPr txBox="1">
            <a:spLocks noChangeArrowheads="1"/>
          </p:cNvSpPr>
          <p:nvPr/>
        </p:nvSpPr>
        <p:spPr bwMode="auto">
          <a:xfrm>
            <a:off x="6462713" y="1295400"/>
            <a:ext cx="23241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Passez tous les arguments en revue. Lequel est le plus important ? </a:t>
            </a:r>
          </a:p>
        </p:txBody>
      </p:sp>
      <p:grpSp>
        <p:nvGrpSpPr>
          <p:cNvPr id="37909" name="Group 53"/>
          <p:cNvGrpSpPr>
            <a:grpSpLocks/>
          </p:cNvGrpSpPr>
          <p:nvPr/>
        </p:nvGrpSpPr>
        <p:grpSpPr bwMode="auto">
          <a:xfrm>
            <a:off x="1236663" y="2428875"/>
            <a:ext cx="6697662" cy="277813"/>
            <a:chOff x="1236665" y="2211388"/>
            <a:chExt cx="6697371" cy="277812"/>
          </a:xfrm>
        </p:grpSpPr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flipV="1">
              <a:off x="1252539" y="2211388"/>
              <a:ext cx="6681497" cy="30162"/>
            </a:xfrm>
            <a:prstGeom prst="line">
              <a:avLst/>
            </a:prstGeom>
            <a:noFill/>
            <a:ln w="38100">
              <a:solidFill>
                <a:srgbClr val="75855D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>
            <a:xfrm rot="5400000">
              <a:off x="1121572" y="2340769"/>
              <a:ext cx="233361" cy="3175"/>
            </a:xfrm>
            <a:prstGeom prst="straightConnector1">
              <a:avLst/>
            </a:prstGeom>
            <a:ln w="50800">
              <a:solidFill>
                <a:srgbClr val="75855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H="1">
              <a:off x="4338500" y="2357438"/>
              <a:ext cx="252411" cy="1588"/>
            </a:xfrm>
            <a:prstGeom prst="straightConnector1">
              <a:avLst/>
            </a:prstGeom>
            <a:ln w="50800">
              <a:solidFill>
                <a:srgbClr val="75855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6200000" flipH="1">
              <a:off x="7772907" y="2350294"/>
              <a:ext cx="274637" cy="3175"/>
            </a:xfrm>
            <a:prstGeom prst="straightConnector1">
              <a:avLst/>
            </a:prstGeom>
            <a:ln w="50800">
              <a:solidFill>
                <a:srgbClr val="75855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910" name="Picture 22" descr="C:\Users\Tony\AppData\Local\Microsoft\Windows\Temporary Internet Files\Content.IE5\VGKIWXIG\MC9004413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97200"/>
            <a:ext cx="66516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1" name="Rectangle 115"/>
          <p:cNvSpPr>
            <a:spLocks noChangeArrowheads="1"/>
          </p:cNvSpPr>
          <p:nvPr/>
        </p:nvSpPr>
        <p:spPr bwMode="auto">
          <a:xfrm>
            <a:off x="6232525" y="3200400"/>
            <a:ext cx="291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Est-ce la bonne chose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 à faire ?</a:t>
            </a:r>
          </a:p>
        </p:txBody>
      </p:sp>
      <p:pic>
        <p:nvPicPr>
          <p:cNvPr id="37912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24175"/>
            <a:ext cx="4968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4175"/>
            <a:ext cx="460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4" name="Rectangle 114"/>
          <p:cNvSpPr>
            <a:spLocks noChangeArrowheads="1"/>
          </p:cNvSpPr>
          <p:nvPr/>
        </p:nvSpPr>
        <p:spPr bwMode="auto">
          <a:xfrm>
            <a:off x="3200400" y="3209925"/>
            <a:ext cx="2900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Est-ce que cela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va aider ?</a:t>
            </a:r>
          </a:p>
        </p:txBody>
      </p:sp>
      <p:sp>
        <p:nvSpPr>
          <p:cNvPr id="37915" name="TextBox 14"/>
          <p:cNvSpPr txBox="1">
            <a:spLocks noChangeArrowheads="1"/>
          </p:cNvSpPr>
          <p:nvPr/>
        </p:nvSpPr>
        <p:spPr bwMode="auto">
          <a:xfrm>
            <a:off x="3635375" y="2884488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 b="1">
                <a:latin typeface="Century Gothic" charset="0"/>
                <a:ea typeface="Verdana" charset="0"/>
                <a:cs typeface="Verdana" charset="0"/>
              </a:rPr>
              <a:t>Arg. sociaux:</a:t>
            </a:r>
          </a:p>
        </p:txBody>
      </p:sp>
      <p:sp>
        <p:nvSpPr>
          <p:cNvPr id="37916" name="TextBox 14"/>
          <p:cNvSpPr txBox="1">
            <a:spLocks noChangeArrowheads="1"/>
          </p:cNvSpPr>
          <p:nvPr/>
        </p:nvSpPr>
        <p:spPr bwMode="auto">
          <a:xfrm>
            <a:off x="6588125" y="2884488"/>
            <a:ext cx="255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 b="1">
                <a:latin typeface="Century Gothic" charset="0"/>
                <a:ea typeface="Verdana" charset="0"/>
                <a:cs typeface="Verdana" charset="0"/>
              </a:rPr>
              <a:t>Arg. éthiques:</a:t>
            </a:r>
          </a:p>
        </p:txBody>
      </p:sp>
      <p:sp>
        <p:nvSpPr>
          <p:cNvPr id="37917" name="TextBox 14"/>
          <p:cNvSpPr txBox="1">
            <a:spLocks noChangeArrowheads="1"/>
          </p:cNvSpPr>
          <p:nvPr/>
        </p:nvSpPr>
        <p:spPr bwMode="auto">
          <a:xfrm>
            <a:off x="468313" y="2884488"/>
            <a:ext cx="325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 b="1">
                <a:latin typeface="Century Gothic" charset="0"/>
                <a:ea typeface="Verdana" charset="0"/>
                <a:cs typeface="Verdana" charset="0"/>
              </a:rPr>
              <a:t>Arg. économiques:</a:t>
            </a:r>
          </a:p>
        </p:txBody>
      </p:sp>
      <p:sp>
        <p:nvSpPr>
          <p:cNvPr id="37918" name="Rectangle 112"/>
          <p:cNvSpPr>
            <a:spLocks noChangeArrowheads="1"/>
          </p:cNvSpPr>
          <p:nvPr/>
        </p:nvSpPr>
        <p:spPr bwMode="auto">
          <a:xfrm>
            <a:off x="685800" y="3284538"/>
            <a:ext cx="224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  <a:ea typeface="Verdana" charset="0"/>
                <a:cs typeface="Verdana" charset="0"/>
              </a:rPr>
              <a:t>L’investissement vaut-il le coup ?</a:t>
            </a:r>
          </a:p>
        </p:txBody>
      </p:sp>
      <p:sp>
        <p:nvSpPr>
          <p:cNvPr id="47" name="Action Button: Back or Previous 46">
            <a:hlinkClick r:id="rId6" action="ppaction://hlinksldjump" highlightClick="1"/>
          </p:cNvPr>
          <p:cNvSpPr/>
          <p:nvPr/>
        </p:nvSpPr>
        <p:spPr>
          <a:xfrm>
            <a:off x="7235825" y="188913"/>
            <a:ext cx="468313" cy="360362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920" name="TextBox 47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SS5</a:t>
            </a:r>
          </a:p>
        </p:txBody>
      </p:sp>
      <p:pic>
        <p:nvPicPr>
          <p:cNvPr id="37921" name="Picture 49" descr="Student sheet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752600" y="107950"/>
            <a:ext cx="5545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Trame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de prise de </a:t>
            </a: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décision</a:t>
            </a:r>
            <a:endParaRPr lang="en-GB" sz="3200" dirty="0">
              <a:solidFill>
                <a:srgbClr val="0091C4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7923" name="TextBox 14"/>
          <p:cNvSpPr txBox="1">
            <a:spLocks noChangeArrowheads="1"/>
          </p:cNvSpPr>
          <p:nvPr/>
        </p:nvSpPr>
        <p:spPr bwMode="auto">
          <a:xfrm>
            <a:off x="3048000" y="2209800"/>
            <a:ext cx="325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x-none" sz="1800" b="1">
                <a:latin typeface="Century Gothic" charset="0"/>
                <a:ea typeface="Verdana" charset="0"/>
                <a:cs typeface="Verdana" charset="0"/>
              </a:rPr>
              <a:t>Arguments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9" descr="pregna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2268538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7121525" y="1371600"/>
            <a:ext cx="2022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GB" altLang="x-none" sz="1800" b="1">
                <a:latin typeface="Century Gothic" charset="0"/>
              </a:rPr>
              <a:t>Coût par cycle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GB" altLang="x-none" sz="1800" b="1">
                <a:latin typeface="Century Gothic" charset="0"/>
              </a:rPr>
              <a:t>£10,000</a:t>
            </a:r>
          </a:p>
        </p:txBody>
      </p:sp>
      <p:grpSp>
        <p:nvGrpSpPr>
          <p:cNvPr id="39939" name="Group 20"/>
          <p:cNvGrpSpPr>
            <a:grpSpLocks/>
          </p:cNvGrpSpPr>
          <p:nvPr/>
        </p:nvGrpSpPr>
        <p:grpSpPr bwMode="auto">
          <a:xfrm>
            <a:off x="1143000" y="1301750"/>
            <a:ext cx="7380288" cy="4195763"/>
            <a:chOff x="1143000" y="1301859"/>
            <a:chExt cx="7380312" cy="4194959"/>
          </a:xfrm>
        </p:grpSpPr>
        <p:sp>
          <p:nvSpPr>
            <p:cNvPr id="39948" name="Rectangle 7"/>
            <p:cNvSpPr>
              <a:spLocks noChangeArrowheads="1"/>
            </p:cNvSpPr>
            <p:nvPr/>
          </p:nvSpPr>
          <p:spPr bwMode="auto">
            <a:xfrm>
              <a:off x="1295400" y="2133600"/>
              <a:ext cx="6768752" cy="236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x-none" sz="1600">
                <a:latin typeface="Century Gothic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1600">
                  <a:latin typeface="Century Gothic" charset="0"/>
                </a:rPr>
                <a:t>Les couples qui entament un cycle de DPI ne trouvent pas tous des embryons implantables</a:t>
              </a:r>
            </a:p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GB" altLang="x-none" sz="1600">
                  <a:latin typeface="Century Gothic" charset="0"/>
                </a:rPr>
                <a:t>Si un couple a un embryon prêt pour l’implantation, alors cette grossesse a 50% de chances de réussir, cependant ce chiffre peut varier d’un hôpital à l’autre. </a:t>
              </a:r>
            </a:p>
            <a:p>
              <a:pPr eaLnBrk="1" hangingPunct="1">
                <a:spcBef>
                  <a:spcPts val="1200"/>
                </a:spcBef>
                <a:buFontTx/>
                <a:buNone/>
              </a:pPr>
              <a:r>
                <a:rPr lang="en-GB" altLang="x-none" sz="1600">
                  <a:latin typeface="Century Gothic" charset="0"/>
                </a:rPr>
                <a:t>Généralement, un couple a 20% de chances d’obtenir un bébé à la suite d’un traitement </a:t>
              </a:r>
            </a:p>
          </p:txBody>
        </p:sp>
        <p:sp>
          <p:nvSpPr>
            <p:cNvPr id="39949" name="Rectangle 8"/>
            <p:cNvSpPr>
              <a:spLocks noChangeArrowheads="1"/>
            </p:cNvSpPr>
            <p:nvPr/>
          </p:nvSpPr>
          <p:spPr bwMode="auto">
            <a:xfrm>
              <a:off x="1143000" y="4419600"/>
              <a:ext cx="73803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1600">
                  <a:latin typeface="Century Gothic" charset="0"/>
                </a:rPr>
                <a:t>Le facteur impactant de manière significative le taux de réussite du DPI est l’âge de la femme. Le taux de réussite diminue avec l’âge, particulièrement après 39 ans.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x-none" sz="1600">
                <a:latin typeface="Century Gothic" charset="0"/>
              </a:endParaRPr>
            </a:p>
          </p:txBody>
        </p:sp>
        <p:sp>
          <p:nvSpPr>
            <p:cNvPr id="39950" name="TextBox 14"/>
            <p:cNvSpPr txBox="1">
              <a:spLocks noChangeArrowheads="1"/>
            </p:cNvSpPr>
            <p:nvPr/>
          </p:nvSpPr>
          <p:spPr bwMode="auto">
            <a:xfrm>
              <a:off x="1331640" y="1301859"/>
              <a:ext cx="583116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1600">
                  <a:latin typeface="Century Gothic" charset="0"/>
                </a:rPr>
                <a:t>Tous les couples au Royaume-Uni peuvent faire une demande de financement auprès de la NHS. En cas de réussite, la NHS paiera pour le traitement.  Dans le cas contraire, le couple devra financer lui-même.</a:t>
              </a:r>
            </a:p>
          </p:txBody>
        </p:sp>
      </p:grpSp>
      <p:sp>
        <p:nvSpPr>
          <p:cNvPr id="39940" name="Rectangle 15"/>
          <p:cNvSpPr>
            <a:spLocks noChangeArrowheads="1"/>
          </p:cNvSpPr>
          <p:nvPr/>
        </p:nvSpPr>
        <p:spPr bwMode="auto">
          <a:xfrm>
            <a:off x="0" y="5257800"/>
            <a:ext cx="9144000" cy="1724025"/>
          </a:xfrm>
          <a:prstGeom prst="rect">
            <a:avLst/>
          </a:prstGeom>
          <a:solidFill>
            <a:schemeClr val="bg1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530350" indent="-1588" defTabSz="152876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152876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152876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152876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152876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528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528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528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5287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600" b="1">
                <a:latin typeface="Century Gothic" charset="0"/>
              </a:rPr>
              <a:t>Calculez combien cela coûterait pour ce couple (ou la NHS) s’ils souhaitent concevoir un bébé par FIV avec DPI.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1600" b="1">
                <a:latin typeface="Century Gothic" charset="0"/>
              </a:rPr>
              <a:t>Est-ce que le couple peut être certain du coût total avant de démarrer le processus?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GB" altLang="x-none" sz="1600" b="1">
                <a:latin typeface="Century Gothic" charset="0"/>
              </a:rPr>
              <a:t>Discutez de tout autre chose qui pourrait influencer la décision du couple concernant cette méthode.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62813" y="1371600"/>
            <a:ext cx="1728787" cy="863600"/>
          </a:xfrm>
          <a:prstGeom prst="rect">
            <a:avLst/>
          </a:prstGeom>
          <a:noFill/>
          <a:ln w="6350">
            <a:solidFill>
              <a:srgbClr val="B9CD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 sz="160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19" name="Action Button: Back or Previous 18">
            <a:hlinkClick r:id="rId3" action="ppaction://hlinksldjump" highlightClick="1"/>
          </p:cNvPr>
          <p:cNvSpPr/>
          <p:nvPr/>
        </p:nvSpPr>
        <p:spPr>
          <a:xfrm>
            <a:off x="6858000" y="685800"/>
            <a:ext cx="468313" cy="360363"/>
          </a:xfrm>
          <a:prstGeom prst="actionButtonBackPrevious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9943" name="TextBox 20"/>
          <p:cNvSpPr txBox="1">
            <a:spLocks noChangeArrowheads="1"/>
          </p:cNvSpPr>
          <p:nvPr/>
        </p:nvSpPr>
        <p:spPr bwMode="auto">
          <a:xfrm>
            <a:off x="7813675" y="120650"/>
            <a:ext cx="792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400">
                <a:latin typeface="Century Gothic" charset="0"/>
              </a:rPr>
              <a:t>SS6</a:t>
            </a:r>
          </a:p>
        </p:txBody>
      </p:sp>
      <p:pic>
        <p:nvPicPr>
          <p:cNvPr id="39944" name="Picture 21" descr="Student shee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166688"/>
            <a:ext cx="5095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05000" y="76200"/>
            <a:ext cx="55451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Coûts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et </a:t>
            </a: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taux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de </a:t>
            </a:r>
            <a:r>
              <a:rPr lang="en-GB" sz="3200" dirty="0" err="1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réussite</a:t>
            </a:r>
            <a:r>
              <a:rPr lang="en-GB" sz="3200" dirty="0">
                <a:solidFill>
                  <a:srgbClr val="0091C4"/>
                </a:solidFill>
                <a:latin typeface="Century Gothic" pitchFamily="34" charset="0"/>
                <a:ea typeface="+mj-ea"/>
                <a:cs typeface="+mj-cs"/>
              </a:rPr>
              <a:t> de la FIV avec DPI</a:t>
            </a:r>
          </a:p>
        </p:txBody>
      </p:sp>
      <p:pic>
        <p:nvPicPr>
          <p:cNvPr id="24" name="Picture 23" descr="discu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949950"/>
            <a:ext cx="690563" cy="4286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read resear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00663"/>
            <a:ext cx="446087" cy="5048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7" descr="engage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25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2988" y="1700213"/>
            <a:ext cx="7235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>
                <a:solidFill>
                  <a:srgbClr val="639729"/>
                </a:solidFill>
                <a:latin typeface="Century Gothic" charset="0"/>
              </a:rPr>
              <a:t>Faire parler et réfléchir les étudiants</a:t>
            </a:r>
            <a:endParaRPr lang="pt-BR" altLang="x-none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35150" y="2508250"/>
            <a:ext cx="5545138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Equipping the Next Generation for Active </a:t>
            </a:r>
            <a:r>
              <a:rPr lang="en-GB" sz="1300" b="1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engagerment</a:t>
            </a:r>
            <a:r>
              <a:rPr lang="en-GB" sz="1300" b="1" spc="-15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 </a:t>
            </a:r>
            <a:r>
              <a:rPr lang="en-GB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in Science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1800"/>
              <a:t>TRACES</a:t>
            </a:r>
            <a:endParaRPr lang="pt-BR" altLang="x-none" sz="1800"/>
          </a:p>
        </p:txBody>
      </p:sp>
      <p:pic>
        <p:nvPicPr>
          <p:cNvPr id="43021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r="9093"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3850" y="188913"/>
            <a:ext cx="1871663" cy="50323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7FABD68-690F-D247-BCB0-092A7B5F9C13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2298" name="Picture 1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63713" y="115888"/>
            <a:ext cx="6985000" cy="64770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3600">
                <a:latin typeface="Century Gothic" charset="0"/>
              </a:rPr>
              <a:t>Voici Mr et Mme Yusuf</a:t>
            </a:r>
            <a:endParaRPr lang="en-GB" altLang="x-none" sz="2800">
              <a:latin typeface="Century Gothic" charset="0"/>
            </a:endParaRPr>
          </a:p>
        </p:txBody>
      </p:sp>
      <p:sp>
        <p:nvSpPr>
          <p:cNvPr id="9" name="Action Button: Forward or Next 8">
            <a:hlinkClick r:id="rId5"/>
          </p:cNvPr>
          <p:cNvSpPr>
            <a:spLocks noChangeArrowheads="1"/>
          </p:cNvSpPr>
          <p:nvPr/>
        </p:nvSpPr>
        <p:spPr bwMode="auto">
          <a:xfrm>
            <a:off x="7019925" y="215900"/>
            <a:ext cx="608013" cy="504825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pic>
        <p:nvPicPr>
          <p:cNvPr id="26" name="Picture 25" descr="YouTube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-100013"/>
            <a:ext cx="11525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50825" y="5013325"/>
            <a:ext cx="8569325" cy="1138238"/>
          </a:xfrm>
          <a:prstGeom prst="rect">
            <a:avLst/>
          </a:pr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3400">
                <a:latin typeface="Century Gothic" charset="0"/>
              </a:rPr>
              <a:t>Vivre avec la </a:t>
            </a:r>
            <a:r>
              <a:rPr lang="en-GB" altLang="x-none" sz="3400" b="1">
                <a:latin typeface="Century Gothic" charset="0"/>
              </a:rPr>
              <a:t>thalassémie</a:t>
            </a:r>
            <a:r>
              <a:rPr lang="en-GB" altLang="x-none" sz="3400">
                <a:latin typeface="Century Gothic" charset="0"/>
              </a:rPr>
              <a:t>, c’est comment? </a:t>
            </a:r>
            <a:endParaRPr lang="en-GB" altLang="x-none" sz="3400" b="1">
              <a:latin typeface="Century Gothic" charset="0"/>
            </a:endParaRPr>
          </a:p>
        </p:txBody>
      </p:sp>
      <p:pic>
        <p:nvPicPr>
          <p:cNvPr id="27" name="Picture 26" descr="YouTube.png">
            <a:hlinkClick r:id="rId7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xfrm>
            <a:off x="7740650" y="5661025"/>
            <a:ext cx="10795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1" r="14951"/>
          <a:stretch>
            <a:fillRect/>
          </a:stretch>
        </p:blipFill>
        <p:spPr bwMode="auto">
          <a:xfrm>
            <a:off x="2736850" y="3175"/>
            <a:ext cx="6408738" cy="6551613"/>
          </a:xfrm>
          <a:prstGeom prst="rect">
            <a:avLst/>
          </a:prstGeom>
          <a:noFill/>
          <a:ln>
            <a:noFill/>
          </a:ln>
          <a:effectLst>
            <a:outerShdw blurRad="63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0825" y="5013325"/>
            <a:ext cx="6121400" cy="1384300"/>
          </a:xfrm>
          <a:prstGeom prst="rect">
            <a:avLst/>
          </a:prstGeom>
          <a:solidFill>
            <a:schemeClr val="bg1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800" b="1">
                <a:latin typeface="Century Gothic" charset="0"/>
              </a:rPr>
              <a:t>Rencontrez le conseiller génétique et découvrez vos options …</a:t>
            </a:r>
            <a:endParaRPr lang="en-GB" altLang="x-none" sz="2800" b="1">
              <a:latin typeface="Century Gothic" charset="0"/>
            </a:endParaRPr>
          </a:p>
        </p:txBody>
      </p:sp>
      <p:sp>
        <p:nvSpPr>
          <p:cNvPr id="5" name="Action Button: Forward or Next 4">
            <a:hlinkClick r:id="rId4"/>
          </p:cNvPr>
          <p:cNvSpPr>
            <a:spLocks noChangeArrowheads="1"/>
          </p:cNvSpPr>
          <p:nvPr/>
        </p:nvSpPr>
        <p:spPr bwMode="auto">
          <a:xfrm>
            <a:off x="6659563" y="4724400"/>
            <a:ext cx="720725" cy="598488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79388" y="1196975"/>
            <a:ext cx="3384550" cy="3384550"/>
            <a:chOff x="828378" y="3465676"/>
            <a:chExt cx="6336704" cy="2554545"/>
          </a:xfrm>
        </p:grpSpPr>
        <p:sp>
          <p:nvSpPr>
            <p:cNvPr id="7" name="Rounded Rectangle 6"/>
            <p:cNvSpPr/>
            <p:nvPr/>
          </p:nvSpPr>
          <p:spPr>
            <a:xfrm>
              <a:off x="828378" y="3465676"/>
              <a:ext cx="6336704" cy="19442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4352" name="Rectangle 7"/>
            <p:cNvSpPr>
              <a:spLocks noChangeArrowheads="1"/>
            </p:cNvSpPr>
            <p:nvPr/>
          </p:nvSpPr>
          <p:spPr bwMode="auto">
            <a:xfrm>
              <a:off x="828378" y="3465676"/>
              <a:ext cx="6336704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3600" b="1">
                  <a:solidFill>
                    <a:srgbClr val="639729"/>
                  </a:solidFill>
                  <a:latin typeface="Century Gothic" charset="0"/>
                </a:rPr>
                <a:t>   </a:t>
              </a:r>
              <a:r>
                <a:rPr lang="en-GB" altLang="x-none" sz="4000">
                  <a:solidFill>
                    <a:schemeClr val="bg1"/>
                  </a:solidFill>
                  <a:latin typeface="Century Gothic" charset="0"/>
                </a:rPr>
                <a:t>Que déciderez-vous de faire?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Engage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4E000295-23C4-FC48-B641-3DCBB63B09AC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  <p:pic>
        <p:nvPicPr>
          <p:cNvPr id="16" name="Picture 15" descr="YouTube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0000"/>
          <a:stretch>
            <a:fillRect/>
          </a:stretch>
        </p:blipFill>
        <p:spPr bwMode="auto">
          <a:xfrm>
            <a:off x="6516688" y="5373688"/>
            <a:ext cx="107950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5856" y="404664"/>
            <a:ext cx="5868144" cy="1584176"/>
            <a:chOff x="3275856" y="188640"/>
            <a:chExt cx="5868144" cy="1584176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3275856" y="620688"/>
              <a:ext cx="5868144" cy="11521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>
                <a:latin typeface="Century Gothic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35896" y="188640"/>
              <a:ext cx="5040560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atin typeface="Century Gothic" pitchFamily="34" charset="0"/>
                  <a:ea typeface="+mn-ea"/>
                  <a:cs typeface="+mn-cs"/>
                </a:rPr>
                <a:t>Premières </a:t>
              </a:r>
              <a:r>
                <a:rPr lang="en-US" sz="3600" dirty="0" err="1">
                  <a:latin typeface="Century Gothic" pitchFamily="34" charset="0"/>
                  <a:ea typeface="+mn-ea"/>
                  <a:cs typeface="+mn-cs"/>
                </a:rPr>
                <a:t>idées</a:t>
              </a:r>
              <a:r>
                <a:rPr lang="en-US" sz="3600" dirty="0">
                  <a:latin typeface="Century Gothic" pitchFamily="34" charset="0"/>
                  <a:ea typeface="+mn-ea"/>
                  <a:cs typeface="+mn-cs"/>
                </a:rPr>
                <a:t>:</a:t>
              </a:r>
              <a:endParaRPr lang="en-GB" sz="3600" dirty="0"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836613"/>
            <a:ext cx="3348038" cy="5624512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825" y="1085850"/>
            <a:ext cx="2881313" cy="5324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Options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1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latin typeface="Century Gothic" charset="0"/>
              </a:rPr>
              <a:t>Ne rien 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faire</a:t>
            </a:r>
            <a:r>
              <a:rPr lang="en-GB" altLang="x-none" sz="2600">
                <a:latin typeface="Century Gothic" charset="0"/>
              </a:rPr>
              <a:t> </a:t>
            </a:r>
            <a:endParaRPr lang="en-GB" altLang="x-none" sz="2600" b="1">
              <a:latin typeface="Century Gothic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2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Utiliser le</a:t>
            </a:r>
            <a:r>
              <a:rPr lang="en-GB" altLang="x-none" sz="2600" b="1">
                <a:latin typeface="Century Gothic" charset="0"/>
              </a:rPr>
              <a:t> dépistage prénatal 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3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Utiliser </a:t>
            </a:r>
            <a:r>
              <a:rPr lang="en-GB" altLang="x-none" sz="2600" b="1">
                <a:latin typeface="Century Gothic" charset="0"/>
              </a:rPr>
              <a:t>la FIV 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avec </a:t>
            </a:r>
            <a:r>
              <a:rPr lang="en-GB" altLang="x-none" sz="2600" b="1">
                <a:latin typeface="Century Gothic" charset="0"/>
              </a:rPr>
              <a:t>DPI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4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Utiliser </a:t>
            </a:r>
            <a:r>
              <a:rPr lang="en-GB" altLang="x-none" sz="2600" b="1">
                <a:latin typeface="Century Gothic" charset="0"/>
              </a:rPr>
              <a:t>un donneur de sperme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solidFill>
            <a:srgbClr val="7030A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Engage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590ED1-9014-9C46-AF5B-3A4241A7E74F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3995738" y="1268413"/>
            <a:ext cx="4464050" cy="1457325"/>
            <a:chOff x="828378" y="3465676"/>
            <a:chExt cx="8359056" cy="1457003"/>
          </a:xfrm>
        </p:grpSpPr>
        <p:sp>
          <p:nvSpPr>
            <p:cNvPr id="24" name="Rounded Rectangle 23"/>
            <p:cNvSpPr/>
            <p:nvPr/>
          </p:nvSpPr>
          <p:spPr>
            <a:xfrm>
              <a:off x="828378" y="3465676"/>
              <a:ext cx="8359056" cy="122413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6411" name="Rectangle 24"/>
            <p:cNvSpPr>
              <a:spLocks noChangeArrowheads="1"/>
            </p:cNvSpPr>
            <p:nvPr/>
          </p:nvSpPr>
          <p:spPr bwMode="auto">
            <a:xfrm>
              <a:off x="828378" y="3537684"/>
              <a:ext cx="83590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800">
                  <a:solidFill>
                    <a:schemeClr val="bg1"/>
                  </a:solidFill>
                  <a:latin typeface="Century Gothic" charset="0"/>
                </a:rPr>
                <a:t>Quelle option choisirez-vous, pourquoi?</a:t>
              </a:r>
              <a:endParaRPr lang="en-GB" altLang="x-none" sz="2800">
                <a:solidFill>
                  <a:schemeClr val="bg1"/>
                </a:solidFill>
                <a:latin typeface="Century Gothic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28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3348038" y="1050925"/>
            <a:ext cx="5256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995738" y="2803525"/>
            <a:ext cx="4464050" cy="1692275"/>
            <a:chOff x="828378" y="3441903"/>
            <a:chExt cx="8359056" cy="1692771"/>
          </a:xfrm>
        </p:grpSpPr>
        <p:sp>
          <p:nvSpPr>
            <p:cNvPr id="28" name="Rounded Rectangle 27"/>
            <p:cNvSpPr/>
            <p:nvPr/>
          </p:nvSpPr>
          <p:spPr>
            <a:xfrm>
              <a:off x="828378" y="3465676"/>
              <a:ext cx="8359056" cy="122413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6407" name="Rectangle 28"/>
            <p:cNvSpPr>
              <a:spLocks noChangeArrowheads="1"/>
            </p:cNvSpPr>
            <p:nvPr/>
          </p:nvSpPr>
          <p:spPr bwMode="auto">
            <a:xfrm>
              <a:off x="828378" y="3441903"/>
              <a:ext cx="8359056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600">
                  <a:solidFill>
                    <a:schemeClr val="bg1"/>
                  </a:solidFill>
                  <a:latin typeface="Century Gothic" charset="0"/>
                </a:rPr>
                <a:t>Pourquoi est-ce une décision difficile à prendre?</a:t>
              </a:r>
              <a:endParaRPr lang="en-GB" altLang="x-none" sz="2600">
                <a:solidFill>
                  <a:schemeClr val="bg1"/>
                </a:solidFill>
                <a:latin typeface="Century Gothic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x-none" sz="26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995738" y="4352925"/>
            <a:ext cx="4464050" cy="1319213"/>
            <a:chOff x="828378" y="3465676"/>
            <a:chExt cx="8359056" cy="1318796"/>
          </a:xfrm>
        </p:grpSpPr>
        <p:sp>
          <p:nvSpPr>
            <p:cNvPr id="32" name="Rounded Rectangle 31"/>
            <p:cNvSpPr/>
            <p:nvPr/>
          </p:nvSpPr>
          <p:spPr>
            <a:xfrm>
              <a:off x="828378" y="3465676"/>
              <a:ext cx="8359056" cy="122413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entury Gothic" charset="0"/>
              </a:endParaRPr>
            </a:p>
          </p:txBody>
        </p:sp>
        <p:sp>
          <p:nvSpPr>
            <p:cNvPr id="16403" name="Rectangle 32"/>
            <p:cNvSpPr>
              <a:spLocks noChangeArrowheads="1"/>
            </p:cNvSpPr>
            <p:nvPr/>
          </p:nvSpPr>
          <p:spPr bwMode="auto">
            <a:xfrm>
              <a:off x="828378" y="3491810"/>
              <a:ext cx="835905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600">
                  <a:solidFill>
                    <a:schemeClr val="bg1"/>
                  </a:solidFill>
                  <a:latin typeface="Century Gothic" charset="0"/>
                </a:rPr>
                <a:t>Qu’est-ce qui pourrait aider à la rendre plus simple?</a:t>
              </a:r>
              <a:endParaRPr lang="en-GB" altLang="x-none" sz="260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34" name="Picture 33" descr="discu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32463"/>
            <a:ext cx="904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836613"/>
            <a:ext cx="3348038" cy="573405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63938" y="1484313"/>
            <a:ext cx="54324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x-none" sz="3600" b="1">
                <a:latin typeface="Century Gothic" charset="0"/>
              </a:rPr>
              <a:t>Cette démarche consiste à s’intéresser aux conséquences des actions. </a:t>
            </a:r>
          </a:p>
          <a:p>
            <a:pPr eaLnBrk="1" hangingPunct="1">
              <a:buFont typeface="Arial" charset="0"/>
              <a:buNone/>
            </a:pPr>
            <a:r>
              <a:rPr lang="en-GB" altLang="x-none" sz="2800">
                <a:latin typeface="Century Gothic" charset="0"/>
              </a:rPr>
              <a:t>Mettez-vous par deux.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en-US" altLang="x-none" sz="2800">
                <a:latin typeface="Century Gothic" charset="0"/>
              </a:rPr>
              <a:t>Vous allez recevoir une </a:t>
            </a:r>
            <a:r>
              <a:rPr lang="en-US" altLang="x-none" sz="2800" b="1">
                <a:solidFill>
                  <a:srgbClr val="3C9DC8"/>
                </a:solidFill>
                <a:latin typeface="Century Gothic" charset="0"/>
              </a:rPr>
              <a:t>Carte option </a:t>
            </a:r>
            <a:r>
              <a:rPr lang="en-US" altLang="x-none" sz="2800">
                <a:latin typeface="Century Gothic" charset="0"/>
              </a:rPr>
              <a:t>– c’est la décision que vous aurez prise en couple.</a:t>
            </a:r>
          </a:p>
          <a:p>
            <a:pPr eaLnBrk="1" hangingPunct="1">
              <a:buFont typeface="Arial" charset="0"/>
              <a:buNone/>
            </a:pPr>
            <a:endParaRPr lang="en-GB" altLang="x-none">
              <a:latin typeface="Century Gothic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48038" y="76200"/>
            <a:ext cx="5545137" cy="1143000"/>
            <a:chOff x="3347865" y="76200"/>
            <a:chExt cx="5579542" cy="11430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528365" y="76200"/>
              <a:ext cx="5399042" cy="1143000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x-none" sz="4100">
                  <a:latin typeface="Century Gothic" charset="0"/>
                </a:rPr>
                <a:t>L’éthique conséquentialiste</a:t>
              </a:r>
              <a:endParaRPr lang="en-GB" altLang="x-none" sz="4100">
                <a:latin typeface="Century Gothic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3347865" y="1196975"/>
              <a:ext cx="529042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417" name="TextBox 20"/>
          <p:cNvSpPr txBox="1">
            <a:spLocks noChangeArrowheads="1"/>
          </p:cNvSpPr>
          <p:nvPr/>
        </p:nvSpPr>
        <p:spPr bwMode="auto">
          <a:xfrm>
            <a:off x="7380288" y="44450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SS1</a:t>
            </a:r>
          </a:p>
        </p:txBody>
      </p:sp>
      <p:pic>
        <p:nvPicPr>
          <p:cNvPr id="17418" name="Picture 21" descr="Student sheet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88900"/>
            <a:ext cx="50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03130AA-683B-5940-80DF-203E77EF4872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429000" y="3886200"/>
            <a:ext cx="5468938" cy="2160588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0825" y="1085850"/>
            <a:ext cx="2881313" cy="53244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Options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1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latin typeface="Century Gothic" charset="0"/>
              </a:rPr>
              <a:t>Ne rien 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faire</a:t>
            </a:r>
            <a:r>
              <a:rPr lang="en-GB" altLang="x-none" sz="2600">
                <a:latin typeface="Century Gothic" charset="0"/>
              </a:rPr>
              <a:t> </a:t>
            </a:r>
            <a:endParaRPr lang="en-GB" altLang="x-none" sz="2600" b="1">
              <a:latin typeface="Century Gothic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2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Utiliser le</a:t>
            </a:r>
            <a:r>
              <a:rPr lang="en-GB" altLang="x-none" sz="2600" b="1">
                <a:latin typeface="Century Gothic" charset="0"/>
              </a:rPr>
              <a:t> dépistage prénatal 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3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Utiliser </a:t>
            </a:r>
            <a:r>
              <a:rPr lang="en-GB" altLang="x-none" sz="2600" b="1">
                <a:latin typeface="Century Gothic" charset="0"/>
              </a:rPr>
              <a:t>la FIV 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avec </a:t>
            </a:r>
            <a:r>
              <a:rPr lang="en-GB" altLang="x-none" sz="2600" b="1">
                <a:latin typeface="Century Gothic" charset="0"/>
              </a:rPr>
              <a:t>DPI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x-none" sz="2600" b="1">
                <a:solidFill>
                  <a:schemeClr val="bg1"/>
                </a:solidFill>
                <a:latin typeface="Century Gothic" charset="0"/>
              </a:rPr>
              <a:t>4</a:t>
            </a:r>
            <a:r>
              <a:rPr lang="en-GB" altLang="x-none" sz="2600">
                <a:solidFill>
                  <a:srgbClr val="D5E1EF"/>
                </a:solidFill>
                <a:latin typeface="Century Gothic" charset="0"/>
              </a:rPr>
              <a:t>	</a:t>
            </a:r>
            <a:r>
              <a:rPr lang="en-GB" altLang="x-none" sz="2600" b="1">
                <a:solidFill>
                  <a:srgbClr val="FFC000"/>
                </a:solidFill>
                <a:latin typeface="Century Gothic" charset="0"/>
              </a:rPr>
              <a:t>Utiliser </a:t>
            </a:r>
            <a:r>
              <a:rPr lang="en-GB" altLang="x-none" sz="2600" b="1">
                <a:latin typeface="Century Gothic" charset="0"/>
              </a:rPr>
              <a:t>un donneur de sperme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2700338" y="-458788"/>
            <a:ext cx="3816350" cy="6858001"/>
            <a:chOff x="2699792" y="-387424"/>
            <a:chExt cx="3816424" cy="6858000"/>
          </a:xfrm>
        </p:grpSpPr>
        <p:sp>
          <p:nvSpPr>
            <p:cNvPr id="3" name="Rectangle 2"/>
            <p:cNvSpPr/>
            <p:nvPr/>
          </p:nvSpPr>
          <p:spPr>
            <a:xfrm>
              <a:off x="2699792" y="71364"/>
              <a:ext cx="3816424" cy="638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8457" name="Picture 3" descr="pregnant1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6F1C1"/>
                </a:clrFrom>
                <a:clrTo>
                  <a:srgbClr val="E6F1C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179" y="-387424"/>
              <a:ext cx="170164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916238" y="-458788"/>
            <a:ext cx="3816350" cy="6858001"/>
            <a:chOff x="7596336" y="-387424"/>
            <a:chExt cx="3816424" cy="6858000"/>
          </a:xfrm>
        </p:grpSpPr>
        <p:sp>
          <p:nvSpPr>
            <p:cNvPr id="6" name="Rectangle 5"/>
            <p:cNvSpPr/>
            <p:nvPr/>
          </p:nvSpPr>
          <p:spPr>
            <a:xfrm>
              <a:off x="7596336" y="333302"/>
              <a:ext cx="3816424" cy="6119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8455" name="Picture 6" descr="pregnant2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6F1C1"/>
                </a:clrFrom>
                <a:clrTo>
                  <a:srgbClr val="E6F1C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3179" y="-387424"/>
              <a:ext cx="170164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32138" y="-458788"/>
            <a:ext cx="3816350" cy="6858001"/>
            <a:chOff x="7811852" y="-332656"/>
            <a:chExt cx="3816424" cy="6858000"/>
          </a:xfrm>
        </p:grpSpPr>
        <p:sp>
          <p:nvSpPr>
            <p:cNvPr id="9" name="Rectangle 8"/>
            <p:cNvSpPr/>
            <p:nvPr/>
          </p:nvSpPr>
          <p:spPr>
            <a:xfrm>
              <a:off x="7811852" y="126132"/>
              <a:ext cx="3816424" cy="632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8453" name="Picture 9" descr="pregnant3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6F1C1"/>
                </a:clrFrom>
                <a:clrTo>
                  <a:srgbClr val="E6F1C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440" y="-332656"/>
              <a:ext cx="170592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87675" y="-458788"/>
            <a:ext cx="3816350" cy="6858001"/>
            <a:chOff x="7956376" y="-459432"/>
            <a:chExt cx="3816424" cy="6858000"/>
          </a:xfrm>
        </p:grpSpPr>
        <p:sp>
          <p:nvSpPr>
            <p:cNvPr id="12" name="Rectangle 11"/>
            <p:cNvSpPr/>
            <p:nvPr/>
          </p:nvSpPr>
          <p:spPr>
            <a:xfrm>
              <a:off x="7956376" y="-644"/>
              <a:ext cx="3816424" cy="632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8451" name="Picture 12" descr="pregnant4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6F1C1"/>
                </a:clrFrom>
                <a:clrTo>
                  <a:srgbClr val="E6F1C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472" y="-459432"/>
              <a:ext cx="170164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987675" y="-458788"/>
            <a:ext cx="3816350" cy="6858001"/>
            <a:chOff x="7235788" y="-459432"/>
            <a:chExt cx="3816424" cy="6858000"/>
          </a:xfrm>
        </p:grpSpPr>
        <p:sp>
          <p:nvSpPr>
            <p:cNvPr id="15" name="Rectangle 14"/>
            <p:cNvSpPr/>
            <p:nvPr/>
          </p:nvSpPr>
          <p:spPr>
            <a:xfrm>
              <a:off x="7235788" y="-644"/>
              <a:ext cx="3816424" cy="632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8449" name="Picture 15" descr="pregnant5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6F1C1"/>
                </a:clrFrom>
                <a:clrTo>
                  <a:srgbClr val="E6F1C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-459432"/>
              <a:ext cx="169735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843213" y="-458788"/>
            <a:ext cx="3816350" cy="6858001"/>
            <a:chOff x="7235788" y="-459432"/>
            <a:chExt cx="3816424" cy="6858000"/>
          </a:xfrm>
        </p:grpSpPr>
        <p:sp>
          <p:nvSpPr>
            <p:cNvPr id="18" name="Rectangle 17"/>
            <p:cNvSpPr/>
            <p:nvPr/>
          </p:nvSpPr>
          <p:spPr>
            <a:xfrm>
              <a:off x="7235788" y="-644"/>
              <a:ext cx="3816424" cy="632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x-none">
                <a:solidFill>
                  <a:srgbClr val="FFFFFF"/>
                </a:solidFill>
                <a:latin typeface="Calibri" charset="0"/>
              </a:endParaRPr>
            </a:p>
          </p:txBody>
        </p:sp>
        <p:pic>
          <p:nvPicPr>
            <p:cNvPr id="18447" name="Picture 18" descr="pregnant6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6F1C1"/>
                </a:clrFrom>
                <a:clrTo>
                  <a:srgbClr val="E6F1C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-459432"/>
              <a:ext cx="1701641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1D5D429-479C-3B4F-AD5D-DD8767834971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-36513" y="3860800"/>
            <a:ext cx="9144001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-36513" y="2492375"/>
            <a:ext cx="9144001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-36513" y="5157788"/>
            <a:ext cx="9144001" cy="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50825" y="2565400"/>
            <a:ext cx="208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un dépistage prénatal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76200" y="1446213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Ne rien faire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60350" y="4076700"/>
            <a:ext cx="1935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un donneur de sperme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250825" y="5373688"/>
            <a:ext cx="2233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Utiliser la FIV avec DPI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124075" y="849313"/>
            <a:ext cx="0" cy="60388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ffectLst>
            <a:outerShdw blurRad="63500" dist="38100" dir="2700000" sx="98000" sy="98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0" y="764704"/>
            <a:ext cx="2195736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2800" b="1">
                <a:solidFill>
                  <a:schemeClr val="bg1"/>
                </a:solidFill>
                <a:latin typeface="Century Gothic" charset="0"/>
              </a:rPr>
              <a:t>Choix</a:t>
            </a:r>
            <a:endParaRPr lang="en-GB" altLang="x-none" sz="2800" b="1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764704"/>
            <a:ext cx="6948264" cy="52322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x-none" sz="2800" b="1">
                <a:solidFill>
                  <a:schemeClr val="bg1"/>
                </a:solidFill>
                <a:latin typeface="Century Gothic" charset="0"/>
              </a:rPr>
              <a:t>Résultats</a:t>
            </a:r>
            <a:endParaRPr lang="en-GB" altLang="x-none" sz="2800" b="1">
              <a:solidFill>
                <a:schemeClr val="bg1"/>
              </a:solidFill>
              <a:latin typeface="Century Gothic" charset="0"/>
            </a:endParaRPr>
          </a:p>
        </p:txBody>
      </p:sp>
      <p:pic>
        <p:nvPicPr>
          <p:cNvPr id="19471" name="Picture 29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31925"/>
            <a:ext cx="1444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0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8363"/>
            <a:ext cx="144462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9478" name="Picture 40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31925"/>
            <a:ext cx="1428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41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138363"/>
            <a:ext cx="1428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0" name="Picture 42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27325"/>
            <a:ext cx="1444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43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433763"/>
            <a:ext cx="1444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44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27325"/>
            <a:ext cx="142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45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33763"/>
            <a:ext cx="142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46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95750"/>
            <a:ext cx="1444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5" name="Picture 47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802188"/>
            <a:ext cx="1444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6" name="Picture 48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95750"/>
            <a:ext cx="142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7" name="Picture 49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802188"/>
            <a:ext cx="142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Picture 50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19713"/>
            <a:ext cx="1444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51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026150"/>
            <a:ext cx="1444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Picture 52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19713"/>
            <a:ext cx="142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1" name="Picture 53" descr="blood 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026150"/>
            <a:ext cx="14287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2" name="TextBox 54"/>
          <p:cNvSpPr txBox="1">
            <a:spLocks noChangeArrowheads="1"/>
          </p:cNvSpPr>
          <p:nvPr/>
        </p:nvSpPr>
        <p:spPr bwMode="auto">
          <a:xfrm>
            <a:off x="7380288" y="44450"/>
            <a:ext cx="792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x-none" sz="1600">
                <a:latin typeface="Century Gothic" charset="0"/>
              </a:rPr>
              <a:t>SS2-3</a:t>
            </a:r>
          </a:p>
        </p:txBody>
      </p:sp>
      <p:pic>
        <p:nvPicPr>
          <p:cNvPr id="19493" name="Picture 55" descr="Student shee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88900"/>
            <a:ext cx="5095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ounded Rectangle 57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495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9189A96-F619-D843-AEB3-7CBD78947280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7175" y="2940050"/>
            <a:ext cx="3600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Voici la spécialiste </a:t>
            </a:r>
            <a:r>
              <a:rPr lang="en-GB" altLang="x-none" sz="2400" b="1">
                <a:latin typeface="Century Gothic" charset="0"/>
              </a:rPr>
              <a:t>Alison Lashwood, </a:t>
            </a:r>
            <a:r>
              <a:rPr lang="en-GB" altLang="x-none" sz="2400">
                <a:latin typeface="Century Gothic" charset="0"/>
              </a:rPr>
              <a:t>elle va vous expliquer en quoi consiste la procédure</a:t>
            </a:r>
            <a:endParaRPr lang="en-GB" altLang="x-none" sz="2000">
              <a:latin typeface="Century Gothic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9217"/>
          <a:stretch>
            <a:fillRect/>
          </a:stretch>
        </p:blipFill>
        <p:spPr bwMode="auto">
          <a:xfrm>
            <a:off x="-36512" y="2079815"/>
            <a:ext cx="3312368" cy="3293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835150" y="188913"/>
            <a:ext cx="73088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4400">
                <a:latin typeface="Century Gothic" charset="0"/>
              </a:rPr>
              <a:t>Plus d’informations sur la  </a:t>
            </a:r>
            <a:r>
              <a:rPr lang="en-GB" altLang="x-none" sz="4400" b="1">
                <a:solidFill>
                  <a:srgbClr val="4BACC6"/>
                </a:solidFill>
                <a:latin typeface="Century Gothic" charset="0"/>
              </a:rPr>
              <a:t>FIV</a:t>
            </a:r>
            <a:r>
              <a:rPr lang="en-GB" altLang="x-none" sz="4400">
                <a:latin typeface="Century Gothic" charset="0"/>
              </a:rPr>
              <a:t> avec </a:t>
            </a:r>
            <a:r>
              <a:rPr lang="en-GB" altLang="x-none" sz="4400" b="1">
                <a:solidFill>
                  <a:srgbClr val="4BACC6"/>
                </a:solidFill>
                <a:latin typeface="Century Gothic" charset="0"/>
              </a:rPr>
              <a:t>DPI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4300" y="5127625"/>
            <a:ext cx="446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x-none" sz="2400">
                <a:latin typeface="Century Gothic" charset="0"/>
              </a:rPr>
              <a:t>Vérifiez ce que vous avez compris </a:t>
            </a:r>
            <a:endParaRPr lang="en-GB" altLang="x-none" sz="2000">
              <a:latin typeface="Century Gothic" charset="0"/>
            </a:endParaRPr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4716463" y="1600200"/>
            <a:ext cx="4732337" cy="1004888"/>
            <a:chOff x="4895528" y="1074078"/>
            <a:chExt cx="4732784" cy="1004773"/>
          </a:xfrm>
        </p:grpSpPr>
        <p:sp>
          <p:nvSpPr>
            <p:cNvPr id="20501" name="TextBox 55"/>
            <p:cNvSpPr txBox="1">
              <a:spLocks noChangeArrowheads="1"/>
            </p:cNvSpPr>
            <p:nvPr/>
          </p:nvSpPr>
          <p:spPr bwMode="auto">
            <a:xfrm>
              <a:off x="4959152" y="1074078"/>
              <a:ext cx="466916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2800">
                  <a:latin typeface="Century Gothic" charset="0"/>
                </a:rPr>
                <a:t>Est-ce que c’est le </a:t>
              </a:r>
              <a:r>
                <a:rPr lang="en-GB" altLang="x-none" sz="2800" b="1">
                  <a:solidFill>
                    <a:srgbClr val="4BACC6"/>
                  </a:solidFill>
                  <a:latin typeface="Century Gothic" charset="0"/>
                </a:rPr>
                <a:t>bon</a:t>
              </a:r>
              <a:r>
                <a:rPr lang="en-GB" altLang="x-none" sz="2800">
                  <a:latin typeface="Century Gothic" charset="0"/>
                </a:rPr>
                <a:t> choix pour vous?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4895528" y="2078851"/>
              <a:ext cx="406755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Action Button: Forward or Next 57">
            <a:hlinkClick r:id="rId4"/>
          </p:cNvPr>
          <p:cNvSpPr>
            <a:spLocks noChangeArrowheads="1"/>
          </p:cNvSpPr>
          <p:nvPr/>
        </p:nvSpPr>
        <p:spPr bwMode="auto">
          <a:xfrm>
            <a:off x="7959725" y="3011488"/>
            <a:ext cx="788988" cy="714375"/>
          </a:xfrm>
          <a:prstGeom prst="actionButtonForwardNext">
            <a:avLst/>
          </a:prstGeom>
          <a:solidFill>
            <a:srgbClr val="00B0EE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x-none"/>
          </a:p>
        </p:txBody>
      </p:sp>
      <p:sp>
        <p:nvSpPr>
          <p:cNvPr id="59" name="TextBox 58"/>
          <p:cNvSpPr txBox="1"/>
          <p:nvPr/>
        </p:nvSpPr>
        <p:spPr>
          <a:xfrm>
            <a:off x="0" y="6423025"/>
            <a:ext cx="1908175" cy="46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engager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71663" y="6423025"/>
            <a:ext cx="1836737" cy="461963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explorer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71888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Expliquer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72113" y="6423025"/>
            <a:ext cx="1836737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Elargir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72338" y="6423025"/>
            <a:ext cx="18716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entury Gothic" pitchFamily="34" charset="0"/>
                <a:ea typeface="+mn-ea"/>
                <a:cs typeface="+mn-cs"/>
              </a:rPr>
              <a:t>Evaluer</a:t>
            </a:r>
            <a:endParaRPr lang="en-GB" sz="2400" dirty="0"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8172450" y="5033963"/>
            <a:ext cx="792163" cy="915987"/>
            <a:chOff x="8172400" y="5034662"/>
            <a:chExt cx="792088" cy="914618"/>
          </a:xfrm>
        </p:grpSpPr>
        <p:sp>
          <p:nvSpPr>
            <p:cNvPr id="20499" name="TextBox 67"/>
            <p:cNvSpPr txBox="1">
              <a:spLocks noChangeArrowheads="1"/>
            </p:cNvSpPr>
            <p:nvPr/>
          </p:nvSpPr>
          <p:spPr bwMode="auto">
            <a:xfrm>
              <a:off x="8172400" y="5610726"/>
              <a:ext cx="792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x-none" sz="1600">
                  <a:latin typeface="Century Gothic" charset="0"/>
                </a:rPr>
                <a:t>SS4</a:t>
              </a:r>
            </a:p>
          </p:txBody>
        </p:sp>
        <p:pic>
          <p:nvPicPr>
            <p:cNvPr id="20500" name="Picture 68" descr="Student sheets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5034662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0" name="Picture 69" descr="YouTube.png">
            <a:hlinkClick r:id="rId4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7740650" y="3875088"/>
            <a:ext cx="1152525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ounded Rectangle 70"/>
          <p:cNvSpPr/>
          <p:nvPr/>
        </p:nvSpPr>
        <p:spPr>
          <a:xfrm rot="16200000">
            <a:off x="8933656" y="-57943"/>
            <a:ext cx="242887" cy="53975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x-none" altLang="x-none" sz="1100">
              <a:solidFill>
                <a:srgbClr val="FFFF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495" name="Text Box 13"/>
          <p:cNvSpPr txBox="1">
            <a:spLocks noChangeArrowheads="1"/>
          </p:cNvSpPr>
          <p:nvPr/>
        </p:nvSpPr>
        <p:spPr bwMode="auto">
          <a:xfrm>
            <a:off x="8785225" y="101600"/>
            <a:ext cx="28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A43A58D-2934-3941-827B-B4D03218A66E}" type="slidenum">
              <a:rPr lang="en-GB" altLang="x-none" sz="1400" b="1">
                <a:solidFill>
                  <a:schemeClr val="bg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x-none" sz="1400" b="1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276600" y="2852738"/>
            <a:ext cx="5688013" cy="3097212"/>
          </a:xfrm>
          <a:prstGeom prst="rect">
            <a:avLst/>
          </a:prstGeom>
          <a:noFill/>
          <a:ln w="6350">
            <a:solidFill>
              <a:srgbClr val="99009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x-none" sz="1800">
              <a:solidFill>
                <a:srgbClr val="FFFFFF"/>
              </a:solidFill>
            </a:endParaRPr>
          </a:p>
        </p:txBody>
      </p:sp>
      <p:pic>
        <p:nvPicPr>
          <p:cNvPr id="74" name="Picture 73" descr="wr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013325"/>
            <a:ext cx="3952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7810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8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11093</TotalTime>
  <Words>1831</Words>
  <Application>Microsoft Macintosh PowerPoint</Application>
  <PresentationFormat>Présentation à l'écran (4:3)</PresentationFormat>
  <Paragraphs>332</Paragraphs>
  <Slides>23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5" baseType="lpstr">
      <vt:lpstr>Arial</vt:lpstr>
      <vt:lpstr>Calibri</vt:lpstr>
      <vt:lpstr>ＭＳ Ｐゴシック</vt:lpstr>
      <vt:lpstr>MS PGothic</vt:lpstr>
      <vt:lpstr>American Typewriter</vt:lpstr>
      <vt:lpstr>Century Gothic</vt:lpstr>
      <vt:lpstr>Ebrima</vt:lpstr>
      <vt:lpstr>Mangal</vt:lpstr>
      <vt:lpstr>Lato Regular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Fiches étudiants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266</cp:revision>
  <dcterms:created xsi:type="dcterms:W3CDTF">2016-04-12T07:54:33Z</dcterms:created>
  <dcterms:modified xsi:type="dcterms:W3CDTF">2019-10-09T17:42:59Z</dcterms:modified>
</cp:coreProperties>
</file>