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  <p:sldMasterId id="2147483662" r:id="rId2"/>
  </p:sldMasterIdLst>
  <p:notesMasterIdLst>
    <p:notesMasterId r:id="rId7"/>
  </p:notesMasterIdLst>
  <p:handoutMasterIdLst>
    <p:handoutMasterId r:id="rId8"/>
  </p:handoutMasterIdLst>
  <p:sldIdLst>
    <p:sldId id="269" r:id="rId3"/>
    <p:sldId id="264" r:id="rId4"/>
    <p:sldId id="277" r:id="rId5"/>
    <p:sldId id="273" r:id="rId6"/>
  </p:sldIdLst>
  <p:sldSz cx="9144000" cy="6858000" type="screen4x3"/>
  <p:notesSz cx="6881813" cy="10015538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E46C0A"/>
    <a:srgbClr val="FFAD99"/>
    <a:srgbClr val="C00000"/>
    <a:srgbClr val="0091C4"/>
    <a:srgbClr val="7D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297" autoAdjust="0"/>
    <p:restoredTop sz="90502" autoAdjust="0"/>
  </p:normalViewPr>
  <p:slideViewPr>
    <p:cSldViewPr>
      <p:cViewPr>
        <p:scale>
          <a:sx n="100" d="100"/>
          <a:sy n="100" d="100"/>
        </p:scale>
        <p:origin x="2536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tags" Target="tags/tag1.xml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43CBF0-6AD9-5D4D-9C0A-D9584B0F05E7}" type="datetimeFigureOut">
              <a:rPr lang="fr-BE"/>
              <a:pPr>
                <a:defRPr/>
              </a:pPr>
              <a:t>10/10/19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7313" y="9513888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A53F1EF-D531-5E42-BA64-773304B5D353}" type="slidenum">
              <a:rPr lang="fr-BE" altLang="x-none"/>
              <a:pPr/>
              <a:t>‹#›</a:t>
            </a:fld>
            <a:endParaRPr lang="fr-B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E4CBE9-33C6-A142-978E-42C27BA0B59D}" type="datetimeFigureOut">
              <a:rPr lang="en-GB"/>
              <a:pPr>
                <a:defRPr/>
              </a:pPr>
              <a:t>10/10/2019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wrap="square" lIns="96551" tIns="48276" rIns="96551" bIns="4827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B44083F9-A1ED-0547-84DC-EF6C0FA9DFB3}" type="slidenum">
              <a:rPr lang="en-GB" altLang="x-none"/>
              <a:pPr/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9FAB984-4904-7246-BD2A-B174F3DCB803}" type="slidenum">
              <a:rPr lang="en-GB" altLang="x-none"/>
              <a:pPr/>
              <a:t>1</a:t>
            </a:fld>
            <a:endParaRPr lang="fr-FR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x-none" altLang="x-none"/>
              <a:t>1 correspond à D, un hurlement dissonant...</a:t>
            </a:r>
          </a:p>
          <a:p>
            <a:pPr>
              <a:spcBef>
                <a:spcPct val="0"/>
              </a:spcBef>
            </a:pPr>
            <a:r>
              <a:rPr lang="x-none" altLang="x-none"/>
              <a:t>2 correspond à A, un double aboiement...</a:t>
            </a:r>
          </a:p>
          <a:p>
            <a:pPr>
              <a:spcBef>
                <a:spcPct val="0"/>
              </a:spcBef>
            </a:pPr>
            <a:r>
              <a:rPr lang="x-none" altLang="x-none"/>
              <a:t>3 correspond à C, aboiement de chien...</a:t>
            </a:r>
          </a:p>
          <a:p>
            <a:pPr>
              <a:spcBef>
                <a:spcPct val="0"/>
              </a:spcBef>
            </a:pPr>
            <a:r>
              <a:rPr lang="x-none" altLang="x-none"/>
              <a:t>4 correpsond à B, hurlement et aboiement de lamentation</a:t>
            </a:r>
          </a:p>
          <a:p>
            <a:pPr>
              <a:spcBef>
                <a:spcPct val="0"/>
              </a:spcBef>
            </a:pPr>
            <a:r>
              <a:rPr lang="x-none" altLang="x-none"/>
              <a:t>5 correpsond à E, grognement</a:t>
            </a:r>
          </a:p>
          <a:p>
            <a:pPr>
              <a:spcBef>
                <a:spcPct val="0"/>
              </a:spcBef>
            </a:pPr>
            <a:endParaRPr lang="fr-FR" altLang="x-none"/>
          </a:p>
          <a:p>
            <a:pPr>
              <a:spcBef>
                <a:spcPct val="0"/>
              </a:spcBef>
            </a:pPr>
            <a:endParaRPr lang="fr-FR" altLang="x-none"/>
          </a:p>
          <a:p>
            <a:pPr>
              <a:spcBef>
                <a:spcPct val="0"/>
              </a:spcBef>
            </a:pPr>
            <a:endParaRPr lang="fr-FR" altLang="x-none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48D4E49-B997-1D40-B1E4-8C47A1916F02}" type="slidenum">
              <a:rPr lang="en-GB" altLang="x-none"/>
              <a:pPr/>
              <a:t>2</a:t>
            </a:fld>
            <a:endParaRPr lang="fr-FR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>
              <a:solidFill>
                <a:srgbClr val="FF0000"/>
              </a:solidFill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E2B9C8-96EF-5046-A606-466BB1467F07}" type="slidenum">
              <a:rPr lang="en-GB" altLang="x-none"/>
              <a:pPr/>
              <a:t>3</a:t>
            </a:fld>
            <a:endParaRPr lang="fr-FR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7E91C36-D11F-5147-9E83-FB8A9BE82665}" type="slidenum">
              <a:rPr lang="en-GB" altLang="x-none"/>
              <a:pPr/>
              <a:t>4</a:t>
            </a:fld>
            <a:endParaRPr lang="fr-FR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AE1F-BFC4-4C4E-AA3D-5B53D57F86DE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5ED4C-A43B-884E-8C4E-CEC3D342AE6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5111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B3E3-C4C6-9E44-B566-975E14BA9EDD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45EFA-1F2E-9847-A776-9C7087B2375C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4289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4394993" y="2129632"/>
            <a:ext cx="354013" cy="9144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7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2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/>
          <p:nvPr userDrawn="1"/>
        </p:nvSpPr>
        <p:spPr>
          <a:xfrm>
            <a:off x="5795963" y="6524625"/>
            <a:ext cx="33480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Diapositives pour les étudiants</a:t>
            </a:r>
            <a:endParaRPr lang="fr-FR" sz="16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3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/>
          <p:nvPr userDrawn="1"/>
        </p:nvSpPr>
        <p:spPr>
          <a:xfrm>
            <a:off x="1476375" y="6381750"/>
            <a:ext cx="6262688" cy="354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00" dirty="0">
                <a:latin typeface="Century Gothic" pitchFamily="34" charset="0"/>
                <a:ea typeface="+mn-ea"/>
                <a:cs typeface="+mn-cs"/>
              </a:rPr>
              <a:t> Pour plus d'informations, visitez EngagingScience.eu</a:t>
            </a:r>
          </a:p>
        </p:txBody>
      </p:sp>
    </p:spTree>
    <p:extLst>
      <p:ext uri="{BB962C8B-B14F-4D97-AF65-F5344CB8AC3E}">
        <p14:creationId xmlns:p14="http://schemas.microsoft.com/office/powerpoint/2010/main" val="11687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EB23DB-5076-574F-8DF7-14EE94B85EEF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DF033178-F488-8046-9C5C-2695E7A79C7B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7671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8F067C-5BEA-E84F-AFE0-9E3D66AC491C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C08C193-3DB0-ED4B-BDA1-6A9BADB5F08B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8551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02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04D1DB-A762-1347-B38B-2678C8B1F6FF}" type="datetimeFigureOut">
              <a:rPr lang="en-GB"/>
              <a:pPr>
                <a:defRPr/>
              </a:pPr>
              <a:t>10/10/2019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C65722E-5253-3647-B3A2-10F55BE89F38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4394993" y="2129632"/>
            <a:ext cx="354013" cy="9144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724525" y="6524625"/>
            <a:ext cx="33115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Diapositives pour les étudiants</a:t>
            </a:r>
            <a:endParaRPr lang="fr-FR" sz="16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547813" y="6524625"/>
            <a:ext cx="33115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Diapositives pour les étudiants</a:t>
            </a:r>
            <a:endParaRPr lang="fr-FR" sz="16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2053" name="Picture 9" descr="engage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"/>
            <a:ext cx="13319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engage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5725"/>
            <a:ext cx="13319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3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8.png"/><Relationship Id="rId9" Type="http://schemas.openxmlformats.org/officeDocument/2006/relationships/image" Target="../media/image1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342900"/>
            <a:ext cx="6292850" cy="6477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7030A0"/>
                </a:solidFill>
                <a:latin typeface="Century Gothic" pitchFamily="34" charset="0"/>
                <a:ea typeface="+mn-ea"/>
                <a:cs typeface="+mn-cs"/>
              </a:rPr>
              <a:t>Diapositives pour les étudiants</a:t>
            </a:r>
            <a:endParaRPr lang="fr-FR" sz="4000" dirty="0">
              <a:solidFill>
                <a:srgbClr val="7030A0"/>
              </a:solidFill>
              <a:latin typeface="Century Gothic" pitchFamily="34" charset="0"/>
              <a:ea typeface="+mj-ea"/>
              <a:cs typeface="Lato Regular"/>
            </a:endParaRPr>
          </a:p>
        </p:txBody>
      </p:sp>
      <p:pic>
        <p:nvPicPr>
          <p:cNvPr id="7171" name="Picture 6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9034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209675"/>
            <a:ext cx="9142413" cy="10668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323850" y="1270000"/>
            <a:ext cx="849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5400">
                <a:solidFill>
                  <a:schemeClr val="bg1"/>
                </a:solidFill>
                <a:latin typeface="Century Gothic" charset="0"/>
              </a:rPr>
              <a:t>Que dit le renard 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58888" y="3068638"/>
          <a:ext cx="7058025" cy="2324100"/>
        </p:xfrm>
        <a:graphic>
          <a:graphicData uri="http://schemas.openxmlformats.org/drawingml/2006/table">
            <a:tbl>
              <a:tblPr/>
              <a:tblGrid>
                <a:gridCol w="1296987"/>
                <a:gridCol w="2952750"/>
                <a:gridCol w="2808288"/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charset="0"/>
                        </a:rPr>
                        <a:t>Fiche n° </a:t>
                      </a: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>
                      <a:noFill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charset="0"/>
                        </a:rPr>
                        <a:t>Titre 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entury Gothic" charset="0"/>
                        </a:rPr>
                        <a:t>Notes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entury Gothic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Fiche 1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Le traducteur pour renard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Réutilisable Imprimer en couleurs.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Fiche 2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Identifier les émotions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Réutilisable Couper chaque feuille A4 en 2 pour obtenir deux feuilles de même dimension.</a:t>
                      </a: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Fiche 3</a:t>
                      </a:r>
                    </a:p>
                  </a:txBody>
                  <a:tcPr horzOverflow="overflow">
                    <a:lnL>
                      <a:noFill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Rapport : Peut-on identifier les émotions d'un chien ?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Réutilisable</a:t>
                      </a:r>
                      <a:endParaRPr kumimoji="0" lang="fr-FR" altLang="x-non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C9A6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8850"/>
            <a:ext cx="8713788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87137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7813675" y="0"/>
            <a:ext cx="1295400" cy="641350"/>
            <a:chOff x="7813154" y="0"/>
            <a:chExt cx="1296144" cy="641606"/>
          </a:xfrm>
        </p:grpSpPr>
        <p:sp>
          <p:nvSpPr>
            <p:cNvPr id="8260" name="TextBox 7"/>
            <p:cNvSpPr txBox="1">
              <a:spLocks noChangeArrowheads="1"/>
            </p:cNvSpPr>
            <p:nvPr/>
          </p:nvSpPr>
          <p:spPr bwMode="auto">
            <a:xfrm>
              <a:off x="7813154" y="0"/>
              <a:ext cx="7920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SS1</a:t>
              </a:r>
              <a:endParaRPr lang="fr-FR" altLang="x-none" sz="1600">
                <a:latin typeface="Century Gothic" charset="0"/>
              </a:endParaRPr>
            </a:p>
          </p:txBody>
        </p:sp>
        <p:pic>
          <p:nvPicPr>
            <p:cNvPr id="8261" name="Picture 8" descr="Student sheet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2411413" y="106363"/>
            <a:ext cx="51847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rgbClr val="00B050"/>
                </a:solidFill>
                <a:latin typeface="Century Gothic" pitchFamily="34" charset="0"/>
                <a:ea typeface="+mn-ea"/>
                <a:cs typeface="+mn-cs"/>
              </a:rPr>
              <a:t>Le traducteur pour chien</a:t>
            </a:r>
            <a:endParaRPr lang="fr-FR" sz="32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3529013" cy="1439863"/>
          </a:xfrm>
          <a:prstGeom prst="rect">
            <a:avLst/>
          </a:prstGeom>
          <a:noFill/>
          <a:ln>
            <a:noFill/>
          </a:ln>
          <a:effectLst>
            <a:outerShdw blurRad="63500" dist="889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7"/>
          <p:cNvSpPr txBox="1">
            <a:spLocks noChangeArrowheads="1"/>
          </p:cNvSpPr>
          <p:nvPr/>
        </p:nvSpPr>
        <p:spPr bwMode="auto">
          <a:xfrm>
            <a:off x="4643438" y="889000"/>
            <a:ext cx="4500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400">
                <a:latin typeface="Century Gothic" charset="0"/>
              </a:rPr>
              <a:t>Pour chaque spectrogramme, l'axe x correspond à la durée et l'axe y à la fréquence.  </a:t>
            </a:r>
            <a:endParaRPr lang="fr-FR" altLang="x-none" sz="1400">
              <a:latin typeface="Century Gothic" charset="0"/>
            </a:endParaRPr>
          </a:p>
        </p:txBody>
      </p:sp>
      <p:grpSp>
        <p:nvGrpSpPr>
          <p:cNvPr id="8200" name="Group 70"/>
          <p:cNvGrpSpPr>
            <a:grpSpLocks/>
          </p:cNvGrpSpPr>
          <p:nvPr/>
        </p:nvGrpSpPr>
        <p:grpSpPr bwMode="auto">
          <a:xfrm>
            <a:off x="250825" y="1628775"/>
            <a:ext cx="3313113" cy="1439863"/>
            <a:chOff x="251520" y="1628800"/>
            <a:chExt cx="3312368" cy="1440160"/>
          </a:xfrm>
        </p:grpSpPr>
        <p:pic>
          <p:nvPicPr>
            <p:cNvPr id="76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28800"/>
              <a:ext cx="3312368" cy="14401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889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55" name="Group 39"/>
            <p:cNvGrpSpPr>
              <a:grpSpLocks/>
            </p:cNvGrpSpPr>
            <p:nvPr/>
          </p:nvGrpSpPr>
          <p:grpSpPr bwMode="auto">
            <a:xfrm>
              <a:off x="611557" y="1804754"/>
              <a:ext cx="321459" cy="400110"/>
              <a:chOff x="8131499" y="2362106"/>
              <a:chExt cx="504058" cy="627386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8131499" y="2420888"/>
                <a:ext cx="504056" cy="504055"/>
              </a:xfrm>
              <a:prstGeom prst="roundRect">
                <a:avLst/>
              </a:prstGeom>
              <a:solidFill>
                <a:srgbClr val="990099"/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131883" y="2362569"/>
                <a:ext cx="502716" cy="6274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itchFamily="34" charset="0"/>
                    <a:ea typeface="+mn-ea"/>
                    <a:cs typeface="+mn-cs"/>
                    <a:sym typeface="Wingdings"/>
                  </a:rPr>
                  <a:t>1</a:t>
                </a:r>
                <a:endParaRPr lang="fr-FR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201" name="Group 49"/>
          <p:cNvGrpSpPr>
            <a:grpSpLocks/>
          </p:cNvGrpSpPr>
          <p:nvPr/>
        </p:nvGrpSpPr>
        <p:grpSpPr bwMode="auto">
          <a:xfrm>
            <a:off x="250825" y="4652963"/>
            <a:ext cx="8713788" cy="1730375"/>
            <a:chOff x="251520" y="4725144"/>
            <a:chExt cx="8712968" cy="1730190"/>
          </a:xfrm>
        </p:grpSpPr>
        <p:grpSp>
          <p:nvGrpSpPr>
            <p:cNvPr id="8243" name="Group 48"/>
            <p:cNvGrpSpPr>
              <a:grpSpLocks/>
            </p:cNvGrpSpPr>
            <p:nvPr/>
          </p:nvGrpSpPr>
          <p:grpSpPr bwMode="auto">
            <a:xfrm>
              <a:off x="251520" y="4869160"/>
              <a:ext cx="8712968" cy="1586174"/>
              <a:chOff x="251520" y="4869160"/>
              <a:chExt cx="8712968" cy="158617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251520" y="4869591"/>
                <a:ext cx="871296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8964488" y="4869591"/>
                <a:ext cx="0" cy="158415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1520" y="6453746"/>
                <a:ext cx="8712968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62632" y="4871179"/>
                <a:ext cx="0" cy="158415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44" name="Group 24"/>
            <p:cNvGrpSpPr>
              <a:grpSpLocks/>
            </p:cNvGrpSpPr>
            <p:nvPr/>
          </p:nvGrpSpPr>
          <p:grpSpPr bwMode="auto">
            <a:xfrm>
              <a:off x="578131" y="5189130"/>
              <a:ext cx="321458" cy="400110"/>
              <a:chOff x="7288688" y="2525097"/>
              <a:chExt cx="504055" cy="627386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288688" y="2583881"/>
                <a:ext cx="504055" cy="504056"/>
              </a:xfrm>
              <a:prstGeom prst="roundRect">
                <a:avLst/>
              </a:prstGeom>
              <a:solidFill>
                <a:srgbClr val="990099"/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289288" y="2524335"/>
                <a:ext cx="502780" cy="6272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itchFamily="34" charset="0"/>
                    <a:ea typeface="+mn-ea"/>
                    <a:cs typeface="+mn-cs"/>
                    <a:sym typeface="Wingdings"/>
                  </a:rPr>
                  <a:t>5</a:t>
                </a:r>
                <a:endParaRPr lang="fr-FR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251520" y="4725144"/>
              <a:ext cx="871296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2" name="Group 53"/>
          <p:cNvGrpSpPr>
            <a:grpSpLocks/>
          </p:cNvGrpSpPr>
          <p:nvPr/>
        </p:nvGrpSpPr>
        <p:grpSpPr bwMode="auto">
          <a:xfrm>
            <a:off x="250825" y="3213100"/>
            <a:ext cx="8713788" cy="1441450"/>
            <a:chOff x="251520" y="3284984"/>
            <a:chExt cx="8712968" cy="1442158"/>
          </a:xfrm>
        </p:grpSpPr>
        <p:grpSp>
          <p:nvGrpSpPr>
            <p:cNvPr id="8235" name="Group 30"/>
            <p:cNvGrpSpPr>
              <a:grpSpLocks/>
            </p:cNvGrpSpPr>
            <p:nvPr/>
          </p:nvGrpSpPr>
          <p:grpSpPr bwMode="auto">
            <a:xfrm>
              <a:off x="506126" y="3645024"/>
              <a:ext cx="321458" cy="400110"/>
              <a:chOff x="7740352" y="2587928"/>
              <a:chExt cx="504056" cy="62738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7740352" y="2648428"/>
                <a:ext cx="504056" cy="504055"/>
              </a:xfrm>
              <a:prstGeom prst="roundRect">
                <a:avLst/>
              </a:prstGeom>
              <a:solidFill>
                <a:srgbClr val="990099"/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739364" y="2588712"/>
                <a:ext cx="505271" cy="6275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itchFamily="34" charset="0"/>
                    <a:ea typeface="+mn-ea"/>
                    <a:cs typeface="+mn-cs"/>
                    <a:sym typeface="Wingdings"/>
                  </a:rPr>
                  <a:t>4</a:t>
                </a:r>
                <a:endParaRPr lang="fr-FR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43" name="Straight Connector 42"/>
            <p:cNvCxnSpPr/>
            <p:nvPr/>
          </p:nvCxnSpPr>
          <p:spPr>
            <a:xfrm>
              <a:off x="251520" y="3284984"/>
              <a:ext cx="871296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964488" y="3284984"/>
              <a:ext cx="0" cy="14405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62632" y="3284984"/>
              <a:ext cx="0" cy="144215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>
            <a:off x="5435600" y="1628775"/>
            <a:ext cx="35290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64613" y="1628775"/>
            <a:ext cx="0" cy="1439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5" name="Group 71"/>
          <p:cNvGrpSpPr>
            <a:grpSpLocks/>
          </p:cNvGrpSpPr>
          <p:nvPr/>
        </p:nvGrpSpPr>
        <p:grpSpPr bwMode="auto">
          <a:xfrm>
            <a:off x="5435600" y="1628775"/>
            <a:ext cx="538163" cy="1439863"/>
            <a:chOff x="5436096" y="1628800"/>
            <a:chExt cx="537486" cy="1440160"/>
          </a:xfrm>
        </p:grpSpPr>
        <p:grpSp>
          <p:nvGrpSpPr>
            <p:cNvPr id="8229" name="Group 33"/>
            <p:cNvGrpSpPr>
              <a:grpSpLocks/>
            </p:cNvGrpSpPr>
            <p:nvPr/>
          </p:nvGrpSpPr>
          <p:grpSpPr bwMode="auto">
            <a:xfrm>
              <a:off x="5618696" y="1804754"/>
              <a:ext cx="354886" cy="400110"/>
              <a:chOff x="7800850" y="2362106"/>
              <a:chExt cx="556472" cy="627386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7800850" y="2420888"/>
                <a:ext cx="504056" cy="504055"/>
              </a:xfrm>
              <a:prstGeom prst="roundRect">
                <a:avLst/>
              </a:prstGeom>
              <a:solidFill>
                <a:srgbClr val="990099"/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852640" y="2362569"/>
                <a:ext cx="504682" cy="6274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itchFamily="34" charset="0"/>
                    <a:ea typeface="+mn-ea"/>
                    <a:cs typeface="+mn-cs"/>
                    <a:sym typeface="Wingdings"/>
                  </a:rPr>
                  <a:t>3</a:t>
                </a:r>
                <a:endParaRPr lang="fr-FR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5436096" y="1628800"/>
              <a:ext cx="0" cy="14401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>
            <a:off x="5435600" y="3068638"/>
            <a:ext cx="35290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563938" y="1628775"/>
            <a:ext cx="0" cy="1439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50825" y="1628775"/>
            <a:ext cx="0" cy="1439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50825" y="3068638"/>
            <a:ext cx="331311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10" name="Group 69"/>
          <p:cNvGrpSpPr>
            <a:grpSpLocks/>
          </p:cNvGrpSpPr>
          <p:nvPr/>
        </p:nvGrpSpPr>
        <p:grpSpPr bwMode="auto">
          <a:xfrm>
            <a:off x="3779838" y="1628775"/>
            <a:ext cx="1368425" cy="1439863"/>
            <a:chOff x="3779912" y="1628800"/>
            <a:chExt cx="1368152" cy="1440160"/>
          </a:xfrm>
        </p:grpSpPr>
        <p:pic>
          <p:nvPicPr>
            <p:cNvPr id="85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1628800"/>
              <a:ext cx="1296144" cy="14401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889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9" name="Group 36"/>
            <p:cNvGrpSpPr>
              <a:grpSpLocks/>
            </p:cNvGrpSpPr>
            <p:nvPr/>
          </p:nvGrpSpPr>
          <p:grpSpPr bwMode="auto">
            <a:xfrm>
              <a:off x="3962510" y="1804754"/>
              <a:ext cx="321458" cy="400110"/>
              <a:chOff x="7740352" y="2362106"/>
              <a:chExt cx="504056" cy="627386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7740352" y="2420888"/>
                <a:ext cx="504056" cy="504056"/>
              </a:xfrm>
              <a:prstGeom prst="roundRect">
                <a:avLst/>
              </a:prstGeom>
              <a:solidFill>
                <a:srgbClr val="990099"/>
              </a:solidFill>
              <a:ln>
                <a:solidFill>
                  <a:schemeClr val="bg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740239" y="2362569"/>
                <a:ext cx="505218" cy="6274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entury Gothic" pitchFamily="34" charset="0"/>
                    <a:ea typeface="+mn-ea"/>
                    <a:cs typeface="+mn-cs"/>
                    <a:sym typeface="Wingdings"/>
                  </a:rPr>
                  <a:t>2</a:t>
                </a:r>
                <a:endParaRPr lang="fr-FR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220" name="Group 68"/>
            <p:cNvGrpSpPr>
              <a:grpSpLocks/>
            </p:cNvGrpSpPr>
            <p:nvPr/>
          </p:nvGrpSpPr>
          <p:grpSpPr bwMode="auto">
            <a:xfrm>
              <a:off x="3779912" y="1628800"/>
              <a:ext cx="1368152" cy="1440160"/>
              <a:chOff x="1795691" y="1628800"/>
              <a:chExt cx="3496389" cy="144016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1795691" y="1628800"/>
                <a:ext cx="3496389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292080" y="1628800"/>
                <a:ext cx="0" cy="14401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795691" y="1628800"/>
                <a:ext cx="0" cy="144016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978216" y="3068960"/>
                <a:ext cx="3313864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19418" r="96790"/>
          <a:stretch>
            <a:fillRect/>
          </a:stretch>
        </p:blipFill>
        <p:spPr bwMode="auto">
          <a:xfrm>
            <a:off x="250825" y="1773238"/>
            <a:ext cx="288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2" name="Group 73"/>
          <p:cNvGrpSpPr>
            <a:grpSpLocks/>
          </p:cNvGrpSpPr>
          <p:nvPr/>
        </p:nvGrpSpPr>
        <p:grpSpPr bwMode="auto">
          <a:xfrm>
            <a:off x="174625" y="765175"/>
            <a:ext cx="4549775" cy="863600"/>
            <a:chOff x="175320" y="764704"/>
            <a:chExt cx="4549080" cy="864096"/>
          </a:xfrm>
        </p:grpSpPr>
        <p:sp>
          <p:nvSpPr>
            <p:cNvPr id="8215" name="TextBox 74"/>
            <p:cNvSpPr txBox="1">
              <a:spLocks noChangeArrowheads="1"/>
            </p:cNvSpPr>
            <p:nvPr/>
          </p:nvSpPr>
          <p:spPr bwMode="auto">
            <a:xfrm>
              <a:off x="294414" y="815132"/>
              <a:ext cx="4429986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600">
                  <a:latin typeface="Century Gothic" charset="0"/>
                </a:rPr>
                <a:t>Écoutez les sons. Indiquez quel spectogramme correspond à chaque son.</a:t>
              </a:r>
              <a:endParaRPr lang="fr-FR" altLang="x-none" sz="1200">
                <a:latin typeface="Century Gothic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51508" y="1628800"/>
              <a:ext cx="331260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75320" y="764704"/>
              <a:ext cx="4472880" cy="745119"/>
            </a:xfrm>
            <a:prstGeom prst="rect">
              <a:avLst/>
            </a:prstGeom>
            <a:noFill/>
            <a:ln w="6350">
              <a:solidFill>
                <a:srgbClr val="00B050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6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</p:grp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19418" r="96790"/>
          <a:stretch>
            <a:fillRect/>
          </a:stretch>
        </p:blipFill>
        <p:spPr bwMode="auto">
          <a:xfrm>
            <a:off x="3779838" y="1773238"/>
            <a:ext cx="1349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" t="19418" r="96790"/>
          <a:stretch>
            <a:fillRect/>
          </a:stretch>
        </p:blipFill>
        <p:spPr bwMode="auto">
          <a:xfrm>
            <a:off x="5445125" y="1773238"/>
            <a:ext cx="134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book page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4" b="5396"/>
          <a:stretch>
            <a:fillRect/>
          </a:stretch>
        </p:blipFill>
        <p:spPr bwMode="auto">
          <a:xfrm>
            <a:off x="107950" y="692150"/>
            <a:ext cx="4356100" cy="5832475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2275" y="115888"/>
            <a:ext cx="1584325" cy="649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B050"/>
                </a:solidFill>
                <a:latin typeface="Century Gothic" pitchFamily="34" charset="0"/>
                <a:ea typeface="+mn-ea"/>
                <a:cs typeface="+mn-cs"/>
              </a:rPr>
              <a:t>Identifier les émotions</a:t>
            </a:r>
            <a:endParaRPr lang="fr-FR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8" name="Picture 17" descr="dog devi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836613"/>
            <a:ext cx="1811338" cy="129698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1188" y="5373688"/>
            <a:ext cx="2570162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Il choisit une expression liée à l'émotion et un synthétiseur de voix la prononce. 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16313"/>
            <a:ext cx="24511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38"/>
          <p:cNvSpPr txBox="1">
            <a:spLocks noChangeArrowheads="1"/>
          </p:cNvSpPr>
          <p:nvPr/>
        </p:nvSpPr>
        <p:spPr bwMode="auto">
          <a:xfrm>
            <a:off x="1403350" y="4144963"/>
            <a:ext cx="936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frustré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24" name="TextBox 39"/>
          <p:cNvSpPr txBox="1">
            <a:spLocks noChangeArrowheads="1"/>
          </p:cNvSpPr>
          <p:nvPr/>
        </p:nvSpPr>
        <p:spPr bwMode="auto">
          <a:xfrm>
            <a:off x="2133600" y="4144963"/>
            <a:ext cx="1176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sur ses gardes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25" name="TextBox 40"/>
          <p:cNvSpPr txBox="1">
            <a:spLocks noChangeArrowheads="1"/>
          </p:cNvSpPr>
          <p:nvPr/>
        </p:nvSpPr>
        <p:spPr bwMode="auto">
          <a:xfrm>
            <a:off x="731838" y="414496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triste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26" name="TextBox 41"/>
          <p:cNvSpPr txBox="1">
            <a:spLocks noChangeArrowheads="1"/>
          </p:cNvSpPr>
          <p:nvPr/>
        </p:nvSpPr>
        <p:spPr bwMode="auto">
          <a:xfrm>
            <a:off x="1476375" y="4983163"/>
            <a:ext cx="9350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content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27" name="TextBox 42"/>
          <p:cNvSpPr txBox="1">
            <a:spLocks noChangeArrowheads="1"/>
          </p:cNvSpPr>
          <p:nvPr/>
        </p:nvSpPr>
        <p:spPr bwMode="auto">
          <a:xfrm>
            <a:off x="2195513" y="4983163"/>
            <a:ext cx="10810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plein d'assurance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28" name="TextBox 43"/>
          <p:cNvSpPr txBox="1">
            <a:spLocks noChangeArrowheads="1"/>
          </p:cNvSpPr>
          <p:nvPr/>
        </p:nvSpPr>
        <p:spPr bwMode="auto">
          <a:xfrm>
            <a:off x="604838" y="4983163"/>
            <a:ext cx="94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en manque d'affection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pic>
        <p:nvPicPr>
          <p:cNvPr id="24" name="Picture 23" descr="dog device smile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297363"/>
            <a:ext cx="1292225" cy="22320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0" name="Group 59"/>
          <p:cNvGrpSpPr>
            <a:grpSpLocks/>
          </p:cNvGrpSpPr>
          <p:nvPr/>
        </p:nvGrpSpPr>
        <p:grpSpPr bwMode="auto">
          <a:xfrm>
            <a:off x="3348038" y="0"/>
            <a:ext cx="1079500" cy="641350"/>
            <a:chOff x="3419872" y="0"/>
            <a:chExt cx="1080120" cy="641606"/>
          </a:xfrm>
        </p:grpSpPr>
        <p:sp>
          <p:nvSpPr>
            <p:cNvPr id="9274" name="TextBox 89"/>
            <p:cNvSpPr txBox="1">
              <a:spLocks noChangeArrowheads="1"/>
            </p:cNvSpPr>
            <p:nvPr/>
          </p:nvSpPr>
          <p:spPr bwMode="auto">
            <a:xfrm>
              <a:off x="3419872" y="0"/>
              <a:ext cx="576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SS2</a:t>
              </a:r>
              <a:endParaRPr lang="fr-FR" altLang="x-none" sz="1600">
                <a:latin typeface="Century Gothic" charset="0"/>
              </a:endParaRPr>
            </a:p>
          </p:txBody>
        </p:sp>
        <p:pic>
          <p:nvPicPr>
            <p:cNvPr id="9275" name="Picture 90" descr="Student sheet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509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1" name="Group 61"/>
          <p:cNvGrpSpPr>
            <a:grpSpLocks/>
          </p:cNvGrpSpPr>
          <p:nvPr/>
        </p:nvGrpSpPr>
        <p:grpSpPr bwMode="auto">
          <a:xfrm>
            <a:off x="179388" y="977900"/>
            <a:ext cx="1974850" cy="769938"/>
            <a:chOff x="251520" y="978257"/>
            <a:chExt cx="1974005" cy="769441"/>
          </a:xfrm>
        </p:grpSpPr>
        <p:sp>
          <p:nvSpPr>
            <p:cNvPr id="9272" name="TextBox 14"/>
            <p:cNvSpPr txBox="1">
              <a:spLocks noChangeArrowheads="1"/>
            </p:cNvSpPr>
            <p:nvPr/>
          </p:nvSpPr>
          <p:spPr bwMode="auto">
            <a:xfrm>
              <a:off x="613906" y="1169119"/>
              <a:ext cx="16116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200">
                  <a:latin typeface="Century Gothic" charset="0"/>
                </a:rPr>
                <a:t>Bow-Lingual détecte un son.</a:t>
              </a:r>
              <a:endParaRPr lang="fr-FR" altLang="x-none" sz="1200">
                <a:latin typeface="Century Gothic" charset="0"/>
              </a:endParaRPr>
            </a:p>
          </p:txBody>
        </p:sp>
        <p:sp>
          <p:nvSpPr>
            <p:cNvPr id="9273" name="TextBox 6"/>
            <p:cNvSpPr txBox="1">
              <a:spLocks noChangeArrowheads="1"/>
            </p:cNvSpPr>
            <p:nvPr/>
          </p:nvSpPr>
          <p:spPr bwMode="auto">
            <a:xfrm>
              <a:off x="251520" y="978257"/>
              <a:ext cx="44687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rgbClr val="990099"/>
                  </a:solidFill>
                </a:rPr>
                <a:t>1</a:t>
              </a:r>
              <a:endParaRPr lang="fr-FR" altLang="x-none" sz="4400" b="1">
                <a:solidFill>
                  <a:srgbClr val="990099"/>
                </a:solidFill>
              </a:endParaRPr>
            </a:p>
          </p:txBody>
        </p:sp>
      </p:grpSp>
      <p:grpSp>
        <p:nvGrpSpPr>
          <p:cNvPr id="9232" name="Group 60"/>
          <p:cNvGrpSpPr>
            <a:grpSpLocks/>
          </p:cNvGrpSpPr>
          <p:nvPr/>
        </p:nvGrpSpPr>
        <p:grpSpPr bwMode="auto">
          <a:xfrm>
            <a:off x="684213" y="1989138"/>
            <a:ext cx="2447925" cy="768350"/>
            <a:chOff x="683568" y="1988840"/>
            <a:chExt cx="2448272" cy="769441"/>
          </a:xfrm>
        </p:grpSpPr>
        <p:sp>
          <p:nvSpPr>
            <p:cNvPr id="45" name="TextBox 44"/>
            <p:cNvSpPr txBox="1"/>
            <p:nvPr/>
          </p:nvSpPr>
          <p:spPr>
            <a:xfrm>
              <a:off x="1734642" y="2114430"/>
              <a:ext cx="1397198" cy="5770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Il convertit l'onde sonore </a:t>
              </a:r>
              <a:r>
                <a:rPr lang="en-GB" sz="1050" dirty="0" err="1">
                  <a:latin typeface="Century Gothic" pitchFamily="34" charset="0"/>
                  <a:ea typeface="+mn-ea"/>
                  <a:cs typeface="+mn-cs"/>
                </a:rPr>
                <a:t>en</a:t>
              </a: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 un spectrogramme.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96" name="Picture 95" descr="spectro sad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568" y="2042212"/>
              <a:ext cx="632367" cy="61694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271" name="TextBox 54"/>
            <p:cNvSpPr txBox="1">
              <a:spLocks noChangeArrowheads="1"/>
            </p:cNvSpPr>
            <p:nvPr/>
          </p:nvSpPr>
          <p:spPr bwMode="auto">
            <a:xfrm>
              <a:off x="1374083" y="1988840"/>
              <a:ext cx="44687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rgbClr val="990099"/>
                  </a:solidFill>
                </a:rPr>
                <a:t>2</a:t>
              </a:r>
              <a:endParaRPr lang="fr-FR" altLang="x-none" sz="4400" b="1">
                <a:solidFill>
                  <a:srgbClr val="990099"/>
                </a:solidFill>
              </a:endParaRPr>
            </a:p>
          </p:txBody>
        </p:sp>
      </p:grpSp>
      <p:grpSp>
        <p:nvGrpSpPr>
          <p:cNvPr id="9233" name="Group 62"/>
          <p:cNvGrpSpPr>
            <a:grpSpLocks/>
          </p:cNvGrpSpPr>
          <p:nvPr/>
        </p:nvGrpSpPr>
        <p:grpSpPr bwMode="auto">
          <a:xfrm>
            <a:off x="201613" y="2732088"/>
            <a:ext cx="3578225" cy="768350"/>
            <a:chOff x="202376" y="2731567"/>
            <a:chExt cx="3577536" cy="769441"/>
          </a:xfrm>
        </p:grpSpPr>
        <p:sp>
          <p:nvSpPr>
            <p:cNvPr id="37" name="TextBox 36"/>
            <p:cNvSpPr txBox="1"/>
            <p:nvPr/>
          </p:nvSpPr>
          <p:spPr>
            <a:xfrm>
              <a:off x="570605" y="2879414"/>
              <a:ext cx="3209307" cy="47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Il compare le spectrogramme à ceux mémorisés pour identifier l'émotion du chien.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9268" name="TextBox 55"/>
            <p:cNvSpPr txBox="1">
              <a:spLocks noChangeArrowheads="1"/>
            </p:cNvSpPr>
            <p:nvPr/>
          </p:nvSpPr>
          <p:spPr bwMode="auto">
            <a:xfrm>
              <a:off x="202376" y="2731567"/>
              <a:ext cx="44687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rgbClr val="990099"/>
                  </a:solidFill>
                </a:rPr>
                <a:t>3</a:t>
              </a:r>
              <a:endParaRPr lang="fr-FR" altLang="x-none" sz="4400" b="1">
                <a:solidFill>
                  <a:srgbClr val="990099"/>
                </a:solidFill>
              </a:endParaRPr>
            </a:p>
          </p:txBody>
        </p:sp>
      </p:grpSp>
      <p:sp>
        <p:nvSpPr>
          <p:cNvPr id="9234" name="TextBox 58"/>
          <p:cNvSpPr txBox="1">
            <a:spLocks noChangeArrowheads="1"/>
          </p:cNvSpPr>
          <p:nvPr/>
        </p:nvSpPr>
        <p:spPr bwMode="auto">
          <a:xfrm>
            <a:off x="250825" y="5229225"/>
            <a:ext cx="447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4400" b="1">
                <a:solidFill>
                  <a:srgbClr val="990099"/>
                </a:solidFill>
              </a:rPr>
              <a:t>4</a:t>
            </a:r>
            <a:endParaRPr lang="fr-FR" altLang="x-none" sz="4400" b="1">
              <a:solidFill>
                <a:srgbClr val="990099"/>
              </a:solidFill>
            </a:endParaRPr>
          </a:p>
        </p:txBody>
      </p:sp>
      <p:grpSp>
        <p:nvGrpSpPr>
          <p:cNvPr id="9235" name="Group 67"/>
          <p:cNvGrpSpPr>
            <a:grpSpLocks/>
          </p:cNvGrpSpPr>
          <p:nvPr/>
        </p:nvGrpSpPr>
        <p:grpSpPr bwMode="auto">
          <a:xfrm>
            <a:off x="2051050" y="5862638"/>
            <a:ext cx="1008063" cy="474662"/>
            <a:chOff x="611560" y="5899830"/>
            <a:chExt cx="1008112" cy="474075"/>
          </a:xfrm>
        </p:grpSpPr>
        <p:sp>
          <p:nvSpPr>
            <p:cNvPr id="21" name="Rounded Rectangular Callout 20"/>
            <p:cNvSpPr>
              <a:spLocks noChangeArrowheads="1"/>
            </p:cNvSpPr>
            <p:nvPr/>
          </p:nvSpPr>
          <p:spPr bwMode="auto">
            <a:xfrm>
              <a:off x="618565" y="5899830"/>
              <a:ext cx="929099" cy="474075"/>
            </a:xfrm>
            <a:prstGeom prst="wedgeRoundRectCallout">
              <a:avLst>
                <a:gd name="adj1" fmla="val 86370"/>
                <a:gd name="adj2" fmla="val -43505"/>
                <a:gd name="adj3" fmla="val 16667"/>
              </a:avLst>
            </a:prstGeom>
            <a:solidFill>
              <a:schemeClr val="bg1"/>
            </a:solidFill>
            <a:ln w="3175">
              <a:solidFill>
                <a:srgbClr val="0091C4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560" y="5899830"/>
              <a:ext cx="1008112" cy="4613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50" dirty="0">
                  <a:latin typeface="Century Gothic" pitchFamily="34" charset="0"/>
                  <a:ea typeface="+mn-ea"/>
                  <a:cs typeface="+mn-cs"/>
                </a:rPr>
                <a:t>Ne me quitte pas !</a:t>
              </a:r>
              <a:endParaRPr lang="fr-FR" sz="1150" dirty="0"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pic>
        <p:nvPicPr>
          <p:cNvPr id="64" name="Picture 63" descr="book page cop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4" b="5396"/>
          <a:stretch>
            <a:fillRect/>
          </a:stretch>
        </p:blipFill>
        <p:spPr bwMode="auto">
          <a:xfrm>
            <a:off x="4679950" y="688975"/>
            <a:ext cx="4356100" cy="5832475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264275" y="112713"/>
            <a:ext cx="15843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00B050"/>
                </a:solidFill>
                <a:latin typeface="Century Gothic" pitchFamily="34" charset="0"/>
                <a:ea typeface="+mn-ea"/>
                <a:cs typeface="+mn-cs"/>
              </a:rPr>
              <a:t>Identifier les émotions</a:t>
            </a:r>
            <a:endParaRPr lang="fr-FR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66" name="Picture 65" descr="dog devi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831850"/>
            <a:ext cx="1811338" cy="12969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5183188" y="5368925"/>
            <a:ext cx="2570162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Il choisit une expression liée à l'émotion et un synthétiseur de voix la prononce. 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92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511550"/>
            <a:ext cx="24511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1" name="TextBox 69"/>
          <p:cNvSpPr txBox="1">
            <a:spLocks noChangeArrowheads="1"/>
          </p:cNvSpPr>
          <p:nvPr/>
        </p:nvSpPr>
        <p:spPr bwMode="auto">
          <a:xfrm>
            <a:off x="5975350" y="4140200"/>
            <a:ext cx="936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frustré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42" name="TextBox 70"/>
          <p:cNvSpPr txBox="1">
            <a:spLocks noChangeArrowheads="1"/>
          </p:cNvSpPr>
          <p:nvPr/>
        </p:nvSpPr>
        <p:spPr bwMode="auto">
          <a:xfrm>
            <a:off x="6813550" y="4140200"/>
            <a:ext cx="1071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sur ses gardes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43" name="TextBox 71"/>
          <p:cNvSpPr txBox="1">
            <a:spLocks noChangeArrowheads="1"/>
          </p:cNvSpPr>
          <p:nvPr/>
        </p:nvSpPr>
        <p:spPr bwMode="auto">
          <a:xfrm>
            <a:off x="5303838" y="4140200"/>
            <a:ext cx="64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triste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44" name="TextBox 72"/>
          <p:cNvSpPr txBox="1">
            <a:spLocks noChangeArrowheads="1"/>
          </p:cNvSpPr>
          <p:nvPr/>
        </p:nvSpPr>
        <p:spPr bwMode="auto">
          <a:xfrm>
            <a:off x="6048375" y="4978400"/>
            <a:ext cx="935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content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45" name="TextBox 73"/>
          <p:cNvSpPr txBox="1">
            <a:spLocks noChangeArrowheads="1"/>
          </p:cNvSpPr>
          <p:nvPr/>
        </p:nvSpPr>
        <p:spPr bwMode="auto">
          <a:xfrm>
            <a:off x="6767513" y="4978400"/>
            <a:ext cx="10810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plein d'assurance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sp>
        <p:nvSpPr>
          <p:cNvPr id="9246" name="TextBox 74"/>
          <p:cNvSpPr txBox="1">
            <a:spLocks noChangeArrowheads="1"/>
          </p:cNvSpPr>
          <p:nvPr/>
        </p:nvSpPr>
        <p:spPr bwMode="auto">
          <a:xfrm>
            <a:off x="5184775" y="4978400"/>
            <a:ext cx="89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1000" b="1">
                <a:solidFill>
                  <a:srgbClr val="0091C4"/>
                </a:solidFill>
                <a:latin typeface="Century Gothic" charset="0"/>
              </a:rPr>
              <a:t>en manque d'affection</a:t>
            </a:r>
            <a:endParaRPr lang="fr-FR" altLang="x-none" sz="1000" b="1">
              <a:solidFill>
                <a:srgbClr val="0091C4"/>
              </a:solidFill>
              <a:latin typeface="Century Gothic" charset="0"/>
            </a:endParaRPr>
          </a:p>
        </p:txBody>
      </p:sp>
      <p:pic>
        <p:nvPicPr>
          <p:cNvPr id="76" name="Picture 75" descr="dog device smile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292600"/>
            <a:ext cx="1292225" cy="22320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8" name="Group 76"/>
          <p:cNvGrpSpPr>
            <a:grpSpLocks/>
          </p:cNvGrpSpPr>
          <p:nvPr/>
        </p:nvGrpSpPr>
        <p:grpSpPr bwMode="auto">
          <a:xfrm>
            <a:off x="7920038" y="-4763"/>
            <a:ext cx="1079500" cy="642938"/>
            <a:chOff x="3419872" y="0"/>
            <a:chExt cx="1080120" cy="641606"/>
          </a:xfrm>
        </p:grpSpPr>
        <p:sp>
          <p:nvSpPr>
            <p:cNvPr id="9263" name="TextBox 77"/>
            <p:cNvSpPr txBox="1">
              <a:spLocks noChangeArrowheads="1"/>
            </p:cNvSpPr>
            <p:nvPr/>
          </p:nvSpPr>
          <p:spPr bwMode="auto">
            <a:xfrm>
              <a:off x="3419872" y="0"/>
              <a:ext cx="576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SS2</a:t>
              </a:r>
              <a:endParaRPr lang="fr-FR" altLang="x-none" sz="1600">
                <a:latin typeface="Century Gothic" charset="0"/>
              </a:endParaRPr>
            </a:p>
          </p:txBody>
        </p:sp>
        <p:pic>
          <p:nvPicPr>
            <p:cNvPr id="9264" name="Picture 78" descr="Student sheet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9509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9" name="Group 79"/>
          <p:cNvGrpSpPr>
            <a:grpSpLocks/>
          </p:cNvGrpSpPr>
          <p:nvPr/>
        </p:nvGrpSpPr>
        <p:grpSpPr bwMode="auto">
          <a:xfrm>
            <a:off x="4751388" y="974725"/>
            <a:ext cx="1974850" cy="768350"/>
            <a:chOff x="251520" y="978257"/>
            <a:chExt cx="1974005" cy="769441"/>
          </a:xfrm>
        </p:grpSpPr>
        <p:sp>
          <p:nvSpPr>
            <p:cNvPr id="9261" name="TextBox 80"/>
            <p:cNvSpPr txBox="1">
              <a:spLocks noChangeArrowheads="1"/>
            </p:cNvSpPr>
            <p:nvPr/>
          </p:nvSpPr>
          <p:spPr bwMode="auto">
            <a:xfrm>
              <a:off x="613906" y="1169119"/>
              <a:ext cx="16116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200">
                  <a:latin typeface="Century Gothic" charset="0"/>
                </a:rPr>
                <a:t>Bow-Lingual détecte un son.</a:t>
              </a:r>
              <a:endParaRPr lang="fr-FR" altLang="x-none" sz="1200">
                <a:latin typeface="Century Gothic" charset="0"/>
              </a:endParaRPr>
            </a:p>
          </p:txBody>
        </p:sp>
        <p:sp>
          <p:nvSpPr>
            <p:cNvPr id="9262" name="TextBox 81"/>
            <p:cNvSpPr txBox="1">
              <a:spLocks noChangeArrowheads="1"/>
            </p:cNvSpPr>
            <p:nvPr/>
          </p:nvSpPr>
          <p:spPr bwMode="auto">
            <a:xfrm>
              <a:off x="251520" y="978257"/>
              <a:ext cx="44687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rgbClr val="990099"/>
                  </a:solidFill>
                </a:rPr>
                <a:t>1</a:t>
              </a:r>
              <a:endParaRPr lang="fr-FR" altLang="x-none" sz="4400" b="1">
                <a:solidFill>
                  <a:srgbClr val="990099"/>
                </a:solidFill>
              </a:endParaRPr>
            </a:p>
          </p:txBody>
        </p:sp>
      </p:grpSp>
      <p:grpSp>
        <p:nvGrpSpPr>
          <p:cNvPr id="9250" name="Group 82"/>
          <p:cNvGrpSpPr>
            <a:grpSpLocks/>
          </p:cNvGrpSpPr>
          <p:nvPr/>
        </p:nvGrpSpPr>
        <p:grpSpPr bwMode="auto">
          <a:xfrm>
            <a:off x="5256213" y="1984375"/>
            <a:ext cx="2447925" cy="769938"/>
            <a:chOff x="683568" y="1988840"/>
            <a:chExt cx="2448272" cy="769441"/>
          </a:xfrm>
        </p:grpSpPr>
        <p:sp>
          <p:nvSpPr>
            <p:cNvPr id="84" name="TextBox 83"/>
            <p:cNvSpPr txBox="1"/>
            <p:nvPr/>
          </p:nvSpPr>
          <p:spPr>
            <a:xfrm>
              <a:off x="1734642" y="2114172"/>
              <a:ext cx="1397198" cy="5774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Il convertit l'onde sonore </a:t>
              </a:r>
              <a:r>
                <a:rPr lang="en-GB" sz="1050" dirty="0" err="1">
                  <a:latin typeface="Century Gothic" pitchFamily="34" charset="0"/>
                  <a:ea typeface="+mn-ea"/>
                  <a:cs typeface="+mn-cs"/>
                </a:rPr>
                <a:t>en</a:t>
              </a: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 un spectrogramme.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pic>
          <p:nvPicPr>
            <p:cNvPr id="85" name="Picture 84" descr="spectro sad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568" y="2042212"/>
              <a:ext cx="632367" cy="61694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260" name="TextBox 85"/>
            <p:cNvSpPr txBox="1">
              <a:spLocks noChangeArrowheads="1"/>
            </p:cNvSpPr>
            <p:nvPr/>
          </p:nvSpPr>
          <p:spPr bwMode="auto">
            <a:xfrm>
              <a:off x="1374083" y="1988840"/>
              <a:ext cx="44687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rgbClr val="990099"/>
                  </a:solidFill>
                </a:rPr>
                <a:t>2</a:t>
              </a:r>
              <a:endParaRPr lang="fr-FR" altLang="x-none" sz="4400" b="1">
                <a:solidFill>
                  <a:srgbClr val="990099"/>
                </a:solidFill>
              </a:endParaRPr>
            </a:p>
          </p:txBody>
        </p:sp>
      </p:grpSp>
      <p:grpSp>
        <p:nvGrpSpPr>
          <p:cNvPr id="9251" name="Group 86"/>
          <p:cNvGrpSpPr>
            <a:grpSpLocks/>
          </p:cNvGrpSpPr>
          <p:nvPr/>
        </p:nvGrpSpPr>
        <p:grpSpPr bwMode="auto">
          <a:xfrm>
            <a:off x="4775200" y="2727325"/>
            <a:ext cx="3576638" cy="769938"/>
            <a:chOff x="202376" y="2731567"/>
            <a:chExt cx="3577536" cy="769441"/>
          </a:xfrm>
        </p:grpSpPr>
        <p:sp>
          <p:nvSpPr>
            <p:cNvPr id="88" name="TextBox 87"/>
            <p:cNvSpPr txBox="1"/>
            <p:nvPr/>
          </p:nvSpPr>
          <p:spPr>
            <a:xfrm>
              <a:off x="569181" y="2880696"/>
              <a:ext cx="3210731" cy="475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dirty="0">
                  <a:latin typeface="Century Gothic" pitchFamily="34" charset="0"/>
                  <a:ea typeface="+mn-ea"/>
                  <a:cs typeface="+mn-cs"/>
                </a:rPr>
                <a:t>Il compare le spectrogramme à ceux mémorisés pour identifier l'émotion du chien.</a:t>
              </a:r>
              <a:endParaRPr lang="fr-FR" sz="1050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9257" name="TextBox 92"/>
            <p:cNvSpPr txBox="1">
              <a:spLocks noChangeArrowheads="1"/>
            </p:cNvSpPr>
            <p:nvPr/>
          </p:nvSpPr>
          <p:spPr bwMode="auto">
            <a:xfrm>
              <a:off x="202376" y="2731567"/>
              <a:ext cx="44687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rgbClr val="990099"/>
                  </a:solidFill>
                </a:rPr>
                <a:t>3</a:t>
              </a:r>
              <a:endParaRPr lang="fr-FR" altLang="x-none" sz="4400" b="1">
                <a:solidFill>
                  <a:srgbClr val="990099"/>
                </a:solidFill>
              </a:endParaRPr>
            </a:p>
          </p:txBody>
        </p:sp>
      </p:grpSp>
      <p:sp>
        <p:nvSpPr>
          <p:cNvPr id="9252" name="TextBox 93"/>
          <p:cNvSpPr txBox="1">
            <a:spLocks noChangeArrowheads="1"/>
          </p:cNvSpPr>
          <p:nvPr/>
        </p:nvSpPr>
        <p:spPr bwMode="auto">
          <a:xfrm>
            <a:off x="4822825" y="5224463"/>
            <a:ext cx="447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4400" b="1">
                <a:solidFill>
                  <a:srgbClr val="990099"/>
                </a:solidFill>
              </a:rPr>
              <a:t>4</a:t>
            </a:r>
            <a:endParaRPr lang="fr-FR" altLang="x-none" sz="4400" b="1">
              <a:solidFill>
                <a:srgbClr val="990099"/>
              </a:solidFill>
            </a:endParaRPr>
          </a:p>
        </p:txBody>
      </p:sp>
      <p:grpSp>
        <p:nvGrpSpPr>
          <p:cNvPr id="9253" name="Group 94"/>
          <p:cNvGrpSpPr>
            <a:grpSpLocks/>
          </p:cNvGrpSpPr>
          <p:nvPr/>
        </p:nvGrpSpPr>
        <p:grpSpPr bwMode="auto">
          <a:xfrm>
            <a:off x="6623050" y="5859463"/>
            <a:ext cx="1008063" cy="473075"/>
            <a:chOff x="611560" y="5899830"/>
            <a:chExt cx="1008112" cy="474075"/>
          </a:xfrm>
        </p:grpSpPr>
        <p:sp>
          <p:nvSpPr>
            <p:cNvPr id="97" name="Rounded Rectangular Callout 96"/>
            <p:cNvSpPr>
              <a:spLocks noChangeArrowheads="1"/>
            </p:cNvSpPr>
            <p:nvPr/>
          </p:nvSpPr>
          <p:spPr bwMode="auto">
            <a:xfrm>
              <a:off x="618565" y="5899830"/>
              <a:ext cx="929099" cy="474075"/>
            </a:xfrm>
            <a:prstGeom prst="wedgeRoundRectCallout">
              <a:avLst>
                <a:gd name="adj1" fmla="val 86370"/>
                <a:gd name="adj2" fmla="val -43505"/>
                <a:gd name="adj3" fmla="val 16667"/>
              </a:avLst>
            </a:prstGeom>
            <a:solidFill>
              <a:schemeClr val="bg1"/>
            </a:solidFill>
            <a:ln w="3175">
              <a:solidFill>
                <a:srgbClr val="0091C4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1560" y="5899830"/>
              <a:ext cx="1008112" cy="4613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50" dirty="0">
                  <a:latin typeface="Century Gothic" pitchFamily="34" charset="0"/>
                  <a:ea typeface="+mn-ea"/>
                  <a:cs typeface="+mn-cs"/>
                </a:rPr>
                <a:t>Ne me quitte pas !</a:t>
              </a:r>
              <a:endParaRPr lang="fr-FR" sz="1150" dirty="0">
                <a:latin typeface="Century Gothic" pitchFamily="34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79388" y="908050"/>
            <a:ext cx="3529012" cy="2449513"/>
          </a:xfrm>
          <a:prstGeom prst="rect">
            <a:avLst/>
          </a:prstGeom>
          <a:solidFill>
            <a:schemeClr val="bg1"/>
          </a:solidFill>
          <a:ln w="6350">
            <a:solidFill>
              <a:srgbClr val="0091C4"/>
            </a:solidFill>
            <a:miter lim="800000"/>
            <a:headEnd/>
            <a:tailEnd/>
          </a:ln>
          <a:effectLst>
            <a:outerShdw blurRad="63500" dist="25401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243" name="TextBox 35"/>
          <p:cNvSpPr txBox="1">
            <a:spLocks noChangeArrowheads="1"/>
          </p:cNvSpPr>
          <p:nvPr/>
        </p:nvSpPr>
        <p:spPr bwMode="auto">
          <a:xfrm>
            <a:off x="161925" y="2957513"/>
            <a:ext cx="3546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800" b="1">
                <a:latin typeface="Century Gothic" charset="0"/>
              </a:rPr>
              <a:t>Scientifiques : </a:t>
            </a:r>
            <a:r>
              <a:rPr lang="en-GB" altLang="x-none" sz="800">
                <a:latin typeface="Century Gothic" charset="0"/>
              </a:rPr>
              <a:t>Péter</a:t>
            </a:r>
            <a:r>
              <a:rPr lang="x-none" altLang="x-none" sz="1400"/>
              <a:t> </a:t>
            </a:r>
            <a:r>
              <a:rPr lang="en-GB" altLang="x-none" sz="800">
                <a:latin typeface="Century Gothic" charset="0"/>
              </a:rPr>
              <a:t>Pongrácz, Csaba</a:t>
            </a:r>
            <a:r>
              <a:rPr lang="x-none" altLang="x-none" sz="1400"/>
              <a:t> </a:t>
            </a:r>
            <a:r>
              <a:rPr lang="en-GB" altLang="x-none" sz="800">
                <a:latin typeface="Century Gothic" charset="0"/>
              </a:rPr>
              <a:t>Molnár, Ádám</a:t>
            </a:r>
            <a:r>
              <a:rPr lang="x-none" altLang="x-none" sz="1400"/>
              <a:t> </a:t>
            </a:r>
            <a:r>
              <a:rPr lang="en-GB" altLang="x-none" sz="800">
                <a:latin typeface="Century Gothic" charset="0"/>
              </a:rPr>
              <a:t>Miklósi, Vilmos</a:t>
            </a:r>
            <a:r>
              <a:rPr lang="x-none" altLang="x-none" sz="1400"/>
              <a:t> </a:t>
            </a:r>
            <a:r>
              <a:rPr lang="en-GB" altLang="x-none" sz="800">
                <a:latin typeface="Century Gothic" charset="0"/>
              </a:rPr>
              <a:t>Csányi de la Hongrie</a:t>
            </a:r>
            <a:endParaRPr lang="fr-FR" altLang="x-none" sz="800">
              <a:latin typeface="Century Gothic" charset="0"/>
            </a:endParaRPr>
          </a:p>
        </p:txBody>
      </p:sp>
      <p:sp>
        <p:nvSpPr>
          <p:cNvPr id="10244" name="TextBox 16"/>
          <p:cNvSpPr txBox="1">
            <a:spLocks noChangeArrowheads="1"/>
          </p:cNvSpPr>
          <p:nvPr/>
        </p:nvSpPr>
        <p:spPr bwMode="auto">
          <a:xfrm>
            <a:off x="6300788" y="4287838"/>
            <a:ext cx="2808287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1100">
                <a:latin typeface="Century Gothic" charset="0"/>
              </a:rPr>
              <a:t>Les propriétaires de chiens ont reconnu les émotions liées aux différentes situations. Ils ont fait un meilleur résultat que s'ils avaient simplement joué aux devinettes.</a:t>
            </a:r>
          </a:p>
          <a:p>
            <a:pPr>
              <a:spcBef>
                <a:spcPts val="600"/>
              </a:spcBef>
            </a:pPr>
            <a:r>
              <a:rPr lang="en-GB" altLang="x-none" sz="1100">
                <a:latin typeface="Century Gothic" charset="0"/>
              </a:rPr>
              <a:t>Les gens ont reconnu les émotions avec la même précision, peu importe leur expérience avec les chiens.</a:t>
            </a:r>
          </a:p>
          <a:p>
            <a:pPr>
              <a:spcBef>
                <a:spcPts val="600"/>
              </a:spcBef>
            </a:pPr>
            <a:r>
              <a:rPr lang="en-GB" altLang="x-none" sz="1100">
                <a:latin typeface="Century Gothic" charset="0"/>
              </a:rPr>
              <a:t>Chaque aboiement de joie présente un type de spectrogramme similaire. Il en va de même pour chaque émotion testée.</a:t>
            </a:r>
            <a:endParaRPr lang="fr-FR" altLang="x-none" sz="1100">
              <a:latin typeface="Century Gothic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35150" y="288925"/>
            <a:ext cx="66976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B050"/>
                </a:solidFill>
                <a:latin typeface="Century Gothic" pitchFamily="34" charset="0"/>
                <a:ea typeface="+mn-ea"/>
                <a:cs typeface="+mn-cs"/>
              </a:rPr>
              <a:t>Rapport : Peut-on identifier les émotions d'un chien ?</a:t>
            </a:r>
            <a:endParaRPr lang="fr-FR" sz="2000" dirty="0">
              <a:solidFill>
                <a:srgbClr val="00B05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46500" y="817563"/>
            <a:ext cx="23383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+mn-ea"/>
                <a:cs typeface="+mn-cs"/>
              </a:rPr>
              <a:t>Journal de psychologie comparée (Journal of Comparative Psychology), 2005</a:t>
            </a:r>
            <a:endParaRPr lang="fr-FR" sz="1200" b="1" i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7813675" y="0"/>
            <a:ext cx="1295400" cy="641350"/>
            <a:chOff x="7813154" y="0"/>
            <a:chExt cx="1296144" cy="641606"/>
          </a:xfrm>
        </p:grpSpPr>
        <p:sp>
          <p:nvSpPr>
            <p:cNvPr id="10311" name="TextBox 42"/>
            <p:cNvSpPr txBox="1">
              <a:spLocks noChangeArrowheads="1"/>
            </p:cNvSpPr>
            <p:nvPr/>
          </p:nvSpPr>
          <p:spPr bwMode="auto">
            <a:xfrm>
              <a:off x="7813154" y="0"/>
              <a:ext cx="79208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SS3</a:t>
              </a:r>
              <a:endParaRPr lang="fr-FR" altLang="x-none" sz="1600">
                <a:latin typeface="Century Gothic" charset="0"/>
              </a:endParaRPr>
            </a:p>
          </p:txBody>
        </p:sp>
        <p:pic>
          <p:nvPicPr>
            <p:cNvPr id="10312" name="Picture 43" descr="Student shee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8" name="Group 123"/>
          <p:cNvGrpSpPr>
            <a:grpSpLocks/>
          </p:cNvGrpSpPr>
          <p:nvPr/>
        </p:nvGrpSpPr>
        <p:grpSpPr bwMode="auto">
          <a:xfrm>
            <a:off x="3276600" y="3976688"/>
            <a:ext cx="3167063" cy="2476500"/>
            <a:chOff x="3203848" y="3976464"/>
            <a:chExt cx="3168352" cy="2476872"/>
          </a:xfrm>
        </p:grpSpPr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225800" y="3976464"/>
              <a:ext cx="2919506" cy="237626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91C4"/>
              </a:solidFill>
              <a:miter lim="800000"/>
              <a:headEnd/>
              <a:tailEnd/>
            </a:ln>
            <a:effectLst>
              <a:outerShdw blurRad="63500" dist="25401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graphicFrame>
          <p:nvGraphicFramePr>
            <p:cNvPr id="10298" name="Chart 15"/>
            <p:cNvGraphicFramePr>
              <a:graphicFrameLocks/>
            </p:cNvGraphicFramePr>
            <p:nvPr/>
          </p:nvGraphicFramePr>
          <p:xfrm>
            <a:off x="3153048" y="3925664"/>
            <a:ext cx="3269952" cy="2578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3" r:id="rId6" imgW="3267739" imgH="2578831" progId="Excel.Chart.8">
                    <p:embed/>
                  </p:oleObj>
                </mc:Choice>
                <mc:Fallback>
                  <p:oleObj r:id="rId6" imgW="3267739" imgH="2578831" progId="Excel.Chart.8">
                    <p:embed/>
                    <p:pic>
                      <p:nvPicPr>
                        <p:cNvPr id="0" name="Chart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3048" y="3925664"/>
                          <a:ext cx="3269952" cy="2578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Straight Connector 64"/>
            <p:cNvCxnSpPr/>
            <p:nvPr/>
          </p:nvCxnSpPr>
          <p:spPr>
            <a:xfrm>
              <a:off x="4788818" y="584840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451075" y="5827767"/>
              <a:ext cx="0" cy="714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755467" y="5830943"/>
              <a:ext cx="0" cy="714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2" name="TextBox 68"/>
            <p:cNvSpPr txBox="1">
              <a:spLocks noChangeArrowheads="1"/>
            </p:cNvSpPr>
            <p:nvPr/>
          </p:nvSpPr>
          <p:spPr bwMode="auto">
            <a:xfrm>
              <a:off x="3923928" y="5819055"/>
              <a:ext cx="9361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800">
                  <a:latin typeface="Century Gothic" charset="0"/>
                </a:rPr>
                <a:t>propriétaires de mudi</a:t>
              </a:r>
              <a:endParaRPr lang="fr-FR" altLang="x-none" sz="800">
                <a:latin typeface="Century Gothic" charset="0"/>
              </a:endParaRPr>
            </a:p>
          </p:txBody>
        </p:sp>
        <p:sp>
          <p:nvSpPr>
            <p:cNvPr id="10303" name="TextBox 69"/>
            <p:cNvSpPr txBox="1">
              <a:spLocks noChangeArrowheads="1"/>
            </p:cNvSpPr>
            <p:nvPr/>
          </p:nvSpPr>
          <p:spPr bwMode="auto">
            <a:xfrm>
              <a:off x="4686260" y="5819055"/>
              <a:ext cx="85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800">
                  <a:latin typeface="Century Gothic" charset="0"/>
                </a:rPr>
                <a:t>propriétaires d'autres races</a:t>
              </a:r>
              <a:endParaRPr lang="fr-FR" altLang="x-none" sz="800">
                <a:latin typeface="Century Gothic" charset="0"/>
              </a:endParaRPr>
            </a:p>
          </p:txBody>
        </p:sp>
        <p:sp>
          <p:nvSpPr>
            <p:cNvPr id="10304" name="TextBox 70"/>
            <p:cNvSpPr txBox="1">
              <a:spLocks noChangeArrowheads="1"/>
            </p:cNvSpPr>
            <p:nvPr/>
          </p:nvSpPr>
          <p:spPr bwMode="auto">
            <a:xfrm>
              <a:off x="5450455" y="5819055"/>
              <a:ext cx="7057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800">
                  <a:latin typeface="Century Gothic" charset="0"/>
                </a:rPr>
                <a:t>personnes qui n'ont pas de chien</a:t>
              </a:r>
              <a:endParaRPr lang="fr-FR" altLang="x-none" sz="800">
                <a:latin typeface="Century Gothic" charset="0"/>
              </a:endParaRPr>
            </a:p>
          </p:txBody>
        </p:sp>
        <p:sp>
          <p:nvSpPr>
            <p:cNvPr id="10305" name="TextBox 71"/>
            <p:cNvSpPr txBox="1">
              <a:spLocks noChangeArrowheads="1"/>
            </p:cNvSpPr>
            <p:nvPr/>
          </p:nvSpPr>
          <p:spPr bwMode="auto">
            <a:xfrm rot="-5400000">
              <a:off x="2606589" y="4758970"/>
              <a:ext cx="1800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700">
                  <a:latin typeface="Century Gothic" charset="0"/>
                </a:rPr>
                <a:t>Pourcentage des humains qui identifient correctement  les situations à partir des enregistrements d'aboiements de chiens.</a:t>
              </a:r>
            </a:p>
          </p:txBody>
        </p:sp>
        <p:grpSp>
          <p:nvGrpSpPr>
            <p:cNvPr id="10306" name="Group 85"/>
            <p:cNvGrpSpPr>
              <a:grpSpLocks/>
            </p:cNvGrpSpPr>
            <p:nvPr/>
          </p:nvGrpSpPr>
          <p:grpSpPr bwMode="auto">
            <a:xfrm>
              <a:off x="4355976" y="4221088"/>
              <a:ext cx="1406858" cy="470784"/>
              <a:chOff x="3491880" y="3356992"/>
              <a:chExt cx="1406858" cy="470784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3491880" y="3395728"/>
                <a:ext cx="1368152" cy="432048"/>
              </a:xfrm>
              <a:prstGeom prst="roundRect">
                <a:avLst/>
              </a:prstGeom>
              <a:solidFill>
                <a:srgbClr val="E46C0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400" b="1" dirty="0">
                  <a:latin typeface="Century Gothic" pitchFamily="34" charset="0"/>
                </a:endParaRPr>
              </a:p>
            </p:txBody>
          </p:sp>
          <p:sp>
            <p:nvSpPr>
              <p:cNvPr id="10310" name="TextBox 84"/>
              <p:cNvSpPr txBox="1">
                <a:spLocks noChangeArrowheads="1"/>
              </p:cNvSpPr>
              <p:nvPr/>
            </p:nvSpPr>
            <p:spPr bwMode="auto">
              <a:xfrm>
                <a:off x="3491880" y="3356992"/>
                <a:ext cx="14068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2400" b="1">
                    <a:solidFill>
                      <a:schemeClr val="bg1"/>
                    </a:solidFill>
                    <a:latin typeface="Century Gothic" charset="0"/>
                  </a:rPr>
                  <a:t>Résultats</a:t>
                </a:r>
                <a:endParaRPr lang="fr-FR" altLang="x-none" sz="2400" b="1">
                  <a:solidFill>
                    <a:schemeClr val="bg1"/>
                  </a:solidFill>
                  <a:latin typeface="Century Gothic" charset="0"/>
                </a:endParaRPr>
              </a:p>
            </p:txBody>
          </p:sp>
        </p:grpSp>
      </p:grpSp>
      <p:grpSp>
        <p:nvGrpSpPr>
          <p:cNvPr id="10249" name="Group 94"/>
          <p:cNvGrpSpPr>
            <a:grpSpLocks/>
          </p:cNvGrpSpPr>
          <p:nvPr/>
        </p:nvGrpSpPr>
        <p:grpSpPr bwMode="auto">
          <a:xfrm>
            <a:off x="250825" y="981075"/>
            <a:ext cx="1624013" cy="469900"/>
            <a:chOff x="3707904" y="3356992"/>
            <a:chExt cx="1622882" cy="470784"/>
          </a:xfrm>
        </p:grpSpPr>
        <p:sp>
          <p:nvSpPr>
            <p:cNvPr id="93" name="Rounded Rectangle 92"/>
            <p:cNvSpPr/>
            <p:nvPr/>
          </p:nvSpPr>
          <p:spPr>
            <a:xfrm>
              <a:off x="3707904" y="3395728"/>
              <a:ext cx="1584176" cy="432048"/>
            </a:xfrm>
            <a:prstGeom prst="roundRect">
              <a:avLst/>
            </a:prstGeom>
            <a:solidFill>
              <a:srgbClr val="E46C0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1" dirty="0">
                <a:latin typeface="Century Gothic" pitchFamily="34" charset="0"/>
              </a:endParaRPr>
            </a:p>
          </p:txBody>
        </p:sp>
        <p:sp>
          <p:nvSpPr>
            <p:cNvPr id="10296" name="TextBox 93"/>
            <p:cNvSpPr txBox="1">
              <a:spLocks noChangeArrowheads="1"/>
            </p:cNvSpPr>
            <p:nvPr/>
          </p:nvSpPr>
          <p:spPr bwMode="auto">
            <a:xfrm>
              <a:off x="3707904" y="3356992"/>
              <a:ext cx="16228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400" b="1">
                  <a:solidFill>
                    <a:schemeClr val="bg1"/>
                  </a:solidFill>
                  <a:latin typeface="Century Gothic" charset="0"/>
                </a:rPr>
                <a:t>Question</a:t>
              </a:r>
              <a:endParaRPr lang="fr-FR" altLang="x-none" sz="2400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0250" name="Group 98"/>
          <p:cNvGrpSpPr>
            <a:grpSpLocks/>
          </p:cNvGrpSpPr>
          <p:nvPr/>
        </p:nvGrpSpPr>
        <p:grpSpPr bwMode="auto">
          <a:xfrm>
            <a:off x="6443663" y="3749675"/>
            <a:ext cx="2305050" cy="471488"/>
            <a:chOff x="6156176" y="3573016"/>
            <a:chExt cx="2304256" cy="470784"/>
          </a:xfrm>
        </p:grpSpPr>
        <p:sp>
          <p:nvSpPr>
            <p:cNvPr id="97" name="Rounded Rectangle 96"/>
            <p:cNvSpPr/>
            <p:nvPr/>
          </p:nvSpPr>
          <p:spPr>
            <a:xfrm>
              <a:off x="6300192" y="3611752"/>
              <a:ext cx="2088232" cy="432048"/>
            </a:xfrm>
            <a:prstGeom prst="roundRect">
              <a:avLst/>
            </a:prstGeom>
            <a:solidFill>
              <a:srgbClr val="E46C0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400" b="1" dirty="0">
                <a:latin typeface="Century Gothic" pitchFamily="34" charset="0"/>
              </a:endParaRPr>
            </a:p>
          </p:txBody>
        </p:sp>
        <p:sp>
          <p:nvSpPr>
            <p:cNvPr id="10292" name="TextBox 97"/>
            <p:cNvSpPr txBox="1">
              <a:spLocks noChangeArrowheads="1"/>
            </p:cNvSpPr>
            <p:nvPr/>
          </p:nvSpPr>
          <p:spPr bwMode="auto">
            <a:xfrm>
              <a:off x="6156176" y="3573016"/>
              <a:ext cx="23042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400" b="1">
                  <a:solidFill>
                    <a:schemeClr val="bg1"/>
                  </a:solidFill>
                  <a:latin typeface="Century Gothic" charset="0"/>
                </a:rPr>
                <a:t>Conclusions</a:t>
              </a:r>
              <a:endParaRPr lang="fr-FR" altLang="x-none" sz="2400" b="1">
                <a:solidFill>
                  <a:schemeClr val="bg1"/>
                </a:solidFill>
                <a:latin typeface="Century Gothic" charset="0"/>
              </a:endParaRPr>
            </a:p>
          </p:txBody>
        </p:sp>
      </p:grpSp>
      <p:grpSp>
        <p:nvGrpSpPr>
          <p:cNvPr id="10251" name="Group 120"/>
          <p:cNvGrpSpPr>
            <a:grpSpLocks/>
          </p:cNvGrpSpPr>
          <p:nvPr/>
        </p:nvGrpSpPr>
        <p:grpSpPr bwMode="auto">
          <a:xfrm>
            <a:off x="6037263" y="908050"/>
            <a:ext cx="2927350" cy="2665413"/>
            <a:chOff x="6037729" y="908721"/>
            <a:chExt cx="2926760" cy="2664296"/>
          </a:xfrm>
        </p:grpSpPr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037729" y="908721"/>
              <a:ext cx="2926760" cy="26642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91C4"/>
              </a:solidFill>
              <a:miter lim="800000"/>
              <a:headEnd/>
              <a:tailEnd/>
            </a:ln>
            <a:effectLst>
              <a:outerShdw blurRad="63500" dist="25401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0281" name="TextBox 11"/>
            <p:cNvSpPr txBox="1">
              <a:spLocks noChangeArrowheads="1"/>
            </p:cNvSpPr>
            <p:nvPr/>
          </p:nvSpPr>
          <p:spPr bwMode="auto">
            <a:xfrm>
              <a:off x="6084168" y="1628800"/>
              <a:ext cx="2232248" cy="172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GB" altLang="x-none" sz="1200">
                  <a:latin typeface="Century Gothic" charset="0"/>
                </a:rPr>
                <a:t>Enregistrez les aboiements du berger hongrois (mudi) </a:t>
              </a:r>
              <a:r>
                <a:rPr lang="x-none" altLang="x-none"/>
                <a:t/>
              </a:r>
              <a:br>
                <a:rPr lang="x-none" altLang="x-none"/>
              </a:br>
              <a:r>
                <a:rPr lang="en-GB" altLang="x-none" sz="1200">
                  <a:latin typeface="Century Gothic" charset="0"/>
                </a:rPr>
                <a:t>dans différentes situations :</a:t>
              </a:r>
            </a:p>
            <a:p>
              <a:pPr>
                <a:spcBef>
                  <a:spcPts val="600"/>
                </a:spcBef>
                <a:buClr>
                  <a:srgbClr val="E46C0A"/>
                </a:buClr>
                <a:buFont typeface="Wingdings" charset="2"/>
                <a:buChar char="l"/>
              </a:pPr>
              <a:r>
                <a:rPr lang="en-GB" altLang="x-none" sz="1100">
                  <a:latin typeface="Century Gothic" charset="0"/>
                </a:rPr>
                <a:t> étranger</a:t>
              </a:r>
            </a:p>
            <a:p>
              <a:pPr>
                <a:spcBef>
                  <a:spcPts val="300"/>
                </a:spcBef>
                <a:buClr>
                  <a:srgbClr val="E46C0A"/>
                </a:buClr>
                <a:buFont typeface="Wingdings" charset="2"/>
                <a:buChar char="l"/>
              </a:pPr>
              <a:r>
                <a:rPr lang="en-GB" altLang="x-none" sz="1100">
                  <a:latin typeface="Century Gothic" charset="0"/>
                </a:rPr>
                <a:t> balade</a:t>
              </a:r>
            </a:p>
            <a:p>
              <a:pPr>
                <a:spcBef>
                  <a:spcPts val="300"/>
                </a:spcBef>
                <a:buClr>
                  <a:srgbClr val="E46C0A"/>
                </a:buClr>
                <a:buFont typeface="Wingdings" charset="2"/>
                <a:buChar char="l"/>
              </a:pPr>
              <a:r>
                <a:rPr lang="en-GB" altLang="x-none" sz="1100">
                  <a:latin typeface="Century Gothic" charset="0"/>
                </a:rPr>
                <a:t> seul</a:t>
              </a:r>
            </a:p>
            <a:p>
              <a:pPr>
                <a:spcBef>
                  <a:spcPts val="300"/>
                </a:spcBef>
                <a:buClr>
                  <a:srgbClr val="E46C0A"/>
                </a:buClr>
                <a:buFont typeface="Wingdings" charset="2"/>
                <a:buChar char="l"/>
              </a:pPr>
              <a:r>
                <a:rPr lang="en-GB" altLang="x-none" sz="1100">
                  <a:latin typeface="Century Gothic" charset="0"/>
                </a:rPr>
                <a:t> balle</a:t>
              </a:r>
            </a:p>
            <a:p>
              <a:pPr>
                <a:spcBef>
                  <a:spcPts val="300"/>
                </a:spcBef>
                <a:buClr>
                  <a:srgbClr val="E46C0A"/>
                </a:buClr>
                <a:buFont typeface="Wingdings" charset="2"/>
                <a:buChar char="l"/>
              </a:pPr>
              <a:r>
                <a:rPr lang="en-GB" altLang="x-none" sz="1100">
                  <a:latin typeface="Century Gothic" charset="0"/>
                </a:rPr>
                <a:t> jouer </a:t>
              </a:r>
              <a:endParaRPr lang="fr-FR" altLang="x-none" sz="1100">
                <a:latin typeface="Century Gothic" charset="0"/>
              </a:endParaRPr>
            </a:p>
          </p:txBody>
        </p:sp>
        <p:grpSp>
          <p:nvGrpSpPr>
            <p:cNvPr id="10282" name="Group 116"/>
            <p:cNvGrpSpPr>
              <a:grpSpLocks/>
            </p:cNvGrpSpPr>
            <p:nvPr/>
          </p:nvGrpSpPr>
          <p:grpSpPr bwMode="auto">
            <a:xfrm>
              <a:off x="6300192" y="1019464"/>
              <a:ext cx="2304256" cy="432048"/>
              <a:chOff x="6300192" y="1235488"/>
              <a:chExt cx="2304256" cy="432048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6400800" y="1235488"/>
                <a:ext cx="2170346" cy="432048"/>
              </a:xfrm>
              <a:prstGeom prst="roundRect">
                <a:avLst/>
              </a:prstGeom>
              <a:solidFill>
                <a:srgbClr val="E46C0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400" b="1" dirty="0">
                  <a:latin typeface="Century Gothic" pitchFamily="34" charset="0"/>
                </a:endParaRPr>
              </a:p>
            </p:txBody>
          </p:sp>
          <p:sp>
            <p:nvSpPr>
              <p:cNvPr id="10288" name="TextBox 81"/>
              <p:cNvSpPr txBox="1">
                <a:spLocks noChangeArrowheads="1"/>
              </p:cNvSpPr>
              <p:nvPr/>
            </p:nvSpPr>
            <p:spPr bwMode="auto">
              <a:xfrm>
                <a:off x="6300192" y="1259468"/>
                <a:ext cx="230425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600" b="1">
                    <a:solidFill>
                      <a:schemeClr val="bg1"/>
                    </a:solidFill>
                    <a:latin typeface="Century Gothic" charset="0"/>
                  </a:rPr>
                  <a:t>Méthode – partie A</a:t>
                </a:r>
                <a:endParaRPr lang="fr-FR" altLang="x-none" sz="1600" b="1">
                  <a:solidFill>
                    <a:schemeClr val="bg1"/>
                  </a:solidFill>
                  <a:latin typeface="Century Gothic" charset="0"/>
                </a:endParaRPr>
              </a:p>
            </p:txBody>
          </p:sp>
        </p:grpSp>
        <p:pic>
          <p:nvPicPr>
            <p:cNvPr id="108" name="Picture 107" descr="mudi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1388773"/>
              <a:ext cx="936104" cy="218424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10" descr="microphon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20272" y="2389715"/>
              <a:ext cx="979681" cy="6792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Picture 113" descr="4 me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82"/>
          <a:stretch>
            <a:fillRect/>
          </a:stretch>
        </p:blipFill>
        <p:spPr bwMode="auto">
          <a:xfrm>
            <a:off x="250825" y="1477963"/>
            <a:ext cx="3168650" cy="144621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150" y="890588"/>
            <a:ext cx="194468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« Les aboiements sont-ils importants dans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les communications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 err="1">
                <a:latin typeface="Century Gothic" pitchFamily="34" charset="0"/>
                <a:ea typeface="+mn-ea"/>
                <a:cs typeface="+mn-cs"/>
              </a:rPr>
              <a:t>chien-homme</a:t>
            </a:r>
            <a:r>
              <a:rPr lang="en-GB" sz="1050" dirty="0">
                <a:latin typeface="Century Gothic" pitchFamily="34" charset="0"/>
                <a:ea typeface="+mn-ea"/>
                <a:cs typeface="+mn-cs"/>
              </a:rPr>
              <a:t> ? »</a:t>
            </a:r>
            <a:endParaRPr lang="fr-FR" sz="1050" dirty="0">
              <a:latin typeface="Century Gothic" pitchFamily="34" charset="0"/>
              <a:ea typeface="+mn-ea"/>
              <a:cs typeface="+mn-cs"/>
            </a:endParaRPr>
          </a:p>
        </p:txBody>
      </p:sp>
      <p:grpSp>
        <p:nvGrpSpPr>
          <p:cNvPr id="10254" name="Group 118"/>
          <p:cNvGrpSpPr>
            <a:grpSpLocks/>
          </p:cNvGrpSpPr>
          <p:nvPr/>
        </p:nvGrpSpPr>
        <p:grpSpPr bwMode="auto">
          <a:xfrm>
            <a:off x="3851275" y="1628775"/>
            <a:ext cx="2305050" cy="2384425"/>
            <a:chOff x="3851920" y="1268760"/>
            <a:chExt cx="2304256" cy="2383815"/>
          </a:xfrm>
        </p:grpSpPr>
        <p:sp>
          <p:nvSpPr>
            <p:cNvPr id="10273" name="TextBox 9"/>
            <p:cNvSpPr txBox="1">
              <a:spLocks noChangeArrowheads="1"/>
            </p:cNvSpPr>
            <p:nvPr/>
          </p:nvSpPr>
          <p:spPr bwMode="auto">
            <a:xfrm>
              <a:off x="3851920" y="1772816"/>
              <a:ext cx="2160240" cy="157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100">
                  <a:latin typeface="Century Gothic" charset="0"/>
                </a:rPr>
                <a:t>Nous pensons que les gens peuvent reconnaître les émotions dans </a:t>
              </a:r>
              <a:r>
                <a:rPr lang="x-none" altLang="x-none" sz="1600"/>
                <a:t/>
              </a:r>
              <a:br>
                <a:rPr lang="x-none" altLang="x-none" sz="1600"/>
              </a:br>
              <a:r>
                <a:rPr lang="en-GB" altLang="x-none" sz="1100">
                  <a:latin typeface="Century Gothic" charset="0"/>
                </a:rPr>
                <a:t>les aboiements d'un chien. </a:t>
              </a:r>
              <a:r>
                <a:rPr lang="en-GB" altLang="x-none" sz="1100" b="1">
                  <a:solidFill>
                    <a:srgbClr val="E46C0A"/>
                  </a:solidFill>
                  <a:latin typeface="Century Gothic" charset="0"/>
                </a:rPr>
                <a:t>Pourquoi ? </a:t>
              </a:r>
            </a:p>
            <a:p>
              <a:pPr>
                <a:spcBef>
                  <a:spcPts val="300"/>
                </a:spcBef>
              </a:pPr>
              <a:r>
                <a:rPr lang="en-GB" altLang="x-none" sz="1100" b="1" i="1">
                  <a:solidFill>
                    <a:srgbClr val="00B050"/>
                  </a:solidFill>
                  <a:latin typeface="Century Gothic" charset="0"/>
                </a:rPr>
                <a:t>Soit</a:t>
              </a:r>
            </a:p>
            <a:p>
              <a:pPr>
                <a:spcBef>
                  <a:spcPts val="300"/>
                </a:spcBef>
              </a:pPr>
              <a:endParaRPr lang="en-GB" altLang="x-none" sz="700" b="1" i="1">
                <a:solidFill>
                  <a:srgbClr val="00B050"/>
                </a:solidFill>
                <a:latin typeface="Century Gothic" charset="0"/>
              </a:endParaRPr>
            </a:p>
            <a:p>
              <a:pPr>
                <a:spcBef>
                  <a:spcPts val="300"/>
                </a:spcBef>
              </a:pPr>
              <a:r>
                <a:rPr lang="en-GB" altLang="x-none" sz="1100" b="1" i="1">
                  <a:solidFill>
                    <a:srgbClr val="00B050"/>
                  </a:solidFill>
                  <a:latin typeface="Century Gothic" charset="0"/>
                </a:rPr>
                <a:t>soit</a:t>
              </a:r>
              <a:r>
                <a:rPr lang="x-none" altLang="x-none" sz="1600"/>
                <a:t> </a:t>
              </a:r>
            </a:p>
          </p:txBody>
        </p:sp>
        <p:grpSp>
          <p:nvGrpSpPr>
            <p:cNvPr id="10274" name="Group 90"/>
            <p:cNvGrpSpPr>
              <a:grpSpLocks/>
            </p:cNvGrpSpPr>
            <p:nvPr/>
          </p:nvGrpSpPr>
          <p:grpSpPr bwMode="auto">
            <a:xfrm>
              <a:off x="3923928" y="1268760"/>
              <a:ext cx="1944216" cy="470784"/>
              <a:chOff x="3707904" y="3140968"/>
              <a:chExt cx="1944216" cy="470784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3707904" y="3179704"/>
                <a:ext cx="1872208" cy="432048"/>
              </a:xfrm>
              <a:prstGeom prst="roundRect">
                <a:avLst/>
              </a:prstGeom>
              <a:solidFill>
                <a:srgbClr val="E46C0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400" b="1" dirty="0">
                  <a:latin typeface="Century Gothic" pitchFamily="34" charset="0"/>
                </a:endParaRPr>
              </a:p>
            </p:txBody>
          </p:sp>
          <p:sp>
            <p:nvSpPr>
              <p:cNvPr id="10279" name="TextBox 88"/>
              <p:cNvSpPr txBox="1">
                <a:spLocks noChangeArrowheads="1"/>
              </p:cNvSpPr>
              <p:nvPr/>
            </p:nvSpPr>
            <p:spPr bwMode="auto">
              <a:xfrm>
                <a:off x="3707904" y="3140968"/>
                <a:ext cx="19442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2400" b="1">
                    <a:solidFill>
                      <a:schemeClr val="bg1"/>
                    </a:solidFill>
                    <a:latin typeface="Century Gothic" charset="0"/>
                  </a:rPr>
                  <a:t>Hypothèse</a:t>
                </a:r>
                <a:endParaRPr lang="fr-FR" altLang="x-none" sz="2400" b="1">
                  <a:solidFill>
                    <a:schemeClr val="bg1"/>
                  </a:solidFill>
                  <a:latin typeface="Century Gothic" charset="0"/>
                </a:endParaRPr>
              </a:p>
            </p:txBody>
          </p:sp>
        </p:grpSp>
        <p:sp>
          <p:nvSpPr>
            <p:cNvPr id="10275" name="TextBox 117"/>
            <p:cNvSpPr txBox="1">
              <a:spLocks noChangeArrowheads="1"/>
            </p:cNvSpPr>
            <p:nvPr/>
          </p:nvSpPr>
          <p:spPr bwMode="auto">
            <a:xfrm>
              <a:off x="4136362" y="2636912"/>
              <a:ext cx="201981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4625" indent="-174625"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GB" altLang="x-none" sz="1100" b="1">
                  <a:solidFill>
                    <a:srgbClr val="00B050"/>
                  </a:solidFill>
                  <a:latin typeface="Century Gothic" charset="0"/>
                </a:rPr>
                <a:t>1</a:t>
              </a:r>
              <a:r>
                <a:rPr lang="en-US" altLang="x-none" sz="1100">
                  <a:latin typeface="Century Gothic" charset="0"/>
                </a:rPr>
                <a:t>	</a:t>
              </a:r>
              <a:r>
                <a:rPr lang="en-GB" altLang="x-none" sz="1100">
                  <a:latin typeface="Century Gothic" charset="0"/>
                </a:rPr>
                <a:t>les gens ont appris à les reconnaître </a:t>
              </a:r>
              <a:endParaRPr lang="fr-FR" altLang="x-none" sz="1100">
                <a:solidFill>
                  <a:srgbClr val="00B050"/>
                </a:solidFill>
                <a:latin typeface="Century Gothic" charset="0"/>
              </a:endParaRPr>
            </a:p>
            <a:p>
              <a:pPr>
                <a:spcBef>
                  <a:spcPts val="600"/>
                </a:spcBef>
              </a:pPr>
              <a:r>
                <a:rPr lang="en-GB" altLang="x-none" sz="1100" b="1">
                  <a:solidFill>
                    <a:srgbClr val="00B050"/>
                  </a:solidFill>
                  <a:latin typeface="Century Gothic" charset="0"/>
                </a:rPr>
                <a:t>2</a:t>
              </a:r>
              <a:r>
                <a:rPr lang="en-US" altLang="x-none" sz="1100">
                  <a:latin typeface="Century Gothic" charset="0"/>
                </a:rPr>
                <a:t>	</a:t>
              </a:r>
              <a:r>
                <a:rPr lang="en-GB" altLang="x-none" sz="1100">
                  <a:latin typeface="Century Gothic" charset="0"/>
                </a:rPr>
                <a:t>toutes les espèces com-muniquent  en utilisant des règles similaires.</a:t>
              </a:r>
              <a:endParaRPr lang="fr-FR" altLang="x-none" sz="1100">
                <a:latin typeface="Century Gothic" charset="0"/>
              </a:endParaRPr>
            </a:p>
          </p:txBody>
        </p:sp>
      </p:grpSp>
      <p:grpSp>
        <p:nvGrpSpPr>
          <p:cNvPr id="10255" name="Group 128"/>
          <p:cNvGrpSpPr>
            <a:grpSpLocks/>
          </p:cNvGrpSpPr>
          <p:nvPr/>
        </p:nvGrpSpPr>
        <p:grpSpPr bwMode="auto">
          <a:xfrm>
            <a:off x="161925" y="3500438"/>
            <a:ext cx="3041650" cy="2849562"/>
            <a:chOff x="161365" y="3501008"/>
            <a:chExt cx="3042483" cy="2849425"/>
          </a:xfrm>
        </p:grpSpPr>
        <p:grpSp>
          <p:nvGrpSpPr>
            <p:cNvPr id="10256" name="Group 114"/>
            <p:cNvGrpSpPr>
              <a:grpSpLocks/>
            </p:cNvGrpSpPr>
            <p:nvPr/>
          </p:nvGrpSpPr>
          <p:grpSpPr bwMode="auto">
            <a:xfrm>
              <a:off x="161365" y="3501008"/>
              <a:ext cx="3042483" cy="2836292"/>
              <a:chOff x="-54659" y="3284984"/>
              <a:chExt cx="3042483" cy="2836292"/>
            </a:xfrm>
          </p:grpSpPr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-54659" y="3284984"/>
                <a:ext cx="3042483" cy="2836292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091C4"/>
                </a:solidFill>
                <a:miter lim="800000"/>
                <a:headEnd/>
                <a:tailEnd/>
              </a:ln>
              <a:effectLst>
                <a:outerShdw blurRad="63500" dist="25401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endParaRPr lang="en-GB" altLang="x-none">
                  <a:solidFill>
                    <a:srgbClr val="FFFFFF"/>
                  </a:solidFill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7743" y="3286140"/>
                <a:ext cx="716491" cy="68107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100" dir="8100000" algn="tr" rotWithShape="0">
                  <a:srgbClr val="000000">
                    <a:alpha val="3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7" name="Group 78"/>
            <p:cNvGrpSpPr>
              <a:grpSpLocks/>
            </p:cNvGrpSpPr>
            <p:nvPr/>
          </p:nvGrpSpPr>
          <p:grpSpPr bwMode="auto">
            <a:xfrm>
              <a:off x="251520" y="3563724"/>
              <a:ext cx="2193542" cy="441340"/>
              <a:chOff x="434242" y="3419708"/>
              <a:chExt cx="2193542" cy="441340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467544" y="3429000"/>
                <a:ext cx="2088232" cy="432048"/>
              </a:xfrm>
              <a:prstGeom prst="roundRect">
                <a:avLst/>
              </a:prstGeom>
              <a:solidFill>
                <a:srgbClr val="E46C0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400" b="1" dirty="0">
                  <a:latin typeface="Century Gothic" pitchFamily="34" charset="0"/>
                </a:endParaRPr>
              </a:p>
            </p:txBody>
          </p:sp>
          <p:sp>
            <p:nvSpPr>
              <p:cNvPr id="10270" name="TextBox 77"/>
              <p:cNvSpPr txBox="1">
                <a:spLocks noChangeArrowheads="1"/>
              </p:cNvSpPr>
              <p:nvPr/>
            </p:nvSpPr>
            <p:spPr bwMode="auto">
              <a:xfrm>
                <a:off x="434242" y="3419708"/>
                <a:ext cx="21935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ctr"/>
                <a:r>
                  <a:rPr lang="en-GB" altLang="x-none" sz="1400" b="1">
                    <a:solidFill>
                      <a:schemeClr val="bg1"/>
                    </a:solidFill>
                    <a:latin typeface="Century Gothic" charset="0"/>
                  </a:rPr>
                  <a:t>Méthode – </a:t>
                </a:r>
                <a:r>
                  <a:rPr lang="en-GB" altLang="x-none" b="1">
                    <a:solidFill>
                      <a:schemeClr val="bg1"/>
                    </a:solidFill>
                    <a:latin typeface="Century Gothic" charset="0"/>
                  </a:rPr>
                  <a:t>partie B</a:t>
                </a:r>
                <a:endParaRPr lang="fr-FR" altLang="x-none" b="1">
                  <a:solidFill>
                    <a:schemeClr val="bg1"/>
                  </a:solidFill>
                  <a:latin typeface="Century Gothic" charset="0"/>
                </a:endParaRPr>
              </a:p>
            </p:txBody>
          </p:sp>
        </p:grpSp>
        <p:sp>
          <p:nvSpPr>
            <p:cNvPr id="10258" name="TextBox 99"/>
            <p:cNvSpPr txBox="1">
              <a:spLocks noChangeArrowheads="1"/>
            </p:cNvSpPr>
            <p:nvPr/>
          </p:nvSpPr>
          <p:spPr bwMode="auto">
            <a:xfrm>
              <a:off x="1907136" y="4726305"/>
              <a:ext cx="100868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700" b="1">
                  <a:latin typeface="Century Gothic" charset="0"/>
                </a:rPr>
                <a:t>12 personnes qui </a:t>
              </a:r>
            </a:p>
            <a:p>
              <a:r>
                <a:rPr lang="en-GB" altLang="x-none" sz="700" b="1">
                  <a:latin typeface="Century Gothic" charset="0"/>
                </a:rPr>
                <a:t>ne possèdent </a:t>
              </a:r>
            </a:p>
            <a:p>
              <a:r>
                <a:rPr lang="en-GB" altLang="x-none" sz="700" b="1">
                  <a:latin typeface="Century Gothic" charset="0"/>
                </a:rPr>
                <a:t>pas de chien</a:t>
              </a:r>
              <a:endParaRPr lang="fr-FR" altLang="x-none" sz="700" b="1">
                <a:latin typeface="Century Gothic" charset="0"/>
              </a:endParaRPr>
            </a:p>
          </p:txBody>
        </p:sp>
        <p:sp>
          <p:nvSpPr>
            <p:cNvPr id="10259" name="TextBox 100"/>
            <p:cNvSpPr txBox="1">
              <a:spLocks noChangeArrowheads="1"/>
            </p:cNvSpPr>
            <p:nvPr/>
          </p:nvSpPr>
          <p:spPr bwMode="auto">
            <a:xfrm>
              <a:off x="755576" y="4725144"/>
              <a:ext cx="115212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800" b="1">
                  <a:latin typeface="Century Gothic" charset="0"/>
                </a:rPr>
                <a:t>12 propriétaires de</a:t>
              </a:r>
              <a:r>
                <a:rPr lang="x-none" altLang="x-none" sz="1100"/>
                <a:t> </a:t>
              </a:r>
            </a:p>
            <a:p>
              <a:r>
                <a:rPr lang="en-GB" altLang="x-none" sz="800" b="1">
                  <a:latin typeface="Century Gothic" charset="0"/>
                </a:rPr>
                <a:t>         mudi</a:t>
              </a:r>
              <a:endParaRPr lang="fr-FR" altLang="x-none" sz="800" b="1">
                <a:latin typeface="Century Gothic" charset="0"/>
              </a:endParaRPr>
            </a:p>
          </p:txBody>
        </p:sp>
        <p:sp>
          <p:nvSpPr>
            <p:cNvPr id="10260" name="TextBox 101"/>
            <p:cNvSpPr txBox="1">
              <a:spLocks noChangeArrowheads="1"/>
            </p:cNvSpPr>
            <p:nvPr/>
          </p:nvSpPr>
          <p:spPr bwMode="auto">
            <a:xfrm>
              <a:off x="974622" y="5085184"/>
              <a:ext cx="86107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800" b="1">
                  <a:latin typeface="Century Gothic" charset="0"/>
                </a:rPr>
                <a:t>12 propriétaires de chiens d‘une autre race</a:t>
              </a:r>
              <a:endParaRPr lang="fr-FR" altLang="x-none" sz="800" b="1">
                <a:latin typeface="Century Gothic" charset="0"/>
              </a:endParaRPr>
            </a:p>
          </p:txBody>
        </p:sp>
        <p:pic>
          <p:nvPicPr>
            <p:cNvPr id="116" name="Picture 115" descr="mudi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157191"/>
              <a:ext cx="504056" cy="10081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2" name="TextBox 48"/>
            <p:cNvSpPr txBox="1">
              <a:spLocks noChangeArrowheads="1"/>
            </p:cNvSpPr>
            <p:nvPr/>
          </p:nvSpPr>
          <p:spPr bwMode="auto">
            <a:xfrm>
              <a:off x="683568" y="4077072"/>
              <a:ext cx="237626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100">
                  <a:latin typeface="Century Gothic" charset="0"/>
                </a:rPr>
                <a:t>Écoutez des enregistrements </a:t>
              </a:r>
              <a:r>
                <a:rPr lang="x-none" altLang="x-none" sz="1600"/>
                <a:t/>
              </a:r>
              <a:br>
                <a:rPr lang="x-none" altLang="x-none" sz="1600"/>
              </a:br>
              <a:r>
                <a:rPr lang="en-GB" altLang="x-none" sz="1100">
                  <a:latin typeface="Century Gothic" charset="0"/>
                </a:rPr>
                <a:t>d'aboiements. Identifiez l'émotion du chien dans chaque aboiement :</a:t>
              </a:r>
            </a:p>
          </p:txBody>
        </p:sp>
        <p:pic>
          <p:nvPicPr>
            <p:cNvPr id="122" name="Picture 121" descr="man 1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8"/>
            <a:stretch>
              <a:fillRect/>
            </a:stretch>
          </p:blipFill>
          <p:spPr bwMode="auto">
            <a:xfrm>
              <a:off x="166704" y="4079993"/>
              <a:ext cx="936103" cy="22704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122" descr="woman 1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8"/>
            <a:stretch>
              <a:fillRect/>
            </a:stretch>
          </p:blipFill>
          <p:spPr bwMode="auto">
            <a:xfrm flipH="1">
              <a:off x="2627782" y="4365104"/>
              <a:ext cx="576066" cy="195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126" descr="girl reading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91680" y="5085184"/>
              <a:ext cx="799569" cy="1196752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Picture 125" descr="dog 1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733256"/>
              <a:ext cx="389779" cy="5537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10144</TotalTime>
  <Words>471</Words>
  <Application>Microsoft Macintosh PowerPoint</Application>
  <PresentationFormat>Présentation à l'écran (4:3)</PresentationFormat>
  <Paragraphs>106</Paragraphs>
  <Slides>4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Calibri</vt:lpstr>
      <vt:lpstr>Arial</vt:lpstr>
      <vt:lpstr>Century Gothic</vt:lpstr>
      <vt:lpstr>Lato Regular</vt:lpstr>
      <vt:lpstr>ＭＳ Ｐゴシック</vt:lpstr>
      <vt:lpstr>Wingdings</vt:lpstr>
      <vt:lpstr>Office Theme</vt:lpstr>
      <vt:lpstr>Custom Design</vt:lpstr>
      <vt:lpstr>Graphique Microsoft Office Excel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FPE</cp:lastModifiedBy>
  <cp:revision>416</cp:revision>
  <dcterms:created xsi:type="dcterms:W3CDTF">2014-11-05T10:54:26Z</dcterms:created>
  <dcterms:modified xsi:type="dcterms:W3CDTF">2019-10-10T08:04:09Z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3A59B582-55AD-41CF-B1C7-7A5200DAF113</vt:lpwstr>
  </property>
  <property fmtid="{D5CDD505-2E9C-101B-9397-08002B2CF9AE}" pid="3" name="ArticulatePath">
    <vt:lpwstr>grow your own body student sheets (1)</vt:lpwstr>
  </property>
</Properties>
</file>