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56" r:id="rId4"/>
    <p:sldId id="259" r:id="rId5"/>
    <p:sldId id="258" r:id="rId6"/>
    <p:sldId id="271" r:id="rId7"/>
    <p:sldId id="275" r:id="rId8"/>
    <p:sldId id="276" r:id="rId9"/>
  </p:sldIdLst>
  <p:sldSz cx="9145588" cy="6858000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1C4"/>
    <a:srgbClr val="D6AD00"/>
    <a:srgbClr val="BC9800"/>
    <a:srgbClr val="0084DE"/>
    <a:srgbClr val="0099FF"/>
    <a:srgbClr val="EA6A32"/>
    <a:srgbClr val="FFFF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6" autoAdjust="0"/>
    <p:restoredTop sz="99808" autoAdjust="0"/>
  </p:normalViewPr>
  <p:slideViewPr>
    <p:cSldViewPr>
      <p:cViewPr varScale="1">
        <p:scale>
          <a:sx n="113" d="100"/>
          <a:sy n="113" d="100"/>
        </p:scale>
        <p:origin x="1360" y="176"/>
      </p:cViewPr>
      <p:guideLst>
        <p:guide orient="horz" pos="2160"/>
        <p:guide pos="288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6952A3-D764-0541-B6A1-4AEC17C27BE1}" type="datetimeFigureOut">
              <a:rPr lang="en-GB"/>
              <a:pPr>
                <a:defRPr/>
              </a:pPr>
              <a:t>09/10/2019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95C3DB-24D3-6D43-BE06-EAF67697DA3C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507B850-3385-2847-813B-C4CA5AD3EF59}" type="slidenum">
              <a:rPr lang="en-GB" altLang="x-none"/>
              <a:pPr/>
              <a:t>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C824084-9A3B-2449-B617-0C472293D029}" type="slidenum">
              <a:rPr lang="en-GB" altLang="x-none"/>
              <a:pPr/>
              <a:t>2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BA8C316-50D6-8B4F-A61C-7FB6AE1741CC}" type="slidenum">
              <a:rPr lang="en-GB" altLang="x-none"/>
              <a:pPr/>
              <a:t>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8E062DD3-DC1D-054F-9380-DF9E31CF42A9}" type="slidenum">
              <a:rPr lang="en-GB" altLang="x-none"/>
              <a:pPr/>
              <a:t>4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7A97347-A457-8047-AF45-29A58F2359F4}" type="slidenum">
              <a:rPr lang="en-GB" altLang="x-none"/>
              <a:pPr/>
              <a:t>5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3788C7B-456A-F840-9728-1E1A38CAC9EF}" type="slidenum">
              <a:rPr lang="en-GB" altLang="x-none"/>
              <a:pPr/>
              <a:t>6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013DCB5-5A49-BB4F-94AE-B3E110FF3AE4}" type="slidenum">
              <a:rPr lang="en-GB" altLang="x-none"/>
              <a:pPr/>
              <a:t>7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2CD13EC-8C13-3D40-8992-F55EEDE5350A}" type="slidenum">
              <a:rPr lang="en-GB" altLang="x-none"/>
              <a:pPr/>
              <a:t>8</a:t>
            </a:fld>
            <a:endParaRPr lang="en-GB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9556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3000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F6C3F65C-D399-C141-BA8C-A355AA7868C9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36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AF75-C0DB-7240-8A52-A261EA7DF1B3}" type="datetimeFigureOut">
              <a:rPr lang="en-GB"/>
              <a:pPr>
                <a:defRPr/>
              </a:pPr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024FE-2883-964C-A962-822E929F5059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023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1" y="274639"/>
            <a:ext cx="205775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274639"/>
            <a:ext cx="602084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43F33-2437-8043-81AB-0A450433C4B4}" type="datetimeFigureOut">
              <a:rPr lang="en-GB"/>
              <a:pPr>
                <a:defRPr/>
              </a:pPr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FB68D-CB43-8647-9797-1DCB6AB45B07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5020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72AD-D33C-EE4C-9CC9-DAEF1B2890D1}" type="datetimeFigureOut">
              <a:rPr lang="en-GB"/>
              <a:pPr>
                <a:defRPr/>
              </a:pPr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EB775-5AF6-C54A-B5A4-39BEC1563BC7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77001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8" y="4406901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CF1B-020B-5149-9E41-77BF53F5C7B7}" type="datetimeFigureOut">
              <a:rPr lang="en-GB"/>
              <a:pPr>
                <a:defRPr/>
              </a:pPr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6C4EE-97DC-0841-B88B-63215034F8FA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93164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0" y="1600201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600201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1066-F7CD-FB4E-B44E-01197798580C}" type="datetimeFigureOut">
              <a:rPr lang="en-GB"/>
              <a:pPr>
                <a:defRPr/>
              </a:pPr>
              <a:t>09/10/2019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11864-D3F1-794E-BF48-CC3E956002BA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91486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79" y="1535113"/>
            <a:ext cx="40408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9" y="2174875"/>
            <a:ext cx="40408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2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2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B04D-A131-D246-94CF-25D203C3D348}" type="datetimeFigureOut">
              <a:rPr lang="en-GB"/>
              <a:pPr>
                <a:defRPr/>
              </a:pPr>
              <a:t>09/10/2019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54143-61CC-BC4D-8519-515CC1C89620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637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F7B9-42CE-3B4E-8116-AA108AEC0F5D}" type="datetimeFigureOut">
              <a:rPr lang="en-GB"/>
              <a:pPr>
                <a:defRPr/>
              </a:pPr>
              <a:t>09/10/2019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BD248-25FB-744D-9323-E2E7AFD46CF3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5711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/>
          <p:nvPr userDrawn="1"/>
        </p:nvSpPr>
        <p:spPr>
          <a:xfrm>
            <a:off x="1476375" y="6381750"/>
            <a:ext cx="62642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LilyUPC" panose="020B0604020202020204" pitchFamily="34" charset="-34"/>
              </a:rPr>
              <a:t> For more, visit E</a:t>
            </a:r>
            <a:r>
              <a:rPr lang="en-GB" sz="2400" dirty="0"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</p:spTree>
    <p:extLst>
      <p:ext uri="{BB962C8B-B14F-4D97-AF65-F5344CB8AC3E}">
        <p14:creationId xmlns:p14="http://schemas.microsoft.com/office/powerpoint/2010/main" val="51064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1" y="273051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0" y="1435101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E5F-CFAE-3C4D-9D05-8FE531E343A7}" type="datetimeFigureOut">
              <a:rPr lang="en-GB"/>
              <a:pPr>
                <a:defRPr/>
              </a:pPr>
              <a:t>09/10/2019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5AEDF-509E-3E4C-ACB2-33EEBA8778AD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08844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D565-00A7-9C41-A024-5F8C70737FE9}" type="datetimeFigureOut">
              <a:rPr lang="en-GB"/>
              <a:pPr>
                <a:defRPr/>
              </a:pPr>
              <a:t>09/10/2019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645BA-362B-A14D-9D09-8C4B5A9434D5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26762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31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311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D1CE60-E274-B74A-AC84-3C478433A488}" type="datetimeFigureOut">
              <a:rPr lang="en-GB"/>
              <a:pPr>
                <a:defRPr/>
              </a:pPr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7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7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A0EE716-000B-294C-BB7E-D8F0D4599961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1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7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emf"/><Relationship Id="rId16" Type="http://schemas.openxmlformats.org/officeDocument/2006/relationships/image" Target="../media/image36.emf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li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4581525"/>
            <a:ext cx="13176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stoma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49725"/>
            <a:ext cx="230505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3298825"/>
            <a:ext cx="9144000" cy="1066800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306388" y="335915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4800">
                <a:solidFill>
                  <a:schemeClr val="bg1"/>
                </a:solidFill>
                <a:latin typeface="Century Gothic" charset="0"/>
              </a:rPr>
              <a:t>Reconstruis ton propre corps</a:t>
            </a:r>
          </a:p>
        </p:txBody>
      </p:sp>
      <p:pic>
        <p:nvPicPr>
          <p:cNvPr id="4102" name="Picture 8" descr="engage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71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4188" y="2508250"/>
            <a:ext cx="6164262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Aider les nouvelles générations à s’impliquer dans les enjeux des sciences</a:t>
            </a:r>
            <a:endParaRPr lang="en-GB" sz="13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  <p:pic>
        <p:nvPicPr>
          <p:cNvPr id="4104" name="Picture 5" descr="pig hear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4488"/>
            <a:ext cx="29527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2020888" y="6442075"/>
            <a:ext cx="5370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/>
              <a:t>Pour plus d’informations, visitez EngagingScience.eu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5588" y="1905000"/>
            <a:ext cx="706596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Century Gothic" pitchFamily="34" charset="0"/>
                <a:ea typeface="+mn-ea"/>
                <a:cs typeface="+mn-cs"/>
              </a:rPr>
              <a:t>Objectifs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buSzPct val="100000"/>
              <a:defRPr/>
            </a:pPr>
            <a:endParaRPr lang="en-GB" sz="2800" b="1" dirty="0">
              <a:latin typeface="+mn-lt"/>
              <a:ea typeface="+mn-ea"/>
              <a:cs typeface="+mn-cs"/>
            </a:endParaRPr>
          </a:p>
          <a:p>
            <a:pPr marL="901700"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buSzPct val="100000"/>
              <a:defRPr/>
            </a:pP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Utiliser ses connaissances sur les cellules, les </a:t>
            </a:r>
            <a:r>
              <a:rPr lang="en-US" sz="2400" dirty="0" err="1">
                <a:latin typeface="Century Gothic" pitchFamily="34" charset="0"/>
                <a:ea typeface="+mn-ea"/>
                <a:cs typeface="+mn-cs"/>
              </a:rPr>
              <a:t>tissus</a:t>
            </a: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 et les </a:t>
            </a:r>
            <a:r>
              <a:rPr lang="en-US" sz="2400" dirty="0" err="1">
                <a:latin typeface="Century Gothic" pitchFamily="34" charset="0"/>
                <a:ea typeface="+mn-ea"/>
                <a:cs typeface="+mn-cs"/>
              </a:rPr>
              <a:t>organes</a:t>
            </a: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 dans un </a:t>
            </a:r>
            <a:r>
              <a:rPr lang="en-US" sz="2400" dirty="0" err="1">
                <a:latin typeface="Century Gothic" pitchFamily="34" charset="0"/>
                <a:ea typeface="+mn-ea"/>
                <a:cs typeface="+mn-cs"/>
              </a:rPr>
              <a:t>contexte</a:t>
            </a: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 nouveau.</a:t>
            </a:r>
            <a:endParaRPr lang="en-US" sz="2400" dirty="0">
              <a:latin typeface="Century Gothic" pitchFamily="34" charset="0"/>
              <a:ea typeface="+mn-ea"/>
              <a:cs typeface="+mn-cs"/>
            </a:endParaRPr>
          </a:p>
          <a:p>
            <a:pPr marL="901700"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buSzPct val="100000"/>
              <a:defRPr/>
            </a:pPr>
            <a:endParaRPr lang="en-GB" sz="2400" dirty="0">
              <a:latin typeface="Century Gothic" pitchFamily="34" charset="0"/>
              <a:ea typeface="+mn-ea"/>
              <a:cs typeface="+mn-cs"/>
            </a:endParaRPr>
          </a:p>
          <a:p>
            <a:pPr marL="901700"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buSzPct val="100000"/>
              <a:defRPr/>
            </a:pP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Accéder </a:t>
            </a:r>
            <a:r>
              <a:rPr lang="en-US" sz="2400" dirty="0" err="1">
                <a:latin typeface="Century Gothic" pitchFamily="34" charset="0"/>
                <a:ea typeface="+mn-ea"/>
                <a:cs typeface="+mn-cs"/>
              </a:rPr>
              <a:t>à</a:t>
            </a: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 des </a:t>
            </a:r>
            <a:r>
              <a:rPr lang="en-US" sz="2400" dirty="0" err="1">
                <a:latin typeface="Century Gothic" pitchFamily="34" charset="0"/>
                <a:ea typeface="+mn-ea"/>
                <a:cs typeface="+mn-cs"/>
              </a:rPr>
              <a:t>informations</a:t>
            </a: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2400" dirty="0" err="1">
                <a:latin typeface="Century Gothic" pitchFamily="34" charset="0"/>
                <a:ea typeface="+mn-ea"/>
                <a:cs typeface="+mn-cs"/>
              </a:rPr>
              <a:t>pertinentes</a:t>
            </a: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, les </a:t>
            </a:r>
            <a:r>
              <a:rPr lang="en-US" sz="2400" dirty="0" err="1">
                <a:latin typeface="Century Gothic" pitchFamily="34" charset="0"/>
                <a:ea typeface="+mn-ea"/>
                <a:cs typeface="+mn-cs"/>
              </a:rPr>
              <a:t>évaluer</a:t>
            </a: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 et les synthétiser pour décider si une nouvelle technologie sera </a:t>
            </a:r>
            <a:r>
              <a:rPr lang="en-US" sz="2400" dirty="0" err="1">
                <a:latin typeface="Century Gothic" pitchFamily="34" charset="0"/>
                <a:ea typeface="+mn-ea"/>
                <a:cs typeface="+mn-cs"/>
              </a:rPr>
              <a:t>disponible</a:t>
            </a: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2400" dirty="0" err="1">
                <a:latin typeface="Century Gothic" pitchFamily="34" charset="0"/>
                <a:ea typeface="+mn-ea"/>
                <a:cs typeface="+mn-cs"/>
              </a:rPr>
              <a:t>durant</a:t>
            </a: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 la </a:t>
            </a:r>
            <a:r>
              <a:rPr lang="en-US" sz="2400" dirty="0" err="1">
                <a:latin typeface="Century Gothic" pitchFamily="34" charset="0"/>
                <a:ea typeface="+mn-ea"/>
                <a:cs typeface="+mn-cs"/>
              </a:rPr>
              <a:t>prochaine</a:t>
            </a: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2400" dirty="0" err="1">
                <a:latin typeface="Century Gothic" pitchFamily="34" charset="0"/>
                <a:ea typeface="+mn-ea"/>
                <a:cs typeface="+mn-cs"/>
              </a:rPr>
              <a:t>décennie</a:t>
            </a: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.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7" name="Picture 16" descr="knowled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182938"/>
            <a:ext cx="792162" cy="6064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itiz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4572000"/>
            <a:ext cx="706437" cy="6492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9"/>
          <p:cNvGrpSpPr>
            <a:grpSpLocks/>
          </p:cNvGrpSpPr>
          <p:nvPr/>
        </p:nvGrpSpPr>
        <p:grpSpPr bwMode="auto">
          <a:xfrm>
            <a:off x="4500563" y="-122238"/>
            <a:ext cx="4645025" cy="2103438"/>
            <a:chOff x="4438748" y="179375"/>
            <a:chExt cx="4032448" cy="1925625"/>
          </a:xfrm>
        </p:grpSpPr>
        <p:grpSp>
          <p:nvGrpSpPr>
            <p:cNvPr id="6165" name="Group 28"/>
            <p:cNvGrpSpPr>
              <a:grpSpLocks/>
            </p:cNvGrpSpPr>
            <p:nvPr/>
          </p:nvGrpSpPr>
          <p:grpSpPr bwMode="auto">
            <a:xfrm>
              <a:off x="4438748" y="304800"/>
              <a:ext cx="4032448" cy="1800200"/>
              <a:chOff x="4438748" y="227757"/>
              <a:chExt cx="4032448" cy="1594923"/>
            </a:xfrm>
          </p:grpSpPr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4438748" y="227757"/>
                <a:ext cx="4032448" cy="159492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endParaRPr lang="en-GB" altLang="x-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551756" y="290458"/>
                <a:ext cx="3828483" cy="139058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611016" y="179375"/>
              <a:ext cx="3704450" cy="12164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kern="900" spc="300" dirty="0">
                  <a:solidFill>
                    <a:schemeClr val="bg1"/>
                  </a:solidFill>
                  <a:latin typeface="Century Gothic" pitchFamily="34" charset="0"/>
                  <a:ea typeface="+mn-ea"/>
                  <a:cs typeface="+mn-cs"/>
                </a:rPr>
                <a:t>ORGANES HUMAINS</a:t>
              </a:r>
            </a:p>
            <a:p>
              <a:pPr algn="ctr" fontAlgn="auto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kern="900" spc="300" dirty="0">
                  <a:solidFill>
                    <a:schemeClr val="bg1"/>
                  </a:solidFill>
                  <a:latin typeface="Century Gothic" pitchFamily="34" charset="0"/>
                  <a:ea typeface="+mn-ea"/>
                  <a:cs typeface="+mn-cs"/>
                </a:rPr>
                <a:t>DE REMPLACEMENT</a:t>
              </a:r>
              <a:endParaRPr lang="en-GB" sz="2400" b="1" kern="900" spc="3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33066" y="1465547"/>
              <a:ext cx="3756819" cy="515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ts val="3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b="1" kern="800" spc="400" dirty="0">
                  <a:solidFill>
                    <a:srgbClr val="FFFF00"/>
                  </a:solidFill>
                  <a:latin typeface="Century Gothic" pitchFamily="34" charset="0"/>
                  <a:ea typeface="+mn-ea"/>
                  <a:cs typeface="+mn-cs"/>
                </a:rPr>
                <a:t>A VENDRE</a:t>
              </a:r>
              <a:endParaRPr lang="en-GB" sz="3600" b="1" kern="800" dirty="0">
                <a:solidFill>
                  <a:srgbClr val="FFFF00"/>
                </a:solidFill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pic>
        <p:nvPicPr>
          <p:cNvPr id="6147" name="Picture 19" descr="shelv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13753" r="12296"/>
          <a:stretch>
            <a:fillRect/>
          </a:stretch>
        </p:blipFill>
        <p:spPr bwMode="auto">
          <a:xfrm>
            <a:off x="3060700" y="2133600"/>
            <a:ext cx="60848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2" descr="bra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828800"/>
            <a:ext cx="2159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4" descr="kidne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4799013"/>
            <a:ext cx="1193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7" descr="pig hear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57475"/>
            <a:ext cx="237648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0" descr="lung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510088"/>
            <a:ext cx="20113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1" descr="liv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128838"/>
            <a:ext cx="13176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2" descr="stomach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932113"/>
            <a:ext cx="230346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discus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975" y="12779375"/>
            <a:ext cx="382588" cy="3746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9" descr="discus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5805488"/>
            <a:ext cx="904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man presents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/>
          <a:stretch>
            <a:fillRect/>
          </a:stretch>
        </p:blipFill>
        <p:spPr bwMode="auto">
          <a:xfrm>
            <a:off x="0" y="1357313"/>
            <a:ext cx="3924300" cy="55006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3850" y="5768975"/>
            <a:ext cx="7561263" cy="792163"/>
            <a:chOff x="1260426" y="4293096"/>
            <a:chExt cx="7560840" cy="792088"/>
          </a:xfrm>
        </p:grpSpPr>
        <p:sp>
          <p:nvSpPr>
            <p:cNvPr id="37" name="Rounded Rectangle 36"/>
            <p:cNvSpPr/>
            <p:nvPr/>
          </p:nvSpPr>
          <p:spPr>
            <a:xfrm>
              <a:off x="1548458" y="4293096"/>
              <a:ext cx="7272808" cy="79208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64" name="Rectangle 37"/>
            <p:cNvSpPr>
              <a:spLocks noChangeArrowheads="1"/>
            </p:cNvSpPr>
            <p:nvPr/>
          </p:nvSpPr>
          <p:spPr bwMode="auto">
            <a:xfrm>
              <a:off x="1260426" y="4365104"/>
              <a:ext cx="752353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3200">
                  <a:solidFill>
                    <a:schemeClr val="bg1"/>
                  </a:solidFill>
                  <a:latin typeface="Century Gothic" charset="0"/>
                </a:rPr>
                <a:t>Une réalité dans dix ans?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287588" y="304800"/>
            <a:ext cx="2108200" cy="2389188"/>
            <a:chOff x="1448616" y="908720"/>
            <a:chExt cx="2260082" cy="1621761"/>
          </a:xfrm>
        </p:grpSpPr>
        <p:sp>
          <p:nvSpPr>
            <p:cNvPr id="22" name="Rounded Rectangular Callout 21"/>
            <p:cNvSpPr>
              <a:spLocks noChangeArrowheads="1"/>
            </p:cNvSpPr>
            <p:nvPr/>
          </p:nvSpPr>
          <p:spPr bwMode="auto">
            <a:xfrm>
              <a:off x="1476450" y="908720"/>
              <a:ext cx="2232248" cy="1152128"/>
            </a:xfrm>
            <a:prstGeom prst="wedgeRoundRectCallout">
              <a:avLst>
                <a:gd name="adj1" fmla="val -75380"/>
                <a:gd name="adj2" fmla="val 124986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D6AD00"/>
              </a:solidFill>
              <a:miter lim="800000"/>
              <a:headEnd/>
              <a:tailEnd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6160" name="TextBox 23"/>
            <p:cNvSpPr txBox="1">
              <a:spLocks noChangeArrowheads="1"/>
            </p:cNvSpPr>
            <p:nvPr/>
          </p:nvSpPr>
          <p:spPr bwMode="auto">
            <a:xfrm>
              <a:off x="1448616" y="960821"/>
              <a:ext cx="223263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3200">
                  <a:latin typeface="Century Gothic" charset="0"/>
                </a:rPr>
                <a:t>Que puis-je vous offrir?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950" y="4264025"/>
            <a:ext cx="960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400" b="1">
                <a:latin typeface="Century Gothic" charset="0"/>
              </a:rPr>
              <a:t>Mais: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5900" y="1196975"/>
            <a:ext cx="8461375" cy="2917825"/>
            <a:chOff x="0" y="764704"/>
            <a:chExt cx="8461226" cy="2918048"/>
          </a:xfrm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2916610" y="2060848"/>
              <a:ext cx="5472608" cy="1621904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rgbClr val="0091C4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7185" name="TextBox 2"/>
            <p:cNvSpPr txBox="1">
              <a:spLocks noChangeArrowheads="1"/>
            </p:cNvSpPr>
            <p:nvPr/>
          </p:nvSpPr>
          <p:spPr bwMode="auto">
            <a:xfrm>
              <a:off x="3636690" y="2130822"/>
              <a:ext cx="4824536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300">
                  <a:latin typeface="Century Gothic" charset="0"/>
                </a:rPr>
                <a:t>Actuellement, si </a:t>
              </a:r>
              <a:r>
                <a:rPr lang="en-GB" altLang="x-none" sz="2300" b="1">
                  <a:solidFill>
                    <a:srgbClr val="BC9800"/>
                  </a:solidFill>
                  <a:latin typeface="Century Gothic" charset="0"/>
                </a:rPr>
                <a:t>ton organe défaille,</a:t>
              </a:r>
              <a:r>
                <a:rPr lang="en-GB" altLang="x-none" sz="2300">
                  <a:latin typeface="Century Gothic" charset="0"/>
                </a:rPr>
                <a:t> ton seul espoir est une  </a:t>
              </a:r>
              <a:r>
                <a:rPr lang="en-GB" altLang="x-none" sz="2300" b="1">
                  <a:solidFill>
                    <a:srgbClr val="BC9800"/>
                  </a:solidFill>
                  <a:latin typeface="Century Gothic" charset="0"/>
                </a:rPr>
                <a:t>transplantion</a:t>
              </a:r>
              <a:r>
                <a:rPr lang="en-GB" altLang="x-none" sz="2300">
                  <a:latin typeface="Century Gothic" charset="0"/>
                </a:rPr>
                <a:t> à partir d’un </a:t>
              </a:r>
              <a:r>
                <a:rPr lang="en-GB" altLang="x-none" sz="2300" b="1">
                  <a:solidFill>
                    <a:srgbClr val="BC9800"/>
                  </a:solidFill>
                  <a:latin typeface="Century Gothic" charset="0"/>
                </a:rPr>
                <a:t>donneur humain compatible</a:t>
              </a:r>
              <a:r>
                <a:rPr lang="en-GB" altLang="x-none" sz="2300">
                  <a:latin typeface="Century Gothic" charset="0"/>
                </a:rPr>
                <a:t>.</a:t>
              </a:r>
            </a:p>
          </p:txBody>
        </p:sp>
        <p:grpSp>
          <p:nvGrpSpPr>
            <p:cNvPr id="7186" name="Group 10"/>
            <p:cNvGrpSpPr>
              <a:grpSpLocks/>
            </p:cNvGrpSpPr>
            <p:nvPr/>
          </p:nvGrpSpPr>
          <p:grpSpPr bwMode="auto">
            <a:xfrm>
              <a:off x="0" y="764704"/>
              <a:ext cx="3564682" cy="2808312"/>
              <a:chOff x="0" y="764704"/>
              <a:chExt cx="3564682" cy="2558391"/>
            </a:xfrm>
          </p:grpSpPr>
          <p:pic>
            <p:nvPicPr>
              <p:cNvPr id="10" name="Picture 9" descr="transplant box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64704"/>
                <a:ext cx="3564682" cy="25583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5400000" algn="t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47678" y="2637707"/>
                <a:ext cx="2590754" cy="3948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b="1" spc="200" dirty="0">
                    <a:latin typeface="+mn-lt"/>
                    <a:ea typeface="+mn-ea"/>
                    <a:cs typeface="+mn-cs"/>
                  </a:rPr>
                  <a:t>ORGANE HUMAIN</a:t>
                </a:r>
              </a:p>
              <a:p>
                <a:pPr algn="ctr" fontAlgn="auto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400" b="1" dirty="0">
                    <a:latin typeface="+mn-lt"/>
                    <a:ea typeface="+mn-ea"/>
                    <a:cs typeface="+mn-cs"/>
                  </a:rPr>
                  <a:t>our transplantation</a:t>
                </a:r>
                <a:endParaRPr lang="en-GB" sz="1400" b="1" dirty="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72" name="Group 13"/>
          <p:cNvGrpSpPr>
            <a:grpSpLocks/>
          </p:cNvGrpSpPr>
          <p:nvPr/>
        </p:nvGrpSpPr>
        <p:grpSpPr bwMode="auto">
          <a:xfrm>
            <a:off x="4256088" y="549275"/>
            <a:ext cx="4438650" cy="1362075"/>
            <a:chOff x="4386356" y="4861878"/>
            <a:chExt cx="4440144" cy="1361986"/>
          </a:xfrm>
        </p:grpSpPr>
        <p:sp>
          <p:nvSpPr>
            <p:cNvPr id="15" name="Rounded Rectangle 14"/>
            <p:cNvSpPr/>
            <p:nvPr/>
          </p:nvSpPr>
          <p:spPr>
            <a:xfrm>
              <a:off x="4415824" y="4861878"/>
              <a:ext cx="4332639" cy="136198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4386356" y="4933886"/>
              <a:ext cx="444014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3600">
                  <a:solidFill>
                    <a:schemeClr val="bg1"/>
                  </a:solidFill>
                  <a:latin typeface="Century Gothic" charset="0"/>
                </a:rPr>
                <a:t>Pourquoi cultiver des organes?</a:t>
              </a: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191250" y="4191000"/>
            <a:ext cx="29543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1200"/>
              </a:spcBef>
              <a:buClr>
                <a:srgbClr val="D6AD00"/>
              </a:buClr>
            </a:pPr>
            <a:r>
              <a:rPr lang="en-GB" altLang="x-none" sz="2000">
                <a:latin typeface="Century Gothic" charset="0"/>
              </a:rPr>
              <a:t>Les cellules de l’organe transplanté sont étrangères. </a:t>
            </a:r>
            <a:br>
              <a:rPr lang="en-GB" altLang="x-none" sz="2000">
                <a:latin typeface="Century Gothic" charset="0"/>
              </a:rPr>
            </a:br>
            <a:r>
              <a:rPr lang="en-GB" altLang="x-none" sz="2000">
                <a:latin typeface="Century Gothic" charset="0"/>
              </a:rPr>
              <a:t>Un traitement est nécessaire durant  toute la vie pour empêcher le rejet par le corps. 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430588" y="4230688"/>
            <a:ext cx="2667000" cy="2246312"/>
            <a:chOff x="3499875" y="4141274"/>
            <a:chExt cx="1953217" cy="3014143"/>
          </a:xfrm>
        </p:grpSpPr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3499875" y="4141274"/>
              <a:ext cx="1953217" cy="3014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ts val="1200"/>
                </a:spcBef>
                <a:buClr>
                  <a:srgbClr val="D6AD00"/>
                </a:buClr>
              </a:pPr>
              <a:r>
                <a:rPr lang="en-GB" altLang="x-none" sz="2000">
                  <a:latin typeface="Century Gothic" charset="0"/>
                </a:rPr>
                <a:t>En Europe, plusieurs personnes décèdent chaque jour à cause du manque de donneurs d’organes. 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453092" y="4803746"/>
              <a:ext cx="0" cy="1439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992188" y="4306888"/>
            <a:ext cx="2438400" cy="2246312"/>
            <a:chOff x="896938" y="4408527"/>
            <a:chExt cx="2439194" cy="2246769"/>
          </a:xfrm>
        </p:grpSpPr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896938" y="4408527"/>
              <a:ext cx="2304256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ts val="1200"/>
                </a:spcBef>
                <a:buClr>
                  <a:srgbClr val="D6AD00"/>
                </a:buClr>
              </a:pPr>
              <a:r>
                <a:rPr lang="en-GB" altLang="x-none" sz="2000">
                  <a:latin typeface="Century Gothic" charset="0"/>
                </a:rPr>
                <a:t>Au fur et à mesure que l’espérance de vie augmente, la demande devient plus importante.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805798" y="5364396"/>
              <a:ext cx="1059078" cy="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ote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41438"/>
            <a:ext cx="8964613" cy="523081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744788" y="139700"/>
            <a:ext cx="5549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800">
                <a:latin typeface="Century Gothic" charset="0"/>
              </a:rPr>
              <a:t>Des chercheurs construisent le premier organe humain de remplacement – </a:t>
            </a:r>
            <a:r>
              <a:rPr lang="en-GB" altLang="x-none" sz="2800" b="1">
                <a:latin typeface="Century Gothic" charset="0"/>
              </a:rPr>
              <a:t>une oreille!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426460">
            <a:off x="5160963" y="4749800"/>
            <a:ext cx="3381375" cy="144621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Century Gothic" pitchFamily="34" charset="0"/>
                <a:ea typeface="+mn-ea"/>
                <a:cs typeface="+mn-cs"/>
              </a:rPr>
              <a:t>Ceci est un </a:t>
            </a:r>
            <a:r>
              <a:rPr lang="en-GB" sz="2200" b="1" dirty="0">
                <a:latin typeface="Century Gothic" pitchFamily="34" charset="0"/>
                <a:ea typeface="+mn-ea"/>
                <a:cs typeface="+mn-cs"/>
              </a:rPr>
              <a:t>tissu</a:t>
            </a:r>
            <a:r>
              <a:rPr lang="en-GB" sz="2200" dirty="0">
                <a:latin typeface="Century Gothic" pitchFamily="34" charset="0"/>
                <a:ea typeface="+mn-ea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Century Gothic" pitchFamily="34" charset="0"/>
                <a:ea typeface="+mn-ea"/>
                <a:cs typeface="+mn-cs"/>
              </a:rPr>
              <a:t>Un </a:t>
            </a:r>
            <a:r>
              <a:rPr lang="en-GB" sz="2200" b="1" dirty="0">
                <a:latin typeface="Century Gothic" pitchFamily="34" charset="0"/>
                <a:ea typeface="+mn-ea"/>
                <a:cs typeface="+mn-cs"/>
              </a:rPr>
              <a:t>organe</a:t>
            </a:r>
            <a:r>
              <a:rPr lang="en-GB" sz="2200" dirty="0">
                <a:latin typeface="Century Gothic" pitchFamily="34" charset="0"/>
                <a:ea typeface="+mn-ea"/>
                <a:cs typeface="+mn-cs"/>
              </a:rPr>
              <a:t> humain </a:t>
            </a:r>
            <a:r>
              <a:rPr lang="en-GB" sz="2200" dirty="0">
                <a:latin typeface="Century Gothic" pitchFamily="34" charset="0"/>
                <a:ea typeface="+mn-ea"/>
                <a:cs typeface="+mn-cs"/>
              </a:rPr>
              <a:t>contient plusieurs tissus opérant ensemble.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388" y="1828800"/>
            <a:ext cx="3311525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Century Gothic" pitchFamily="34" charset="0"/>
                <a:ea typeface="+mn-ea"/>
                <a:cs typeface="+mn-cs"/>
              </a:rPr>
              <a:t>Comment </a:t>
            </a:r>
            <a:r>
              <a:rPr lang="en-GB" sz="2400" b="1" dirty="0" err="1">
                <a:latin typeface="Century Gothic" pitchFamily="34" charset="0"/>
                <a:ea typeface="+mn-ea"/>
                <a:cs typeface="+mn-cs"/>
              </a:rPr>
              <a:t>construire</a:t>
            </a:r>
            <a:r>
              <a:rPr lang="en-GB" sz="2400" b="1" dirty="0">
                <a:latin typeface="Century Gothic" pitchFamily="34" charset="0"/>
                <a:ea typeface="+mn-ea"/>
                <a:cs typeface="+mn-cs"/>
              </a:rPr>
              <a:t> un organe?</a:t>
            </a:r>
          </a:p>
          <a:p>
            <a:pPr marL="357188" indent="-357188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entury Gothic" pitchFamily="34" charset="0"/>
                <a:ea typeface="+mn-ea"/>
                <a:cs typeface="+mn-cs"/>
              </a:rPr>
              <a:t>1</a:t>
            </a:r>
            <a:r>
              <a:rPr lang="en-GB" sz="2000" dirty="0">
                <a:latin typeface="Century Gothic" pitchFamily="34" charset="0"/>
                <a:ea typeface="+mn-ea"/>
                <a:cs typeface="+mn-cs"/>
              </a:rPr>
              <a:t>. Cultiver des </a:t>
            </a:r>
            <a:r>
              <a:rPr lang="en-GB" sz="2000" b="1" dirty="0">
                <a:latin typeface="Century Gothic" pitchFamily="34" charset="0"/>
                <a:ea typeface="+mn-ea"/>
                <a:cs typeface="+mn-cs"/>
              </a:rPr>
              <a:t>cellules </a:t>
            </a:r>
            <a:r>
              <a:rPr lang="en-GB" sz="2000" dirty="0">
                <a:latin typeface="Century Gothic" pitchFamily="34" charset="0"/>
                <a:ea typeface="+mn-ea"/>
                <a:cs typeface="+mn-cs"/>
              </a:rPr>
              <a:t>de cartilage de bovin </a:t>
            </a:r>
            <a:r>
              <a:rPr lang="en-GB" sz="2000" dirty="0" err="1">
                <a:latin typeface="Century Gothic" pitchFamily="34" charset="0"/>
                <a:ea typeface="+mn-ea"/>
                <a:cs typeface="+mn-cs"/>
              </a:rPr>
              <a:t>sur</a:t>
            </a:r>
            <a:r>
              <a:rPr lang="en-GB" sz="2000" dirty="0">
                <a:latin typeface="Century Gothic" pitchFamily="34" charset="0"/>
                <a:ea typeface="+mn-ea"/>
                <a:cs typeface="+mn-cs"/>
              </a:rPr>
              <a:t> une matrice.</a:t>
            </a:r>
          </a:p>
          <a:p>
            <a:pPr marL="357188" indent="-3571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entury Gothic" pitchFamily="34" charset="0"/>
                <a:ea typeface="+mn-ea"/>
                <a:cs typeface="+mn-cs"/>
              </a:rPr>
              <a:t>2</a:t>
            </a:r>
            <a:r>
              <a:rPr lang="en-GB" sz="2000" dirty="0">
                <a:latin typeface="Century Gothic" pitchFamily="34" charset="0"/>
                <a:ea typeface="+mn-ea"/>
                <a:cs typeface="+mn-cs"/>
              </a:rPr>
              <a:t>. Les </a:t>
            </a:r>
            <a:r>
              <a:rPr lang="en-GB" sz="2000" dirty="0" err="1">
                <a:latin typeface="Century Gothic" pitchFamily="34" charset="0"/>
                <a:ea typeface="+mn-ea"/>
                <a:cs typeface="+mn-cs"/>
              </a:rPr>
              <a:t>transplanter</a:t>
            </a:r>
            <a:r>
              <a:rPr lang="en-GB" sz="20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000" dirty="0" err="1">
                <a:latin typeface="Century Gothic" pitchFamily="34" charset="0"/>
                <a:ea typeface="+mn-ea"/>
                <a:cs typeface="+mn-cs"/>
              </a:rPr>
              <a:t>sur</a:t>
            </a:r>
            <a:r>
              <a:rPr lang="en-GB" sz="20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000" dirty="0" err="1">
                <a:latin typeface="Century Gothic" pitchFamily="34" charset="0"/>
                <a:ea typeface="+mn-ea"/>
                <a:cs typeface="+mn-cs"/>
              </a:rPr>
              <a:t>une</a:t>
            </a:r>
            <a:r>
              <a:rPr lang="en-GB" sz="2000" dirty="0">
                <a:latin typeface="Century Gothic" pitchFamily="34" charset="0"/>
                <a:ea typeface="+mn-ea"/>
                <a:cs typeface="+mn-cs"/>
              </a:rPr>
              <a:t> souris. </a:t>
            </a:r>
          </a:p>
          <a:p>
            <a:pPr marL="357188" indent="-3571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entury Gothic" pitchFamily="34" charset="0"/>
                <a:ea typeface="+mn-ea"/>
                <a:cs typeface="+mn-cs"/>
              </a:rPr>
              <a:t>3</a:t>
            </a:r>
            <a:r>
              <a:rPr lang="en-GB" sz="2000" dirty="0">
                <a:latin typeface="Century Gothic" pitchFamily="34" charset="0"/>
                <a:ea typeface="+mn-ea"/>
                <a:cs typeface="+mn-cs"/>
              </a:rPr>
              <a:t>. Les cellules prolifèrent dans le corps vivant.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7316788" y="0"/>
            <a:ext cx="1289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600">
                <a:latin typeface="Century Gothic" charset="0"/>
              </a:rPr>
              <a:t>Fiches 1-4</a:t>
            </a:r>
          </a:p>
        </p:txBody>
      </p:sp>
      <p:sp>
        <p:nvSpPr>
          <p:cNvPr id="14" name="Rounded Rectangle 13"/>
          <p:cNvSpPr/>
          <p:nvPr/>
        </p:nvSpPr>
        <p:spPr>
          <a:xfrm rot="16200000">
            <a:off x="9149556" y="6066632"/>
            <a:ext cx="306387" cy="1079500"/>
          </a:xfrm>
          <a:prstGeom prst="roundRect">
            <a:avLst/>
          </a:prstGeom>
          <a:solidFill>
            <a:srgbClr val="BC9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8763000" y="64849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D9719B23-32AA-D94F-9AD6-A009EB1C50DF}" type="slidenum">
              <a:rPr lang="en-GB" altLang="en-US" sz="1400" b="1">
                <a:solidFill>
                  <a:schemeClr val="bg1"/>
                </a:solidFill>
                <a:latin typeface="AmerType Md BT" charset="0"/>
                <a:ea typeface="ＭＳ Ｐゴシック" charset="-128"/>
              </a:rPr>
              <a:pPr algn="ctr"/>
              <a:t>5</a:t>
            </a:fld>
            <a:endParaRPr lang="en-GB" altLang="en-US" sz="1400" b="1">
              <a:solidFill>
                <a:schemeClr val="bg1"/>
              </a:solidFill>
              <a:latin typeface="AmerType Md BT" charset="0"/>
              <a:ea typeface="ＭＳ Ｐゴシック" charset="-128"/>
            </a:endParaRPr>
          </a:p>
        </p:txBody>
      </p:sp>
      <p:pic>
        <p:nvPicPr>
          <p:cNvPr id="8201" name="Picture 16" descr="Student shee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44450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2" name="Group 19"/>
          <p:cNvGrpSpPr>
            <a:grpSpLocks/>
          </p:cNvGrpSpPr>
          <p:nvPr/>
        </p:nvGrpSpPr>
        <p:grpSpPr bwMode="auto">
          <a:xfrm rot="-465786">
            <a:off x="5708650" y="1563688"/>
            <a:ext cx="2908300" cy="2365375"/>
            <a:chOff x="-323750" y="2996952"/>
            <a:chExt cx="3600400" cy="2808312"/>
          </a:xfrm>
        </p:grpSpPr>
        <p:sp>
          <p:nvSpPr>
            <p:cNvPr id="16" name="Rectangle 15"/>
            <p:cNvSpPr/>
            <p:nvPr/>
          </p:nvSpPr>
          <p:spPr>
            <a:xfrm>
              <a:off x="-323750" y="2996952"/>
              <a:ext cx="3600400" cy="2808312"/>
            </a:xfrm>
            <a:prstGeom prst="rect">
              <a:avLst/>
            </a:prstGeom>
            <a:solidFill>
              <a:srgbClr val="BC98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216" name="Picture 18" descr="mous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68960"/>
              <a:ext cx="2850234" cy="2653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3" name="Group 17"/>
          <p:cNvGrpSpPr>
            <a:grpSpLocks/>
          </p:cNvGrpSpPr>
          <p:nvPr/>
        </p:nvGrpSpPr>
        <p:grpSpPr bwMode="auto">
          <a:xfrm>
            <a:off x="-147638" y="6445250"/>
            <a:ext cx="2359026" cy="320675"/>
            <a:chOff x="-76200" y="6453336"/>
            <a:chExt cx="1479848" cy="288039"/>
          </a:xfrm>
        </p:grpSpPr>
        <p:sp>
          <p:nvSpPr>
            <p:cNvPr id="22" name="Freeform 21"/>
            <p:cNvSpPr/>
            <p:nvPr/>
          </p:nvSpPr>
          <p:spPr>
            <a:xfrm rot="16200000">
              <a:off x="483853" y="5893283"/>
              <a:ext cx="288039" cy="1408146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87546" y="6453336"/>
              <a:ext cx="216102" cy="288039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-76200" y="6432550"/>
            <a:ext cx="2211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TACHE PRINCIPALE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3352800"/>
            <a:ext cx="3679825" cy="1228725"/>
            <a:chOff x="5135904" y="4995536"/>
            <a:chExt cx="3678560" cy="1228328"/>
          </a:xfrm>
        </p:grpSpPr>
        <p:sp>
          <p:nvSpPr>
            <p:cNvPr id="26" name="Rounded Rectangle 25"/>
            <p:cNvSpPr/>
            <p:nvPr/>
          </p:nvSpPr>
          <p:spPr>
            <a:xfrm>
              <a:off x="5135904" y="5005894"/>
              <a:ext cx="3612559" cy="121797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10" name="Rectangle 26"/>
            <p:cNvSpPr>
              <a:spLocks noChangeArrowheads="1"/>
            </p:cNvSpPr>
            <p:nvPr/>
          </p:nvSpPr>
          <p:spPr bwMode="auto">
            <a:xfrm>
              <a:off x="5238416" y="4995536"/>
              <a:ext cx="3576048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400">
                  <a:solidFill>
                    <a:schemeClr val="bg1"/>
                  </a:solidFill>
                  <a:latin typeface="Century Gothic" charset="0"/>
                </a:rPr>
                <a:t>Pour quand la construction d’un organe complexe?</a:t>
              </a:r>
            </a:p>
          </p:txBody>
        </p:sp>
      </p:grpSp>
      <p:sp>
        <p:nvSpPr>
          <p:cNvPr id="8206" name="TextBox 27"/>
          <p:cNvSpPr txBox="1">
            <a:spLocks noChangeArrowheads="1"/>
          </p:cNvSpPr>
          <p:nvPr/>
        </p:nvSpPr>
        <p:spPr bwMode="auto">
          <a:xfrm>
            <a:off x="1754188" y="241300"/>
            <a:ext cx="1366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800" b="1">
                <a:latin typeface="Century Gothic" charset="0"/>
              </a:rPr>
              <a:t>1997: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52475" y="4572000"/>
            <a:ext cx="5649913" cy="1789113"/>
            <a:chOff x="684362" y="4840704"/>
            <a:chExt cx="5649123" cy="1480670"/>
          </a:xfrm>
        </p:grpSpPr>
        <p:grpSp>
          <p:nvGrpSpPr>
            <p:cNvPr id="9235" name="Group 37"/>
            <p:cNvGrpSpPr>
              <a:grpSpLocks/>
            </p:cNvGrpSpPr>
            <p:nvPr/>
          </p:nvGrpSpPr>
          <p:grpSpPr bwMode="auto">
            <a:xfrm>
              <a:off x="684362" y="4840704"/>
              <a:ext cx="5649123" cy="1480670"/>
              <a:chOff x="684362" y="4840704"/>
              <a:chExt cx="5649123" cy="1480670"/>
            </a:xfrm>
          </p:grpSpPr>
          <p:sp>
            <p:nvSpPr>
              <p:cNvPr id="9237" name="TextBox 28"/>
              <p:cNvSpPr txBox="1">
                <a:spLocks noChangeArrowheads="1"/>
              </p:cNvSpPr>
              <p:nvPr/>
            </p:nvSpPr>
            <p:spPr bwMode="auto">
              <a:xfrm>
                <a:off x="1842842" y="5013176"/>
                <a:ext cx="4026095" cy="5774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ts val="400"/>
                  </a:spcBef>
                </a:pPr>
                <a:r>
                  <a:rPr lang="en-GB" altLang="x-none">
                    <a:latin typeface="Century Gothic" charset="0"/>
                  </a:rPr>
                  <a:t>Lis les cartes argumentaires.</a:t>
                </a:r>
              </a:p>
              <a:p>
                <a:pPr>
                  <a:spcBef>
                    <a:spcPts val="400"/>
                  </a:spcBef>
                </a:pPr>
                <a:r>
                  <a:rPr lang="en-GB" altLang="x-none">
                    <a:latin typeface="Century Gothic" charset="0"/>
                  </a:rPr>
                  <a:t>Trie-les par ordre d’importance.</a:t>
                </a:r>
              </a:p>
            </p:txBody>
          </p:sp>
          <p:sp>
            <p:nvSpPr>
              <p:cNvPr id="9238" name="TextBox 38"/>
              <p:cNvSpPr txBox="1">
                <a:spLocks noChangeArrowheads="1"/>
              </p:cNvSpPr>
              <p:nvPr/>
            </p:nvSpPr>
            <p:spPr bwMode="auto">
              <a:xfrm>
                <a:off x="1836490" y="5660715"/>
                <a:ext cx="4434312" cy="53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ts val="400"/>
                  </a:spcBef>
                </a:pPr>
                <a:r>
                  <a:rPr lang="en-GB" altLang="x-none">
                    <a:latin typeface="Century Gothic" charset="0"/>
                  </a:rPr>
                  <a:t>Donne un conseil à ton amie, en justifiant ton avis. 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84362" y="4840704"/>
                <a:ext cx="5649123" cy="1480670"/>
              </a:xfrm>
              <a:prstGeom prst="rect">
                <a:avLst/>
              </a:prstGeom>
              <a:noFill/>
              <a:ln w="6350">
                <a:solidFill>
                  <a:srgbClr val="99009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endParaRPr lang="en-GB" altLang="x-none">
                  <a:solidFill>
                    <a:srgbClr val="FFFFFF"/>
                  </a:solidFill>
                </a:endParaRPr>
              </a:p>
            </p:txBody>
          </p:sp>
          <p:pic>
            <p:nvPicPr>
              <p:cNvPr id="9240" name="Picture 36" descr="writ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5134" y="5589240"/>
                <a:ext cx="395332" cy="576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6" name="Picture 31" descr="discus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78" y="4941168"/>
              <a:ext cx="904494" cy="56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6473825" y="3605213"/>
            <a:ext cx="2386013" cy="2736850"/>
            <a:chOff x="972394" y="3933056"/>
            <a:chExt cx="2386590" cy="2736304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044402" y="3933056"/>
              <a:ext cx="2304256" cy="2736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6AD00"/>
              </a:solidFill>
              <a:miter lim="800000"/>
              <a:headEnd/>
              <a:tailEnd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pic>
          <p:nvPicPr>
            <p:cNvPr id="49" name="Picture 48" descr="trachea lung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394" y="4005064"/>
              <a:ext cx="2386590" cy="26153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TextBox 49"/>
            <p:cNvSpPr txBox="1">
              <a:spLocks noChangeArrowheads="1"/>
            </p:cNvSpPr>
            <p:nvPr/>
          </p:nvSpPr>
          <p:spPr bwMode="auto">
            <a:xfrm>
              <a:off x="1033537" y="4559712"/>
              <a:ext cx="9361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/>
                <a:t>trachée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1872725" y="4653637"/>
              <a:ext cx="215952" cy="7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print"/>
          <a:srcRect l="6006" r="6901"/>
          <a:stretch>
            <a:fillRect/>
          </a:stretch>
        </p:blipFill>
        <p:spPr bwMode="auto">
          <a:xfrm>
            <a:off x="612354" y="980728"/>
            <a:ext cx="4233171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221" name="TextBox 29"/>
          <p:cNvSpPr txBox="1">
            <a:spLocks noChangeArrowheads="1"/>
          </p:cNvSpPr>
          <p:nvPr/>
        </p:nvSpPr>
        <p:spPr bwMode="auto">
          <a:xfrm>
            <a:off x="7392988" y="0"/>
            <a:ext cx="121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600">
                <a:latin typeface="Century Gothic" charset="0"/>
              </a:rPr>
              <a:t>Fiche 5</a:t>
            </a:r>
          </a:p>
        </p:txBody>
      </p:sp>
      <p:pic>
        <p:nvPicPr>
          <p:cNvPr id="9222" name="Picture 30" descr="Student sheet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44450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668588" y="3260725"/>
            <a:ext cx="3167062" cy="1473200"/>
            <a:chOff x="3564682" y="1916833"/>
            <a:chExt cx="3168352" cy="1396799"/>
          </a:xfrm>
        </p:grpSpPr>
        <p:sp>
          <p:nvSpPr>
            <p:cNvPr id="35" name="Rounded Rectangular Callout 34"/>
            <p:cNvSpPr>
              <a:spLocks noChangeArrowheads="1"/>
            </p:cNvSpPr>
            <p:nvPr/>
          </p:nvSpPr>
          <p:spPr bwMode="auto">
            <a:xfrm>
              <a:off x="3564682" y="1916833"/>
              <a:ext cx="3168352" cy="1396799"/>
            </a:xfrm>
            <a:prstGeom prst="wedgeRoundRectCallout">
              <a:avLst>
                <a:gd name="adj1" fmla="val -49792"/>
                <a:gd name="adj2" fmla="val -89333"/>
                <a:gd name="adj3" fmla="val 16667"/>
              </a:avLst>
            </a:prstGeom>
            <a:solidFill>
              <a:schemeClr val="bg1"/>
            </a:solidFill>
            <a:ln w="6350">
              <a:solidFill>
                <a:srgbClr val="0091C4"/>
              </a:solidFill>
              <a:miter lim="800000"/>
              <a:headEnd/>
              <a:tailEnd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9230" name="TextBox 21"/>
            <p:cNvSpPr txBox="1">
              <a:spLocks noChangeArrowheads="1"/>
            </p:cNvSpPr>
            <p:nvPr/>
          </p:nvSpPr>
          <p:spPr bwMode="auto">
            <a:xfrm>
              <a:off x="3564682" y="1988839"/>
              <a:ext cx="3168352" cy="1254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000">
                  <a:latin typeface="Century Gothic" charset="0"/>
                </a:rPr>
                <a:t>Je ne peux pas vivre normalement. Le seul fait de me promener m’essouffle.</a:t>
              </a:r>
            </a:p>
          </p:txBody>
        </p:sp>
      </p:grpSp>
      <p:grpSp>
        <p:nvGrpSpPr>
          <p:cNvPr id="9224" name="Group 42"/>
          <p:cNvGrpSpPr>
            <a:grpSpLocks/>
          </p:cNvGrpSpPr>
          <p:nvPr/>
        </p:nvGrpSpPr>
        <p:grpSpPr bwMode="auto">
          <a:xfrm>
            <a:off x="-147638" y="6445250"/>
            <a:ext cx="2054226" cy="320675"/>
            <a:chOff x="-76200" y="6453336"/>
            <a:chExt cx="1479848" cy="288039"/>
          </a:xfrm>
        </p:grpSpPr>
        <p:sp>
          <p:nvSpPr>
            <p:cNvPr id="44" name="Freeform 43"/>
            <p:cNvSpPr/>
            <p:nvPr/>
          </p:nvSpPr>
          <p:spPr>
            <a:xfrm rot="16200000">
              <a:off x="483680" y="5893456"/>
              <a:ext cx="288039" cy="1407799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87503" y="6453336"/>
              <a:ext cx="216145" cy="288039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-76200" y="6432550"/>
            <a:ext cx="1906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ALLER PLUS LOIN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99050" y="685800"/>
            <a:ext cx="38179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400">
                <a:latin typeface="Century Gothic" charset="0"/>
              </a:rPr>
              <a:t>Imagine-toi que ton amie a besoin d’une trachée. Que lui conseilles-tu de choisir : une</a:t>
            </a:r>
            <a:r>
              <a:rPr lang="en-GB" altLang="x-none" sz="2400" b="1">
                <a:latin typeface="Century Gothic" charset="0"/>
              </a:rPr>
              <a:t> transplantation </a:t>
            </a:r>
            <a:r>
              <a:rPr lang="en-GB" altLang="x-none" sz="2400">
                <a:latin typeface="Century Gothic" charset="0"/>
              </a:rPr>
              <a:t>ou bien un </a:t>
            </a:r>
            <a:r>
              <a:rPr lang="en-GB" altLang="x-none" sz="2400" b="1">
                <a:latin typeface="Century Gothic" charset="0"/>
              </a:rPr>
              <a:t>organe cultivé en laboratoire</a:t>
            </a:r>
            <a:r>
              <a:rPr lang="en-GB" altLang="x-none" sz="2400">
                <a:latin typeface="Century Gothic" charset="0"/>
              </a:rPr>
              <a:t>?</a:t>
            </a:r>
            <a:endParaRPr lang="en-GB" altLang="x-none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0"/>
          <a:stretch>
            <a:fillRect/>
          </a:stretch>
        </p:blipFill>
        <p:spPr bwMode="auto">
          <a:xfrm>
            <a:off x="-1588" y="2209800"/>
            <a:ext cx="9147176" cy="467518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engage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28241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188" y="1524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3200">
                <a:solidFill>
                  <a:srgbClr val="639729"/>
                </a:solidFill>
                <a:latin typeface="Century Gothic" charset="0"/>
              </a:rPr>
              <a:t>Promouvoir le dialogue et la réflexion</a:t>
            </a:r>
            <a:endParaRPr lang="pt-BR" altLang="x-none" sz="3200">
              <a:solidFill>
                <a:srgbClr val="639729"/>
              </a:solidFill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71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5157788"/>
            <a:ext cx="1871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37063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365625"/>
            <a:ext cx="9128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11826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5157788"/>
            <a:ext cx="611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16338"/>
            <a:ext cx="601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29225"/>
            <a:ext cx="14081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00438"/>
            <a:ext cx="495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Box 17"/>
          <p:cNvSpPr txBox="1">
            <a:spLocks noChangeArrowheads="1"/>
          </p:cNvSpPr>
          <p:nvPr/>
        </p:nvSpPr>
        <p:spPr bwMode="auto">
          <a:xfrm>
            <a:off x="7669213" y="443706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/>
              <a:t>TRACES</a:t>
            </a:r>
            <a:endParaRPr lang="pt-BR" altLang="x-none"/>
          </a:p>
        </p:txBody>
      </p:sp>
      <p:pic>
        <p:nvPicPr>
          <p:cNvPr id="11277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40408"/>
          <a:stretch>
            <a:fillRect/>
          </a:stretch>
        </p:blipFill>
        <p:spPr bwMode="auto">
          <a:xfrm>
            <a:off x="4068763" y="5157788"/>
            <a:ext cx="11049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500438"/>
            <a:ext cx="8556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00663"/>
            <a:ext cx="12223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3573463"/>
            <a:ext cx="409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877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0975" y="3213100"/>
            <a:ext cx="8783638" cy="2663825"/>
          </a:xfrm>
          <a:prstGeom prst="rect">
            <a:avLst/>
          </a:prstGeom>
          <a:noFill/>
          <a:ln w="6350">
            <a:solidFill>
              <a:srgbClr val="0091C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283" name="TextBox 24"/>
          <p:cNvSpPr txBox="1">
            <a:spLocks noChangeArrowheads="1"/>
          </p:cNvSpPr>
          <p:nvPr/>
        </p:nvSpPr>
        <p:spPr bwMode="auto">
          <a:xfrm>
            <a:off x="2020888" y="6442075"/>
            <a:ext cx="5370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/>
              <a:t>Pour plus d’informations, visitez EngagingScience.eu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54188" y="2508250"/>
            <a:ext cx="6164262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Aider les nouvelles générations à s’impliquer dans les enjeux des sciences</a:t>
            </a:r>
            <a:endParaRPr lang="en-GB" sz="13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8197</TotalTime>
  <Words>331</Words>
  <Application>Microsoft Macintosh PowerPoint</Application>
  <PresentationFormat>Personnalisé</PresentationFormat>
  <Paragraphs>53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Calibri</vt:lpstr>
      <vt:lpstr>Arial</vt:lpstr>
      <vt:lpstr>Century Gothic</vt:lpstr>
      <vt:lpstr>ＭＳ Ｐゴシック</vt:lpstr>
      <vt:lpstr>LilyUPC</vt:lpstr>
      <vt:lpstr>Ebrima</vt:lpstr>
      <vt:lpstr>Mangal</vt:lpstr>
      <vt:lpstr>AmerType Md BT</vt:lpstr>
      <vt:lpstr>Myriad Pro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FPE</cp:lastModifiedBy>
  <cp:revision>231</cp:revision>
  <dcterms:created xsi:type="dcterms:W3CDTF">2014-11-16T09:44:16Z</dcterms:created>
  <dcterms:modified xsi:type="dcterms:W3CDTF">2019-10-09T17:56:04Z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01F146E1-A8C0-44E0-97A7-6E09FA22E4D7</vt:lpwstr>
  </property>
  <property fmtid="{D5CDD505-2E9C-101B-9397-08002B2CF9AE}" pid="3" name="ArticulatePath">
    <vt:lpwstr>grow your own body presentation</vt:lpwstr>
  </property>
</Properties>
</file>