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8"/>
  </p:notesMasterIdLst>
  <p:sldIdLst>
    <p:sldId id="267" r:id="rId2"/>
    <p:sldId id="256" r:id="rId3"/>
    <p:sldId id="271" r:id="rId4"/>
    <p:sldId id="259" r:id="rId5"/>
    <p:sldId id="260" r:id="rId6"/>
    <p:sldId id="261" r:id="rId7"/>
  </p:sldIdLst>
  <p:sldSz cx="9144000" cy="6858000" type="screen4x3"/>
  <p:notesSz cx="6858000" cy="9144000"/>
  <p:custDataLst>
    <p:tags r:id="rId9"/>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9A0099"/>
    <a:srgbClr val="0091C4"/>
    <a:srgbClr val="D6AD00"/>
    <a:srgbClr val="E9EFF7"/>
    <a:srgbClr val="CCDAEC"/>
    <a:srgbClr val="F4F3EC"/>
    <a:srgbClr val="ECEADC"/>
    <a:srgbClr val="9BB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3" autoAdjust="0"/>
    <p:restoredTop sz="91948" autoAdjust="0"/>
  </p:normalViewPr>
  <p:slideViewPr>
    <p:cSldViewPr>
      <p:cViewPr varScale="1">
        <p:scale>
          <a:sx n="103" d="100"/>
          <a:sy n="103" d="100"/>
        </p:scale>
        <p:origin x="13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tags" Target="tags/tag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6C368AD-403C-FA45-8714-676E53CB8F3B}" type="datetimeFigureOut">
              <a:rPr lang="en-GB"/>
              <a:pPr>
                <a:defRPr/>
              </a:pPr>
              <a:t>09/10/2019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F5ADC5A-E7C5-0342-84E3-F3447A57294E}"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C1462DF-83F1-DF42-81BD-F082F2101BF0}" type="slidenum">
              <a:rPr lang="en-GB" altLang="x-none"/>
              <a:pPr/>
              <a:t>2</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D3D508C-CCBD-9C41-BA27-42B56EB22B32}" type="slidenum">
              <a:rPr lang="en-GB" altLang="x-none"/>
              <a:pPr/>
              <a:t>3</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AA51685-DA88-BB46-99D4-014FDAF2861F}" type="slidenum">
              <a:rPr lang="en-GB" altLang="x-none"/>
              <a:pPr/>
              <a:t>4</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AE30575-AF3E-1642-841F-DE1A7118F9F3}" type="slidenum">
              <a:rPr lang="en-GB" altLang="x-none"/>
              <a:pPr/>
              <a:t>5</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AD8CD49-C0E1-EF43-A48E-B0951F8CA0F9}" type="slidenum">
              <a:rPr lang="en-GB" altLang="x-none"/>
              <a:pPr/>
              <a:t>6</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rot="5400000">
            <a:off x="4373562" y="2151063"/>
            <a:ext cx="396875" cy="914400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7"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2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Student sheets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199951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9AE31F-F019-7E4E-9ABA-5AFDFFC62477}"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858563A-8D01-1343-92F7-CCA6EEF72CC8}" type="slidenum">
              <a:rPr lang="en-GB" altLang="x-none"/>
              <a:pPr/>
              <a:t>‹#›</a:t>
            </a:fld>
            <a:endParaRPr lang="en-GB" altLang="x-none"/>
          </a:p>
        </p:txBody>
      </p:sp>
    </p:spTree>
    <p:extLst>
      <p:ext uri="{BB962C8B-B14F-4D97-AF65-F5344CB8AC3E}">
        <p14:creationId xmlns:p14="http://schemas.microsoft.com/office/powerpoint/2010/main" val="67992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E5238A-8B0F-704E-908A-0B85C4B335C3}"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D4BD673-953D-1F44-8BDA-922717F5875E}" type="slidenum">
              <a:rPr lang="en-GB" altLang="x-none"/>
              <a:pPr/>
              <a:t>‹#›</a:t>
            </a:fld>
            <a:endParaRPr lang="en-GB" altLang="x-none"/>
          </a:p>
        </p:txBody>
      </p:sp>
    </p:spTree>
    <p:extLst>
      <p:ext uri="{BB962C8B-B14F-4D97-AF65-F5344CB8AC3E}">
        <p14:creationId xmlns:p14="http://schemas.microsoft.com/office/powerpoint/2010/main" val="69387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6D3915-1ECC-D744-AD73-8C7D6EF1BB34}"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54C5851-75B3-D94E-8A31-7A5F62F01F4E}" type="slidenum">
              <a:rPr lang="en-GB" altLang="x-none"/>
              <a:pPr/>
              <a:t>‹#›</a:t>
            </a:fld>
            <a:endParaRPr lang="en-GB" altLang="x-none"/>
          </a:p>
        </p:txBody>
      </p:sp>
    </p:spTree>
    <p:extLst>
      <p:ext uri="{BB962C8B-B14F-4D97-AF65-F5344CB8AC3E}">
        <p14:creationId xmlns:p14="http://schemas.microsoft.com/office/powerpoint/2010/main" val="119361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72ECBAC-B831-F14A-A2BB-E651F3467A73}"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946F64D-2B1F-CD4E-A813-B8B87E7B0ACD}" type="slidenum">
              <a:rPr lang="en-GB" altLang="x-none"/>
              <a:pPr/>
              <a:t>‹#›</a:t>
            </a:fld>
            <a:endParaRPr lang="en-GB" altLang="x-none"/>
          </a:p>
        </p:txBody>
      </p:sp>
    </p:spTree>
    <p:extLst>
      <p:ext uri="{BB962C8B-B14F-4D97-AF65-F5344CB8AC3E}">
        <p14:creationId xmlns:p14="http://schemas.microsoft.com/office/powerpoint/2010/main" val="139322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FE6831F-E7D2-5A4A-A785-A334FFE41AE8}"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CEE73EA-78E6-A849-912F-C632B347524E}" type="slidenum">
              <a:rPr lang="en-GB" altLang="x-none"/>
              <a:pPr/>
              <a:t>‹#›</a:t>
            </a:fld>
            <a:endParaRPr lang="en-GB" altLang="x-none"/>
          </a:p>
        </p:txBody>
      </p:sp>
    </p:spTree>
    <p:extLst>
      <p:ext uri="{BB962C8B-B14F-4D97-AF65-F5344CB8AC3E}">
        <p14:creationId xmlns:p14="http://schemas.microsoft.com/office/powerpoint/2010/main" val="187497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E0F6C0-AB6F-1048-8E86-705F79FB1233}"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675F9A8-7803-9548-A8E3-BD97F0D3AEB4}" type="slidenum">
              <a:rPr lang="en-GB" altLang="x-none"/>
              <a:pPr/>
              <a:t>‹#›</a:t>
            </a:fld>
            <a:endParaRPr lang="en-GB" altLang="x-none"/>
          </a:p>
        </p:txBody>
      </p:sp>
    </p:spTree>
    <p:extLst>
      <p:ext uri="{BB962C8B-B14F-4D97-AF65-F5344CB8AC3E}">
        <p14:creationId xmlns:p14="http://schemas.microsoft.com/office/powerpoint/2010/main" val="4620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F59D228-45BE-BA4E-BFE4-9FA558E0AEA0}"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C6E2DFE-4771-914A-A7B0-CBD3BBB6DC50}" type="slidenum">
              <a:rPr lang="en-GB" altLang="x-none"/>
              <a:pPr/>
              <a:t>‹#›</a:t>
            </a:fld>
            <a:endParaRPr lang="en-GB" altLang="x-none"/>
          </a:p>
        </p:txBody>
      </p:sp>
    </p:spTree>
    <p:extLst>
      <p:ext uri="{BB962C8B-B14F-4D97-AF65-F5344CB8AC3E}">
        <p14:creationId xmlns:p14="http://schemas.microsoft.com/office/powerpoint/2010/main" val="178634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8A16805-CF26-3841-88E5-1C195D75CA64}" type="datetimeFigureOut">
              <a:rPr lang="en-GB"/>
              <a:pPr>
                <a:defRPr/>
              </a:pPr>
              <a:t>09/10/2019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ADCE375A-4CD5-9848-B496-B8BA7931B806}" type="slidenum">
              <a:rPr lang="en-GB" altLang="x-none"/>
              <a:pPr/>
              <a:t>‹#›</a:t>
            </a:fld>
            <a:endParaRPr lang="en-GB" altLang="x-none"/>
          </a:p>
        </p:txBody>
      </p:sp>
    </p:spTree>
    <p:extLst>
      <p:ext uri="{BB962C8B-B14F-4D97-AF65-F5344CB8AC3E}">
        <p14:creationId xmlns:p14="http://schemas.microsoft.com/office/powerpoint/2010/main" val="134511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5DFF2D7-BE08-7547-930D-43B8B4561C37}" type="datetimeFigureOut">
              <a:rPr lang="en-GB"/>
              <a:pPr>
                <a:defRPr/>
              </a:pPr>
              <a:t>09/10/2019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A440CDC-C02E-CF45-9243-3F656B31C01E}" type="slidenum">
              <a:rPr lang="en-GB" altLang="x-none"/>
              <a:pPr/>
              <a:t>‹#›</a:t>
            </a:fld>
            <a:endParaRPr lang="en-GB" altLang="x-none"/>
          </a:p>
        </p:txBody>
      </p:sp>
    </p:spTree>
    <p:extLst>
      <p:ext uri="{BB962C8B-B14F-4D97-AF65-F5344CB8AC3E}">
        <p14:creationId xmlns:p14="http://schemas.microsoft.com/office/powerpoint/2010/main" val="78852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4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Tree>
    <p:extLst>
      <p:ext uri="{BB962C8B-B14F-4D97-AF65-F5344CB8AC3E}">
        <p14:creationId xmlns:p14="http://schemas.microsoft.com/office/powerpoint/2010/main" val="16679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828675" cy="687705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550" y="115888"/>
            <a:ext cx="151288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BBC15EB-8959-154A-8A2F-0361C1227B29}"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8845153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DB79C8F-2EDC-E846-93CA-B04F2D3415E7}" type="datetimeFigureOut">
              <a:rPr lang="en-GB"/>
              <a:pPr>
                <a:defRPr/>
              </a:pPr>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4D1C18F-830B-784F-8DF8-9D2B9C5BB65A}"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5" r:id="rId1"/>
    <p:sldLayoutId id="2147483666" r:id="rId2"/>
    <p:sldLayoutId id="2147483667" r:id="rId3"/>
    <p:sldLayoutId id="2147483668" r:id="rId4"/>
    <p:sldLayoutId id="2147483669" r:id="rId5"/>
    <p:sldLayoutId id="2147483670" r:id="rId6"/>
    <p:sldLayoutId id="2147483676" r:id="rId7"/>
    <p:sldLayoutId id="2147483677" r:id="rId8"/>
    <p:sldLayoutId id="2147483678"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20.png"/><Relationship Id="rId1" Type="http://schemas.openxmlformats.org/officeDocument/2006/relationships/tags" Target="../tags/tag5.xml"/><Relationship Id="rId2" Type="http://schemas.openxmlformats.org/officeDocument/2006/relationships/slideLayout" Target="../slideLayouts/slideLayout1.xml"/><Relationship Id="rId3" Type="http://schemas.openxmlformats.org/officeDocument/2006/relationships/notesSlide" Target="../notesSlides/notesSlide3.xml"/><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18.png"/><Relationship Id="rId10" Type="http://schemas.openxmlformats.org/officeDocument/2006/relationships/image" Target="../media/image25.png"/><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png"/><Relationship Id="rId1" Type="http://schemas.openxmlformats.org/officeDocument/2006/relationships/tags" Target="../tags/tag7.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idx="4294967295"/>
          </p:nvPr>
        </p:nvSpPr>
        <p:spPr>
          <a:xfrm>
            <a:off x="2411413" y="476250"/>
            <a:ext cx="4464050" cy="647700"/>
          </a:xfrm>
        </p:spPr>
        <p:txBody>
          <a:bodyPr/>
          <a:lstStyle/>
          <a:p>
            <a:r>
              <a:rPr lang="en-US" altLang="x-none" sz="3200">
                <a:solidFill>
                  <a:srgbClr val="0091C4"/>
                </a:solidFill>
                <a:latin typeface="Century Gothic" charset="0"/>
              </a:rPr>
              <a:t>Fiches apprenants</a:t>
            </a:r>
            <a:endParaRPr lang="en-US" altLang="x-none" sz="4000">
              <a:solidFill>
                <a:srgbClr val="0091C4"/>
              </a:solidFill>
              <a:latin typeface="Century Gothic" charset="0"/>
              <a:ea typeface="Lato Regular" charset="0"/>
              <a:cs typeface="Lato Regular" charset="0"/>
            </a:endParaRPr>
          </a:p>
        </p:txBody>
      </p:sp>
      <p:pic>
        <p:nvPicPr>
          <p:cNvPr id="6147"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209675"/>
            <a:ext cx="9142413" cy="106680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149" name="TextBox 16"/>
          <p:cNvSpPr txBox="1">
            <a:spLocks noChangeArrowheads="1"/>
          </p:cNvSpPr>
          <p:nvPr/>
        </p:nvSpPr>
        <p:spPr bwMode="auto">
          <a:xfrm>
            <a:off x="279400" y="1270000"/>
            <a:ext cx="8624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4800">
                <a:solidFill>
                  <a:schemeClr val="bg1"/>
                </a:solidFill>
                <a:latin typeface="Century Gothic" charset="0"/>
              </a:rPr>
              <a:t>Reconstruis ton propre corps</a:t>
            </a:r>
          </a:p>
        </p:txBody>
      </p:sp>
      <p:graphicFrame>
        <p:nvGraphicFramePr>
          <p:cNvPr id="18" name="Table 17"/>
          <p:cNvGraphicFramePr>
            <a:graphicFrameLocks noGrp="1"/>
          </p:cNvGraphicFramePr>
          <p:nvPr/>
        </p:nvGraphicFramePr>
        <p:xfrm>
          <a:off x="395288" y="2413000"/>
          <a:ext cx="8497887" cy="3136428"/>
        </p:xfrm>
        <a:graphic>
          <a:graphicData uri="http://schemas.openxmlformats.org/drawingml/2006/table">
            <a:tbl>
              <a:tblPr/>
              <a:tblGrid>
                <a:gridCol w="1223962"/>
                <a:gridCol w="4176713"/>
                <a:gridCol w="3097212"/>
              </a:tblGrid>
              <a:tr h="3429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91C4"/>
                          </a:solidFill>
                          <a:effectLst/>
                          <a:latin typeface="Century Gothic" charset="0"/>
                        </a:rPr>
                        <a:t>Fiche no. </a:t>
                      </a:r>
                      <a:endParaRPr kumimoji="0" lang="en-GB" altLang="x-none" sz="1600" b="0" i="0" u="none" strike="noStrike" cap="none" normalizeH="0" baseline="0">
                        <a:ln>
                          <a:noFill/>
                        </a:ln>
                        <a:solidFill>
                          <a:srgbClr val="0091C4"/>
                        </a:solidFill>
                        <a:effectLst/>
                        <a:latin typeface="Century Gothic" charset="0"/>
                        <a:ea typeface="ＭＳ Ｐゴシック" charset="-128"/>
                        <a:cs typeface="Arial" charset="0"/>
                      </a:endParaRPr>
                    </a:p>
                  </a:txBody>
                  <a:tcPr marL="126000" marR="126000" marT="72000" marB="50400" horzOverflow="overflow">
                    <a:lnL>
                      <a:noFill/>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91C4"/>
                          </a:solidFill>
                          <a:effectLst/>
                          <a:latin typeface="Century Gothic" charset="0"/>
                        </a:rPr>
                        <a:t>Titre</a:t>
                      </a:r>
                      <a:endParaRPr kumimoji="0" lang="en-GB" altLang="x-none" sz="1600" b="0" i="0" u="none" strike="noStrike" cap="none" normalizeH="0" baseline="0">
                        <a:ln>
                          <a:noFill/>
                        </a:ln>
                        <a:solidFill>
                          <a:srgbClr val="0091C4"/>
                        </a:solidFill>
                        <a:effectLst/>
                        <a:latin typeface="Century Gothic" charset="0"/>
                        <a:ea typeface="ＭＳ Ｐゴシック" charset="-128"/>
                        <a:cs typeface="Arial" charset="0"/>
                      </a:endParaRPr>
                    </a:p>
                  </a:txBody>
                  <a:tcPr marL="126000" marR="126000" marT="72000" marB="50400"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rPr>
                        <a:t>Indications</a:t>
                      </a:r>
                      <a:endParaRPr kumimoji="0" lang="fr-FR" altLang="x-none" sz="1600" b="0" i="0" u="none" strike="noStrike" cap="none" normalizeH="0" baseline="0">
                        <a:ln>
                          <a:noFill/>
                        </a:ln>
                        <a:solidFill>
                          <a:srgbClr val="0091C4"/>
                        </a:solidFill>
                        <a:effectLst/>
                        <a:latin typeface="Century Gothic" charset="0"/>
                        <a:ea typeface="ＭＳ Ｐゴシック" charset="-128"/>
                        <a:cs typeface="Arial" charset="0"/>
                      </a:endParaRPr>
                    </a:p>
                  </a:txBody>
                  <a:tcPr marL="126000" marR="126000" marT="72000" marB="50400" horzOverflow="overflow">
                    <a:lnL w="6350" cap="flat" cmpd="sng" algn="ctr">
                      <a:solidFill>
                        <a:srgbClr val="B7DEE8"/>
                      </a:solidFill>
                      <a:prstDash val="solid"/>
                      <a:round/>
                      <a:headEnd type="none" w="med" len="med"/>
                      <a:tailEnd type="none" w="med" len="med"/>
                    </a:lnL>
                    <a:lnR>
                      <a:noFill/>
                    </a:lnR>
                    <a:lnT>
                      <a:noFill/>
                    </a:lnT>
                    <a:lnB w="6350" cap="flat" cmpd="sng" algn="ctr">
                      <a:solidFill>
                        <a:srgbClr val="B7DEE8"/>
                      </a:solidFill>
                      <a:prstDash val="solid"/>
                      <a:round/>
                      <a:headEnd type="none" w="med" len="med"/>
                      <a:tailEnd type="none" w="med" len="med"/>
                    </a:lnB>
                    <a:lnTlToBr>
                      <a:noFill/>
                    </a:lnTlToBr>
                    <a:lnBlToTr>
                      <a:noFill/>
                    </a:lnBlToTr>
                    <a:noFill/>
                  </a:tcPr>
                </a:tc>
              </a:tr>
              <a:tr h="4841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horzOverflow="overflow">
                    <a:lnL>
                      <a:noFill/>
                    </a:lnL>
                    <a:lnR w="6350" cap="flat" cmpd="sng" algn="ctr">
                      <a:solidFill>
                        <a:srgbClr val="B7DEE8"/>
                      </a:solidFill>
                      <a:prstDash val="solid"/>
                      <a:round/>
                      <a:headEnd type="none" w="med" len="med"/>
                      <a:tailEnd type="none" w="med" len="med"/>
                    </a:lnR>
                    <a:lnT w="6350" cap="flat" cmpd="sng" algn="ctr">
                      <a:solidFill>
                        <a:srgbClr val="B7DEE8"/>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Construire une vessie</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w="6350" cap="flat" cmpd="sng" algn="ctr">
                      <a:solidFill>
                        <a:srgbClr val="B7DEE8"/>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 usage unique, une par étudiant</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 peut être projetée</a:t>
                      </a:r>
                    </a:p>
                  </a:txBody>
                  <a:tcPr horzOverflow="overflow">
                    <a:lnL w="6350" cap="flat" cmpd="sng" algn="ctr">
                      <a:solidFill>
                        <a:srgbClr val="B7DEE8"/>
                      </a:solidFill>
                      <a:prstDash val="solid"/>
                      <a:round/>
                      <a:headEnd type="none" w="med" len="med"/>
                      <a:tailEnd type="none" w="med" len="med"/>
                    </a:lnL>
                    <a:lnR>
                      <a:noFill/>
                    </a:lnR>
                    <a:lnT w="6350" cap="flat" cmpd="sng" algn="ctr">
                      <a:solidFill>
                        <a:srgbClr val="B7DEE8"/>
                      </a:solidFill>
                      <a:prstDash val="solid"/>
                      <a:round/>
                      <a:headEnd type="none" w="med" len="med"/>
                      <a:tailEnd type="none" w="med" len="med"/>
                    </a:lnT>
                    <a:lnB>
                      <a:noFill/>
                    </a:lnB>
                    <a:lnTlToBr>
                      <a:noFill/>
                    </a:lnTlToBr>
                    <a:lnBlToTr>
                      <a:noFill/>
                    </a:lnBlToTr>
                    <a:noFill/>
                  </a:tcPr>
                </a:tc>
              </a:tr>
              <a:tr h="4206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Construire une vessie – réponses</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Reutilisable, guide pour l’enseignant</a:t>
                      </a:r>
                    </a:p>
                  </a:txBody>
                  <a:tcP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4841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t>
                      </a:r>
                    </a:p>
                  </a:txBody>
                  <a:tcP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Organes de remplacement dans 10 ans?  </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 usage unique, une par étudiant</a:t>
                      </a:r>
                    </a:p>
                  </a:txBody>
                  <a:tcP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4841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4</a:t>
                      </a:r>
                    </a:p>
                  </a:txBody>
                  <a:tcP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La recherche</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Reutilisable, une par étudiant</a:t>
                      </a:r>
                    </a:p>
                  </a:txBody>
                  <a:tcP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4841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5</a:t>
                      </a:r>
                    </a:p>
                  </a:txBody>
                  <a:tcPr horzOverflow="overflow">
                    <a:lnL>
                      <a:noFill/>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Cartes argumentaires</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Reutilisable, cartes à découper, une par groupe</a:t>
                      </a:r>
                    </a:p>
                  </a:txBody>
                  <a:tcPr horzOverflow="overflow">
                    <a:lnL w="6350" cap="flat" cmpd="sng" algn="ctr">
                      <a:solidFill>
                        <a:srgbClr val="B7DEE8"/>
                      </a:solidFill>
                      <a:prstDash val="solid"/>
                      <a:round/>
                      <a:headEnd type="none" w="med" len="med"/>
                      <a:tailEnd type="none" w="med" len="med"/>
                    </a:lnL>
                    <a:lnR>
                      <a:noFill/>
                    </a:lnR>
                    <a:lnT>
                      <a:noFill/>
                    </a:lnT>
                    <a:lnB w="6350" cap="flat" cmpd="sng" algn="ctr">
                      <a:solidFill>
                        <a:srgbClr val="B7DEE8"/>
                      </a:solidFill>
                      <a:prstDash val="solid"/>
                      <a:round/>
                      <a:headEnd type="none" w="med" len="med"/>
                      <a:tailEnd type="none" w="med" len="med"/>
                    </a:lnB>
                    <a:lnTlToBr>
                      <a:noFill/>
                    </a:lnTlToBr>
                    <a:lnBlToTr>
                      <a:noFill/>
                    </a:lnBlToTr>
                    <a:noFill/>
                  </a:tcPr>
                </a:tc>
              </a:tr>
            </a:tbl>
          </a:graphicData>
        </a:graphic>
      </p:graphicFrame>
      <p:sp>
        <p:nvSpPr>
          <p:cNvPr id="6173" name="TextBox 6"/>
          <p:cNvSpPr txBox="1">
            <a:spLocks noChangeArrowheads="1"/>
          </p:cNvSpPr>
          <p:nvPr/>
        </p:nvSpPr>
        <p:spPr bwMode="auto">
          <a:xfrm>
            <a:off x="2020888" y="6442075"/>
            <a:ext cx="5370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a:t>Pour plus d’informations, visitez EngagingScience.eu</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ChangeArrowheads="1"/>
          </p:cNvSpPr>
          <p:nvPr/>
        </p:nvSpPr>
        <p:spPr bwMode="auto">
          <a:xfrm>
            <a:off x="179388" y="836613"/>
            <a:ext cx="8785225" cy="5545137"/>
          </a:xfrm>
          <a:prstGeom prst="rect">
            <a:avLst/>
          </a:prstGeom>
          <a:solidFill>
            <a:srgbClr val="E9EFF7"/>
          </a:solidFill>
          <a:ln w="28575">
            <a:solidFill>
              <a:srgbClr val="A6A6A6"/>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7171" name="Group 85"/>
          <p:cNvGrpSpPr>
            <a:grpSpLocks/>
          </p:cNvGrpSpPr>
          <p:nvPr/>
        </p:nvGrpSpPr>
        <p:grpSpPr bwMode="auto">
          <a:xfrm>
            <a:off x="250825" y="4700588"/>
            <a:ext cx="2089150" cy="1662112"/>
            <a:chOff x="251520" y="4699879"/>
            <a:chExt cx="2088232" cy="1662423"/>
          </a:xfrm>
        </p:grpSpPr>
        <p:sp>
          <p:nvSpPr>
            <p:cNvPr id="76" name="Rectangle 75"/>
            <p:cNvSpPr/>
            <p:nvPr/>
          </p:nvSpPr>
          <p:spPr>
            <a:xfrm>
              <a:off x="251520" y="4699879"/>
              <a:ext cx="1728028" cy="1624316"/>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234" name="Group 79"/>
            <p:cNvGrpSpPr>
              <a:grpSpLocks/>
            </p:cNvGrpSpPr>
            <p:nvPr/>
          </p:nvGrpSpPr>
          <p:grpSpPr bwMode="auto">
            <a:xfrm>
              <a:off x="251520" y="4737926"/>
              <a:ext cx="2088232" cy="1624376"/>
              <a:chOff x="323528" y="4365104"/>
              <a:chExt cx="2088232" cy="1624376"/>
            </a:xfrm>
          </p:grpSpPr>
          <p:sp>
            <p:nvSpPr>
              <p:cNvPr id="7235" name="TextBox 52"/>
              <p:cNvSpPr txBox="1">
                <a:spLocks noChangeArrowheads="1"/>
              </p:cNvSpPr>
              <p:nvPr/>
            </p:nvSpPr>
            <p:spPr bwMode="auto">
              <a:xfrm>
                <a:off x="323528" y="4365104"/>
                <a:ext cx="2088232" cy="16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Il contient deux couches</a:t>
                </a:r>
              </a:p>
              <a:p>
                <a:pPr>
                  <a:lnSpc>
                    <a:spcPts val="2000"/>
                  </a:lnSpc>
                </a:pPr>
                <a:r>
                  <a:rPr lang="en-GB" altLang="x-none" sz="1400">
                    <a:latin typeface="Century Gothic" charset="0"/>
                  </a:rPr>
                  <a:t>différentes</a:t>
                </a:r>
              </a:p>
              <a:p>
                <a:pPr>
                  <a:lnSpc>
                    <a:spcPts val="2000"/>
                  </a:lnSpc>
                </a:pPr>
                <a:r>
                  <a:rPr lang="en-US" altLang="x-none" sz="1400">
                    <a:latin typeface="Century Gothic" charset="0"/>
                  </a:rPr>
                  <a:t>d</a:t>
                </a:r>
                <a:r>
                  <a:rPr lang="en-GB" altLang="x-none" sz="1400">
                    <a:latin typeface="Century Gothic" charset="0"/>
                  </a:rPr>
                  <a:t>e                           :</a:t>
                </a:r>
              </a:p>
              <a:p>
                <a:pPr>
                  <a:lnSpc>
                    <a:spcPts val="2000"/>
                  </a:lnSpc>
                </a:pPr>
                <a:r>
                  <a:rPr lang="en-US" altLang="x-none" sz="1400">
                    <a:latin typeface="Century Gothic" charset="0"/>
                  </a:rPr>
                  <a:t>m</a:t>
                </a:r>
                <a:r>
                  <a:rPr lang="en-GB" altLang="x-none" sz="1400">
                    <a:latin typeface="Century Gothic" charset="0"/>
                  </a:rPr>
                  <a:t>usculaire et </a:t>
                </a:r>
                <a:br>
                  <a:rPr lang="en-GB" altLang="x-none" sz="1400">
                    <a:latin typeface="Century Gothic" charset="0"/>
                  </a:rPr>
                </a:br>
                <a:r>
                  <a:rPr lang="en-GB" altLang="x-none" sz="1400">
                    <a:latin typeface="Century Gothic" charset="0"/>
                  </a:rPr>
                  <a:t>épithélial.</a:t>
                </a:r>
              </a:p>
            </p:txBody>
          </p:sp>
          <p:cxnSp>
            <p:nvCxnSpPr>
              <p:cNvPr id="79" name="Straight Connector 78"/>
              <p:cNvCxnSpPr/>
              <p:nvPr/>
            </p:nvCxnSpPr>
            <p:spPr>
              <a:xfrm>
                <a:off x="682145" y="5392468"/>
                <a:ext cx="12234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7172" name="Group 84"/>
          <p:cNvGrpSpPr>
            <a:grpSpLocks/>
          </p:cNvGrpSpPr>
          <p:nvPr/>
        </p:nvGrpSpPr>
        <p:grpSpPr bwMode="auto">
          <a:xfrm>
            <a:off x="228600" y="2819400"/>
            <a:ext cx="1692275" cy="1206500"/>
            <a:chOff x="216025" y="2510725"/>
            <a:chExt cx="1691680" cy="1206307"/>
          </a:xfrm>
        </p:grpSpPr>
        <p:sp>
          <p:nvSpPr>
            <p:cNvPr id="67" name="Rectangle 66"/>
            <p:cNvSpPr/>
            <p:nvPr/>
          </p:nvSpPr>
          <p:spPr>
            <a:xfrm>
              <a:off x="250938" y="2510725"/>
              <a:ext cx="1585355" cy="1206307"/>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230" name="Group 80"/>
            <p:cNvGrpSpPr>
              <a:grpSpLocks/>
            </p:cNvGrpSpPr>
            <p:nvPr/>
          </p:nvGrpSpPr>
          <p:grpSpPr bwMode="auto">
            <a:xfrm>
              <a:off x="216025" y="2558539"/>
              <a:ext cx="1691680" cy="1111415"/>
              <a:chOff x="216025" y="2414523"/>
              <a:chExt cx="1691680" cy="1111415"/>
            </a:xfrm>
          </p:grpSpPr>
          <p:sp>
            <p:nvSpPr>
              <p:cNvPr id="52" name="TextBox 51"/>
              <p:cNvSpPr txBox="1"/>
              <p:nvPr/>
            </p:nvSpPr>
            <p:spPr>
              <a:xfrm>
                <a:off x="216025" y="2414326"/>
                <a:ext cx="1691680" cy="1111072"/>
              </a:xfrm>
              <a:prstGeom prst="rect">
                <a:avLst/>
              </a:prstGeom>
              <a:noFill/>
            </p:spPr>
            <p:txBody>
              <a:bodyPr>
                <a:spAutoFit/>
              </a:bodyPr>
              <a:lstStyle/>
              <a:p>
                <a:pPr fontAlgn="auto">
                  <a:lnSpc>
                    <a:spcPts val="2000"/>
                  </a:lnSpc>
                  <a:spcBef>
                    <a:spcPts val="0"/>
                  </a:spcBef>
                  <a:spcAft>
                    <a:spcPts val="0"/>
                  </a:spcAft>
                  <a:defRPr/>
                </a:pPr>
                <a:r>
                  <a:rPr lang="en-GB" sz="1400" dirty="0">
                    <a:latin typeface="Century Gothic" pitchFamily="34" charset="0"/>
                    <a:ea typeface="+mn-ea"/>
                    <a:cs typeface="+mn-cs"/>
                  </a:rPr>
                  <a:t>Prendre un petit fragment de</a:t>
                </a:r>
              </a:p>
              <a:p>
                <a:pPr fontAlgn="auto">
                  <a:lnSpc>
                    <a:spcPts val="2000"/>
                  </a:lnSpc>
                  <a:spcBef>
                    <a:spcPts val="0"/>
                  </a:spcBef>
                  <a:spcAft>
                    <a:spcPts val="0"/>
                  </a:spcAft>
                  <a:defRPr/>
                </a:pPr>
                <a:endParaRPr lang="en-GB" sz="1400" dirty="0">
                  <a:solidFill>
                    <a:schemeClr val="bg1">
                      <a:lumMod val="65000"/>
                    </a:schemeClr>
                  </a:solidFill>
                  <a:latin typeface="Century Gothic" pitchFamily="34" charset="0"/>
                  <a:ea typeface="+mn-ea"/>
                  <a:cs typeface="+mn-cs"/>
                </a:endParaRPr>
              </a:p>
              <a:p>
                <a:pPr fontAlgn="auto">
                  <a:lnSpc>
                    <a:spcPts val="2000"/>
                  </a:lnSpc>
                  <a:spcBef>
                    <a:spcPts val="0"/>
                  </a:spcBef>
                  <a:spcAft>
                    <a:spcPts val="0"/>
                  </a:spcAft>
                  <a:defRPr/>
                </a:pPr>
                <a:r>
                  <a:rPr lang="en-US" sz="1400" dirty="0">
                    <a:latin typeface="Century Gothic" pitchFamily="34" charset="0"/>
                    <a:ea typeface="+mn-ea"/>
                    <a:cs typeface="+mn-cs"/>
                  </a:rPr>
                  <a:t>d</a:t>
                </a:r>
                <a:r>
                  <a:rPr lang="en-GB" sz="1400" dirty="0">
                    <a:latin typeface="Century Gothic" pitchFamily="34" charset="0"/>
                    <a:ea typeface="+mn-ea"/>
                    <a:cs typeface="+mn-cs"/>
                  </a:rPr>
                  <a:t>u patient.</a:t>
                </a:r>
              </a:p>
            </p:txBody>
          </p:sp>
          <p:cxnSp>
            <p:nvCxnSpPr>
              <p:cNvPr id="77" name="Straight Connector 76"/>
              <p:cNvCxnSpPr/>
              <p:nvPr/>
            </p:nvCxnSpPr>
            <p:spPr>
              <a:xfrm>
                <a:off x="368371" y="3204774"/>
                <a:ext cx="12235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78" name="Rectangle 77"/>
          <p:cNvSpPr/>
          <p:nvPr/>
        </p:nvSpPr>
        <p:spPr>
          <a:xfrm>
            <a:off x="2268538" y="4292600"/>
            <a:ext cx="1943100" cy="947738"/>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5" name="Rectangle 74"/>
          <p:cNvSpPr/>
          <p:nvPr/>
        </p:nvSpPr>
        <p:spPr>
          <a:xfrm>
            <a:off x="188913" y="849313"/>
            <a:ext cx="8621712" cy="641350"/>
          </a:xfrm>
          <a:prstGeom prst="rect">
            <a:avLst/>
          </a:prstGeom>
          <a:solidFill>
            <a:srgbClr val="CCDA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5" name="TextBox 4"/>
          <p:cNvSpPr txBox="1">
            <a:spLocks noChangeArrowheads="1"/>
          </p:cNvSpPr>
          <p:nvPr/>
        </p:nvSpPr>
        <p:spPr bwMode="auto">
          <a:xfrm>
            <a:off x="3810000" y="83661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000">
                <a:solidFill>
                  <a:srgbClr val="0070C0"/>
                </a:solidFill>
                <a:latin typeface="Century Gothic" charset="0"/>
              </a:rPr>
              <a:t>  Construire une </a:t>
            </a:r>
            <a:r>
              <a:rPr lang="en-GB" altLang="x-none" sz="3000" b="1">
                <a:solidFill>
                  <a:srgbClr val="0070C0"/>
                </a:solidFill>
                <a:latin typeface="Century Gothic" charset="0"/>
              </a:rPr>
              <a:t>vessie</a:t>
            </a:r>
          </a:p>
        </p:txBody>
      </p:sp>
      <p:sp>
        <p:nvSpPr>
          <p:cNvPr id="73" name="Rounded Rectangle 72"/>
          <p:cNvSpPr/>
          <p:nvPr/>
        </p:nvSpPr>
        <p:spPr>
          <a:xfrm>
            <a:off x="323850" y="1143000"/>
            <a:ext cx="3960813" cy="1093788"/>
          </a:xfrm>
          <a:prstGeom prst="roundRect">
            <a:avLst/>
          </a:prstGeom>
          <a:solidFill>
            <a:schemeClr val="bg1"/>
          </a:solidFill>
          <a:ln>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Rounded Rectangle 71"/>
          <p:cNvSpPr/>
          <p:nvPr/>
        </p:nvSpPr>
        <p:spPr>
          <a:xfrm>
            <a:off x="4067175" y="1412875"/>
            <a:ext cx="4249738" cy="796925"/>
          </a:xfrm>
          <a:prstGeom prst="round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8" name="Picture 67" descr="bladde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133600"/>
            <a:ext cx="1152525" cy="11842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2101850" y="3716338"/>
            <a:ext cx="668338" cy="792162"/>
          </a:xfrm>
          <a:custGeom>
            <a:avLst/>
            <a:gdLst>
              <a:gd name="connsiteX0" fmla="*/ 0 w 944880"/>
              <a:gd name="connsiteY0" fmla="*/ 899160 h 899160"/>
              <a:gd name="connsiteX1" fmla="*/ 0 w 944880"/>
              <a:gd name="connsiteY1" fmla="*/ 0 h 899160"/>
              <a:gd name="connsiteX2" fmla="*/ 944880 w 944880"/>
              <a:gd name="connsiteY2" fmla="*/ 0 h 899160"/>
            </a:gdLst>
            <a:ahLst/>
            <a:cxnLst>
              <a:cxn ang="0">
                <a:pos x="connsiteX0" y="connsiteY0"/>
              </a:cxn>
              <a:cxn ang="0">
                <a:pos x="connsiteX1" y="connsiteY1"/>
              </a:cxn>
              <a:cxn ang="0">
                <a:pos x="connsiteX2" y="connsiteY2"/>
              </a:cxn>
            </a:cxnLst>
            <a:rect l="l" t="t" r="r" b="b"/>
            <a:pathLst>
              <a:path w="944880" h="899160">
                <a:moveTo>
                  <a:pt x="0" y="899160"/>
                </a:moveTo>
                <a:lnTo>
                  <a:pt x="0" y="0"/>
                </a:lnTo>
                <a:lnTo>
                  <a:pt x="944880" y="0"/>
                </a:lnTo>
              </a:path>
            </a:pathLst>
          </a:cu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3" name="Freeform 22"/>
          <p:cNvSpPr/>
          <p:nvPr/>
        </p:nvSpPr>
        <p:spPr>
          <a:xfrm flipV="1">
            <a:off x="2051050" y="5084763"/>
            <a:ext cx="668338" cy="863600"/>
          </a:xfrm>
          <a:custGeom>
            <a:avLst/>
            <a:gdLst>
              <a:gd name="connsiteX0" fmla="*/ 0 w 944880"/>
              <a:gd name="connsiteY0" fmla="*/ 899160 h 899160"/>
              <a:gd name="connsiteX1" fmla="*/ 0 w 944880"/>
              <a:gd name="connsiteY1" fmla="*/ 0 h 899160"/>
              <a:gd name="connsiteX2" fmla="*/ 944880 w 944880"/>
              <a:gd name="connsiteY2" fmla="*/ 0 h 899160"/>
            </a:gdLst>
            <a:ahLst/>
            <a:cxnLst>
              <a:cxn ang="0">
                <a:pos x="connsiteX0" y="connsiteY0"/>
              </a:cxn>
              <a:cxn ang="0">
                <a:pos x="connsiteX1" y="connsiteY1"/>
              </a:cxn>
              <a:cxn ang="0">
                <a:pos x="connsiteX2" y="connsiteY2"/>
              </a:cxn>
            </a:cxnLst>
            <a:rect l="l" t="t" r="r" b="b"/>
            <a:pathLst>
              <a:path w="944880" h="899160">
                <a:moveTo>
                  <a:pt x="0" y="899160"/>
                </a:moveTo>
                <a:lnTo>
                  <a:pt x="0" y="0"/>
                </a:lnTo>
                <a:lnTo>
                  <a:pt x="944880" y="0"/>
                </a:lnTo>
              </a:path>
            </a:pathLst>
          </a:cu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4735513" y="4294188"/>
            <a:ext cx="0" cy="1006475"/>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68738" y="5949950"/>
            <a:ext cx="415925" cy="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219700" y="3068638"/>
            <a:ext cx="288925" cy="288925"/>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184" name="Group 83"/>
          <p:cNvGrpSpPr>
            <a:grpSpLocks/>
          </p:cNvGrpSpPr>
          <p:nvPr/>
        </p:nvGrpSpPr>
        <p:grpSpPr bwMode="auto">
          <a:xfrm>
            <a:off x="1524000" y="2205038"/>
            <a:ext cx="1274763" cy="2663825"/>
            <a:chOff x="1608709" y="2204864"/>
            <a:chExt cx="1275080" cy="2664295"/>
          </a:xfrm>
        </p:grpSpPr>
        <p:pic>
          <p:nvPicPr>
            <p:cNvPr id="69" name="Picture 68" descr="bladde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204864"/>
              <a:ext cx="1260374" cy="129614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985041" y="3032097"/>
              <a:ext cx="304876" cy="1571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a:spLocks noChangeArrowheads="1"/>
            </p:cNvSpPr>
            <p:nvPr/>
          </p:nvSpPr>
          <p:spPr bwMode="auto">
            <a:xfrm>
              <a:off x="2040757" y="4711459"/>
              <a:ext cx="305515" cy="157700"/>
            </a:xfrm>
            <a:prstGeom prst="ellipse">
              <a:avLst/>
            </a:prstGeom>
            <a:solidFill>
              <a:srgbClr val="FFAD9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9" name="Freeform 58"/>
            <p:cNvSpPr/>
            <p:nvPr/>
          </p:nvSpPr>
          <p:spPr>
            <a:xfrm>
              <a:off x="1608709" y="3133715"/>
              <a:ext cx="503363" cy="1638589"/>
            </a:xfrm>
            <a:custGeom>
              <a:avLst/>
              <a:gdLst>
                <a:gd name="connsiteX0" fmla="*/ 520700 w 673100"/>
                <a:gd name="connsiteY0" fmla="*/ 0 h 1638300"/>
                <a:gd name="connsiteX1" fmla="*/ 25400 w 673100"/>
                <a:gd name="connsiteY1" fmla="*/ 1085850 h 1638300"/>
                <a:gd name="connsiteX2" fmla="*/ 673100 w 673100"/>
                <a:gd name="connsiteY2" fmla="*/ 1638300 h 1638300"/>
              </a:gdLst>
              <a:ahLst/>
              <a:cxnLst>
                <a:cxn ang="0">
                  <a:pos x="connsiteX0" y="connsiteY0"/>
                </a:cxn>
                <a:cxn ang="0">
                  <a:pos x="connsiteX1" y="connsiteY1"/>
                </a:cxn>
                <a:cxn ang="0">
                  <a:pos x="connsiteX2" y="connsiteY2"/>
                </a:cxn>
              </a:cxnLst>
              <a:rect l="l" t="t" r="r" b="b"/>
              <a:pathLst>
                <a:path w="673100" h="1638300">
                  <a:moveTo>
                    <a:pt x="520700" y="0"/>
                  </a:moveTo>
                  <a:cubicBezTo>
                    <a:pt x="260350" y="406400"/>
                    <a:pt x="0" y="812800"/>
                    <a:pt x="25400" y="1085850"/>
                  </a:cubicBezTo>
                  <a:cubicBezTo>
                    <a:pt x="50800" y="1358900"/>
                    <a:pt x="361950" y="1498600"/>
                    <a:pt x="673100" y="1638300"/>
                  </a:cubicBezTo>
                </a:path>
              </a:pathLst>
            </a:cu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7228" name="TextBox 59"/>
            <p:cNvSpPr txBox="1">
              <a:spLocks noChangeArrowheads="1"/>
            </p:cNvSpPr>
            <p:nvPr/>
          </p:nvSpPr>
          <p:spPr bwMode="auto">
            <a:xfrm>
              <a:off x="1947685" y="2607007"/>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vessie</a:t>
              </a:r>
            </a:p>
          </p:txBody>
        </p:sp>
      </p:grpSp>
      <p:grpSp>
        <p:nvGrpSpPr>
          <p:cNvPr id="7185" name="Group 103"/>
          <p:cNvGrpSpPr>
            <a:grpSpLocks/>
          </p:cNvGrpSpPr>
          <p:nvPr/>
        </p:nvGrpSpPr>
        <p:grpSpPr bwMode="auto">
          <a:xfrm>
            <a:off x="2806700" y="5373688"/>
            <a:ext cx="1079500" cy="935037"/>
            <a:chOff x="2806080" y="5373216"/>
            <a:chExt cx="1080120" cy="936104"/>
          </a:xfrm>
        </p:grpSpPr>
        <p:pic>
          <p:nvPicPr>
            <p:cNvPr id="7221" name="Picture 98" descr="petri dis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373216"/>
              <a:ext cx="978913"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Anatomy of human cells (useful for education in schools and clinics ) - vector illustration - stock vector"/>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l="44356" t="20910" r="29608" b="71047"/>
            <a:stretch>
              <a:fillRect/>
            </a:stretch>
          </p:blipFill>
          <p:spPr bwMode="auto">
            <a:xfrm>
              <a:off x="2884640" y="5559304"/>
              <a:ext cx="763787" cy="292037"/>
            </a:xfrm>
            <a:prstGeom prst="rect">
              <a:avLst/>
            </a:prstGeom>
            <a:noFill/>
            <a:effectLst>
              <a:outerShdw blurRad="50800" dist="38100" dir="2700000" algn="tl" rotWithShape="0">
                <a:prstClr val="black">
                  <a:alpha val="40000"/>
                </a:prstClr>
              </a:outerShdw>
            </a:effectLst>
          </p:spPr>
        </p:pic>
        <p:sp>
          <p:nvSpPr>
            <p:cNvPr id="7223" name="TextBox 62"/>
            <p:cNvSpPr txBox="1">
              <a:spLocks noChangeArrowheads="1"/>
            </p:cNvSpPr>
            <p:nvPr/>
          </p:nvSpPr>
          <p:spPr bwMode="auto">
            <a:xfrm>
              <a:off x="2806080" y="6001543"/>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épithélial</a:t>
              </a:r>
            </a:p>
          </p:txBody>
        </p:sp>
      </p:grpSp>
      <p:sp>
        <p:nvSpPr>
          <p:cNvPr id="7186" name="TextBox 40"/>
          <p:cNvSpPr txBox="1">
            <a:spLocks noChangeArrowheads="1"/>
          </p:cNvSpPr>
          <p:nvPr/>
        </p:nvSpPr>
        <p:spPr bwMode="auto">
          <a:xfrm>
            <a:off x="304800" y="1143000"/>
            <a:ext cx="266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Des chercheurs ont cultivé le premier organe de remplacement, une véssie, en 2006.</a:t>
            </a:r>
          </a:p>
        </p:txBody>
      </p:sp>
      <p:sp>
        <p:nvSpPr>
          <p:cNvPr id="7187" name="Rectangle 43"/>
          <p:cNvSpPr>
            <a:spLocks noChangeArrowheads="1"/>
          </p:cNvSpPr>
          <p:nvPr/>
        </p:nvSpPr>
        <p:spPr bwMode="auto">
          <a:xfrm>
            <a:off x="4067175" y="1412875"/>
            <a:ext cx="4249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Compléter le protocole en écrivant les mots </a:t>
            </a:r>
            <a:r>
              <a:rPr lang="en-GB" altLang="x-none" sz="1600" b="1">
                <a:solidFill>
                  <a:schemeClr val="bg1"/>
                </a:solidFill>
                <a:latin typeface="Century Gothic" charset="0"/>
              </a:rPr>
              <a:t>cellules</a:t>
            </a:r>
            <a:r>
              <a:rPr lang="en-GB" altLang="x-none" sz="1600" b="1">
                <a:latin typeface="Century Gothic" charset="0"/>
              </a:rPr>
              <a:t>, </a:t>
            </a:r>
            <a:r>
              <a:rPr lang="en-GB" altLang="x-none" sz="1600" b="1">
                <a:solidFill>
                  <a:schemeClr val="bg1"/>
                </a:solidFill>
                <a:latin typeface="Century Gothic" charset="0"/>
              </a:rPr>
              <a:t>tissu</a:t>
            </a:r>
            <a:r>
              <a:rPr lang="en-GB" altLang="x-none" sz="1600" b="1">
                <a:latin typeface="Century Gothic" charset="0"/>
              </a:rPr>
              <a:t> </a:t>
            </a:r>
            <a:r>
              <a:rPr lang="en-GB" altLang="x-none" sz="1600">
                <a:latin typeface="Century Gothic" charset="0"/>
              </a:rPr>
              <a:t>ou</a:t>
            </a:r>
            <a:r>
              <a:rPr lang="en-GB" altLang="x-none" sz="1600" b="1">
                <a:latin typeface="Century Gothic" charset="0"/>
              </a:rPr>
              <a:t> </a:t>
            </a:r>
            <a:r>
              <a:rPr lang="en-GB" altLang="x-none" sz="1600" b="1">
                <a:solidFill>
                  <a:schemeClr val="bg1"/>
                </a:solidFill>
                <a:latin typeface="Century Gothic" charset="0"/>
              </a:rPr>
              <a:t>organe</a:t>
            </a:r>
            <a:r>
              <a:rPr lang="en-GB" altLang="x-none" sz="1600" b="1">
                <a:latin typeface="Century Gothic" charset="0"/>
              </a:rPr>
              <a:t> </a:t>
            </a:r>
            <a:r>
              <a:rPr lang="en-GB" altLang="x-none" sz="1600">
                <a:latin typeface="Century Gothic" charset="0"/>
              </a:rPr>
              <a:t>dans les espaces vides.</a:t>
            </a:r>
          </a:p>
        </p:txBody>
      </p:sp>
      <p:pic>
        <p:nvPicPr>
          <p:cNvPr id="47" name="Picture 46" descr="pipet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163195">
            <a:off x="4011613" y="2430463"/>
            <a:ext cx="233362" cy="10064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60" descr="pipet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163195">
            <a:off x="4229100" y="4375150"/>
            <a:ext cx="231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TextBox 63"/>
          <p:cNvSpPr txBox="1">
            <a:spLocks noChangeArrowheads="1"/>
          </p:cNvSpPr>
          <p:nvPr/>
        </p:nvSpPr>
        <p:spPr bwMode="auto">
          <a:xfrm>
            <a:off x="7620000" y="0"/>
            <a:ext cx="98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7191" name="Picture 64" descr="Student sheet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99488" y="44450"/>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descr="wr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1219200"/>
            <a:ext cx="346075" cy="504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70"/>
          <p:cNvSpPr/>
          <p:nvPr/>
        </p:nvSpPr>
        <p:spPr>
          <a:xfrm rot="2668252">
            <a:off x="8002588" y="682625"/>
            <a:ext cx="1384300" cy="711200"/>
          </a:xfrm>
          <a:custGeom>
            <a:avLst/>
            <a:gdLst>
              <a:gd name="connsiteX0" fmla="*/ 0 w 1187624"/>
              <a:gd name="connsiteY0" fmla="*/ 864096 h 864096"/>
              <a:gd name="connsiteX1" fmla="*/ 593812 w 1187624"/>
              <a:gd name="connsiteY1" fmla="*/ 0 h 864096"/>
              <a:gd name="connsiteX2" fmla="*/ 1187624 w 1187624"/>
              <a:gd name="connsiteY2" fmla="*/ 864096 h 864096"/>
              <a:gd name="connsiteX3" fmla="*/ 0 w 1187624"/>
              <a:gd name="connsiteY3" fmla="*/ 864096 h 864096"/>
              <a:gd name="connsiteX0" fmla="*/ 0 w 1316929"/>
              <a:gd name="connsiteY0" fmla="*/ 732382 h 864096"/>
              <a:gd name="connsiteX1" fmla="*/ 723117 w 1316929"/>
              <a:gd name="connsiteY1" fmla="*/ 0 h 864096"/>
              <a:gd name="connsiteX2" fmla="*/ 1316929 w 1316929"/>
              <a:gd name="connsiteY2" fmla="*/ 864096 h 864096"/>
              <a:gd name="connsiteX3" fmla="*/ 0 w 1316929"/>
              <a:gd name="connsiteY3" fmla="*/ 732382 h 864096"/>
              <a:gd name="connsiteX0" fmla="*/ 0 w 1375180"/>
              <a:gd name="connsiteY0" fmla="*/ 732382 h 732382"/>
              <a:gd name="connsiteX1" fmla="*/ 723117 w 1375180"/>
              <a:gd name="connsiteY1" fmla="*/ 0 h 732382"/>
              <a:gd name="connsiteX2" fmla="*/ 1375180 w 1375180"/>
              <a:gd name="connsiteY2" fmla="*/ 694162 h 732382"/>
              <a:gd name="connsiteX3" fmla="*/ 0 w 1375180"/>
              <a:gd name="connsiteY3" fmla="*/ 732382 h 732382"/>
              <a:gd name="connsiteX0" fmla="*/ 0 w 1375179"/>
              <a:gd name="connsiteY0" fmla="*/ 732382 h 732382"/>
              <a:gd name="connsiteX1" fmla="*/ 723117 w 1375179"/>
              <a:gd name="connsiteY1" fmla="*/ 0 h 732382"/>
              <a:gd name="connsiteX2" fmla="*/ 1375179 w 1375179"/>
              <a:gd name="connsiteY2" fmla="*/ 694163 h 732382"/>
              <a:gd name="connsiteX3" fmla="*/ 0 w 1375179"/>
              <a:gd name="connsiteY3" fmla="*/ 732382 h 732382"/>
              <a:gd name="connsiteX0" fmla="*/ 0 w 1360361"/>
              <a:gd name="connsiteY0" fmla="*/ 732382 h 732382"/>
              <a:gd name="connsiteX1" fmla="*/ 723117 w 1360361"/>
              <a:gd name="connsiteY1" fmla="*/ 0 h 732382"/>
              <a:gd name="connsiteX2" fmla="*/ 1360361 w 1360361"/>
              <a:gd name="connsiteY2" fmla="*/ 668677 h 732382"/>
              <a:gd name="connsiteX3" fmla="*/ 0 w 1360361"/>
              <a:gd name="connsiteY3" fmla="*/ 732382 h 732382"/>
              <a:gd name="connsiteX0" fmla="*/ 0 w 1359535"/>
              <a:gd name="connsiteY0" fmla="*/ 728705 h 728705"/>
              <a:gd name="connsiteX1" fmla="*/ 722291 w 1359535"/>
              <a:gd name="connsiteY1" fmla="*/ 0 h 728705"/>
              <a:gd name="connsiteX2" fmla="*/ 1359535 w 1359535"/>
              <a:gd name="connsiteY2" fmla="*/ 668677 h 728705"/>
              <a:gd name="connsiteX3" fmla="*/ 0 w 1359535"/>
              <a:gd name="connsiteY3" fmla="*/ 728705 h 728705"/>
              <a:gd name="connsiteX0" fmla="*/ 0 w 1383481"/>
              <a:gd name="connsiteY0" fmla="*/ 710633 h 710633"/>
              <a:gd name="connsiteX1" fmla="*/ 746237 w 1383481"/>
              <a:gd name="connsiteY1" fmla="*/ 0 h 710633"/>
              <a:gd name="connsiteX2" fmla="*/ 1383481 w 1383481"/>
              <a:gd name="connsiteY2" fmla="*/ 668677 h 710633"/>
              <a:gd name="connsiteX3" fmla="*/ 0 w 1383481"/>
              <a:gd name="connsiteY3" fmla="*/ 710633 h 710633"/>
            </a:gdLst>
            <a:ahLst/>
            <a:cxnLst>
              <a:cxn ang="0">
                <a:pos x="connsiteX0" y="connsiteY0"/>
              </a:cxn>
              <a:cxn ang="0">
                <a:pos x="connsiteX1" y="connsiteY1"/>
              </a:cxn>
              <a:cxn ang="0">
                <a:pos x="connsiteX2" y="connsiteY2"/>
              </a:cxn>
              <a:cxn ang="0">
                <a:pos x="connsiteX3" y="connsiteY3"/>
              </a:cxn>
            </a:cxnLst>
            <a:rect l="l" t="t" r="r" b="b"/>
            <a:pathLst>
              <a:path w="1383481" h="710633">
                <a:moveTo>
                  <a:pt x="0" y="710633"/>
                </a:moveTo>
                <a:lnTo>
                  <a:pt x="746237" y="0"/>
                </a:lnTo>
                <a:lnTo>
                  <a:pt x="1383481" y="668677"/>
                </a:lnTo>
                <a:lnTo>
                  <a:pt x="0" y="7106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94" name="TextBox 3"/>
          <p:cNvSpPr txBox="1">
            <a:spLocks noChangeArrowheads="1"/>
          </p:cNvSpPr>
          <p:nvPr/>
        </p:nvSpPr>
        <p:spPr bwMode="auto">
          <a:xfrm rot="2506612">
            <a:off x="8016875" y="1050925"/>
            <a:ext cx="1135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1500"/>
              </a:lnSpc>
            </a:pPr>
            <a:r>
              <a:rPr lang="en-GB" altLang="x-none" sz="1400" b="1">
                <a:solidFill>
                  <a:schemeClr val="bg1"/>
                </a:solidFill>
                <a:latin typeface="Century Gothic" charset="0"/>
              </a:rPr>
              <a:t>Guider</a:t>
            </a:r>
            <a:endParaRPr lang="en-US" altLang="x-none" sz="1400" b="1">
              <a:solidFill>
                <a:schemeClr val="bg1"/>
              </a:solidFill>
              <a:latin typeface="Century Gothic" charset="0"/>
            </a:endParaRPr>
          </a:p>
        </p:txBody>
      </p:sp>
      <p:sp>
        <p:nvSpPr>
          <p:cNvPr id="7195" name="TextBox 73"/>
          <p:cNvSpPr txBox="1">
            <a:spLocks noChangeArrowheads="1"/>
          </p:cNvSpPr>
          <p:nvPr/>
        </p:nvSpPr>
        <p:spPr bwMode="auto">
          <a:xfrm>
            <a:off x="2781300" y="12700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Voilà comment ils ont fait.</a:t>
            </a:r>
          </a:p>
        </p:txBody>
      </p:sp>
      <p:grpSp>
        <p:nvGrpSpPr>
          <p:cNvPr id="7196" name="Group 82"/>
          <p:cNvGrpSpPr>
            <a:grpSpLocks/>
          </p:cNvGrpSpPr>
          <p:nvPr/>
        </p:nvGrpSpPr>
        <p:grpSpPr bwMode="auto">
          <a:xfrm>
            <a:off x="2268538" y="4213225"/>
            <a:ext cx="1871662" cy="1069975"/>
            <a:chOff x="2699792" y="4158370"/>
            <a:chExt cx="1872208" cy="1069729"/>
          </a:xfrm>
        </p:grpSpPr>
        <p:sp>
          <p:nvSpPr>
            <p:cNvPr id="7219" name="Rectangle 57"/>
            <p:cNvSpPr>
              <a:spLocks noChangeArrowheads="1"/>
            </p:cNvSpPr>
            <p:nvPr/>
          </p:nvSpPr>
          <p:spPr bwMode="auto">
            <a:xfrm>
              <a:off x="2699792" y="4158370"/>
              <a:ext cx="1872208" cy="106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ct val="114000"/>
                </a:lnSpc>
              </a:pPr>
              <a:r>
                <a:rPr lang="en-GB" altLang="x-none" sz="1400">
                  <a:latin typeface="Century Gothic" charset="0"/>
                </a:rPr>
                <a:t>Cultiver</a:t>
              </a:r>
            </a:p>
            <a:p>
              <a:pPr>
                <a:lnSpc>
                  <a:spcPct val="114000"/>
                </a:lnSpc>
              </a:pPr>
              <a:r>
                <a:rPr lang="en-US" altLang="x-none" sz="1400">
                  <a:latin typeface="Century Gothic" charset="0"/>
                </a:rPr>
                <a:t>d</a:t>
              </a:r>
              <a:r>
                <a:rPr lang="en-GB" altLang="x-none" sz="1400">
                  <a:latin typeface="Century Gothic" charset="0"/>
                </a:rPr>
                <a:t>e chaque tissu dans des boîtes en laboratoire.</a:t>
              </a:r>
            </a:p>
          </p:txBody>
        </p:sp>
        <p:cxnSp>
          <p:nvCxnSpPr>
            <p:cNvPr id="82" name="Straight Connector 81"/>
            <p:cNvCxnSpPr/>
            <p:nvPr/>
          </p:nvCxnSpPr>
          <p:spPr>
            <a:xfrm flipV="1">
              <a:off x="3527120" y="4444054"/>
              <a:ext cx="943250" cy="952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197" name="Group 86"/>
          <p:cNvGrpSpPr>
            <a:grpSpLocks/>
          </p:cNvGrpSpPr>
          <p:nvPr/>
        </p:nvGrpSpPr>
        <p:grpSpPr bwMode="auto">
          <a:xfrm>
            <a:off x="6477000" y="2133600"/>
            <a:ext cx="2438400" cy="1366838"/>
            <a:chOff x="6477000" y="2222582"/>
            <a:chExt cx="2438400" cy="1367896"/>
          </a:xfrm>
        </p:grpSpPr>
        <p:sp>
          <p:nvSpPr>
            <p:cNvPr id="95" name="Rectangle 94"/>
            <p:cNvSpPr/>
            <p:nvPr/>
          </p:nvSpPr>
          <p:spPr>
            <a:xfrm>
              <a:off x="6516688" y="2222582"/>
              <a:ext cx="2376487" cy="1356774"/>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17" name="TextBox 56"/>
            <p:cNvSpPr txBox="1">
              <a:spLocks noChangeArrowheads="1"/>
            </p:cNvSpPr>
            <p:nvPr/>
          </p:nvSpPr>
          <p:spPr bwMode="auto">
            <a:xfrm>
              <a:off x="6477000" y="2222582"/>
              <a:ext cx="2438400" cy="13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Transplanter dans le patient </a:t>
              </a:r>
            </a:p>
            <a:p>
              <a:pPr>
                <a:lnSpc>
                  <a:spcPts val="2000"/>
                </a:lnSpc>
              </a:pPr>
              <a:r>
                <a:rPr lang="en-US" altLang="x-none" sz="1400">
                  <a:latin typeface="Century Gothic" charset="0"/>
                </a:rPr>
                <a:t>é</a:t>
              </a:r>
              <a:r>
                <a:rPr lang="en-GB" altLang="x-none" sz="1400">
                  <a:latin typeface="Century Gothic" charset="0"/>
                </a:rPr>
                <a:t>laboré. </a:t>
              </a:r>
              <a:br>
                <a:rPr lang="en-GB" altLang="x-none" sz="1400">
                  <a:latin typeface="Century Gothic" charset="0"/>
                </a:rPr>
              </a:br>
              <a:r>
                <a:rPr lang="en-GB" altLang="x-none" sz="1400">
                  <a:latin typeface="Century Gothic" charset="0"/>
                </a:rPr>
                <a:t>La grille biodégradable se désintègre peu à peu.</a:t>
              </a:r>
            </a:p>
          </p:txBody>
        </p:sp>
        <p:cxnSp>
          <p:nvCxnSpPr>
            <p:cNvPr id="88" name="Straight Connector 87"/>
            <p:cNvCxnSpPr/>
            <p:nvPr/>
          </p:nvCxnSpPr>
          <p:spPr>
            <a:xfrm>
              <a:off x="7340600" y="2746863"/>
              <a:ext cx="1066800"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198" name="Group 91"/>
          <p:cNvGrpSpPr>
            <a:grpSpLocks/>
          </p:cNvGrpSpPr>
          <p:nvPr/>
        </p:nvGrpSpPr>
        <p:grpSpPr bwMode="auto">
          <a:xfrm>
            <a:off x="5940425" y="3460750"/>
            <a:ext cx="3095625" cy="1111250"/>
            <a:chOff x="5940152" y="3627647"/>
            <a:chExt cx="3096344" cy="1111415"/>
          </a:xfrm>
        </p:grpSpPr>
        <p:sp>
          <p:nvSpPr>
            <p:cNvPr id="96" name="Rectangle 95"/>
            <p:cNvSpPr/>
            <p:nvPr/>
          </p:nvSpPr>
          <p:spPr>
            <a:xfrm>
              <a:off x="5940152" y="3705447"/>
              <a:ext cx="2951848" cy="990747"/>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7212" name="Group 92"/>
            <p:cNvGrpSpPr>
              <a:grpSpLocks/>
            </p:cNvGrpSpPr>
            <p:nvPr/>
          </p:nvGrpSpPr>
          <p:grpSpPr bwMode="auto">
            <a:xfrm>
              <a:off x="5940152" y="3627647"/>
              <a:ext cx="3096344" cy="1111415"/>
              <a:chOff x="5652120" y="3566541"/>
              <a:chExt cx="3096344" cy="1111415"/>
            </a:xfrm>
          </p:grpSpPr>
          <p:sp>
            <p:nvSpPr>
              <p:cNvPr id="7213" name="TextBox 55"/>
              <p:cNvSpPr txBox="1">
                <a:spLocks noChangeArrowheads="1"/>
              </p:cNvSpPr>
              <p:nvPr/>
            </p:nvSpPr>
            <p:spPr bwMode="auto">
              <a:xfrm>
                <a:off x="5652120" y="3566541"/>
                <a:ext cx="3096344" cy="111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Ajouter des               </a:t>
                </a:r>
              </a:p>
              <a:p>
                <a:pPr>
                  <a:lnSpc>
                    <a:spcPts val="2000"/>
                  </a:lnSpc>
                </a:pPr>
                <a:r>
                  <a:rPr lang="en-US" altLang="x-none" sz="1400">
                    <a:latin typeface="Century Gothic" charset="0"/>
                  </a:rPr>
                  <a:t>m</a:t>
                </a:r>
                <a:r>
                  <a:rPr lang="en-GB" altLang="x-none" sz="1400">
                    <a:latin typeface="Century Gothic" charset="0"/>
                  </a:rPr>
                  <a:t>usculaires. Elles prolifèrent jusqu’à former une couche de</a:t>
                </a:r>
              </a:p>
              <a:p>
                <a:pPr>
                  <a:lnSpc>
                    <a:spcPts val="2000"/>
                  </a:lnSpc>
                </a:pPr>
                <a:r>
                  <a:rPr lang="en-GB" altLang="x-none" sz="1400">
                    <a:latin typeface="Century Gothic" charset="0"/>
                  </a:rPr>
                  <a:t>                            musculaire.</a:t>
                </a:r>
              </a:p>
            </p:txBody>
          </p:sp>
          <p:cxnSp>
            <p:nvCxnSpPr>
              <p:cNvPr id="89" name="Straight Connector 88"/>
              <p:cNvCxnSpPr/>
              <p:nvPr/>
            </p:nvCxnSpPr>
            <p:spPr>
              <a:xfrm>
                <a:off x="6798561" y="3865035"/>
                <a:ext cx="12242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744216" y="4576341"/>
                <a:ext cx="12242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7199" name="Group 104"/>
          <p:cNvGrpSpPr>
            <a:grpSpLocks/>
          </p:cNvGrpSpPr>
          <p:nvPr/>
        </p:nvGrpSpPr>
        <p:grpSpPr bwMode="auto">
          <a:xfrm>
            <a:off x="5567363" y="4503738"/>
            <a:ext cx="3378200" cy="1881187"/>
            <a:chOff x="5559794" y="4742260"/>
            <a:chExt cx="3378469" cy="1544755"/>
          </a:xfrm>
        </p:grpSpPr>
        <p:sp>
          <p:nvSpPr>
            <p:cNvPr id="97" name="Rectangle 96"/>
            <p:cNvSpPr/>
            <p:nvPr/>
          </p:nvSpPr>
          <p:spPr>
            <a:xfrm>
              <a:off x="5580433" y="4795707"/>
              <a:ext cx="3311789" cy="1441772"/>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08" name="TextBox 54"/>
            <p:cNvSpPr txBox="1">
              <a:spLocks noChangeArrowheads="1"/>
            </p:cNvSpPr>
            <p:nvPr/>
          </p:nvSpPr>
          <p:spPr bwMode="auto">
            <a:xfrm>
              <a:off x="5559794" y="4742260"/>
              <a:ext cx="3378469" cy="15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200">
                  <a:latin typeface="Century Gothic" charset="0"/>
                </a:rPr>
                <a:t>Construire une matrice bio-dégradable de même grandeur que</a:t>
              </a:r>
            </a:p>
            <a:p>
              <a:pPr>
                <a:lnSpc>
                  <a:spcPts val="2000"/>
                </a:lnSpc>
              </a:pPr>
              <a:r>
                <a:rPr lang="en-GB" altLang="x-none" sz="1200">
                  <a:latin typeface="Century Gothic" charset="0"/>
                </a:rPr>
                <a:t>                                     du   patient.</a:t>
              </a:r>
            </a:p>
            <a:p>
              <a:pPr>
                <a:lnSpc>
                  <a:spcPts val="2000"/>
                </a:lnSpc>
              </a:pPr>
              <a:r>
                <a:rPr lang="en-GB" altLang="x-none" sz="1200">
                  <a:latin typeface="Century Gothic" charset="0"/>
                </a:rPr>
                <a:t>Couvrir celle-ci avec des cellules épithéliales. Les cellules prolifèrent sur la matrice jusqu’à former une couche de                             </a:t>
              </a:r>
              <a:r>
                <a:rPr lang="en-GB" altLang="x-none" sz="1400">
                  <a:latin typeface="Century Gothic" charset="0"/>
                </a:rPr>
                <a:t>.</a:t>
              </a:r>
            </a:p>
          </p:txBody>
        </p:sp>
        <p:cxnSp>
          <p:nvCxnSpPr>
            <p:cNvPr id="91" name="Straight Connector 90"/>
            <p:cNvCxnSpPr/>
            <p:nvPr/>
          </p:nvCxnSpPr>
          <p:spPr>
            <a:xfrm>
              <a:off x="5707443" y="5386234"/>
              <a:ext cx="1600327" cy="0"/>
            </a:xfrm>
            <a:prstGeom prst="line">
              <a:avLst/>
            </a:prstGeom>
            <a:ln>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752101" y="6206192"/>
              <a:ext cx="122406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200" name="Group 102"/>
          <p:cNvGrpSpPr>
            <a:grpSpLocks/>
          </p:cNvGrpSpPr>
          <p:nvPr/>
        </p:nvGrpSpPr>
        <p:grpSpPr bwMode="auto">
          <a:xfrm>
            <a:off x="2763838" y="3141663"/>
            <a:ext cx="1198562" cy="1008062"/>
            <a:chOff x="2763417" y="3140968"/>
            <a:chExt cx="1198983" cy="1008112"/>
          </a:xfrm>
        </p:grpSpPr>
        <p:sp>
          <p:nvSpPr>
            <p:cNvPr id="7204" name="TextBox 61"/>
            <p:cNvSpPr txBox="1">
              <a:spLocks noChangeArrowheads="1"/>
            </p:cNvSpPr>
            <p:nvPr/>
          </p:nvSpPr>
          <p:spPr bwMode="auto">
            <a:xfrm>
              <a:off x="2763417" y="3140968"/>
              <a:ext cx="11989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musculaire</a:t>
              </a:r>
            </a:p>
          </p:txBody>
        </p:sp>
        <p:pic>
          <p:nvPicPr>
            <p:cNvPr id="7205" name="Picture 97" descr="petri dis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7226" y="3428999"/>
              <a:ext cx="978913"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99" descr="musc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3573016"/>
              <a:ext cx="605789" cy="35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01" name="Picture 100" descr="bladder gre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5613" y="5259388"/>
            <a:ext cx="11287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101" descr="bladder light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3263900"/>
            <a:ext cx="11525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TextBox 105"/>
          <p:cNvSpPr txBox="1">
            <a:spLocks noChangeArrowheads="1"/>
          </p:cNvSpPr>
          <p:nvPr/>
        </p:nvSpPr>
        <p:spPr bwMode="auto">
          <a:xfrm>
            <a:off x="7094538" y="6535738"/>
            <a:ext cx="2057400" cy="339725"/>
          </a:xfrm>
          <a:prstGeom prst="rect">
            <a:avLst/>
          </a:prstGeom>
          <a:solidFill>
            <a:srgbClr val="1894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US"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ChangeArrowheads="1"/>
          </p:cNvSpPr>
          <p:nvPr/>
        </p:nvSpPr>
        <p:spPr bwMode="auto">
          <a:xfrm>
            <a:off x="179388" y="836613"/>
            <a:ext cx="8785225" cy="5545137"/>
          </a:xfrm>
          <a:prstGeom prst="rect">
            <a:avLst/>
          </a:prstGeom>
          <a:solidFill>
            <a:srgbClr val="E9EFF7"/>
          </a:solidFill>
          <a:ln w="28575">
            <a:solidFill>
              <a:srgbClr val="A6A6A6"/>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8195" name="Group 85"/>
          <p:cNvGrpSpPr>
            <a:grpSpLocks/>
          </p:cNvGrpSpPr>
          <p:nvPr/>
        </p:nvGrpSpPr>
        <p:grpSpPr bwMode="auto">
          <a:xfrm>
            <a:off x="250825" y="4700588"/>
            <a:ext cx="2089150" cy="1662112"/>
            <a:chOff x="251520" y="4699879"/>
            <a:chExt cx="2088232" cy="1662423"/>
          </a:xfrm>
        </p:grpSpPr>
        <p:sp>
          <p:nvSpPr>
            <p:cNvPr id="76" name="Rectangle 75"/>
            <p:cNvSpPr/>
            <p:nvPr/>
          </p:nvSpPr>
          <p:spPr>
            <a:xfrm>
              <a:off x="251520" y="4699879"/>
              <a:ext cx="1728028" cy="1624316"/>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8266" name="Group 79"/>
            <p:cNvGrpSpPr>
              <a:grpSpLocks/>
            </p:cNvGrpSpPr>
            <p:nvPr/>
          </p:nvGrpSpPr>
          <p:grpSpPr bwMode="auto">
            <a:xfrm>
              <a:off x="251520" y="4737926"/>
              <a:ext cx="2088232" cy="1624376"/>
              <a:chOff x="323528" y="4365104"/>
              <a:chExt cx="2088232" cy="1624376"/>
            </a:xfrm>
          </p:grpSpPr>
          <p:sp>
            <p:nvSpPr>
              <p:cNvPr id="8267" name="TextBox 52"/>
              <p:cNvSpPr txBox="1">
                <a:spLocks noChangeArrowheads="1"/>
              </p:cNvSpPr>
              <p:nvPr/>
            </p:nvSpPr>
            <p:spPr bwMode="auto">
              <a:xfrm>
                <a:off x="323528" y="4365104"/>
                <a:ext cx="2088232" cy="16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Il contient deux couches</a:t>
                </a:r>
              </a:p>
              <a:p>
                <a:pPr>
                  <a:lnSpc>
                    <a:spcPts val="2000"/>
                  </a:lnSpc>
                </a:pPr>
                <a:r>
                  <a:rPr lang="en-GB" altLang="x-none" sz="1400">
                    <a:latin typeface="Century Gothic" charset="0"/>
                  </a:rPr>
                  <a:t>différentes</a:t>
                </a:r>
              </a:p>
              <a:p>
                <a:pPr>
                  <a:lnSpc>
                    <a:spcPts val="2000"/>
                  </a:lnSpc>
                </a:pPr>
                <a:r>
                  <a:rPr lang="en-US" altLang="x-none" sz="1400">
                    <a:latin typeface="Century Gothic" charset="0"/>
                  </a:rPr>
                  <a:t>d</a:t>
                </a:r>
                <a:r>
                  <a:rPr lang="en-GB" altLang="x-none" sz="1400">
                    <a:latin typeface="Century Gothic" charset="0"/>
                  </a:rPr>
                  <a:t>e                           :</a:t>
                </a:r>
              </a:p>
              <a:p>
                <a:pPr>
                  <a:lnSpc>
                    <a:spcPts val="2000"/>
                  </a:lnSpc>
                </a:pPr>
                <a:r>
                  <a:rPr lang="en-US" altLang="x-none" sz="1400">
                    <a:latin typeface="Century Gothic" charset="0"/>
                  </a:rPr>
                  <a:t>m</a:t>
                </a:r>
                <a:r>
                  <a:rPr lang="en-GB" altLang="x-none" sz="1400">
                    <a:latin typeface="Century Gothic" charset="0"/>
                  </a:rPr>
                  <a:t>usculaire et </a:t>
                </a:r>
                <a:br>
                  <a:rPr lang="en-GB" altLang="x-none" sz="1400">
                    <a:latin typeface="Century Gothic" charset="0"/>
                  </a:rPr>
                </a:br>
                <a:r>
                  <a:rPr lang="en-GB" altLang="x-none" sz="1400">
                    <a:latin typeface="Century Gothic" charset="0"/>
                  </a:rPr>
                  <a:t>épithélial.</a:t>
                </a:r>
              </a:p>
            </p:txBody>
          </p:sp>
          <p:cxnSp>
            <p:nvCxnSpPr>
              <p:cNvPr id="79" name="Straight Connector 78"/>
              <p:cNvCxnSpPr/>
              <p:nvPr/>
            </p:nvCxnSpPr>
            <p:spPr>
              <a:xfrm>
                <a:off x="682145" y="5392468"/>
                <a:ext cx="12234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8196" name="Group 84"/>
          <p:cNvGrpSpPr>
            <a:grpSpLocks/>
          </p:cNvGrpSpPr>
          <p:nvPr/>
        </p:nvGrpSpPr>
        <p:grpSpPr bwMode="auto">
          <a:xfrm>
            <a:off x="228600" y="2819400"/>
            <a:ext cx="1692275" cy="1206500"/>
            <a:chOff x="216025" y="2510725"/>
            <a:chExt cx="1691680" cy="1206307"/>
          </a:xfrm>
        </p:grpSpPr>
        <p:sp>
          <p:nvSpPr>
            <p:cNvPr id="67" name="Rectangle 66"/>
            <p:cNvSpPr/>
            <p:nvPr/>
          </p:nvSpPr>
          <p:spPr>
            <a:xfrm>
              <a:off x="250938" y="2510725"/>
              <a:ext cx="1585355" cy="1206307"/>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8262" name="Group 80"/>
            <p:cNvGrpSpPr>
              <a:grpSpLocks/>
            </p:cNvGrpSpPr>
            <p:nvPr/>
          </p:nvGrpSpPr>
          <p:grpSpPr bwMode="auto">
            <a:xfrm>
              <a:off x="216025" y="2558539"/>
              <a:ext cx="1691680" cy="1111415"/>
              <a:chOff x="216025" y="2414523"/>
              <a:chExt cx="1691680" cy="1111415"/>
            </a:xfrm>
          </p:grpSpPr>
          <p:sp>
            <p:nvSpPr>
              <p:cNvPr id="8263" name="TextBox 51"/>
              <p:cNvSpPr txBox="1">
                <a:spLocks noChangeArrowheads="1"/>
              </p:cNvSpPr>
              <p:nvPr/>
            </p:nvSpPr>
            <p:spPr bwMode="auto">
              <a:xfrm>
                <a:off x="216025" y="2414523"/>
                <a:ext cx="1691680" cy="111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Prendre un petit fragment de</a:t>
                </a:r>
              </a:p>
              <a:p>
                <a:pPr>
                  <a:lnSpc>
                    <a:spcPts val="2000"/>
                  </a:lnSpc>
                </a:pPr>
                <a:endParaRPr lang="en-US" altLang="x-none" sz="1400">
                  <a:latin typeface="Century Gothic" charset="0"/>
                </a:endParaRPr>
              </a:p>
              <a:p>
                <a:pPr>
                  <a:lnSpc>
                    <a:spcPts val="2000"/>
                  </a:lnSpc>
                </a:pPr>
                <a:r>
                  <a:rPr lang="en-US" altLang="x-none" sz="1400">
                    <a:latin typeface="Century Gothic" charset="0"/>
                  </a:rPr>
                  <a:t>d</a:t>
                </a:r>
                <a:r>
                  <a:rPr lang="en-GB" altLang="x-none" sz="1400">
                    <a:latin typeface="Century Gothic" charset="0"/>
                  </a:rPr>
                  <a:t>u patient.</a:t>
                </a:r>
              </a:p>
            </p:txBody>
          </p:sp>
          <p:cxnSp>
            <p:nvCxnSpPr>
              <p:cNvPr id="77" name="Straight Connector 76"/>
              <p:cNvCxnSpPr/>
              <p:nvPr/>
            </p:nvCxnSpPr>
            <p:spPr>
              <a:xfrm>
                <a:off x="368371" y="3204774"/>
                <a:ext cx="12235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78" name="Rectangle 77"/>
          <p:cNvSpPr/>
          <p:nvPr/>
        </p:nvSpPr>
        <p:spPr>
          <a:xfrm>
            <a:off x="2268538" y="4292600"/>
            <a:ext cx="1943100" cy="947738"/>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5" name="Rectangle 74"/>
          <p:cNvSpPr/>
          <p:nvPr/>
        </p:nvSpPr>
        <p:spPr>
          <a:xfrm>
            <a:off x="188913" y="849313"/>
            <a:ext cx="8621712" cy="641350"/>
          </a:xfrm>
          <a:prstGeom prst="rect">
            <a:avLst/>
          </a:prstGeom>
          <a:solidFill>
            <a:srgbClr val="CCDA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9" name="TextBox 4"/>
          <p:cNvSpPr txBox="1">
            <a:spLocks noChangeArrowheads="1"/>
          </p:cNvSpPr>
          <p:nvPr/>
        </p:nvSpPr>
        <p:spPr bwMode="auto">
          <a:xfrm>
            <a:off x="3810000" y="83661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000">
                <a:solidFill>
                  <a:srgbClr val="0070C0"/>
                </a:solidFill>
                <a:latin typeface="Century Gothic" charset="0"/>
              </a:rPr>
              <a:t>  Construire une </a:t>
            </a:r>
            <a:r>
              <a:rPr lang="en-GB" altLang="x-none" sz="3000" b="1">
                <a:solidFill>
                  <a:srgbClr val="0070C0"/>
                </a:solidFill>
                <a:latin typeface="Century Gothic" charset="0"/>
              </a:rPr>
              <a:t>vessie</a:t>
            </a:r>
          </a:p>
        </p:txBody>
      </p:sp>
      <p:sp>
        <p:nvSpPr>
          <p:cNvPr id="73" name="Rounded Rectangle 72"/>
          <p:cNvSpPr/>
          <p:nvPr/>
        </p:nvSpPr>
        <p:spPr>
          <a:xfrm>
            <a:off x="323850" y="1143000"/>
            <a:ext cx="3960813" cy="1093788"/>
          </a:xfrm>
          <a:prstGeom prst="roundRect">
            <a:avLst/>
          </a:prstGeom>
          <a:solidFill>
            <a:schemeClr val="bg1"/>
          </a:solidFill>
          <a:ln>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Rounded Rectangle 71"/>
          <p:cNvSpPr/>
          <p:nvPr/>
        </p:nvSpPr>
        <p:spPr>
          <a:xfrm>
            <a:off x="4067175" y="1412875"/>
            <a:ext cx="4249738" cy="796925"/>
          </a:xfrm>
          <a:prstGeom prst="round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8" name="Picture 67" descr="bladde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133600"/>
            <a:ext cx="1152525" cy="11842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2101850" y="3716338"/>
            <a:ext cx="668338" cy="792162"/>
          </a:xfrm>
          <a:custGeom>
            <a:avLst/>
            <a:gdLst>
              <a:gd name="connsiteX0" fmla="*/ 0 w 944880"/>
              <a:gd name="connsiteY0" fmla="*/ 899160 h 899160"/>
              <a:gd name="connsiteX1" fmla="*/ 0 w 944880"/>
              <a:gd name="connsiteY1" fmla="*/ 0 h 899160"/>
              <a:gd name="connsiteX2" fmla="*/ 944880 w 944880"/>
              <a:gd name="connsiteY2" fmla="*/ 0 h 899160"/>
            </a:gdLst>
            <a:ahLst/>
            <a:cxnLst>
              <a:cxn ang="0">
                <a:pos x="connsiteX0" y="connsiteY0"/>
              </a:cxn>
              <a:cxn ang="0">
                <a:pos x="connsiteX1" y="connsiteY1"/>
              </a:cxn>
              <a:cxn ang="0">
                <a:pos x="connsiteX2" y="connsiteY2"/>
              </a:cxn>
            </a:cxnLst>
            <a:rect l="l" t="t" r="r" b="b"/>
            <a:pathLst>
              <a:path w="944880" h="899160">
                <a:moveTo>
                  <a:pt x="0" y="899160"/>
                </a:moveTo>
                <a:lnTo>
                  <a:pt x="0" y="0"/>
                </a:lnTo>
                <a:lnTo>
                  <a:pt x="944880" y="0"/>
                </a:lnTo>
              </a:path>
            </a:pathLst>
          </a:cu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3" name="Freeform 22"/>
          <p:cNvSpPr/>
          <p:nvPr/>
        </p:nvSpPr>
        <p:spPr>
          <a:xfrm flipV="1">
            <a:off x="2051050" y="5084763"/>
            <a:ext cx="668338" cy="863600"/>
          </a:xfrm>
          <a:custGeom>
            <a:avLst/>
            <a:gdLst>
              <a:gd name="connsiteX0" fmla="*/ 0 w 944880"/>
              <a:gd name="connsiteY0" fmla="*/ 899160 h 899160"/>
              <a:gd name="connsiteX1" fmla="*/ 0 w 944880"/>
              <a:gd name="connsiteY1" fmla="*/ 0 h 899160"/>
              <a:gd name="connsiteX2" fmla="*/ 944880 w 944880"/>
              <a:gd name="connsiteY2" fmla="*/ 0 h 899160"/>
            </a:gdLst>
            <a:ahLst/>
            <a:cxnLst>
              <a:cxn ang="0">
                <a:pos x="connsiteX0" y="connsiteY0"/>
              </a:cxn>
              <a:cxn ang="0">
                <a:pos x="connsiteX1" y="connsiteY1"/>
              </a:cxn>
              <a:cxn ang="0">
                <a:pos x="connsiteX2" y="connsiteY2"/>
              </a:cxn>
            </a:cxnLst>
            <a:rect l="l" t="t" r="r" b="b"/>
            <a:pathLst>
              <a:path w="944880" h="899160">
                <a:moveTo>
                  <a:pt x="0" y="899160"/>
                </a:moveTo>
                <a:lnTo>
                  <a:pt x="0" y="0"/>
                </a:lnTo>
                <a:lnTo>
                  <a:pt x="944880" y="0"/>
                </a:lnTo>
              </a:path>
            </a:pathLst>
          </a:cu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4735513" y="4294188"/>
            <a:ext cx="0" cy="1006475"/>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68738" y="5949950"/>
            <a:ext cx="415925" cy="0"/>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219700" y="3068638"/>
            <a:ext cx="288925" cy="288925"/>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208" name="Group 83"/>
          <p:cNvGrpSpPr>
            <a:grpSpLocks/>
          </p:cNvGrpSpPr>
          <p:nvPr/>
        </p:nvGrpSpPr>
        <p:grpSpPr bwMode="auto">
          <a:xfrm>
            <a:off x="1524000" y="2205038"/>
            <a:ext cx="1271588" cy="2663825"/>
            <a:chOff x="1608709" y="2204864"/>
            <a:chExt cx="1271337" cy="2664295"/>
          </a:xfrm>
        </p:grpSpPr>
        <p:pic>
          <p:nvPicPr>
            <p:cNvPr id="69" name="Picture 68" descr="bladde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204864"/>
              <a:ext cx="1260374" cy="129614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984873" y="3032097"/>
              <a:ext cx="304740" cy="1571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a:spLocks noChangeArrowheads="1"/>
            </p:cNvSpPr>
            <p:nvPr/>
          </p:nvSpPr>
          <p:spPr bwMode="auto">
            <a:xfrm>
              <a:off x="2040757" y="4711459"/>
              <a:ext cx="305515" cy="157700"/>
            </a:xfrm>
            <a:prstGeom prst="ellipse">
              <a:avLst/>
            </a:prstGeom>
            <a:solidFill>
              <a:srgbClr val="FFAD9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9" name="Freeform 58"/>
            <p:cNvSpPr/>
            <p:nvPr/>
          </p:nvSpPr>
          <p:spPr>
            <a:xfrm>
              <a:off x="1608709" y="3133715"/>
              <a:ext cx="504725" cy="1638589"/>
            </a:xfrm>
            <a:custGeom>
              <a:avLst/>
              <a:gdLst>
                <a:gd name="connsiteX0" fmla="*/ 520700 w 673100"/>
                <a:gd name="connsiteY0" fmla="*/ 0 h 1638300"/>
                <a:gd name="connsiteX1" fmla="*/ 25400 w 673100"/>
                <a:gd name="connsiteY1" fmla="*/ 1085850 h 1638300"/>
                <a:gd name="connsiteX2" fmla="*/ 673100 w 673100"/>
                <a:gd name="connsiteY2" fmla="*/ 1638300 h 1638300"/>
              </a:gdLst>
              <a:ahLst/>
              <a:cxnLst>
                <a:cxn ang="0">
                  <a:pos x="connsiteX0" y="connsiteY0"/>
                </a:cxn>
                <a:cxn ang="0">
                  <a:pos x="connsiteX1" y="connsiteY1"/>
                </a:cxn>
                <a:cxn ang="0">
                  <a:pos x="connsiteX2" y="connsiteY2"/>
                </a:cxn>
              </a:cxnLst>
              <a:rect l="l" t="t" r="r" b="b"/>
              <a:pathLst>
                <a:path w="673100" h="1638300">
                  <a:moveTo>
                    <a:pt x="520700" y="0"/>
                  </a:moveTo>
                  <a:cubicBezTo>
                    <a:pt x="260350" y="406400"/>
                    <a:pt x="0" y="812800"/>
                    <a:pt x="25400" y="1085850"/>
                  </a:cubicBezTo>
                  <a:cubicBezTo>
                    <a:pt x="50800" y="1358900"/>
                    <a:pt x="361950" y="1498600"/>
                    <a:pt x="673100" y="1638300"/>
                  </a:cubicBezTo>
                </a:path>
              </a:pathLst>
            </a:cu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8260" name="TextBox 59"/>
            <p:cNvSpPr txBox="1">
              <a:spLocks noChangeArrowheads="1"/>
            </p:cNvSpPr>
            <p:nvPr/>
          </p:nvSpPr>
          <p:spPr bwMode="auto">
            <a:xfrm>
              <a:off x="1913509" y="2600960"/>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vessie</a:t>
              </a:r>
            </a:p>
          </p:txBody>
        </p:sp>
      </p:grpSp>
      <p:grpSp>
        <p:nvGrpSpPr>
          <p:cNvPr id="8209" name="Group 103"/>
          <p:cNvGrpSpPr>
            <a:grpSpLocks/>
          </p:cNvGrpSpPr>
          <p:nvPr/>
        </p:nvGrpSpPr>
        <p:grpSpPr bwMode="auto">
          <a:xfrm>
            <a:off x="2806700" y="5373688"/>
            <a:ext cx="1079500" cy="935037"/>
            <a:chOff x="2806080" y="5373216"/>
            <a:chExt cx="1080120" cy="936104"/>
          </a:xfrm>
        </p:grpSpPr>
        <p:pic>
          <p:nvPicPr>
            <p:cNvPr id="8253" name="Picture 98" descr="petri dis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373216"/>
              <a:ext cx="978913"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Anatomy of human cells (useful for education in schools and clinics ) - vector illustration - stock vector"/>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l="44356" t="20910" r="29608" b="71047"/>
            <a:stretch>
              <a:fillRect/>
            </a:stretch>
          </p:blipFill>
          <p:spPr bwMode="auto">
            <a:xfrm>
              <a:off x="2884640" y="5559304"/>
              <a:ext cx="763787" cy="292037"/>
            </a:xfrm>
            <a:prstGeom prst="rect">
              <a:avLst/>
            </a:prstGeom>
            <a:noFill/>
            <a:effectLst>
              <a:outerShdw blurRad="50800" dist="38100" dir="2700000" algn="tl" rotWithShape="0">
                <a:prstClr val="black">
                  <a:alpha val="40000"/>
                </a:prstClr>
              </a:outerShdw>
            </a:effectLst>
          </p:spPr>
        </p:pic>
        <p:sp>
          <p:nvSpPr>
            <p:cNvPr id="8255" name="TextBox 62"/>
            <p:cNvSpPr txBox="1">
              <a:spLocks noChangeArrowheads="1"/>
            </p:cNvSpPr>
            <p:nvPr/>
          </p:nvSpPr>
          <p:spPr bwMode="auto">
            <a:xfrm>
              <a:off x="2806080" y="6001543"/>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épithélial</a:t>
              </a:r>
            </a:p>
          </p:txBody>
        </p:sp>
      </p:grpSp>
      <p:sp>
        <p:nvSpPr>
          <p:cNvPr id="8210" name="TextBox 40"/>
          <p:cNvSpPr txBox="1">
            <a:spLocks noChangeArrowheads="1"/>
          </p:cNvSpPr>
          <p:nvPr/>
        </p:nvSpPr>
        <p:spPr bwMode="auto">
          <a:xfrm>
            <a:off x="395288" y="1143000"/>
            <a:ext cx="23764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Des chercheurs ont cultivé le premier organe de rechange, une véssie, en 2006.</a:t>
            </a:r>
          </a:p>
        </p:txBody>
      </p:sp>
      <p:sp>
        <p:nvSpPr>
          <p:cNvPr id="8211" name="Rectangle 43"/>
          <p:cNvSpPr>
            <a:spLocks noChangeArrowheads="1"/>
          </p:cNvSpPr>
          <p:nvPr/>
        </p:nvSpPr>
        <p:spPr bwMode="auto">
          <a:xfrm>
            <a:off x="4067175" y="1412875"/>
            <a:ext cx="4249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Compléter le protocole en écrivant les mots </a:t>
            </a:r>
            <a:r>
              <a:rPr lang="en-GB" altLang="x-none" sz="1600" b="1">
                <a:solidFill>
                  <a:schemeClr val="bg1"/>
                </a:solidFill>
                <a:latin typeface="Century Gothic" charset="0"/>
              </a:rPr>
              <a:t>cellules</a:t>
            </a:r>
            <a:r>
              <a:rPr lang="en-GB" altLang="x-none" sz="1600" b="1">
                <a:latin typeface="Century Gothic" charset="0"/>
              </a:rPr>
              <a:t>, </a:t>
            </a:r>
            <a:r>
              <a:rPr lang="en-GB" altLang="x-none" sz="1600" b="1">
                <a:solidFill>
                  <a:schemeClr val="bg1"/>
                </a:solidFill>
                <a:latin typeface="Century Gothic" charset="0"/>
              </a:rPr>
              <a:t>tissu</a:t>
            </a:r>
            <a:r>
              <a:rPr lang="en-GB" altLang="x-none" sz="1600" b="1">
                <a:latin typeface="Century Gothic" charset="0"/>
              </a:rPr>
              <a:t> </a:t>
            </a:r>
            <a:r>
              <a:rPr lang="en-GB" altLang="x-none" sz="1600">
                <a:latin typeface="Century Gothic" charset="0"/>
              </a:rPr>
              <a:t>ou</a:t>
            </a:r>
            <a:r>
              <a:rPr lang="en-GB" altLang="x-none" sz="1600" b="1">
                <a:latin typeface="Century Gothic" charset="0"/>
              </a:rPr>
              <a:t> </a:t>
            </a:r>
            <a:r>
              <a:rPr lang="en-GB" altLang="x-none" sz="1600" b="1">
                <a:solidFill>
                  <a:schemeClr val="bg1"/>
                </a:solidFill>
                <a:latin typeface="Century Gothic" charset="0"/>
              </a:rPr>
              <a:t>organe</a:t>
            </a:r>
            <a:r>
              <a:rPr lang="en-GB" altLang="x-none" sz="1600" b="1">
                <a:latin typeface="Century Gothic" charset="0"/>
              </a:rPr>
              <a:t> </a:t>
            </a:r>
            <a:r>
              <a:rPr lang="en-GB" altLang="x-none" sz="1600">
                <a:latin typeface="Century Gothic" charset="0"/>
              </a:rPr>
              <a:t>dans les espaces vides.</a:t>
            </a:r>
          </a:p>
        </p:txBody>
      </p:sp>
      <p:pic>
        <p:nvPicPr>
          <p:cNvPr id="47" name="Picture 46" descr="pipet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163195">
            <a:off x="4011613" y="2430463"/>
            <a:ext cx="233362" cy="10064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60" descr="pipet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163195">
            <a:off x="4229100" y="4375150"/>
            <a:ext cx="231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TextBox 63"/>
          <p:cNvSpPr txBox="1">
            <a:spLocks noChangeArrowheads="1"/>
          </p:cNvSpPr>
          <p:nvPr/>
        </p:nvSpPr>
        <p:spPr bwMode="auto">
          <a:xfrm>
            <a:off x="7696200" y="0"/>
            <a:ext cx="909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8215" name="Picture 64" descr="Student sheet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99488" y="44450"/>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descr="wr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1219200"/>
            <a:ext cx="346075" cy="504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70"/>
          <p:cNvSpPr/>
          <p:nvPr/>
        </p:nvSpPr>
        <p:spPr>
          <a:xfrm rot="2668252">
            <a:off x="8002588" y="682625"/>
            <a:ext cx="1384300" cy="711200"/>
          </a:xfrm>
          <a:custGeom>
            <a:avLst/>
            <a:gdLst>
              <a:gd name="connsiteX0" fmla="*/ 0 w 1187624"/>
              <a:gd name="connsiteY0" fmla="*/ 864096 h 864096"/>
              <a:gd name="connsiteX1" fmla="*/ 593812 w 1187624"/>
              <a:gd name="connsiteY1" fmla="*/ 0 h 864096"/>
              <a:gd name="connsiteX2" fmla="*/ 1187624 w 1187624"/>
              <a:gd name="connsiteY2" fmla="*/ 864096 h 864096"/>
              <a:gd name="connsiteX3" fmla="*/ 0 w 1187624"/>
              <a:gd name="connsiteY3" fmla="*/ 864096 h 864096"/>
              <a:gd name="connsiteX0" fmla="*/ 0 w 1316929"/>
              <a:gd name="connsiteY0" fmla="*/ 732382 h 864096"/>
              <a:gd name="connsiteX1" fmla="*/ 723117 w 1316929"/>
              <a:gd name="connsiteY1" fmla="*/ 0 h 864096"/>
              <a:gd name="connsiteX2" fmla="*/ 1316929 w 1316929"/>
              <a:gd name="connsiteY2" fmla="*/ 864096 h 864096"/>
              <a:gd name="connsiteX3" fmla="*/ 0 w 1316929"/>
              <a:gd name="connsiteY3" fmla="*/ 732382 h 864096"/>
              <a:gd name="connsiteX0" fmla="*/ 0 w 1375180"/>
              <a:gd name="connsiteY0" fmla="*/ 732382 h 732382"/>
              <a:gd name="connsiteX1" fmla="*/ 723117 w 1375180"/>
              <a:gd name="connsiteY1" fmla="*/ 0 h 732382"/>
              <a:gd name="connsiteX2" fmla="*/ 1375180 w 1375180"/>
              <a:gd name="connsiteY2" fmla="*/ 694162 h 732382"/>
              <a:gd name="connsiteX3" fmla="*/ 0 w 1375180"/>
              <a:gd name="connsiteY3" fmla="*/ 732382 h 732382"/>
              <a:gd name="connsiteX0" fmla="*/ 0 w 1375179"/>
              <a:gd name="connsiteY0" fmla="*/ 732382 h 732382"/>
              <a:gd name="connsiteX1" fmla="*/ 723117 w 1375179"/>
              <a:gd name="connsiteY1" fmla="*/ 0 h 732382"/>
              <a:gd name="connsiteX2" fmla="*/ 1375179 w 1375179"/>
              <a:gd name="connsiteY2" fmla="*/ 694163 h 732382"/>
              <a:gd name="connsiteX3" fmla="*/ 0 w 1375179"/>
              <a:gd name="connsiteY3" fmla="*/ 732382 h 732382"/>
              <a:gd name="connsiteX0" fmla="*/ 0 w 1360361"/>
              <a:gd name="connsiteY0" fmla="*/ 732382 h 732382"/>
              <a:gd name="connsiteX1" fmla="*/ 723117 w 1360361"/>
              <a:gd name="connsiteY1" fmla="*/ 0 h 732382"/>
              <a:gd name="connsiteX2" fmla="*/ 1360361 w 1360361"/>
              <a:gd name="connsiteY2" fmla="*/ 668677 h 732382"/>
              <a:gd name="connsiteX3" fmla="*/ 0 w 1360361"/>
              <a:gd name="connsiteY3" fmla="*/ 732382 h 732382"/>
              <a:gd name="connsiteX0" fmla="*/ 0 w 1359535"/>
              <a:gd name="connsiteY0" fmla="*/ 728705 h 728705"/>
              <a:gd name="connsiteX1" fmla="*/ 722291 w 1359535"/>
              <a:gd name="connsiteY1" fmla="*/ 0 h 728705"/>
              <a:gd name="connsiteX2" fmla="*/ 1359535 w 1359535"/>
              <a:gd name="connsiteY2" fmla="*/ 668677 h 728705"/>
              <a:gd name="connsiteX3" fmla="*/ 0 w 1359535"/>
              <a:gd name="connsiteY3" fmla="*/ 728705 h 728705"/>
              <a:gd name="connsiteX0" fmla="*/ 0 w 1383481"/>
              <a:gd name="connsiteY0" fmla="*/ 710633 h 710633"/>
              <a:gd name="connsiteX1" fmla="*/ 746237 w 1383481"/>
              <a:gd name="connsiteY1" fmla="*/ 0 h 710633"/>
              <a:gd name="connsiteX2" fmla="*/ 1383481 w 1383481"/>
              <a:gd name="connsiteY2" fmla="*/ 668677 h 710633"/>
              <a:gd name="connsiteX3" fmla="*/ 0 w 1383481"/>
              <a:gd name="connsiteY3" fmla="*/ 710633 h 710633"/>
            </a:gdLst>
            <a:ahLst/>
            <a:cxnLst>
              <a:cxn ang="0">
                <a:pos x="connsiteX0" y="connsiteY0"/>
              </a:cxn>
              <a:cxn ang="0">
                <a:pos x="connsiteX1" y="connsiteY1"/>
              </a:cxn>
              <a:cxn ang="0">
                <a:pos x="connsiteX2" y="connsiteY2"/>
              </a:cxn>
              <a:cxn ang="0">
                <a:pos x="connsiteX3" y="connsiteY3"/>
              </a:cxn>
            </a:cxnLst>
            <a:rect l="l" t="t" r="r" b="b"/>
            <a:pathLst>
              <a:path w="1383481" h="710633">
                <a:moveTo>
                  <a:pt x="0" y="710633"/>
                </a:moveTo>
                <a:lnTo>
                  <a:pt x="746237" y="0"/>
                </a:lnTo>
                <a:lnTo>
                  <a:pt x="1383481" y="668677"/>
                </a:lnTo>
                <a:lnTo>
                  <a:pt x="0" y="7106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18" name="TextBox 3"/>
          <p:cNvSpPr txBox="1">
            <a:spLocks noChangeArrowheads="1"/>
          </p:cNvSpPr>
          <p:nvPr/>
        </p:nvSpPr>
        <p:spPr bwMode="auto">
          <a:xfrm rot="2506612">
            <a:off x="8016875" y="1050925"/>
            <a:ext cx="1135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1500"/>
              </a:lnSpc>
            </a:pPr>
            <a:r>
              <a:rPr lang="en-GB" altLang="x-none" sz="1400" b="1">
                <a:solidFill>
                  <a:schemeClr val="bg1"/>
                </a:solidFill>
                <a:latin typeface="Century Gothic" charset="0"/>
              </a:rPr>
              <a:t>Guider</a:t>
            </a:r>
            <a:endParaRPr lang="en-US" altLang="x-none" sz="1400" b="1">
              <a:solidFill>
                <a:schemeClr val="bg1"/>
              </a:solidFill>
              <a:latin typeface="Century Gothic" charset="0"/>
            </a:endParaRPr>
          </a:p>
        </p:txBody>
      </p:sp>
      <p:sp>
        <p:nvSpPr>
          <p:cNvPr id="8219" name="TextBox 73"/>
          <p:cNvSpPr txBox="1">
            <a:spLocks noChangeArrowheads="1"/>
          </p:cNvSpPr>
          <p:nvPr/>
        </p:nvSpPr>
        <p:spPr bwMode="auto">
          <a:xfrm>
            <a:off x="2781300" y="12700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Voilà comment ils ont fait.</a:t>
            </a:r>
          </a:p>
        </p:txBody>
      </p:sp>
      <p:grpSp>
        <p:nvGrpSpPr>
          <p:cNvPr id="8220" name="Group 82"/>
          <p:cNvGrpSpPr>
            <a:grpSpLocks/>
          </p:cNvGrpSpPr>
          <p:nvPr/>
        </p:nvGrpSpPr>
        <p:grpSpPr bwMode="auto">
          <a:xfrm>
            <a:off x="2268538" y="4213225"/>
            <a:ext cx="1871662" cy="1069975"/>
            <a:chOff x="2699792" y="4158370"/>
            <a:chExt cx="1872208" cy="1069729"/>
          </a:xfrm>
        </p:grpSpPr>
        <p:sp>
          <p:nvSpPr>
            <p:cNvPr id="8251" name="Rectangle 57"/>
            <p:cNvSpPr>
              <a:spLocks noChangeArrowheads="1"/>
            </p:cNvSpPr>
            <p:nvPr/>
          </p:nvSpPr>
          <p:spPr bwMode="auto">
            <a:xfrm>
              <a:off x="2699792" y="4158370"/>
              <a:ext cx="1872208" cy="106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ct val="114000"/>
                </a:lnSpc>
              </a:pPr>
              <a:r>
                <a:rPr lang="en-GB" altLang="x-none" sz="1400">
                  <a:latin typeface="Century Gothic" charset="0"/>
                </a:rPr>
                <a:t>Cultiver</a:t>
              </a:r>
            </a:p>
            <a:p>
              <a:pPr>
                <a:lnSpc>
                  <a:spcPct val="114000"/>
                </a:lnSpc>
              </a:pPr>
              <a:r>
                <a:rPr lang="en-US" altLang="x-none" sz="1400">
                  <a:latin typeface="Century Gothic" charset="0"/>
                </a:rPr>
                <a:t>d</a:t>
              </a:r>
              <a:r>
                <a:rPr lang="en-GB" altLang="x-none" sz="1400">
                  <a:latin typeface="Century Gothic" charset="0"/>
                </a:rPr>
                <a:t>e chaque tissu dans des boîtes en laboratoire.</a:t>
              </a:r>
            </a:p>
          </p:txBody>
        </p:sp>
        <p:cxnSp>
          <p:nvCxnSpPr>
            <p:cNvPr id="82" name="Straight Connector 81"/>
            <p:cNvCxnSpPr/>
            <p:nvPr/>
          </p:nvCxnSpPr>
          <p:spPr>
            <a:xfrm flipV="1">
              <a:off x="3527120" y="4444054"/>
              <a:ext cx="943250" cy="952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8221" name="Group 86"/>
          <p:cNvGrpSpPr>
            <a:grpSpLocks/>
          </p:cNvGrpSpPr>
          <p:nvPr/>
        </p:nvGrpSpPr>
        <p:grpSpPr bwMode="auto">
          <a:xfrm>
            <a:off x="6400800" y="2133600"/>
            <a:ext cx="2492375" cy="1366838"/>
            <a:chOff x="6516216" y="2222582"/>
            <a:chExt cx="2376264" cy="1367896"/>
          </a:xfrm>
        </p:grpSpPr>
        <p:sp>
          <p:nvSpPr>
            <p:cNvPr id="95" name="Rectangle 94"/>
            <p:cNvSpPr/>
            <p:nvPr/>
          </p:nvSpPr>
          <p:spPr>
            <a:xfrm>
              <a:off x="6516216" y="2222582"/>
              <a:ext cx="2376264" cy="1356774"/>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49" name="TextBox 56"/>
            <p:cNvSpPr txBox="1">
              <a:spLocks noChangeArrowheads="1"/>
            </p:cNvSpPr>
            <p:nvPr/>
          </p:nvSpPr>
          <p:spPr bwMode="auto">
            <a:xfrm>
              <a:off x="6588886" y="2222582"/>
              <a:ext cx="2252782" cy="13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Transplanter dans le patient </a:t>
              </a:r>
            </a:p>
            <a:p>
              <a:pPr>
                <a:lnSpc>
                  <a:spcPts val="2000"/>
                </a:lnSpc>
              </a:pPr>
              <a:r>
                <a:rPr lang="en-US" altLang="x-none" sz="1400">
                  <a:latin typeface="Century Gothic" charset="0"/>
                </a:rPr>
                <a:t>é</a:t>
              </a:r>
              <a:r>
                <a:rPr lang="en-GB" altLang="x-none" sz="1400">
                  <a:latin typeface="Century Gothic" charset="0"/>
                </a:rPr>
                <a:t>laboré. </a:t>
              </a:r>
              <a:br>
                <a:rPr lang="en-GB" altLang="x-none" sz="1400">
                  <a:latin typeface="Century Gothic" charset="0"/>
                </a:rPr>
              </a:br>
              <a:r>
                <a:rPr lang="en-GB" altLang="x-none" sz="1400">
                  <a:latin typeface="Century Gothic" charset="0"/>
                </a:rPr>
                <a:t>La grille biodégradable se désintègre peu à peu.</a:t>
              </a:r>
            </a:p>
          </p:txBody>
        </p:sp>
        <p:cxnSp>
          <p:nvCxnSpPr>
            <p:cNvPr id="88" name="Straight Connector 87"/>
            <p:cNvCxnSpPr/>
            <p:nvPr/>
          </p:nvCxnSpPr>
          <p:spPr>
            <a:xfrm>
              <a:off x="7407694" y="2735742"/>
              <a:ext cx="12244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8222" name="Group 91"/>
          <p:cNvGrpSpPr>
            <a:grpSpLocks/>
          </p:cNvGrpSpPr>
          <p:nvPr/>
        </p:nvGrpSpPr>
        <p:grpSpPr bwMode="auto">
          <a:xfrm>
            <a:off x="5940425" y="3460750"/>
            <a:ext cx="3095625" cy="1111250"/>
            <a:chOff x="5940152" y="3627647"/>
            <a:chExt cx="3096344" cy="1111415"/>
          </a:xfrm>
        </p:grpSpPr>
        <p:sp>
          <p:nvSpPr>
            <p:cNvPr id="96" name="Rectangle 95"/>
            <p:cNvSpPr/>
            <p:nvPr/>
          </p:nvSpPr>
          <p:spPr>
            <a:xfrm>
              <a:off x="5940152" y="3705447"/>
              <a:ext cx="2951848" cy="990747"/>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8244" name="Group 92"/>
            <p:cNvGrpSpPr>
              <a:grpSpLocks/>
            </p:cNvGrpSpPr>
            <p:nvPr/>
          </p:nvGrpSpPr>
          <p:grpSpPr bwMode="auto">
            <a:xfrm>
              <a:off x="5940152" y="3627647"/>
              <a:ext cx="3096344" cy="1111415"/>
              <a:chOff x="5652120" y="3566541"/>
              <a:chExt cx="3096344" cy="1111415"/>
            </a:xfrm>
          </p:grpSpPr>
          <p:sp>
            <p:nvSpPr>
              <p:cNvPr id="8245" name="TextBox 55"/>
              <p:cNvSpPr txBox="1">
                <a:spLocks noChangeArrowheads="1"/>
              </p:cNvSpPr>
              <p:nvPr/>
            </p:nvSpPr>
            <p:spPr bwMode="auto">
              <a:xfrm>
                <a:off x="5652120" y="3566541"/>
                <a:ext cx="3096344" cy="111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Ajouter des               </a:t>
                </a:r>
              </a:p>
              <a:p>
                <a:pPr>
                  <a:lnSpc>
                    <a:spcPts val="2000"/>
                  </a:lnSpc>
                </a:pPr>
                <a:r>
                  <a:rPr lang="en-US" altLang="x-none" sz="1400">
                    <a:latin typeface="Century Gothic" charset="0"/>
                  </a:rPr>
                  <a:t>m</a:t>
                </a:r>
                <a:r>
                  <a:rPr lang="en-GB" altLang="x-none" sz="1400">
                    <a:latin typeface="Century Gothic" charset="0"/>
                  </a:rPr>
                  <a:t>usculaires. Elles prolifèrent jusqu’à former une couche de</a:t>
                </a:r>
              </a:p>
              <a:p>
                <a:pPr>
                  <a:lnSpc>
                    <a:spcPts val="2000"/>
                  </a:lnSpc>
                </a:pPr>
                <a:r>
                  <a:rPr lang="en-GB" altLang="x-none" sz="1400">
                    <a:latin typeface="Century Gothic" charset="0"/>
                  </a:rPr>
                  <a:t>                            musculaire.</a:t>
                </a:r>
              </a:p>
            </p:txBody>
          </p:sp>
          <p:cxnSp>
            <p:nvCxnSpPr>
              <p:cNvPr id="89" name="Straight Connector 88"/>
              <p:cNvCxnSpPr/>
              <p:nvPr/>
            </p:nvCxnSpPr>
            <p:spPr>
              <a:xfrm>
                <a:off x="6874779" y="3898378"/>
                <a:ext cx="12242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774386" y="4593807"/>
                <a:ext cx="122424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8223" name="Group 104"/>
          <p:cNvGrpSpPr>
            <a:grpSpLocks/>
          </p:cNvGrpSpPr>
          <p:nvPr/>
        </p:nvGrpSpPr>
        <p:grpSpPr bwMode="auto">
          <a:xfrm>
            <a:off x="5588000" y="4503738"/>
            <a:ext cx="3313113" cy="1881187"/>
            <a:chOff x="5580112" y="4742260"/>
            <a:chExt cx="3312368" cy="1544755"/>
          </a:xfrm>
        </p:grpSpPr>
        <p:sp>
          <p:nvSpPr>
            <p:cNvPr id="97" name="Rectangle 96"/>
            <p:cNvSpPr/>
            <p:nvPr/>
          </p:nvSpPr>
          <p:spPr>
            <a:xfrm>
              <a:off x="5580112" y="4795707"/>
              <a:ext cx="3312368" cy="1441772"/>
            </a:xfrm>
            <a:prstGeom prst="rect">
              <a:avLst/>
            </a:prstGeom>
            <a:solidFill>
              <a:schemeClr val="bg1"/>
            </a:solidFill>
            <a:ln w="6350">
              <a:solidFill>
                <a:srgbClr val="D6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40" name="TextBox 54"/>
            <p:cNvSpPr txBox="1">
              <a:spLocks noChangeArrowheads="1"/>
            </p:cNvSpPr>
            <p:nvPr/>
          </p:nvSpPr>
          <p:spPr bwMode="auto">
            <a:xfrm>
              <a:off x="5580112" y="4742260"/>
              <a:ext cx="3276871" cy="15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400">
                  <a:latin typeface="Century Gothic" charset="0"/>
                </a:rPr>
                <a:t>Construire une matrice bio-dégradable de même grandeur que                           du patient.</a:t>
              </a:r>
            </a:p>
            <a:p>
              <a:pPr>
                <a:lnSpc>
                  <a:spcPts val="2000"/>
                </a:lnSpc>
              </a:pPr>
              <a:r>
                <a:rPr lang="en-GB" altLang="x-none" sz="1400">
                  <a:latin typeface="Century Gothic" charset="0"/>
                </a:rPr>
                <a:t>Couvrir celle-ci avec des cellules épithéliales. Les cellules prolifèrent sur la matrice jusqu’à former une couche de                             .</a:t>
              </a:r>
            </a:p>
          </p:txBody>
        </p:sp>
        <p:cxnSp>
          <p:nvCxnSpPr>
            <p:cNvPr id="91" name="Straight Connector 90"/>
            <p:cNvCxnSpPr/>
            <p:nvPr/>
          </p:nvCxnSpPr>
          <p:spPr>
            <a:xfrm>
              <a:off x="6222905" y="5390144"/>
              <a:ext cx="9729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751424" y="6206192"/>
              <a:ext cx="12252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8224" name="Group 102"/>
          <p:cNvGrpSpPr>
            <a:grpSpLocks/>
          </p:cNvGrpSpPr>
          <p:nvPr/>
        </p:nvGrpSpPr>
        <p:grpSpPr bwMode="auto">
          <a:xfrm>
            <a:off x="2763838" y="3141663"/>
            <a:ext cx="1198562" cy="1008062"/>
            <a:chOff x="2763417" y="3140968"/>
            <a:chExt cx="1198983" cy="1008112"/>
          </a:xfrm>
        </p:grpSpPr>
        <p:sp>
          <p:nvSpPr>
            <p:cNvPr id="8236" name="TextBox 61"/>
            <p:cNvSpPr txBox="1">
              <a:spLocks noChangeArrowheads="1"/>
            </p:cNvSpPr>
            <p:nvPr/>
          </p:nvSpPr>
          <p:spPr bwMode="auto">
            <a:xfrm>
              <a:off x="2763417" y="3140968"/>
              <a:ext cx="11989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musculaire</a:t>
              </a:r>
            </a:p>
          </p:txBody>
        </p:sp>
        <p:pic>
          <p:nvPicPr>
            <p:cNvPr id="8237" name="Picture 97" descr="petri dis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7226" y="3428999"/>
              <a:ext cx="978913"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99" descr="musc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3573016"/>
              <a:ext cx="605789" cy="35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25" name="Picture 100" descr="bladder gre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5613" y="5259388"/>
            <a:ext cx="11287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101" descr="bladder light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40200" y="3263900"/>
            <a:ext cx="11525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7" name="TextBox 79"/>
          <p:cNvSpPr txBox="1">
            <a:spLocks noChangeArrowheads="1"/>
          </p:cNvSpPr>
          <p:nvPr/>
        </p:nvSpPr>
        <p:spPr bwMode="auto">
          <a:xfrm>
            <a:off x="533400" y="3352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organe</a:t>
            </a:r>
          </a:p>
        </p:txBody>
      </p:sp>
      <p:sp>
        <p:nvSpPr>
          <p:cNvPr id="8228" name="TextBox 80"/>
          <p:cNvSpPr txBox="1">
            <a:spLocks noChangeArrowheads="1"/>
          </p:cNvSpPr>
          <p:nvPr/>
        </p:nvSpPr>
        <p:spPr bwMode="auto">
          <a:xfrm>
            <a:off x="914400" y="54213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tissu</a:t>
            </a:r>
          </a:p>
        </p:txBody>
      </p:sp>
      <p:sp>
        <p:nvSpPr>
          <p:cNvPr id="8229" name="TextBox 82"/>
          <p:cNvSpPr txBox="1">
            <a:spLocks noChangeArrowheads="1"/>
          </p:cNvSpPr>
          <p:nvPr/>
        </p:nvSpPr>
        <p:spPr bwMode="auto">
          <a:xfrm>
            <a:off x="3124200" y="4191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cellules</a:t>
            </a:r>
          </a:p>
        </p:txBody>
      </p:sp>
      <p:sp>
        <p:nvSpPr>
          <p:cNvPr id="8230" name="TextBox 83"/>
          <p:cNvSpPr txBox="1">
            <a:spLocks noChangeArrowheads="1"/>
          </p:cNvSpPr>
          <p:nvPr/>
        </p:nvSpPr>
        <p:spPr bwMode="auto">
          <a:xfrm>
            <a:off x="6324600" y="4953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organe</a:t>
            </a:r>
          </a:p>
        </p:txBody>
      </p:sp>
      <p:sp>
        <p:nvSpPr>
          <p:cNvPr id="8231" name="TextBox 84"/>
          <p:cNvSpPr txBox="1">
            <a:spLocks noChangeArrowheads="1"/>
          </p:cNvSpPr>
          <p:nvPr/>
        </p:nvSpPr>
        <p:spPr bwMode="auto">
          <a:xfrm>
            <a:off x="7094538" y="597693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tissu</a:t>
            </a:r>
          </a:p>
        </p:txBody>
      </p:sp>
      <p:sp>
        <p:nvSpPr>
          <p:cNvPr id="8232" name="TextBox 85"/>
          <p:cNvSpPr txBox="1">
            <a:spLocks noChangeArrowheads="1"/>
          </p:cNvSpPr>
          <p:nvPr/>
        </p:nvSpPr>
        <p:spPr bwMode="auto">
          <a:xfrm>
            <a:off x="7424738" y="347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cellules</a:t>
            </a:r>
          </a:p>
        </p:txBody>
      </p:sp>
      <p:sp>
        <p:nvSpPr>
          <p:cNvPr id="8233" name="TextBox 86"/>
          <p:cNvSpPr txBox="1">
            <a:spLocks noChangeArrowheads="1"/>
          </p:cNvSpPr>
          <p:nvPr/>
        </p:nvSpPr>
        <p:spPr bwMode="auto">
          <a:xfrm>
            <a:off x="6392863" y="4183063"/>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tissu</a:t>
            </a:r>
          </a:p>
        </p:txBody>
      </p:sp>
      <p:sp>
        <p:nvSpPr>
          <p:cNvPr id="8234" name="TextBox 91"/>
          <p:cNvSpPr txBox="1">
            <a:spLocks noChangeArrowheads="1"/>
          </p:cNvSpPr>
          <p:nvPr/>
        </p:nvSpPr>
        <p:spPr bwMode="auto">
          <a:xfrm>
            <a:off x="7586663" y="2339975"/>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a:t>organe</a:t>
            </a:r>
          </a:p>
        </p:txBody>
      </p:sp>
      <p:sp>
        <p:nvSpPr>
          <p:cNvPr id="8235" name="TextBox 92"/>
          <p:cNvSpPr txBox="1">
            <a:spLocks noChangeArrowheads="1"/>
          </p:cNvSpPr>
          <p:nvPr/>
        </p:nvSpPr>
        <p:spPr bwMode="auto">
          <a:xfrm>
            <a:off x="7094538" y="6535738"/>
            <a:ext cx="2057400" cy="339725"/>
          </a:xfrm>
          <a:prstGeom prst="rect">
            <a:avLst/>
          </a:prstGeom>
          <a:solidFill>
            <a:srgbClr val="1894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US"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1619250" y="765175"/>
            <a:ext cx="1152525" cy="555625"/>
          </a:xfrm>
          <a:prstGeom prst="round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Rounded Rectangle 50"/>
          <p:cNvSpPr/>
          <p:nvPr/>
        </p:nvSpPr>
        <p:spPr>
          <a:xfrm>
            <a:off x="225425" y="765175"/>
            <a:ext cx="892175" cy="555625"/>
          </a:xfrm>
          <a:prstGeom prst="round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Rounded Rectangle 49"/>
          <p:cNvSpPr/>
          <p:nvPr/>
        </p:nvSpPr>
        <p:spPr>
          <a:xfrm>
            <a:off x="3492500" y="635000"/>
            <a:ext cx="4967288" cy="711200"/>
          </a:xfrm>
          <a:prstGeom prst="round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2" name="Table 1"/>
          <p:cNvGraphicFramePr>
            <a:graphicFrameLocks noGrp="1"/>
          </p:cNvGraphicFramePr>
          <p:nvPr/>
        </p:nvGraphicFramePr>
        <p:xfrm>
          <a:off x="251520" y="1387392"/>
          <a:ext cx="8712968" cy="5065943"/>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933533"/>
                <a:gridCol w="2411625"/>
                <a:gridCol w="2878391"/>
                <a:gridCol w="2489419"/>
              </a:tblGrid>
              <a:tr h="549713">
                <a:tc>
                  <a:txBody>
                    <a:bodyPr/>
                    <a:lstStyle/>
                    <a:p>
                      <a:r>
                        <a:rPr lang="en-GB" sz="1200" smtClean="0">
                          <a:latin typeface="Century Gothic" pitchFamily="34" charset="0"/>
                        </a:rPr>
                        <a:t>Nom de l’organe</a:t>
                      </a:r>
                      <a:endParaRPr lang="en-GB" sz="1200" dirty="0">
                        <a:latin typeface="Century Gothic" pitchFamily="34" charset="0"/>
                      </a:endParaRPr>
                    </a:p>
                  </a:txBody>
                  <a:tcPr anchor="ctr">
                    <a:lnL w="6350" cap="flat" cmpd="sng" algn="ctr">
                      <a:solidFill>
                        <a:srgbClr val="D6AD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rgbClr val="D6AD00"/>
                    </a:solidFill>
                  </a:tcPr>
                </a:tc>
                <a:tc>
                  <a:txBody>
                    <a:bodyPr/>
                    <a:lstStyle/>
                    <a:p>
                      <a:r>
                        <a:rPr lang="en-GB" sz="1200" dirty="0" smtClean="0">
                          <a:latin typeface="Century Gothic" pitchFamily="34" charset="0"/>
                        </a:rPr>
                        <a:t>Peut-il être </a:t>
                      </a:r>
                      <a:r>
                        <a:rPr lang="en-GB" sz="1200" dirty="0" err="1" smtClean="0">
                          <a:latin typeface="Century Gothic" pitchFamily="34" charset="0"/>
                        </a:rPr>
                        <a:t>construit</a:t>
                      </a:r>
                      <a:r>
                        <a:rPr lang="en-GB" sz="1200" dirty="0" smtClean="0">
                          <a:latin typeface="Century Gothic" pitchFamily="34" charset="0"/>
                        </a:rPr>
                        <a:t> </a:t>
                      </a:r>
                      <a:r>
                        <a:rPr lang="en-GB" sz="1200" baseline="0" dirty="0" smtClean="0">
                          <a:latin typeface="Century Gothic" pitchFamily="34" charset="0"/>
                        </a:rPr>
                        <a:t>en laboratoire</a:t>
                      </a:r>
                      <a:r>
                        <a:rPr lang="en-GB" sz="1200" dirty="0" smtClean="0">
                          <a:latin typeface="Century Gothic" pitchFamily="34" charset="0"/>
                        </a:rPr>
                        <a:t>?</a:t>
                      </a:r>
                      <a:endParaRPr lang="en-GB" sz="1200" dirty="0">
                        <a:latin typeface="Century Gothic"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rgbClr val="D6AD00"/>
                    </a:solidFill>
                  </a:tcPr>
                </a:tc>
                <a:tc>
                  <a:txBody>
                    <a:bodyPr/>
                    <a:lstStyle/>
                    <a:p>
                      <a:r>
                        <a:rPr lang="en-GB" sz="1200" dirty="0" smtClean="0">
                          <a:latin typeface="Century Gothic" pitchFamily="34" charset="0"/>
                        </a:rPr>
                        <a:t>Est-ce qu’il fonctionne</a:t>
                      </a:r>
                      <a:r>
                        <a:rPr lang="en-GB" sz="1200" baseline="0" dirty="0" smtClean="0">
                          <a:latin typeface="Century Gothic" pitchFamily="34" charset="0"/>
                        </a:rPr>
                        <a:t> dans le corps</a:t>
                      </a:r>
                      <a:r>
                        <a:rPr lang="en-GB" sz="1200" dirty="0" smtClean="0">
                          <a:latin typeface="Century Gothic" pitchFamily="34" charset="0"/>
                        </a:rPr>
                        <a:t>?</a:t>
                      </a:r>
                      <a:endParaRPr lang="en-GB" sz="1200" dirty="0">
                        <a:latin typeface="Century Gothic"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rgbClr val="D6AD00"/>
                    </a:solidFill>
                  </a:tcPr>
                </a:tc>
                <a:tc>
                  <a:txBody>
                    <a:bodyPr/>
                    <a:lstStyle/>
                    <a:p>
                      <a:r>
                        <a:rPr lang="en-GB" sz="1200" dirty="0" smtClean="0">
                          <a:latin typeface="Century Gothic" pitchFamily="34" charset="0"/>
                        </a:rPr>
                        <a:t>Pour </a:t>
                      </a:r>
                      <a:r>
                        <a:rPr lang="en-GB" sz="1200" dirty="0" err="1" smtClean="0">
                          <a:latin typeface="Century Gothic" pitchFamily="34" charset="0"/>
                        </a:rPr>
                        <a:t>quand</a:t>
                      </a:r>
                      <a:r>
                        <a:rPr lang="en-GB" sz="1200" dirty="0" smtClean="0">
                          <a:latin typeface="Century Gothic" pitchFamily="34" charset="0"/>
                        </a:rPr>
                        <a:t> un organe de remplacement</a:t>
                      </a:r>
                      <a:r>
                        <a:rPr lang="en-GB" sz="1200" baseline="0" dirty="0" smtClean="0">
                          <a:latin typeface="Century Gothic" pitchFamily="34" charset="0"/>
                        </a:rPr>
                        <a:t>?</a:t>
                      </a:r>
                      <a:endParaRPr lang="en-GB" sz="1200" dirty="0">
                        <a:latin typeface="Century Gothic" pitchFamily="34" charset="0"/>
                      </a:endParaRPr>
                    </a:p>
                  </a:txBody>
                  <a:tcPr anchor="ctr">
                    <a:lnL w="6350" cap="flat" cmpd="sng" algn="ctr">
                      <a:solidFill>
                        <a:schemeClr val="bg1"/>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rgbClr val="D6AD00"/>
                    </a:solidFill>
                  </a:tcPr>
                </a:tc>
              </a:tr>
              <a:tr h="903246">
                <a:tc>
                  <a:txBody>
                    <a:bodyPr/>
                    <a:lstStyle/>
                    <a:p>
                      <a:pPr algn="ctr"/>
                      <a:r>
                        <a:rPr lang="en-GB" sz="1200" b="1" dirty="0" smtClean="0">
                          <a:latin typeface="Century Gothic" pitchFamily="34" charset="0"/>
                        </a:rPr>
                        <a:t>Vessie</a:t>
                      </a:r>
                      <a:endParaRPr lang="en-GB" sz="1200" b="1" dirty="0">
                        <a:latin typeface="Century Gothic" pitchFamily="34" charset="0"/>
                      </a:endParaRPr>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r>
              <a:tr h="903246">
                <a:tc>
                  <a:txBody>
                    <a:bodyPr/>
                    <a:lstStyle/>
                    <a:p>
                      <a:pPr algn="ctr"/>
                      <a:r>
                        <a:rPr lang="en-GB" sz="1200" b="1" dirty="0" smtClean="0">
                          <a:latin typeface="Century Gothic" pitchFamily="34" charset="0"/>
                        </a:rPr>
                        <a:t>Coeur</a:t>
                      </a:r>
                      <a:endParaRPr lang="en-GB" sz="1200" b="1" dirty="0">
                        <a:latin typeface="Century Gothic" pitchFamily="34" charset="0"/>
                      </a:endParaRPr>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r>
              <a:tr h="903246">
                <a:tc>
                  <a:txBody>
                    <a:bodyPr/>
                    <a:lstStyle/>
                    <a:p>
                      <a:pPr algn="ctr"/>
                      <a:r>
                        <a:rPr lang="en-GB" sz="1200" b="1" dirty="0" smtClean="0">
                          <a:latin typeface="Century Gothic" pitchFamily="34" charset="0"/>
                        </a:rPr>
                        <a:t>Rein</a:t>
                      </a:r>
                      <a:endParaRPr lang="en-GB" sz="1200" b="1" dirty="0">
                        <a:latin typeface="Century Gothic" pitchFamily="34" charset="0"/>
                      </a:endParaRPr>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r>
              <a:tr h="903246">
                <a:tc>
                  <a:txBody>
                    <a:bodyPr/>
                    <a:lstStyle/>
                    <a:p>
                      <a:pPr algn="ctr"/>
                      <a:r>
                        <a:rPr lang="en-GB" sz="1200" b="1" dirty="0" smtClean="0">
                          <a:latin typeface="Century Gothic" pitchFamily="34" charset="0"/>
                        </a:rPr>
                        <a:t>Trachée</a:t>
                      </a:r>
                      <a:endParaRPr lang="en-GB" sz="1200" b="1" dirty="0">
                        <a:latin typeface="Century Gothic" pitchFamily="34" charset="0"/>
                      </a:endParaRPr>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r>
              <a:tr h="903246">
                <a:tc>
                  <a:txBody>
                    <a:bodyPr/>
                    <a:lstStyle/>
                    <a:p>
                      <a:pPr algn="ctr"/>
                      <a:r>
                        <a:rPr lang="en-GB" sz="1200" b="1" dirty="0" smtClean="0">
                          <a:latin typeface="Century Gothic" pitchFamily="34" charset="0"/>
                        </a:rPr>
                        <a:t>Cerveau</a:t>
                      </a:r>
                      <a:endParaRPr lang="en-GB" sz="1200" b="1" dirty="0">
                        <a:latin typeface="Century Gothic" pitchFamily="34" charset="0"/>
                      </a:endParaRPr>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c>
                  <a:txBody>
                    <a:bodyPr/>
                    <a:lstStyle/>
                    <a:p>
                      <a:endParaRPr lang="en-GB" sz="1400" dirty="0"/>
                    </a:p>
                  </a:txBody>
                  <a:tcPr>
                    <a:lnL w="6350" cap="flat" cmpd="sng" algn="ctr">
                      <a:solidFill>
                        <a:srgbClr val="D6AD00"/>
                      </a:solidFill>
                      <a:prstDash val="solid"/>
                      <a:round/>
                      <a:headEnd type="none" w="med" len="med"/>
                      <a:tailEnd type="none" w="med" len="med"/>
                    </a:lnL>
                    <a:lnR w="6350" cap="flat" cmpd="sng" algn="ctr">
                      <a:solidFill>
                        <a:srgbClr val="D6AD00"/>
                      </a:solidFill>
                      <a:prstDash val="solid"/>
                      <a:round/>
                      <a:headEnd type="none" w="med" len="med"/>
                      <a:tailEnd type="none" w="med" len="med"/>
                    </a:lnR>
                    <a:lnT w="6350" cap="flat" cmpd="sng" algn="ctr">
                      <a:solidFill>
                        <a:srgbClr val="D6AD00"/>
                      </a:solidFill>
                      <a:prstDash val="solid"/>
                      <a:round/>
                      <a:headEnd type="none" w="med" len="med"/>
                      <a:tailEnd type="none" w="med" len="med"/>
                    </a:lnT>
                    <a:lnB w="6350" cap="flat" cmpd="sng" algn="ctr">
                      <a:solidFill>
                        <a:srgbClr val="D6AD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1524000" y="188913"/>
            <a:ext cx="6629400" cy="461962"/>
          </a:xfrm>
          <a:prstGeom prst="rect">
            <a:avLst/>
          </a:prstGeom>
        </p:spPr>
        <p:txBody>
          <a:bodyPr>
            <a:spAutoFit/>
          </a:bodyPr>
          <a:lstStyle/>
          <a:p>
            <a:pPr algn="ctr" fontAlgn="auto">
              <a:spcAft>
                <a:spcPts val="0"/>
              </a:spcAft>
              <a:defRPr/>
            </a:pPr>
            <a:r>
              <a:rPr lang="en-GB" sz="2400" dirty="0">
                <a:solidFill>
                  <a:srgbClr val="0091C4"/>
                </a:solidFill>
                <a:latin typeface="Century Gothic" pitchFamily="34" charset="0"/>
                <a:ea typeface="+mj-ea"/>
                <a:cs typeface="+mj-cs"/>
              </a:rPr>
              <a:t>Organes de remplacement dans 10 ans?</a:t>
            </a:r>
          </a:p>
        </p:txBody>
      </p:sp>
      <p:sp>
        <p:nvSpPr>
          <p:cNvPr id="9223" name="TextBox 3"/>
          <p:cNvSpPr txBox="1">
            <a:spLocks noChangeArrowheads="1"/>
          </p:cNvSpPr>
          <p:nvPr/>
        </p:nvSpPr>
        <p:spPr bwMode="auto">
          <a:xfrm>
            <a:off x="6516688" y="1981200"/>
            <a:ext cx="2447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200">
                <a:latin typeface="Century Gothic" charset="0"/>
              </a:rPr>
              <a:t>C’est déjà possible</a:t>
            </a:r>
          </a:p>
          <a:p>
            <a:pPr>
              <a:spcBef>
                <a:spcPts val="600"/>
              </a:spcBef>
            </a:pPr>
            <a:r>
              <a:rPr lang="en-GB" altLang="x-none" sz="1200">
                <a:latin typeface="Century Gothic" charset="0"/>
              </a:rPr>
              <a:t>Dans les prochains 10 ans</a:t>
            </a:r>
          </a:p>
          <a:p>
            <a:pPr>
              <a:spcBef>
                <a:spcPts val="600"/>
              </a:spcBef>
            </a:pPr>
            <a:r>
              <a:rPr lang="en-GB" altLang="x-none" sz="1200">
                <a:latin typeface="Century Gothic" charset="0"/>
              </a:rPr>
              <a:t>Encore loin dans le future</a:t>
            </a:r>
          </a:p>
        </p:txBody>
      </p:sp>
      <p:sp>
        <p:nvSpPr>
          <p:cNvPr id="9224" name="Rectangle 30"/>
          <p:cNvSpPr>
            <a:spLocks noChangeArrowheads="1"/>
          </p:cNvSpPr>
          <p:nvPr/>
        </p:nvSpPr>
        <p:spPr bwMode="auto">
          <a:xfrm>
            <a:off x="152400" y="765175"/>
            <a:ext cx="106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solidFill>
                  <a:schemeClr val="bg1"/>
                </a:solidFill>
                <a:latin typeface="Century Gothic" charset="0"/>
              </a:rPr>
              <a:t>Travail individuel</a:t>
            </a:r>
          </a:p>
        </p:txBody>
      </p:sp>
      <p:sp>
        <p:nvSpPr>
          <p:cNvPr id="9225" name="TextBox 37"/>
          <p:cNvSpPr txBox="1">
            <a:spLocks noChangeArrowheads="1"/>
          </p:cNvSpPr>
          <p:nvPr/>
        </p:nvSpPr>
        <p:spPr bwMode="auto">
          <a:xfrm>
            <a:off x="7620000" y="0"/>
            <a:ext cx="98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t>
            </a:r>
          </a:p>
        </p:txBody>
      </p:sp>
      <p:pic>
        <p:nvPicPr>
          <p:cNvPr id="9226" name="Picture 38"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9488" y="44450"/>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bladde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133600"/>
            <a:ext cx="719138" cy="7397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hear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94121">
            <a:off x="411163" y="3013075"/>
            <a:ext cx="536575" cy="7286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kidney orga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704416">
            <a:off x="481013" y="4013200"/>
            <a:ext cx="446087" cy="501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brain orga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3850" y="5805488"/>
            <a:ext cx="719138" cy="5746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43" descr="trachea lungs.png"/>
          <p:cNvPicPr>
            <a:picLocks noChangeAspect="1"/>
          </p:cNvPicPr>
          <p:nvPr/>
        </p:nvPicPr>
        <p:blipFill>
          <a:blip r:embed="rId9">
            <a:extLst>
              <a:ext uri="{28A0092B-C50C-407E-A947-70E740481C1C}">
                <a14:useLocalDpi xmlns:a14="http://schemas.microsoft.com/office/drawing/2010/main" val="0"/>
              </a:ext>
            </a:extLst>
          </a:blip>
          <a:srcRect l="38750" t="18553" r="40250" b="65623"/>
          <a:stretch>
            <a:fillRect/>
          </a:stretch>
        </p:blipFill>
        <p:spPr bwMode="auto">
          <a:xfrm>
            <a:off x="395288" y="4922838"/>
            <a:ext cx="6477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45"/>
          <p:cNvSpPr>
            <a:spLocks noChangeArrowheads="1"/>
          </p:cNvSpPr>
          <p:nvPr/>
        </p:nvSpPr>
        <p:spPr bwMode="auto">
          <a:xfrm>
            <a:off x="3549650" y="633413"/>
            <a:ext cx="5054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solidFill>
                  <a:schemeClr val="bg1"/>
                </a:solidFill>
                <a:latin typeface="Century Gothic" charset="0"/>
              </a:rPr>
              <a:t>Utiliser l’information pour </a:t>
            </a:r>
            <a:r>
              <a:rPr lang="en-GB" altLang="x-none" sz="1400" b="1">
                <a:solidFill>
                  <a:schemeClr val="bg1"/>
                </a:solidFill>
                <a:latin typeface="Century Gothic" charset="0"/>
              </a:rPr>
              <a:t>remplir le tableau </a:t>
            </a:r>
            <a:r>
              <a:rPr lang="en-GB" altLang="x-none" sz="1400">
                <a:solidFill>
                  <a:schemeClr val="bg1"/>
                </a:solidFill>
                <a:latin typeface="Century Gothic" charset="0"/>
              </a:rPr>
              <a:t>et pour estimer combien cela va prendre jusqu’à l’obtention d’organes de remplacement. </a:t>
            </a:r>
          </a:p>
        </p:txBody>
      </p:sp>
      <p:sp>
        <p:nvSpPr>
          <p:cNvPr id="9233" name="Rectangle 46"/>
          <p:cNvSpPr>
            <a:spLocks noChangeArrowheads="1"/>
          </p:cNvSpPr>
          <p:nvPr/>
        </p:nvSpPr>
        <p:spPr bwMode="auto">
          <a:xfrm>
            <a:off x="1692275" y="765175"/>
            <a:ext cx="129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solidFill>
                  <a:schemeClr val="bg1"/>
                </a:solidFill>
                <a:latin typeface="Century Gothic" charset="0"/>
              </a:rPr>
              <a:t>Lire </a:t>
            </a:r>
            <a:r>
              <a:rPr lang="en-GB" altLang="x-none" sz="1400" b="1">
                <a:solidFill>
                  <a:schemeClr val="bg1"/>
                </a:solidFill>
                <a:latin typeface="Century Gothic" charset="0"/>
              </a:rPr>
              <a:t>la recherche</a:t>
            </a:r>
            <a:r>
              <a:rPr lang="en-GB" altLang="x-none" sz="1400">
                <a:solidFill>
                  <a:schemeClr val="bg1"/>
                </a:solidFill>
                <a:latin typeface="Century Gothic" charset="0"/>
              </a:rPr>
              <a:t>.</a:t>
            </a:r>
          </a:p>
        </p:txBody>
      </p:sp>
      <p:pic>
        <p:nvPicPr>
          <p:cNvPr id="48" name="Picture 47" descr="alon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4588" y="836613"/>
            <a:ext cx="361950" cy="4175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writ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32813" y="765175"/>
            <a:ext cx="346075" cy="5032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read research.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24175" y="779463"/>
            <a:ext cx="446088" cy="504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7" name="Group 57"/>
          <p:cNvGrpSpPr>
            <a:grpSpLocks/>
          </p:cNvGrpSpPr>
          <p:nvPr/>
        </p:nvGrpSpPr>
        <p:grpSpPr bwMode="auto">
          <a:xfrm>
            <a:off x="8607425" y="1989138"/>
            <a:ext cx="217488" cy="792162"/>
            <a:chOff x="8676456" y="1988840"/>
            <a:chExt cx="216024" cy="792088"/>
          </a:xfrm>
        </p:grpSpPr>
        <p:sp>
          <p:nvSpPr>
            <p:cNvPr id="12" name="Rectangle 11"/>
            <p:cNvSpPr>
              <a:spLocks noChangeArrowheads="1"/>
            </p:cNvSpPr>
            <p:nvPr/>
          </p:nvSpPr>
          <p:spPr bwMode="auto">
            <a:xfrm>
              <a:off x="8676456" y="1988840"/>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6" name="Rectangle 55"/>
            <p:cNvSpPr>
              <a:spLocks noChangeArrowheads="1"/>
            </p:cNvSpPr>
            <p:nvPr/>
          </p:nvSpPr>
          <p:spPr bwMode="auto">
            <a:xfrm>
              <a:off x="8676456" y="2276872"/>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7" name="Rectangle 56"/>
            <p:cNvSpPr>
              <a:spLocks noChangeArrowheads="1"/>
            </p:cNvSpPr>
            <p:nvPr/>
          </p:nvSpPr>
          <p:spPr bwMode="auto">
            <a:xfrm>
              <a:off x="8676456" y="2564904"/>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9238" name="TextBox 58"/>
          <p:cNvSpPr txBox="1">
            <a:spLocks noChangeArrowheads="1"/>
          </p:cNvSpPr>
          <p:nvPr/>
        </p:nvSpPr>
        <p:spPr bwMode="auto">
          <a:xfrm>
            <a:off x="6521450" y="2892425"/>
            <a:ext cx="24495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200">
                <a:latin typeface="Century Gothic" charset="0"/>
              </a:rPr>
              <a:t>C’est déjà possible</a:t>
            </a:r>
          </a:p>
          <a:p>
            <a:pPr>
              <a:spcBef>
                <a:spcPts val="600"/>
              </a:spcBef>
            </a:pPr>
            <a:r>
              <a:rPr lang="en-GB" altLang="x-none" sz="1200">
                <a:latin typeface="Century Gothic" charset="0"/>
              </a:rPr>
              <a:t>Dans les prochains 10 ans</a:t>
            </a:r>
          </a:p>
          <a:p>
            <a:pPr>
              <a:spcBef>
                <a:spcPts val="600"/>
              </a:spcBef>
            </a:pPr>
            <a:r>
              <a:rPr lang="en-GB" altLang="x-none" sz="1200">
                <a:latin typeface="Century Gothic" charset="0"/>
              </a:rPr>
              <a:t>Encore loin dans le future</a:t>
            </a:r>
          </a:p>
        </p:txBody>
      </p:sp>
      <p:grpSp>
        <p:nvGrpSpPr>
          <p:cNvPr id="9239" name="Group 59"/>
          <p:cNvGrpSpPr>
            <a:grpSpLocks/>
          </p:cNvGrpSpPr>
          <p:nvPr/>
        </p:nvGrpSpPr>
        <p:grpSpPr bwMode="auto">
          <a:xfrm>
            <a:off x="8613775" y="2900363"/>
            <a:ext cx="215900" cy="792162"/>
            <a:chOff x="8676456" y="1988840"/>
            <a:chExt cx="216024" cy="792088"/>
          </a:xfrm>
        </p:grpSpPr>
        <p:sp>
          <p:nvSpPr>
            <p:cNvPr id="61" name="Rectangle 60"/>
            <p:cNvSpPr>
              <a:spLocks noChangeArrowheads="1"/>
            </p:cNvSpPr>
            <p:nvPr/>
          </p:nvSpPr>
          <p:spPr bwMode="auto">
            <a:xfrm>
              <a:off x="8676456" y="1988840"/>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2" name="Rectangle 61"/>
            <p:cNvSpPr>
              <a:spLocks noChangeArrowheads="1"/>
            </p:cNvSpPr>
            <p:nvPr/>
          </p:nvSpPr>
          <p:spPr bwMode="auto">
            <a:xfrm>
              <a:off x="8676456" y="2276872"/>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3" name="Rectangle 62"/>
            <p:cNvSpPr>
              <a:spLocks noChangeArrowheads="1"/>
            </p:cNvSpPr>
            <p:nvPr/>
          </p:nvSpPr>
          <p:spPr bwMode="auto">
            <a:xfrm>
              <a:off x="8676456" y="2564904"/>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9240" name="TextBox 63"/>
          <p:cNvSpPr txBox="1">
            <a:spLocks noChangeArrowheads="1"/>
          </p:cNvSpPr>
          <p:nvPr/>
        </p:nvSpPr>
        <p:spPr bwMode="auto">
          <a:xfrm>
            <a:off x="6516688" y="3789363"/>
            <a:ext cx="2447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200">
                <a:latin typeface="Century Gothic" charset="0"/>
              </a:rPr>
              <a:t>C’est déjà possible</a:t>
            </a:r>
          </a:p>
          <a:p>
            <a:pPr>
              <a:spcBef>
                <a:spcPts val="600"/>
              </a:spcBef>
            </a:pPr>
            <a:r>
              <a:rPr lang="en-GB" altLang="x-none" sz="1200">
                <a:latin typeface="Century Gothic" charset="0"/>
              </a:rPr>
              <a:t>Dans les prochains 10 ans</a:t>
            </a:r>
          </a:p>
          <a:p>
            <a:pPr>
              <a:spcBef>
                <a:spcPts val="600"/>
              </a:spcBef>
            </a:pPr>
            <a:r>
              <a:rPr lang="en-GB" altLang="x-none" sz="1200">
                <a:latin typeface="Century Gothic" charset="0"/>
              </a:rPr>
              <a:t>Encore loin dans le future</a:t>
            </a:r>
          </a:p>
        </p:txBody>
      </p:sp>
      <p:grpSp>
        <p:nvGrpSpPr>
          <p:cNvPr id="9241" name="Group 64"/>
          <p:cNvGrpSpPr>
            <a:grpSpLocks/>
          </p:cNvGrpSpPr>
          <p:nvPr/>
        </p:nvGrpSpPr>
        <p:grpSpPr bwMode="auto">
          <a:xfrm>
            <a:off x="8607425" y="3797300"/>
            <a:ext cx="217488" cy="792163"/>
            <a:chOff x="8676456" y="1988840"/>
            <a:chExt cx="216024" cy="792088"/>
          </a:xfrm>
        </p:grpSpPr>
        <p:sp>
          <p:nvSpPr>
            <p:cNvPr id="66" name="Rectangle 65"/>
            <p:cNvSpPr>
              <a:spLocks noChangeArrowheads="1"/>
            </p:cNvSpPr>
            <p:nvPr/>
          </p:nvSpPr>
          <p:spPr bwMode="auto">
            <a:xfrm>
              <a:off x="8676456" y="1988840"/>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7" name="Rectangle 66"/>
            <p:cNvSpPr>
              <a:spLocks noChangeArrowheads="1"/>
            </p:cNvSpPr>
            <p:nvPr/>
          </p:nvSpPr>
          <p:spPr bwMode="auto">
            <a:xfrm>
              <a:off x="8676456" y="2276872"/>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8" name="Rectangle 67"/>
            <p:cNvSpPr>
              <a:spLocks noChangeArrowheads="1"/>
            </p:cNvSpPr>
            <p:nvPr/>
          </p:nvSpPr>
          <p:spPr bwMode="auto">
            <a:xfrm>
              <a:off x="8676456" y="2564904"/>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9242" name="TextBox 68"/>
          <p:cNvSpPr txBox="1">
            <a:spLocks noChangeArrowheads="1"/>
          </p:cNvSpPr>
          <p:nvPr/>
        </p:nvSpPr>
        <p:spPr bwMode="auto">
          <a:xfrm>
            <a:off x="6511925" y="4699000"/>
            <a:ext cx="24495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200">
                <a:latin typeface="Century Gothic" charset="0"/>
              </a:rPr>
              <a:t>C’est déjà possible</a:t>
            </a:r>
          </a:p>
          <a:p>
            <a:pPr>
              <a:spcBef>
                <a:spcPts val="600"/>
              </a:spcBef>
            </a:pPr>
            <a:r>
              <a:rPr lang="en-GB" altLang="x-none" sz="1200">
                <a:latin typeface="Century Gothic" charset="0"/>
              </a:rPr>
              <a:t>Dans les prochains 10 ans</a:t>
            </a:r>
          </a:p>
          <a:p>
            <a:pPr>
              <a:spcBef>
                <a:spcPts val="600"/>
              </a:spcBef>
            </a:pPr>
            <a:r>
              <a:rPr lang="en-GB" altLang="x-none" sz="1200">
                <a:latin typeface="Century Gothic" charset="0"/>
              </a:rPr>
              <a:t>Encore loin dans le future</a:t>
            </a:r>
          </a:p>
        </p:txBody>
      </p:sp>
      <p:grpSp>
        <p:nvGrpSpPr>
          <p:cNvPr id="9243" name="Group 69"/>
          <p:cNvGrpSpPr>
            <a:grpSpLocks/>
          </p:cNvGrpSpPr>
          <p:nvPr/>
        </p:nvGrpSpPr>
        <p:grpSpPr bwMode="auto">
          <a:xfrm>
            <a:off x="8604250" y="4706938"/>
            <a:ext cx="215900" cy="792162"/>
            <a:chOff x="8676456" y="1988840"/>
            <a:chExt cx="216024" cy="792088"/>
          </a:xfrm>
        </p:grpSpPr>
        <p:sp>
          <p:nvSpPr>
            <p:cNvPr id="71" name="Rectangle 70"/>
            <p:cNvSpPr>
              <a:spLocks noChangeArrowheads="1"/>
            </p:cNvSpPr>
            <p:nvPr/>
          </p:nvSpPr>
          <p:spPr bwMode="auto">
            <a:xfrm>
              <a:off x="8676456" y="1988840"/>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2" name="Rectangle 71"/>
            <p:cNvSpPr>
              <a:spLocks noChangeArrowheads="1"/>
            </p:cNvSpPr>
            <p:nvPr/>
          </p:nvSpPr>
          <p:spPr bwMode="auto">
            <a:xfrm>
              <a:off x="8676456" y="2276872"/>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3" name="Rectangle 72"/>
            <p:cNvSpPr>
              <a:spLocks noChangeArrowheads="1"/>
            </p:cNvSpPr>
            <p:nvPr/>
          </p:nvSpPr>
          <p:spPr bwMode="auto">
            <a:xfrm>
              <a:off x="8676456" y="2564904"/>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9244" name="TextBox 73"/>
          <p:cNvSpPr txBox="1">
            <a:spLocks noChangeArrowheads="1"/>
          </p:cNvSpPr>
          <p:nvPr/>
        </p:nvSpPr>
        <p:spPr bwMode="auto">
          <a:xfrm>
            <a:off x="6519863" y="5592763"/>
            <a:ext cx="24495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200">
                <a:latin typeface="Century Gothic" charset="0"/>
              </a:rPr>
              <a:t>C’est déjà possible</a:t>
            </a:r>
          </a:p>
          <a:p>
            <a:pPr>
              <a:spcBef>
                <a:spcPts val="600"/>
              </a:spcBef>
            </a:pPr>
            <a:r>
              <a:rPr lang="en-GB" altLang="x-none" sz="1200">
                <a:latin typeface="Century Gothic" charset="0"/>
              </a:rPr>
              <a:t>Dans les prochains 10 ans</a:t>
            </a:r>
          </a:p>
          <a:p>
            <a:pPr>
              <a:spcBef>
                <a:spcPts val="600"/>
              </a:spcBef>
            </a:pPr>
            <a:r>
              <a:rPr lang="en-GB" altLang="x-none" sz="1200">
                <a:latin typeface="Century Gothic" charset="0"/>
              </a:rPr>
              <a:t>Encore loin dans le future</a:t>
            </a:r>
          </a:p>
        </p:txBody>
      </p:sp>
      <p:grpSp>
        <p:nvGrpSpPr>
          <p:cNvPr id="9245" name="Group 74"/>
          <p:cNvGrpSpPr>
            <a:grpSpLocks/>
          </p:cNvGrpSpPr>
          <p:nvPr/>
        </p:nvGrpSpPr>
        <p:grpSpPr bwMode="auto">
          <a:xfrm>
            <a:off x="8612188" y="5602288"/>
            <a:ext cx="215900" cy="792162"/>
            <a:chOff x="8676456" y="1988840"/>
            <a:chExt cx="216024" cy="792088"/>
          </a:xfrm>
        </p:grpSpPr>
        <p:sp>
          <p:nvSpPr>
            <p:cNvPr id="76" name="Rectangle 75"/>
            <p:cNvSpPr>
              <a:spLocks noChangeArrowheads="1"/>
            </p:cNvSpPr>
            <p:nvPr/>
          </p:nvSpPr>
          <p:spPr bwMode="auto">
            <a:xfrm>
              <a:off x="8676456" y="1988840"/>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7" name="Rectangle 76"/>
            <p:cNvSpPr>
              <a:spLocks noChangeArrowheads="1"/>
            </p:cNvSpPr>
            <p:nvPr/>
          </p:nvSpPr>
          <p:spPr bwMode="auto">
            <a:xfrm>
              <a:off x="8676456" y="2276872"/>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8" name="Rectangle 77"/>
            <p:cNvSpPr>
              <a:spLocks noChangeArrowheads="1"/>
            </p:cNvSpPr>
            <p:nvPr/>
          </p:nvSpPr>
          <p:spPr bwMode="auto">
            <a:xfrm>
              <a:off x="8676456" y="2564904"/>
              <a:ext cx="216024" cy="216024"/>
            </a:xfrm>
            <a:prstGeom prst="rect">
              <a:avLst/>
            </a:prstGeom>
            <a:solidFill>
              <a:schemeClr val="bg1"/>
            </a:solidFill>
            <a:ln w="6350">
              <a:solidFill>
                <a:srgbClr val="D6AD00"/>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9246" name="TextBox 44"/>
          <p:cNvSpPr txBox="1">
            <a:spLocks noChangeArrowheads="1"/>
          </p:cNvSpPr>
          <p:nvPr/>
        </p:nvSpPr>
        <p:spPr bwMode="auto">
          <a:xfrm>
            <a:off x="7094538" y="6535738"/>
            <a:ext cx="2057400" cy="339725"/>
          </a:xfrm>
          <a:prstGeom prst="rect">
            <a:avLst/>
          </a:prstGeom>
          <a:solidFill>
            <a:srgbClr val="1894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US"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3"/>
          <p:cNvSpPr txBox="1">
            <a:spLocks noChangeArrowheads="1"/>
          </p:cNvSpPr>
          <p:nvPr/>
        </p:nvSpPr>
        <p:spPr bwMode="auto">
          <a:xfrm>
            <a:off x="7094538" y="6535738"/>
            <a:ext cx="2057400" cy="339725"/>
          </a:xfrm>
          <a:prstGeom prst="rect">
            <a:avLst/>
          </a:prstGeom>
          <a:solidFill>
            <a:srgbClr val="1894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US" altLang="x-none" sz="1600">
                <a:solidFill>
                  <a:schemeClr val="bg1"/>
                </a:solidFill>
                <a:latin typeface="Geneva" charset="0"/>
                <a:ea typeface="Geneva" charset="0"/>
                <a:cs typeface="Geneva" charset="0"/>
              </a:rPr>
              <a:t>Fiches apprenants</a:t>
            </a:r>
          </a:p>
        </p:txBody>
      </p:sp>
      <p:graphicFrame>
        <p:nvGraphicFramePr>
          <p:cNvPr id="7" name="Table 6"/>
          <p:cNvGraphicFramePr>
            <a:graphicFrameLocks noGrp="1"/>
          </p:cNvGraphicFramePr>
          <p:nvPr/>
        </p:nvGraphicFramePr>
        <p:xfrm>
          <a:off x="141411" y="806470"/>
          <a:ext cx="8888289" cy="594993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928326"/>
                <a:gridCol w="2928326"/>
                <a:gridCol w="3031637"/>
              </a:tblGrid>
              <a:tr h="3278088">
                <a:tc>
                  <a:txBody>
                    <a:bodyPr/>
                    <a:lstStyle/>
                    <a:p>
                      <a:endParaRPr lang="en-GB" dirty="0"/>
                    </a:p>
                  </a:txBody>
                  <a:tcP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671842">
                <a:tc>
                  <a:txBody>
                    <a:bodyPr/>
                    <a:lstStyle/>
                    <a:p>
                      <a:endParaRPr lang="en-GB" dirty="0"/>
                    </a:p>
                  </a:txBody>
                  <a:tcP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r>
                        <a:rPr lang="en-GB" dirty="0"/>
                        <a:t>c. </a:t>
                      </a:r>
                    </a:p>
                  </a:txBody>
                  <a:tcP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bl>
          </a:graphicData>
        </a:graphic>
      </p:graphicFrame>
      <p:sp>
        <p:nvSpPr>
          <p:cNvPr id="10244" name="Rectangle 1"/>
          <p:cNvSpPr>
            <a:spLocks noChangeArrowheads="1"/>
          </p:cNvSpPr>
          <p:nvPr/>
        </p:nvSpPr>
        <p:spPr bwMode="auto">
          <a:xfrm>
            <a:off x="152400" y="4110038"/>
            <a:ext cx="2879725"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Ce qu’ils ont fait</a:t>
            </a:r>
          </a:p>
          <a:p>
            <a:r>
              <a:rPr lang="en-GB" altLang="x-none" sz="1100">
                <a:latin typeface="Century Gothic" charset="0"/>
              </a:rPr>
              <a:t>Ils ont fait pousser de nouveaux organes à partir de cellules de vessie tirées du patient lui-même.</a:t>
            </a:r>
          </a:p>
          <a:p>
            <a:pPr>
              <a:spcBef>
                <a:spcPts val="600"/>
              </a:spcBef>
            </a:pPr>
            <a:endParaRPr lang="en-GB" altLang="x-none" sz="1100" b="1">
              <a:latin typeface="Century Gothic" charset="0"/>
            </a:endParaRPr>
          </a:p>
          <a:p>
            <a:pPr>
              <a:spcBef>
                <a:spcPts val="600"/>
              </a:spcBef>
            </a:pPr>
            <a:r>
              <a:rPr lang="en-GB" altLang="x-none" sz="1100" b="1">
                <a:latin typeface="Century Gothic" charset="0"/>
              </a:rPr>
              <a:t>Quand l’ont-ils fait: </a:t>
            </a:r>
            <a:r>
              <a:rPr lang="en-GB" altLang="x-none" sz="1100">
                <a:latin typeface="Century Gothic" charset="0"/>
              </a:rPr>
              <a:t>2006</a:t>
            </a:r>
            <a:endParaRPr lang="en-GB" altLang="x-none" sz="1100" b="1">
              <a:latin typeface="Century Gothic" charset="0"/>
            </a:endParaRPr>
          </a:p>
          <a:p>
            <a:pPr>
              <a:spcBef>
                <a:spcPts val="600"/>
              </a:spcBef>
            </a:pPr>
            <a:endParaRPr lang="en-GB" altLang="x-none" sz="1100" b="1">
              <a:latin typeface="Century Gothic" charset="0"/>
            </a:endParaRPr>
          </a:p>
          <a:p>
            <a:pPr>
              <a:spcBef>
                <a:spcPts val="600"/>
              </a:spcBef>
            </a:pPr>
            <a:r>
              <a:rPr lang="en-GB" altLang="x-none" sz="1100" b="1">
                <a:latin typeface="Century Gothic" charset="0"/>
              </a:rPr>
              <a:t>Est-ce que ça a marché?</a:t>
            </a:r>
          </a:p>
          <a:p>
            <a:pPr>
              <a:lnSpc>
                <a:spcPct val="114000"/>
              </a:lnSpc>
            </a:pPr>
            <a:r>
              <a:rPr lang="en-GB" altLang="x-none" sz="1100" b="1">
                <a:solidFill>
                  <a:srgbClr val="C00000"/>
                </a:solidFill>
                <a:latin typeface="Century Gothic" charset="0"/>
              </a:rPr>
              <a:t>Oui! </a:t>
            </a:r>
            <a:r>
              <a:rPr lang="en-GB" altLang="x-none" sz="1100">
                <a:latin typeface="Century Gothic" charset="0"/>
              </a:rPr>
              <a:t>Les nouveaux organes ont fonctionné à l’intérieur des patients sans effets secondaires.</a:t>
            </a:r>
          </a:p>
        </p:txBody>
      </p:sp>
      <p:sp>
        <p:nvSpPr>
          <p:cNvPr id="10245" name="Rectangle 2"/>
          <p:cNvSpPr>
            <a:spLocks noChangeArrowheads="1"/>
          </p:cNvSpPr>
          <p:nvPr/>
        </p:nvSpPr>
        <p:spPr bwMode="auto">
          <a:xfrm>
            <a:off x="3121025" y="814388"/>
            <a:ext cx="288131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Ce qu’ils ont fait</a:t>
            </a:r>
          </a:p>
          <a:p>
            <a:r>
              <a:rPr lang="en-GB" altLang="x-none" sz="1100">
                <a:latin typeface="Century Gothic" charset="0"/>
              </a:rPr>
              <a:t>Ils ont enlevé les reins aux rats.</a:t>
            </a:r>
          </a:p>
          <a:p>
            <a:r>
              <a:rPr lang="en-GB" altLang="x-none" sz="1100">
                <a:latin typeface="Century Gothic" charset="0"/>
              </a:rPr>
              <a:t>Puis, ils ont utilisé un produit chimique pour en détacher les cellules, </a:t>
            </a:r>
          </a:p>
          <a:p>
            <a:r>
              <a:rPr lang="en-GB" altLang="x-none" sz="1100">
                <a:latin typeface="Century Gothic" charset="0"/>
              </a:rPr>
              <a:t>laissant ainsi derrière tout le support extracellulaire de l’organe. Ils ont enveloppé ce dernier de cellules rénales de rat.</a:t>
            </a:r>
          </a:p>
          <a:p>
            <a:pPr>
              <a:spcBef>
                <a:spcPts val="600"/>
              </a:spcBef>
            </a:pPr>
            <a:r>
              <a:rPr lang="en-GB" altLang="x-none" sz="1100" b="1">
                <a:latin typeface="Century Gothic" charset="0"/>
              </a:rPr>
              <a:t>Quand l’ont-ils fait: </a:t>
            </a:r>
            <a:r>
              <a:rPr lang="en-GB" altLang="x-none" sz="1100">
                <a:latin typeface="Century Gothic" charset="0"/>
              </a:rPr>
              <a:t>2013</a:t>
            </a:r>
            <a:endParaRPr lang="en-GB" altLang="x-none" sz="1100" b="1">
              <a:latin typeface="Century Gothic" charset="0"/>
            </a:endParaRPr>
          </a:p>
          <a:p>
            <a:pPr>
              <a:spcBef>
                <a:spcPts val="600"/>
              </a:spcBef>
            </a:pPr>
            <a:r>
              <a:rPr lang="en-GB" altLang="x-none" sz="1100" b="1">
                <a:latin typeface="Century Gothic" charset="0"/>
              </a:rPr>
              <a:t>Est-ce que ça a marché?</a:t>
            </a:r>
          </a:p>
          <a:p>
            <a:pPr>
              <a:lnSpc>
                <a:spcPct val="114000"/>
              </a:lnSpc>
            </a:pPr>
            <a:r>
              <a:rPr lang="en-GB" altLang="x-none" sz="1100" b="1">
                <a:solidFill>
                  <a:srgbClr val="C00000"/>
                </a:solidFill>
                <a:latin typeface="Century Gothic" charset="0"/>
              </a:rPr>
              <a:t>Oui! </a:t>
            </a:r>
            <a:r>
              <a:rPr lang="en-US" altLang="x-none" sz="1100">
                <a:latin typeface="Century Gothic" charset="0"/>
              </a:rPr>
              <a:t>L</a:t>
            </a:r>
            <a:r>
              <a:rPr lang="en-GB" altLang="x-none" sz="1100">
                <a:latin typeface="Century Gothic" charset="0"/>
              </a:rPr>
              <a:t>es reins ont fonctionné dans le laboratoire et après être transplantés dans les rats.</a:t>
            </a:r>
          </a:p>
          <a:p>
            <a:pPr>
              <a:lnSpc>
                <a:spcPct val="114000"/>
              </a:lnSpc>
            </a:pPr>
            <a:r>
              <a:rPr lang="en-GB" altLang="x-none" sz="1100" b="1">
                <a:solidFill>
                  <a:srgbClr val="C00000"/>
                </a:solidFill>
                <a:latin typeface="Century Gothic" charset="0"/>
              </a:rPr>
              <a:t>Non! </a:t>
            </a:r>
            <a:r>
              <a:rPr lang="en-GB" altLang="x-none" sz="1100">
                <a:latin typeface="Century Gothic" charset="0"/>
              </a:rPr>
              <a:t>I</a:t>
            </a:r>
            <a:r>
              <a:rPr lang="en-US" altLang="x-none" sz="1100">
                <a:latin typeface="Century Gothic" charset="0"/>
              </a:rPr>
              <a:t>I</a:t>
            </a:r>
            <a:r>
              <a:rPr lang="en-GB" altLang="x-none" sz="1100">
                <a:latin typeface="Century Gothic" charset="0"/>
              </a:rPr>
              <a:t>s n’ont pas fonctionné  aussi bien que les reins naturels, parce qu’il leur manquait certains tissus.</a:t>
            </a:r>
          </a:p>
        </p:txBody>
      </p:sp>
      <p:sp>
        <p:nvSpPr>
          <p:cNvPr id="10246" name="Rectangle 3"/>
          <p:cNvSpPr>
            <a:spLocks noChangeArrowheads="1"/>
          </p:cNvSpPr>
          <p:nvPr/>
        </p:nvSpPr>
        <p:spPr bwMode="auto">
          <a:xfrm>
            <a:off x="6035675" y="839788"/>
            <a:ext cx="29289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Ce qu’ils ont fait</a:t>
            </a:r>
          </a:p>
          <a:p>
            <a:r>
              <a:rPr lang="en-GB" altLang="x-none" sz="1100">
                <a:latin typeface="Century Gothic" charset="0"/>
              </a:rPr>
              <a:t>Ils ont enlevé le tissu à un coeur de rat, laissant la matrice, puis ils ont ajouté des cellules cardiaques.</a:t>
            </a:r>
          </a:p>
          <a:p>
            <a:endParaRPr lang="en-GB" altLang="x-none" sz="1100" b="1">
              <a:latin typeface="Century Gothic" charset="0"/>
            </a:endParaRPr>
          </a:p>
          <a:p>
            <a:r>
              <a:rPr lang="en-GB" altLang="x-none" sz="1100" b="1">
                <a:latin typeface="Century Gothic" charset="0"/>
              </a:rPr>
              <a:t>Quand l’ont-ils fait: </a:t>
            </a:r>
            <a:r>
              <a:rPr lang="en-GB" altLang="x-none" sz="1100">
                <a:latin typeface="Century Gothic" charset="0"/>
              </a:rPr>
              <a:t>2013</a:t>
            </a:r>
            <a:endParaRPr lang="en-GB" altLang="x-none" sz="1100" b="1">
              <a:latin typeface="Century Gothic" charset="0"/>
            </a:endParaRPr>
          </a:p>
          <a:p>
            <a:pPr>
              <a:spcBef>
                <a:spcPts val="600"/>
              </a:spcBef>
            </a:pPr>
            <a:r>
              <a:rPr lang="en-GB" altLang="x-none" sz="1100" b="1">
                <a:latin typeface="Century Gothic" charset="0"/>
              </a:rPr>
              <a:t>Est-ce que ça a marché?</a:t>
            </a:r>
          </a:p>
          <a:p>
            <a:pPr>
              <a:lnSpc>
                <a:spcPct val="114000"/>
              </a:lnSpc>
            </a:pPr>
            <a:r>
              <a:rPr lang="en-GB" altLang="x-none" sz="1100" b="1">
                <a:solidFill>
                  <a:srgbClr val="C00000"/>
                </a:solidFill>
                <a:latin typeface="Century Gothic" charset="0"/>
              </a:rPr>
              <a:t>Oui! </a:t>
            </a:r>
            <a:r>
              <a:rPr lang="en-US" altLang="x-none" sz="1100">
                <a:latin typeface="Century Gothic" charset="0"/>
              </a:rPr>
              <a:t>L</a:t>
            </a:r>
            <a:r>
              <a:rPr lang="en-GB" altLang="x-none" sz="1100">
                <a:latin typeface="Century Gothic" charset="0"/>
              </a:rPr>
              <a:t>es cellules ont commencé à faire des mouvements contractiles comme si elles étaient dans le coeur.</a:t>
            </a:r>
          </a:p>
          <a:p>
            <a:pPr>
              <a:lnSpc>
                <a:spcPct val="114000"/>
              </a:lnSpc>
            </a:pPr>
            <a:r>
              <a:rPr lang="en-GB" altLang="x-none" sz="1100" b="1">
                <a:solidFill>
                  <a:srgbClr val="C00000"/>
                </a:solidFill>
                <a:latin typeface="Century Gothic" charset="0"/>
              </a:rPr>
              <a:t>Non! </a:t>
            </a:r>
            <a:r>
              <a:rPr lang="en-GB" altLang="x-none" sz="1100">
                <a:latin typeface="Century Gothic" charset="0"/>
              </a:rPr>
              <a:t>Le coeur ne fonctionne pas à l’intérieur d’un organisme, parce que ses contractions ne sont pas assez fortes pour pomper le sang. On constate que les cellules nerveuses qui stimulent les contractions ne s’y sont pas développées. </a:t>
            </a:r>
          </a:p>
        </p:txBody>
      </p:sp>
      <p:sp>
        <p:nvSpPr>
          <p:cNvPr id="5" name="TextBox 4"/>
          <p:cNvSpPr txBox="1"/>
          <p:nvPr/>
        </p:nvSpPr>
        <p:spPr>
          <a:xfrm>
            <a:off x="2987675" y="107950"/>
            <a:ext cx="3240088" cy="584200"/>
          </a:xfrm>
          <a:prstGeom prst="rect">
            <a:avLst/>
          </a:prstGeom>
          <a:noFill/>
        </p:spPr>
        <p:txBody>
          <a:bodyPr>
            <a:spAutoFit/>
          </a:bodyPr>
          <a:lstStyle/>
          <a:p>
            <a:pPr algn="ctr" fontAlgn="auto">
              <a:spcBef>
                <a:spcPts val="0"/>
              </a:spcBef>
              <a:spcAft>
                <a:spcPts val="0"/>
              </a:spcAft>
              <a:defRPr/>
            </a:pPr>
            <a:r>
              <a:rPr lang="en-GB" sz="3200" dirty="0">
                <a:solidFill>
                  <a:srgbClr val="0091C4"/>
                </a:solidFill>
                <a:latin typeface="Century Gothic" pitchFamily="34" charset="0"/>
                <a:ea typeface="+mj-ea"/>
                <a:cs typeface="+mj-cs"/>
              </a:rPr>
              <a:t>La recherche</a:t>
            </a:r>
            <a:endParaRPr lang="en-GB" sz="3200" dirty="0">
              <a:solidFill>
                <a:srgbClr val="0091C4"/>
              </a:solidFill>
              <a:latin typeface="Century Gothic" pitchFamily="34" charset="0"/>
              <a:ea typeface="+mj-ea"/>
              <a:cs typeface="+mj-cs"/>
            </a:endParaRPr>
          </a:p>
        </p:txBody>
      </p:sp>
      <p:sp>
        <p:nvSpPr>
          <p:cNvPr id="10248" name="Rectangle 7"/>
          <p:cNvSpPr>
            <a:spLocks noChangeArrowheads="1"/>
          </p:cNvSpPr>
          <p:nvPr/>
        </p:nvSpPr>
        <p:spPr bwMode="auto">
          <a:xfrm>
            <a:off x="3111500" y="4110038"/>
            <a:ext cx="26797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Ce qu’ils ont fait:</a:t>
            </a:r>
          </a:p>
          <a:p>
            <a:r>
              <a:rPr lang="en-GB" altLang="x-none" sz="1100">
                <a:latin typeface="Century Gothic" charset="0"/>
              </a:rPr>
              <a:t>Ils ont crée une matrice bio-dégradable de la trachée du patient et ils l’ont baignée dans une solution de cellules souches tirées du patient.</a:t>
            </a:r>
          </a:p>
          <a:p>
            <a:endParaRPr lang="en-GB" altLang="x-none" sz="1100">
              <a:latin typeface="Century Gothic" charset="0"/>
            </a:endParaRPr>
          </a:p>
          <a:p>
            <a:r>
              <a:rPr lang="en-GB" altLang="x-none" sz="1100" b="1">
                <a:latin typeface="Century Gothic" charset="0"/>
              </a:rPr>
              <a:t>Quand l’ont-ils fait: </a:t>
            </a:r>
            <a:r>
              <a:rPr lang="en-GB" altLang="x-none" sz="1100">
                <a:latin typeface="Century Gothic" charset="0"/>
              </a:rPr>
              <a:t>2011</a:t>
            </a:r>
          </a:p>
          <a:p>
            <a:pPr>
              <a:spcBef>
                <a:spcPts val="600"/>
              </a:spcBef>
            </a:pPr>
            <a:r>
              <a:rPr lang="en-GB" altLang="x-none" sz="1100" b="1">
                <a:latin typeface="Century Gothic" charset="0"/>
              </a:rPr>
              <a:t>Est-ce que ça a marché? </a:t>
            </a:r>
          </a:p>
          <a:p>
            <a:r>
              <a:rPr lang="en-GB" altLang="x-none" sz="1100" b="1">
                <a:solidFill>
                  <a:srgbClr val="C00000"/>
                </a:solidFill>
                <a:latin typeface="Century Gothic" charset="0"/>
              </a:rPr>
              <a:t>Oui! </a:t>
            </a:r>
            <a:r>
              <a:rPr lang="en-GB" altLang="x-none" sz="1100">
                <a:latin typeface="Century Gothic" charset="0"/>
              </a:rPr>
              <a:t>Après deux jours, le tissu a poussé sur la matrice. Elle a été transplantée dans le patient, qui mène maintenant une vie normale.</a:t>
            </a:r>
          </a:p>
        </p:txBody>
      </p:sp>
      <p:sp>
        <p:nvSpPr>
          <p:cNvPr id="10249" name="Rectangle 8"/>
          <p:cNvSpPr>
            <a:spLocks noChangeArrowheads="1"/>
          </p:cNvSpPr>
          <p:nvPr/>
        </p:nvSpPr>
        <p:spPr bwMode="auto">
          <a:xfrm>
            <a:off x="158750" y="817563"/>
            <a:ext cx="28813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Ce qu’ils ont fait</a:t>
            </a:r>
          </a:p>
          <a:p>
            <a:r>
              <a:rPr lang="en-GB" altLang="x-none" sz="1100">
                <a:latin typeface="Century Gothic" charset="0"/>
              </a:rPr>
              <a:t>Ils ont pris des cellules souches humaines destinées à devenir des cellules du cerveau et ils les ont mises sur un support. De petits organes semblables à des cerveaux  se sont développés.</a:t>
            </a:r>
          </a:p>
          <a:p>
            <a:r>
              <a:rPr lang="en-GB" altLang="x-none" sz="1100" b="1">
                <a:latin typeface="Century Gothic" charset="0"/>
              </a:rPr>
              <a:t>Quand l’ont-ils fait: </a:t>
            </a:r>
            <a:r>
              <a:rPr lang="en-GB" altLang="x-none" sz="1100">
                <a:latin typeface="Century Gothic" charset="0"/>
              </a:rPr>
              <a:t>2013</a:t>
            </a:r>
            <a:endParaRPr lang="en-GB" altLang="x-none" sz="1100" b="1">
              <a:latin typeface="Century Gothic" charset="0"/>
            </a:endParaRPr>
          </a:p>
          <a:p>
            <a:r>
              <a:rPr lang="en-GB" altLang="x-none" sz="1100" b="1">
                <a:latin typeface="Century Gothic" charset="0"/>
              </a:rPr>
              <a:t>Est-ce que ça a marché?</a:t>
            </a:r>
          </a:p>
          <a:p>
            <a:r>
              <a:rPr lang="en-GB" altLang="x-none" sz="1100" b="1">
                <a:solidFill>
                  <a:srgbClr val="C00000"/>
                </a:solidFill>
                <a:latin typeface="Century Gothic" charset="0"/>
              </a:rPr>
              <a:t>Oui! </a:t>
            </a:r>
            <a:r>
              <a:rPr lang="en-US" altLang="x-none" sz="1100">
                <a:latin typeface="Century Gothic" charset="0"/>
              </a:rPr>
              <a:t>L</a:t>
            </a:r>
            <a:r>
              <a:rPr lang="en-GB" altLang="x-none" sz="1100">
                <a:latin typeface="Century Gothic" charset="0"/>
              </a:rPr>
              <a:t>es mini-cerveaux étaient structurés en plusieurs régions distinctes.</a:t>
            </a:r>
          </a:p>
          <a:p>
            <a:r>
              <a:rPr lang="en-GB" altLang="x-none" sz="1100" b="1">
                <a:solidFill>
                  <a:srgbClr val="C00000"/>
                </a:solidFill>
                <a:latin typeface="Century Gothic" charset="0"/>
              </a:rPr>
              <a:t>Non! </a:t>
            </a:r>
            <a:r>
              <a:rPr lang="en-GB" altLang="x-none" sz="1100">
                <a:latin typeface="Century Gothic" charset="0"/>
              </a:rPr>
              <a:t>Ils ont arrêté leur croissance atteignant seulement la taille d’un pois. Sans vaisseaux sanguins, les cerveaux n’ont pas pu recevoir assez de nutriments et dioxygène pour poursuivre leur croissance.</a:t>
            </a:r>
          </a:p>
        </p:txBody>
      </p:sp>
      <p:sp>
        <p:nvSpPr>
          <p:cNvPr id="10250" name="TextBox 24"/>
          <p:cNvSpPr txBox="1">
            <a:spLocks noChangeArrowheads="1"/>
          </p:cNvSpPr>
          <p:nvPr/>
        </p:nvSpPr>
        <p:spPr bwMode="auto">
          <a:xfrm>
            <a:off x="7543800" y="0"/>
            <a:ext cx="1062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4</a:t>
            </a:r>
          </a:p>
        </p:txBody>
      </p:sp>
      <p:pic>
        <p:nvPicPr>
          <p:cNvPr id="10251" name="Picture 25"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9488" y="44450"/>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kidney orga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737505">
            <a:off x="5340350" y="2003425"/>
            <a:ext cx="563563" cy="8255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hear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0875" y="1346200"/>
            <a:ext cx="609600" cy="8270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bladder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648200"/>
            <a:ext cx="984250" cy="1012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brain orga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19325" y="1849438"/>
            <a:ext cx="838200" cy="6683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042025" y="4121150"/>
            <a:ext cx="2913063" cy="1108075"/>
          </a:xfrm>
          <a:prstGeom prst="rect">
            <a:avLst/>
          </a:prstGeom>
          <a:solidFill>
            <a:schemeClr val="bg2">
              <a:lumMod val="90000"/>
            </a:schemeClr>
          </a:solidFill>
        </p:spPr>
        <p:txBody>
          <a:bodyPr>
            <a:spAutoFit/>
          </a:bodyPr>
          <a:lstStyle/>
          <a:p>
            <a:pPr fontAlgn="auto">
              <a:spcBef>
                <a:spcPts val="0"/>
              </a:spcBef>
              <a:spcAft>
                <a:spcPts val="0"/>
              </a:spcAft>
              <a:defRPr/>
            </a:pPr>
            <a:r>
              <a:rPr lang="en-GB" sz="1100" b="1" dirty="0">
                <a:latin typeface="Century Gothic" pitchFamily="34" charset="0"/>
                <a:ea typeface="+mn-ea"/>
                <a:cs typeface="+mn-cs"/>
              </a:rPr>
              <a:t>C’est quoi, les cellules souches?</a:t>
            </a:r>
          </a:p>
          <a:p>
            <a:pPr fontAlgn="auto">
              <a:spcBef>
                <a:spcPts val="0"/>
              </a:spcBef>
              <a:spcAft>
                <a:spcPts val="0"/>
              </a:spcAft>
              <a:defRPr/>
            </a:pPr>
            <a:r>
              <a:rPr lang="en-GB" sz="1100" dirty="0">
                <a:latin typeface="Century Gothic" pitchFamily="34" charset="0"/>
                <a:ea typeface="+mn-ea"/>
                <a:cs typeface="+mn-cs"/>
              </a:rPr>
              <a:t>Ce sont des cellules qui ne se sont pas encore spécialisées pour une tâche concrète. Elles ont la capacité de se différencier dans beaucoup de types de cellules différentes.</a:t>
            </a:r>
          </a:p>
        </p:txBody>
      </p:sp>
      <p:pic>
        <p:nvPicPr>
          <p:cNvPr id="38" name="Picture 37" descr="trachea lungs.png"/>
          <p:cNvPicPr>
            <a:picLocks noChangeAspect="1"/>
          </p:cNvPicPr>
          <p:nvPr/>
        </p:nvPicPr>
        <p:blipFill>
          <a:blip r:embed="rId9">
            <a:extLst>
              <a:ext uri="{28A0092B-C50C-407E-A947-70E740481C1C}">
                <a14:useLocalDpi xmlns:a14="http://schemas.microsoft.com/office/drawing/2010/main" val="0"/>
              </a:ext>
            </a:extLst>
          </a:blip>
          <a:srcRect l="45425" t="19559" r="43758" b="66216"/>
          <a:stretch>
            <a:fillRect/>
          </a:stretch>
        </p:blipFill>
        <p:spPr bwMode="auto">
          <a:xfrm>
            <a:off x="5646738" y="4702175"/>
            <a:ext cx="449262" cy="9366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8" name="Group 40"/>
          <p:cNvGrpSpPr>
            <a:grpSpLocks/>
          </p:cNvGrpSpPr>
          <p:nvPr/>
        </p:nvGrpSpPr>
        <p:grpSpPr bwMode="auto">
          <a:xfrm>
            <a:off x="5994400" y="5197475"/>
            <a:ext cx="3017838" cy="1579563"/>
            <a:chOff x="5993988" y="4693776"/>
            <a:chExt cx="3017932" cy="1579257"/>
          </a:xfrm>
        </p:grpSpPr>
        <p:pic>
          <p:nvPicPr>
            <p:cNvPr id="10259" name="Picture 26" descr="stem cell application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38612" y="4830792"/>
              <a:ext cx="2898668" cy="129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Box 27"/>
            <p:cNvSpPr txBox="1">
              <a:spLocks noChangeArrowheads="1"/>
            </p:cNvSpPr>
            <p:nvPr/>
          </p:nvSpPr>
          <p:spPr bwMode="auto">
            <a:xfrm>
              <a:off x="7681540" y="6042201"/>
              <a:ext cx="10408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c. </a:t>
              </a:r>
              <a:r>
                <a:rPr lang="en-US" altLang="x-none" sz="900">
                  <a:latin typeface="Century Gothic" charset="0"/>
                </a:rPr>
                <a:t>c</a:t>
              </a:r>
              <a:r>
                <a:rPr lang="en-GB" altLang="x-none" sz="900">
                  <a:latin typeface="Century Gothic" charset="0"/>
                </a:rPr>
                <a:t>ardiaques</a:t>
              </a:r>
            </a:p>
          </p:txBody>
        </p:sp>
        <p:sp>
          <p:nvSpPr>
            <p:cNvPr id="10261" name="TextBox 28"/>
            <p:cNvSpPr txBox="1">
              <a:spLocks noChangeArrowheads="1"/>
            </p:cNvSpPr>
            <p:nvPr/>
          </p:nvSpPr>
          <p:spPr bwMode="auto">
            <a:xfrm>
              <a:off x="8478520" y="5606590"/>
              <a:ext cx="533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c. </a:t>
              </a:r>
              <a:r>
                <a:rPr lang="en-US" altLang="x-none" sz="900">
                  <a:latin typeface="Century Gothic" charset="0"/>
                </a:rPr>
                <a:t>H</a:t>
              </a:r>
              <a:r>
                <a:rPr lang="en-GB" altLang="x-none" sz="900">
                  <a:latin typeface="Century Gothic" charset="0"/>
                </a:rPr>
                <a:t>épa-tiques</a:t>
              </a:r>
            </a:p>
          </p:txBody>
        </p:sp>
        <p:sp>
          <p:nvSpPr>
            <p:cNvPr id="10262" name="TextBox 29"/>
            <p:cNvSpPr txBox="1">
              <a:spLocks noChangeArrowheads="1"/>
            </p:cNvSpPr>
            <p:nvPr/>
          </p:nvSpPr>
          <p:spPr bwMode="auto">
            <a:xfrm>
              <a:off x="8010212" y="4693776"/>
              <a:ext cx="9542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c. intestinales</a:t>
              </a:r>
            </a:p>
          </p:txBody>
        </p:sp>
        <p:sp>
          <p:nvSpPr>
            <p:cNvPr id="10263" name="TextBox 30"/>
            <p:cNvSpPr txBox="1">
              <a:spLocks noChangeArrowheads="1"/>
            </p:cNvSpPr>
            <p:nvPr/>
          </p:nvSpPr>
          <p:spPr bwMode="auto">
            <a:xfrm>
              <a:off x="6035516" y="4693776"/>
              <a:ext cx="10968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900">
                  <a:latin typeface="Century Gothic" charset="0"/>
                </a:rPr>
                <a:t>c. </a:t>
              </a:r>
              <a:r>
                <a:rPr lang="en-GB" altLang="x-none" sz="900">
                  <a:latin typeface="Century Gothic" charset="0"/>
                </a:rPr>
                <a:t>musculaires</a:t>
              </a:r>
            </a:p>
          </p:txBody>
        </p:sp>
        <p:sp>
          <p:nvSpPr>
            <p:cNvPr id="10264" name="TextBox 31"/>
            <p:cNvSpPr txBox="1">
              <a:spLocks noChangeArrowheads="1"/>
            </p:cNvSpPr>
            <p:nvPr/>
          </p:nvSpPr>
          <p:spPr bwMode="auto">
            <a:xfrm>
              <a:off x="5993988" y="5655168"/>
              <a:ext cx="8640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c. sanguines</a:t>
              </a:r>
            </a:p>
          </p:txBody>
        </p:sp>
        <p:sp>
          <p:nvSpPr>
            <p:cNvPr id="10265" name="TextBox 32"/>
            <p:cNvSpPr txBox="1">
              <a:spLocks noChangeArrowheads="1"/>
            </p:cNvSpPr>
            <p:nvPr/>
          </p:nvSpPr>
          <p:spPr bwMode="auto">
            <a:xfrm>
              <a:off x="6553200" y="6016801"/>
              <a:ext cx="8793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c. nerveuses</a:t>
              </a:r>
            </a:p>
          </p:txBody>
        </p:sp>
        <p:sp>
          <p:nvSpPr>
            <p:cNvPr id="10266" name="TextBox 42"/>
            <p:cNvSpPr txBox="1">
              <a:spLocks noChangeArrowheads="1"/>
            </p:cNvSpPr>
            <p:nvPr/>
          </p:nvSpPr>
          <p:spPr bwMode="auto">
            <a:xfrm>
              <a:off x="7015480" y="4869160"/>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900">
                  <a:latin typeface="Century Gothic" charset="0"/>
                </a:rPr>
                <a:t>C</a:t>
              </a:r>
              <a:r>
                <a:rPr lang="en-GB" altLang="x-none" sz="900">
                  <a:latin typeface="Century Gothic" charset="0"/>
                </a:rPr>
                <a:t>ellules souches</a:t>
              </a:r>
            </a:p>
          </p:txBody>
        </p:sp>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92290" y="846163"/>
          <a:ext cx="8962810" cy="5535165"/>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4413166"/>
                <a:gridCol w="4549644"/>
              </a:tblGrid>
              <a:tr h="1107033">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r>
              <a:tr h="1107033">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c>
                  <a:txBody>
                    <a:bodyPr/>
                    <a:lstStyle/>
                    <a:p>
                      <a:endParaRPr lang="en-GB"/>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r>
              <a:tr h="1107033">
                <a:tc>
                  <a:txBody>
                    <a:bodyPr/>
                    <a:lstStyle/>
                    <a:p>
                      <a:endParaRPr lang="en-GB"/>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r>
              <a:tr h="1107033">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r>
              <a:tr h="1107033">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B80000"/>
                      </a:solidFill>
                      <a:prstDash val="solid"/>
                      <a:round/>
                      <a:headEnd type="none" w="med" len="med"/>
                      <a:tailEnd type="none" w="med" len="med"/>
                    </a:lnL>
                    <a:lnR w="6350" cap="flat" cmpd="sng" algn="ctr">
                      <a:solidFill>
                        <a:srgbClr val="B80000"/>
                      </a:solidFill>
                      <a:prstDash val="solid"/>
                      <a:round/>
                      <a:headEnd type="none" w="med" len="med"/>
                      <a:tailEnd type="none" w="med" len="med"/>
                    </a:lnR>
                    <a:lnT w="6350" cap="flat" cmpd="sng" algn="ctr">
                      <a:solidFill>
                        <a:srgbClr val="B80000"/>
                      </a:solidFill>
                      <a:prstDash val="solid"/>
                      <a:round/>
                      <a:headEnd type="none" w="med" len="med"/>
                      <a:tailEnd type="none" w="med" len="med"/>
                    </a:lnT>
                    <a:lnB w="6350" cap="flat" cmpd="sng" algn="ctr">
                      <a:solidFill>
                        <a:srgbClr val="B80000"/>
                      </a:solidFill>
                      <a:prstDash val="solid"/>
                      <a:round/>
                      <a:headEnd type="none" w="med" len="med"/>
                      <a:tailEnd type="none" w="med" len="med"/>
                    </a:lnB>
                    <a:solidFill>
                      <a:schemeClr val="bg1"/>
                    </a:solidFill>
                  </a:tcPr>
                </a:tc>
              </a:tr>
            </a:tbl>
          </a:graphicData>
        </a:graphic>
      </p:graphicFrame>
      <p:sp>
        <p:nvSpPr>
          <p:cNvPr id="11267" name="TextBox 5"/>
          <p:cNvSpPr txBox="1">
            <a:spLocks noChangeArrowheads="1"/>
          </p:cNvSpPr>
          <p:nvPr/>
        </p:nvSpPr>
        <p:spPr bwMode="auto">
          <a:xfrm>
            <a:off x="60325" y="1033463"/>
            <a:ext cx="36718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La première trachée de remplacement a été utilisé en 2011. L’expectative à long terme n’est donc pas claire.</a:t>
            </a:r>
          </a:p>
        </p:txBody>
      </p:sp>
      <p:sp>
        <p:nvSpPr>
          <p:cNvPr id="11268" name="TextBox 6"/>
          <p:cNvSpPr txBox="1">
            <a:spLocks noChangeArrowheads="1"/>
          </p:cNvSpPr>
          <p:nvPr/>
        </p:nvSpPr>
        <p:spPr bwMode="auto">
          <a:xfrm>
            <a:off x="4654550" y="806450"/>
            <a:ext cx="38893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Cela prend env. </a:t>
            </a:r>
            <a:r>
              <a:rPr lang="en-US" altLang="x-none" sz="1400">
                <a:latin typeface="Century Gothic" charset="0"/>
              </a:rPr>
              <a:t>u</a:t>
            </a:r>
            <a:r>
              <a:rPr lang="en-GB" altLang="x-none" sz="1400">
                <a:latin typeface="Century Gothic" charset="0"/>
              </a:rPr>
              <a:t>ne semaine pour construire une trachée de remplacement en laboratoire. On doit attendre éventuellement des mois pour trouver une trachée venant d’un donneur compatible. </a:t>
            </a:r>
          </a:p>
        </p:txBody>
      </p:sp>
      <p:sp>
        <p:nvSpPr>
          <p:cNvPr id="11269" name="TextBox 8"/>
          <p:cNvSpPr txBox="1">
            <a:spLocks noChangeArrowheads="1"/>
          </p:cNvSpPr>
          <p:nvPr/>
        </p:nvSpPr>
        <p:spPr bwMode="auto">
          <a:xfrm>
            <a:off x="4654550" y="1930400"/>
            <a:ext cx="39608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Puisque la trachée de remplacement contient tes propres cellules, elle ne sera pas rejetée par ton système immunitaire et tu ne devras pas prendre des médicaments durant le reste de ta vie.</a:t>
            </a:r>
          </a:p>
        </p:txBody>
      </p:sp>
      <p:sp>
        <p:nvSpPr>
          <p:cNvPr id="11270" name="TextBox 9"/>
          <p:cNvSpPr txBox="1">
            <a:spLocks noChangeArrowheads="1"/>
          </p:cNvSpPr>
          <p:nvPr/>
        </p:nvSpPr>
        <p:spPr bwMode="auto">
          <a:xfrm>
            <a:off x="4643438" y="4227513"/>
            <a:ext cx="3816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Des échantillons de tissu d’une trachée normale et d’une de remplacement ont la même apparence sous le microscope.</a:t>
            </a:r>
          </a:p>
        </p:txBody>
      </p:sp>
      <p:sp>
        <p:nvSpPr>
          <p:cNvPr id="11271" name="TextBox 10"/>
          <p:cNvSpPr txBox="1">
            <a:spLocks noChangeArrowheads="1"/>
          </p:cNvSpPr>
          <p:nvPr/>
        </p:nvSpPr>
        <p:spPr bwMode="auto">
          <a:xfrm>
            <a:off x="60325" y="1905000"/>
            <a:ext cx="38592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Un homme qui a reçu la deuxième trachée de remplacement en 2012 est décédé une année plus tard. Sa famille n’a pas voulu révéler les causes de son décès.</a:t>
            </a:r>
          </a:p>
        </p:txBody>
      </p:sp>
      <p:sp>
        <p:nvSpPr>
          <p:cNvPr id="11272" name="TextBox 11"/>
          <p:cNvSpPr txBox="1">
            <a:spLocks noChangeArrowheads="1"/>
          </p:cNvSpPr>
          <p:nvPr/>
        </p:nvSpPr>
        <p:spPr bwMode="auto">
          <a:xfrm>
            <a:off x="39688" y="3011488"/>
            <a:ext cx="39560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Une seule opération est nécessaire en cas de transplantation. Deux opérations sont requises pour la trachée de remplacement: une pour prélever les cellules souches et une autre pour inserer la nouvelle trachée.</a:t>
            </a:r>
          </a:p>
        </p:txBody>
      </p:sp>
      <p:sp>
        <p:nvSpPr>
          <p:cNvPr id="11273" name="TextBox 13"/>
          <p:cNvSpPr txBox="1">
            <a:spLocks noChangeArrowheads="1"/>
          </p:cNvSpPr>
          <p:nvPr/>
        </p:nvSpPr>
        <p:spPr bwMode="auto">
          <a:xfrm>
            <a:off x="60325" y="4221163"/>
            <a:ext cx="4087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Peu de gens ont reçu une trachée de remplacement. Beaucoup ont eu des transplantations et ils continuent à vivre en bonne santé.</a:t>
            </a:r>
          </a:p>
        </p:txBody>
      </p:sp>
      <p:sp>
        <p:nvSpPr>
          <p:cNvPr id="11274" name="TextBox 14"/>
          <p:cNvSpPr txBox="1">
            <a:spLocks noChangeArrowheads="1"/>
          </p:cNvSpPr>
          <p:nvPr/>
        </p:nvSpPr>
        <p:spPr bwMode="auto">
          <a:xfrm>
            <a:off x="60325" y="5457825"/>
            <a:ext cx="4176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L’ingénierie d’organes est une technologie très récente. Préfères-tu une nouvelle procédure ou bien une qui a déjà été testée?</a:t>
            </a:r>
          </a:p>
        </p:txBody>
      </p:sp>
      <p:sp>
        <p:nvSpPr>
          <p:cNvPr id="11275" name="TextBox 15"/>
          <p:cNvSpPr txBox="1">
            <a:spLocks noChangeArrowheads="1"/>
          </p:cNvSpPr>
          <p:nvPr/>
        </p:nvSpPr>
        <p:spPr bwMode="auto">
          <a:xfrm>
            <a:off x="4643438" y="3200400"/>
            <a:ext cx="3600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La trachée de remplacement est faite sur mesure, alors elle s’adapte parfaitement à toi.</a:t>
            </a:r>
          </a:p>
        </p:txBody>
      </p:sp>
      <p:sp>
        <p:nvSpPr>
          <p:cNvPr id="11276" name="TextBox 18"/>
          <p:cNvSpPr txBox="1">
            <a:spLocks noChangeArrowheads="1"/>
          </p:cNvSpPr>
          <p:nvPr/>
        </p:nvSpPr>
        <p:spPr bwMode="auto">
          <a:xfrm>
            <a:off x="4643438" y="5364163"/>
            <a:ext cx="396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Toutes les opérations impliquant une trachée de remplacement ont été un succès et la trachée a fonctionné à la perfection.</a:t>
            </a:r>
          </a:p>
        </p:txBody>
      </p:sp>
      <p:sp>
        <p:nvSpPr>
          <p:cNvPr id="11277" name="TextBox 32"/>
          <p:cNvSpPr txBox="1">
            <a:spLocks noChangeArrowheads="1"/>
          </p:cNvSpPr>
          <p:nvPr/>
        </p:nvSpPr>
        <p:spPr bwMode="auto">
          <a:xfrm>
            <a:off x="7467600" y="0"/>
            <a:ext cx="1138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5</a:t>
            </a:r>
          </a:p>
        </p:txBody>
      </p:sp>
      <p:pic>
        <p:nvPicPr>
          <p:cNvPr id="11278" name="Picture 33"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9488" y="44450"/>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2208213" y="107950"/>
            <a:ext cx="4772025" cy="584200"/>
          </a:xfrm>
          <a:prstGeom prst="rect">
            <a:avLst/>
          </a:prstGeom>
          <a:noFill/>
        </p:spPr>
        <p:txBody>
          <a:bodyPr>
            <a:spAutoFit/>
          </a:bodyPr>
          <a:lstStyle/>
          <a:p>
            <a:pPr algn="ctr" fontAlgn="auto">
              <a:spcBef>
                <a:spcPts val="0"/>
              </a:spcBef>
              <a:spcAft>
                <a:spcPts val="0"/>
              </a:spcAft>
              <a:defRPr/>
            </a:pPr>
            <a:r>
              <a:rPr lang="en-GB" sz="3200" dirty="0">
                <a:solidFill>
                  <a:srgbClr val="0091C4"/>
                </a:solidFill>
                <a:latin typeface="Century Gothic" pitchFamily="34" charset="0"/>
                <a:ea typeface="+mj-ea"/>
                <a:cs typeface="+mj-cs"/>
              </a:rPr>
              <a:t>Cartes </a:t>
            </a:r>
            <a:r>
              <a:rPr lang="en-GB" sz="3200" dirty="0">
                <a:solidFill>
                  <a:srgbClr val="0091C4"/>
                </a:solidFill>
                <a:latin typeface="Century Gothic" pitchFamily="34" charset="0"/>
                <a:ea typeface="+mn-ea"/>
                <a:cs typeface="+mn-cs"/>
              </a:rPr>
              <a:t>argumentaires </a:t>
            </a:r>
            <a:endParaRPr lang="en-GB" sz="3200" dirty="0">
              <a:solidFill>
                <a:srgbClr val="0091C4"/>
              </a:solidFill>
              <a:latin typeface="Century Gothic" pitchFamily="34" charset="0"/>
              <a:ea typeface="+mj-ea"/>
              <a:cs typeface="+mj-cs"/>
            </a:endParaRPr>
          </a:p>
        </p:txBody>
      </p:sp>
      <p:grpSp>
        <p:nvGrpSpPr>
          <p:cNvPr id="11280" name="Group 41"/>
          <p:cNvGrpSpPr>
            <a:grpSpLocks/>
          </p:cNvGrpSpPr>
          <p:nvPr/>
        </p:nvGrpSpPr>
        <p:grpSpPr bwMode="auto">
          <a:xfrm>
            <a:off x="8459788" y="912813"/>
            <a:ext cx="490537" cy="628650"/>
            <a:chOff x="7740352" y="2362106"/>
            <a:chExt cx="504056" cy="646331"/>
          </a:xfrm>
        </p:grpSpPr>
        <p:sp>
          <p:nvSpPr>
            <p:cNvPr id="36" name="Rounded Rectangle 35"/>
            <p:cNvSpPr/>
            <p:nvPr/>
          </p:nvSpPr>
          <p:spPr>
            <a:xfrm>
              <a:off x="7740352" y="2420888"/>
              <a:ext cx="504056" cy="50405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TextBox 26"/>
            <p:cNvSpPr txBox="1"/>
            <p:nvPr/>
          </p:nvSpPr>
          <p:spPr>
            <a:xfrm>
              <a:off x="7740352" y="2362106"/>
              <a:ext cx="504056" cy="646331"/>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1" name="Group 43"/>
          <p:cNvGrpSpPr>
            <a:grpSpLocks/>
          </p:cNvGrpSpPr>
          <p:nvPr/>
        </p:nvGrpSpPr>
        <p:grpSpPr bwMode="auto">
          <a:xfrm>
            <a:off x="8459788" y="2008188"/>
            <a:ext cx="490537" cy="628650"/>
            <a:chOff x="7740352" y="2362106"/>
            <a:chExt cx="504056" cy="646331"/>
          </a:xfrm>
        </p:grpSpPr>
        <p:sp>
          <p:nvSpPr>
            <p:cNvPr id="45" name="Rounded Rectangle 44"/>
            <p:cNvSpPr/>
            <p:nvPr/>
          </p:nvSpPr>
          <p:spPr>
            <a:xfrm>
              <a:off x="7740352" y="2420888"/>
              <a:ext cx="504056" cy="50405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TextBox 45"/>
            <p:cNvSpPr txBox="1"/>
            <p:nvPr/>
          </p:nvSpPr>
          <p:spPr>
            <a:xfrm>
              <a:off x="7740352" y="2362106"/>
              <a:ext cx="504056" cy="646331"/>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2" name="Group 46"/>
          <p:cNvGrpSpPr>
            <a:grpSpLocks/>
          </p:cNvGrpSpPr>
          <p:nvPr/>
        </p:nvGrpSpPr>
        <p:grpSpPr bwMode="auto">
          <a:xfrm>
            <a:off x="8459788" y="3141663"/>
            <a:ext cx="490537" cy="627062"/>
            <a:chOff x="7740352" y="2362106"/>
            <a:chExt cx="504056" cy="646331"/>
          </a:xfrm>
        </p:grpSpPr>
        <p:sp>
          <p:nvSpPr>
            <p:cNvPr id="48" name="Rounded Rectangle 47"/>
            <p:cNvSpPr/>
            <p:nvPr/>
          </p:nvSpPr>
          <p:spPr>
            <a:xfrm>
              <a:off x="7740352" y="2420888"/>
              <a:ext cx="504056" cy="50405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TextBox 48"/>
            <p:cNvSpPr txBox="1"/>
            <p:nvPr/>
          </p:nvSpPr>
          <p:spPr>
            <a:xfrm>
              <a:off x="7740352" y="2362106"/>
              <a:ext cx="504056" cy="646331"/>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3" name="Group 49"/>
          <p:cNvGrpSpPr>
            <a:grpSpLocks/>
          </p:cNvGrpSpPr>
          <p:nvPr/>
        </p:nvGrpSpPr>
        <p:grpSpPr bwMode="auto">
          <a:xfrm>
            <a:off x="8459788" y="4240213"/>
            <a:ext cx="490537" cy="628650"/>
            <a:chOff x="7740352" y="2362106"/>
            <a:chExt cx="504056" cy="646331"/>
          </a:xfrm>
        </p:grpSpPr>
        <p:sp>
          <p:nvSpPr>
            <p:cNvPr id="51" name="Rounded Rectangle 50"/>
            <p:cNvSpPr/>
            <p:nvPr/>
          </p:nvSpPr>
          <p:spPr>
            <a:xfrm>
              <a:off x="7740352" y="2420888"/>
              <a:ext cx="504056" cy="50405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TextBox 51"/>
            <p:cNvSpPr txBox="1"/>
            <p:nvPr/>
          </p:nvSpPr>
          <p:spPr>
            <a:xfrm>
              <a:off x="7740352" y="2362106"/>
              <a:ext cx="504056" cy="646331"/>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4" name="Group 52"/>
          <p:cNvGrpSpPr>
            <a:grpSpLocks/>
          </p:cNvGrpSpPr>
          <p:nvPr/>
        </p:nvGrpSpPr>
        <p:grpSpPr bwMode="auto">
          <a:xfrm>
            <a:off x="8459788" y="5321300"/>
            <a:ext cx="490537" cy="628650"/>
            <a:chOff x="7740352" y="2362106"/>
            <a:chExt cx="504056" cy="646331"/>
          </a:xfrm>
        </p:grpSpPr>
        <p:sp>
          <p:nvSpPr>
            <p:cNvPr id="54" name="Rounded Rectangle 53"/>
            <p:cNvSpPr/>
            <p:nvPr/>
          </p:nvSpPr>
          <p:spPr>
            <a:xfrm>
              <a:off x="7740352" y="2420888"/>
              <a:ext cx="504056" cy="50405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TextBox 54"/>
            <p:cNvSpPr txBox="1"/>
            <p:nvPr/>
          </p:nvSpPr>
          <p:spPr>
            <a:xfrm>
              <a:off x="7740352" y="2362106"/>
              <a:ext cx="504056" cy="646331"/>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5" name="Group 42"/>
          <p:cNvGrpSpPr>
            <a:grpSpLocks/>
          </p:cNvGrpSpPr>
          <p:nvPr/>
        </p:nvGrpSpPr>
        <p:grpSpPr bwMode="auto">
          <a:xfrm>
            <a:off x="3949700" y="1916113"/>
            <a:ext cx="490538" cy="628650"/>
            <a:chOff x="8396938" y="2348880"/>
            <a:chExt cx="504056" cy="646331"/>
          </a:xfrm>
        </p:grpSpPr>
        <p:sp>
          <p:nvSpPr>
            <p:cNvPr id="40" name="Rounded Rectangle 39"/>
            <p:cNvSpPr/>
            <p:nvPr/>
          </p:nvSpPr>
          <p:spPr>
            <a:xfrm>
              <a:off x="8396938" y="2479670"/>
              <a:ext cx="504056" cy="50405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extBox 20"/>
            <p:cNvSpPr txBox="1"/>
            <p:nvPr/>
          </p:nvSpPr>
          <p:spPr>
            <a:xfrm>
              <a:off x="8460557" y="2348880"/>
              <a:ext cx="360505" cy="646331"/>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x</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6" name="Group 55"/>
          <p:cNvGrpSpPr>
            <a:grpSpLocks/>
          </p:cNvGrpSpPr>
          <p:nvPr/>
        </p:nvGrpSpPr>
        <p:grpSpPr bwMode="auto">
          <a:xfrm>
            <a:off x="3949700" y="836613"/>
            <a:ext cx="490538" cy="628650"/>
            <a:chOff x="8396938" y="2348880"/>
            <a:chExt cx="504056" cy="646331"/>
          </a:xfrm>
        </p:grpSpPr>
        <p:sp>
          <p:nvSpPr>
            <p:cNvPr id="57" name="Rounded Rectangle 56"/>
            <p:cNvSpPr/>
            <p:nvPr/>
          </p:nvSpPr>
          <p:spPr>
            <a:xfrm>
              <a:off x="8396938" y="2479670"/>
              <a:ext cx="504056" cy="50405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TextBox 57"/>
            <p:cNvSpPr txBox="1"/>
            <p:nvPr/>
          </p:nvSpPr>
          <p:spPr>
            <a:xfrm>
              <a:off x="8460557" y="2348880"/>
              <a:ext cx="360505" cy="646331"/>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x</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7" name="Group 58"/>
          <p:cNvGrpSpPr>
            <a:grpSpLocks/>
          </p:cNvGrpSpPr>
          <p:nvPr/>
        </p:nvGrpSpPr>
        <p:grpSpPr bwMode="auto">
          <a:xfrm>
            <a:off x="3949700" y="3024188"/>
            <a:ext cx="490538" cy="628650"/>
            <a:chOff x="8396938" y="2348880"/>
            <a:chExt cx="504056" cy="646331"/>
          </a:xfrm>
        </p:grpSpPr>
        <p:sp>
          <p:nvSpPr>
            <p:cNvPr id="60" name="Rounded Rectangle 59"/>
            <p:cNvSpPr/>
            <p:nvPr/>
          </p:nvSpPr>
          <p:spPr>
            <a:xfrm>
              <a:off x="8396938" y="2479670"/>
              <a:ext cx="504056" cy="50405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TextBox 60"/>
            <p:cNvSpPr txBox="1"/>
            <p:nvPr/>
          </p:nvSpPr>
          <p:spPr>
            <a:xfrm>
              <a:off x="8460557" y="2348880"/>
              <a:ext cx="360505" cy="646331"/>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x</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8" name="Group 61"/>
          <p:cNvGrpSpPr>
            <a:grpSpLocks/>
          </p:cNvGrpSpPr>
          <p:nvPr/>
        </p:nvGrpSpPr>
        <p:grpSpPr bwMode="auto">
          <a:xfrm>
            <a:off x="3949700" y="4149725"/>
            <a:ext cx="490538" cy="627063"/>
            <a:chOff x="8396938" y="2348880"/>
            <a:chExt cx="504056" cy="646331"/>
          </a:xfrm>
        </p:grpSpPr>
        <p:sp>
          <p:nvSpPr>
            <p:cNvPr id="63" name="Rounded Rectangle 62"/>
            <p:cNvSpPr/>
            <p:nvPr/>
          </p:nvSpPr>
          <p:spPr>
            <a:xfrm>
              <a:off x="8396938" y="2479670"/>
              <a:ext cx="504056" cy="50405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TextBox 63"/>
            <p:cNvSpPr txBox="1"/>
            <p:nvPr/>
          </p:nvSpPr>
          <p:spPr>
            <a:xfrm>
              <a:off x="8460557" y="2348880"/>
              <a:ext cx="360505" cy="646331"/>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x</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1289" name="Group 64"/>
          <p:cNvGrpSpPr>
            <a:grpSpLocks/>
          </p:cNvGrpSpPr>
          <p:nvPr/>
        </p:nvGrpSpPr>
        <p:grpSpPr bwMode="auto">
          <a:xfrm>
            <a:off x="3949700" y="5248275"/>
            <a:ext cx="490538" cy="628650"/>
            <a:chOff x="8396938" y="2348880"/>
            <a:chExt cx="504056" cy="646331"/>
          </a:xfrm>
        </p:grpSpPr>
        <p:sp>
          <p:nvSpPr>
            <p:cNvPr id="66" name="Rounded Rectangle 65"/>
            <p:cNvSpPr/>
            <p:nvPr/>
          </p:nvSpPr>
          <p:spPr>
            <a:xfrm>
              <a:off x="8396938" y="2479670"/>
              <a:ext cx="504056" cy="50405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7" name="TextBox 66"/>
            <p:cNvSpPr txBox="1"/>
            <p:nvPr/>
          </p:nvSpPr>
          <p:spPr>
            <a:xfrm>
              <a:off x="8460557" y="2348880"/>
              <a:ext cx="360505" cy="646331"/>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x</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sp>
        <p:nvSpPr>
          <p:cNvPr id="11290" name="TextBox 67"/>
          <p:cNvSpPr txBox="1">
            <a:spLocks noChangeArrowheads="1"/>
          </p:cNvSpPr>
          <p:nvPr/>
        </p:nvSpPr>
        <p:spPr bwMode="auto">
          <a:xfrm>
            <a:off x="7094538" y="6535738"/>
            <a:ext cx="2057400" cy="339725"/>
          </a:xfrm>
          <a:prstGeom prst="rect">
            <a:avLst/>
          </a:prstGeom>
          <a:solidFill>
            <a:srgbClr val="1894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US"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7366</TotalTime>
  <Words>1238</Words>
  <Application>Microsoft Macintosh PowerPoint</Application>
  <PresentationFormat>Présentation à l'écran (4:3)</PresentationFormat>
  <Paragraphs>187</Paragraphs>
  <Slides>6</Slides>
  <Notes>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Calibri</vt:lpstr>
      <vt:lpstr>Arial</vt:lpstr>
      <vt:lpstr>Century Gothic</vt:lpstr>
      <vt:lpstr>LilyUPC</vt:lpstr>
      <vt:lpstr>Ebrima</vt:lpstr>
      <vt:lpstr>Mangal</vt:lpstr>
      <vt:lpstr>ＭＳ Ｐゴシック</vt:lpstr>
      <vt:lpstr>Lato Regular</vt:lpstr>
      <vt:lpstr>Geneva</vt:lpstr>
      <vt:lpstr>Wingdings</vt:lpstr>
      <vt:lpstr>Office Theme</vt:lpstr>
      <vt:lpstr>Fiches apprenants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167</cp:revision>
  <dcterms:created xsi:type="dcterms:W3CDTF">2014-11-16T10:02:11Z</dcterms:created>
  <dcterms:modified xsi:type="dcterms:W3CDTF">2019-10-09T17:55:49Z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3A59B582-55AD-41CF-B1C7-7A5200DAF113</vt:lpwstr>
  </property>
  <property fmtid="{D5CDD505-2E9C-101B-9397-08002B2CF9AE}" pid="3" name="ArticulatePath">
    <vt:lpwstr>grow your own body student sheets (1)</vt:lpwstr>
  </property>
</Properties>
</file>