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48" r:id="rId1"/>
  </p:sldMasterIdLst>
  <p:notesMasterIdLst>
    <p:notesMasterId r:id="rId8"/>
  </p:notesMasterIdLst>
  <p:sldIdLst>
    <p:sldId id="267" r:id="rId2"/>
    <p:sldId id="256" r:id="rId3"/>
    <p:sldId id="271" r:id="rId4"/>
    <p:sldId id="272" r:id="rId5"/>
    <p:sldId id="273" r:id="rId6"/>
    <p:sldId id="261" r:id="rId7"/>
  </p:sldIdLst>
  <p:sldSz cx="9144000" cy="6858000" type="screen4x3"/>
  <p:notesSz cx="6858000" cy="9144000"/>
  <p:custDataLst>
    <p:tags r:id="rId9"/>
  </p:custDataLst>
  <p:defaultTextStyle>
    <a:defPPr>
      <a:defRPr lang="en-US"/>
    </a:defPPr>
    <a:lvl1pPr algn="l" rtl="0" fontAlgn="base">
      <a:spcBef>
        <a:spcPct val="0"/>
      </a:spcBef>
      <a:spcAft>
        <a:spcPct val="0"/>
      </a:spcAft>
      <a:defRPr kern="1200">
        <a:solidFill>
          <a:schemeClr val="tx1"/>
        </a:solidFill>
        <a:latin typeface="Arial" charset="0"/>
        <a:ea typeface="Arial" charset="0"/>
        <a:cs typeface="Arial" charset="0"/>
      </a:defRPr>
    </a:lvl1pPr>
    <a:lvl2pPr marL="457200" algn="l" rtl="0" fontAlgn="base">
      <a:spcBef>
        <a:spcPct val="0"/>
      </a:spcBef>
      <a:spcAft>
        <a:spcPct val="0"/>
      </a:spcAft>
      <a:defRPr kern="1200">
        <a:solidFill>
          <a:schemeClr val="tx1"/>
        </a:solidFill>
        <a:latin typeface="Arial" charset="0"/>
        <a:ea typeface="Arial" charset="0"/>
        <a:cs typeface="Arial" charset="0"/>
      </a:defRPr>
    </a:lvl2pPr>
    <a:lvl3pPr marL="914400" algn="l" rtl="0" fontAlgn="base">
      <a:spcBef>
        <a:spcPct val="0"/>
      </a:spcBef>
      <a:spcAft>
        <a:spcPct val="0"/>
      </a:spcAft>
      <a:defRPr kern="1200">
        <a:solidFill>
          <a:schemeClr val="tx1"/>
        </a:solidFill>
        <a:latin typeface="Arial" charset="0"/>
        <a:ea typeface="Arial" charset="0"/>
        <a:cs typeface="Arial" charset="0"/>
      </a:defRPr>
    </a:lvl3pPr>
    <a:lvl4pPr marL="1371600" algn="l" rtl="0" fontAlgn="base">
      <a:spcBef>
        <a:spcPct val="0"/>
      </a:spcBef>
      <a:spcAft>
        <a:spcPct val="0"/>
      </a:spcAft>
      <a:defRPr kern="1200">
        <a:solidFill>
          <a:schemeClr val="tx1"/>
        </a:solidFill>
        <a:latin typeface="Arial" charset="0"/>
        <a:ea typeface="Arial" charset="0"/>
        <a:cs typeface="Arial" charset="0"/>
      </a:defRPr>
    </a:lvl4pPr>
    <a:lvl5pPr marL="1828800" algn="l" rtl="0" fontAlgn="base">
      <a:spcBef>
        <a:spcPct val="0"/>
      </a:spcBef>
      <a:spcAft>
        <a:spcPct val="0"/>
      </a:spcAft>
      <a:defRPr kern="1200">
        <a:solidFill>
          <a:schemeClr val="tx1"/>
        </a:solidFill>
        <a:latin typeface="Arial" charset="0"/>
        <a:ea typeface="Arial" charset="0"/>
        <a:cs typeface="Arial" charset="0"/>
      </a:defRPr>
    </a:lvl5pPr>
    <a:lvl6pPr marL="2286000" algn="l" defTabSz="914400" rtl="0" eaLnBrk="1" latinLnBrk="0" hangingPunct="1">
      <a:defRPr kern="1200">
        <a:solidFill>
          <a:schemeClr val="tx1"/>
        </a:solidFill>
        <a:latin typeface="Arial" charset="0"/>
        <a:ea typeface="Arial" charset="0"/>
        <a:cs typeface="Arial" charset="0"/>
      </a:defRPr>
    </a:lvl6pPr>
    <a:lvl7pPr marL="2743200" algn="l" defTabSz="914400" rtl="0" eaLnBrk="1" latinLnBrk="0" hangingPunct="1">
      <a:defRPr kern="1200">
        <a:solidFill>
          <a:schemeClr val="tx1"/>
        </a:solidFill>
        <a:latin typeface="Arial" charset="0"/>
        <a:ea typeface="Arial" charset="0"/>
        <a:cs typeface="Arial" charset="0"/>
      </a:defRPr>
    </a:lvl7pPr>
    <a:lvl8pPr marL="3200400" algn="l" defTabSz="914400" rtl="0" eaLnBrk="1" latinLnBrk="0" hangingPunct="1">
      <a:defRPr kern="1200">
        <a:solidFill>
          <a:schemeClr val="tx1"/>
        </a:solidFill>
        <a:latin typeface="Arial" charset="0"/>
        <a:ea typeface="Arial" charset="0"/>
        <a:cs typeface="Arial" charset="0"/>
      </a:defRPr>
    </a:lvl8pPr>
    <a:lvl9pPr marL="3657600" algn="l" defTabSz="914400" rtl="0" eaLnBrk="1" latinLnBrk="0" hangingPunct="1">
      <a:defRPr kern="1200">
        <a:solidFill>
          <a:schemeClr val="tx1"/>
        </a:solidFill>
        <a:latin typeface="Arial" charset="0"/>
        <a:ea typeface="Arial"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0"/>
      </p:ext>
    </p:extLst>
  </p:showPr>
  <p:clrMru>
    <a:srgbClr val="9A0099"/>
    <a:srgbClr val="0091C4"/>
    <a:srgbClr val="D6AD00"/>
    <a:srgbClr val="E9EFF7"/>
    <a:srgbClr val="CCDAEC"/>
    <a:srgbClr val="F4F3EC"/>
    <a:srgbClr val="ECEADC"/>
    <a:srgbClr val="9BB7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93" autoAdjust="0"/>
    <p:restoredTop sz="91935" autoAdjust="0"/>
  </p:normalViewPr>
  <p:slideViewPr>
    <p:cSldViewPr>
      <p:cViewPr varScale="1">
        <p:scale>
          <a:sx n="113" d="100"/>
          <a:sy n="113" d="100"/>
        </p:scale>
        <p:origin x="1104" y="1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tags" Target="tags/tag1.xml"/><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EAB955B3-C719-9944-BCBB-095C6BA8AA6B}" type="datetimeFigureOut">
              <a:rPr lang="en-GB"/>
              <a:pPr>
                <a:defRPr/>
              </a:pPr>
              <a:t>09/10/2019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1F8E72E7-ACD8-F546-856A-56F62282537E}" type="slidenum">
              <a:rPr lang="en-GB" altLang="x-none"/>
              <a:pPr/>
              <a:t>‹#›</a:t>
            </a:fld>
            <a:endParaRPr lang="en-GB" altLang="x-non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GB" altLang="x-none"/>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fld id="{CFFA6D2F-BBCF-5549-B6A1-65D91FA500BC}" type="slidenum">
              <a:rPr lang="en-GB" altLang="x-none"/>
              <a:pPr/>
              <a:t>2</a:t>
            </a:fld>
            <a:endParaRPr lang="en-GB" altLang="x-non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GB" altLang="x-none"/>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fld id="{7FB1B4C8-7925-C94F-A92B-0F166F3B4FFE}" type="slidenum">
              <a:rPr lang="en-GB" altLang="x-none"/>
              <a:pPr/>
              <a:t>3</a:t>
            </a:fld>
            <a:endParaRPr lang="en-GB" altLang="x-non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GB" altLang="x-none"/>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fld id="{4DA812D1-20F1-7D4A-B417-A4964EC62083}" type="slidenum">
              <a:rPr lang="en-GB" altLang="x-none"/>
              <a:pPr/>
              <a:t>4</a:t>
            </a:fld>
            <a:endParaRPr lang="en-GB" altLang="x-non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GB" altLang="x-none">
              <a:solidFill>
                <a:srgbClr val="FF0000"/>
              </a:solidFill>
            </a:endParaRP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fld id="{943104E3-3D73-134D-94DA-3C3561FA6902}" type="slidenum">
              <a:rPr lang="en-GB" altLang="x-none"/>
              <a:pPr/>
              <a:t>5</a:t>
            </a:fld>
            <a:endParaRPr lang="en-GB" altLang="x-non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GB" altLang="x-none"/>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fld id="{6E7E598A-92A3-5D47-BA79-388204CC48CC}" type="slidenum">
              <a:rPr lang="en-GB" altLang="x-none"/>
              <a:pPr/>
              <a:t>6</a:t>
            </a:fld>
            <a:endParaRPr lang="en-GB" altLang="x-non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tangle 1"/>
          <p:cNvSpPr/>
          <p:nvPr userDrawn="1"/>
        </p:nvSpPr>
        <p:spPr>
          <a:xfrm rot="5400000">
            <a:off x="4373562" y="2151063"/>
            <a:ext cx="396875" cy="9144000"/>
          </a:xfrm>
          <a:prstGeom prst="rect">
            <a:avLst/>
          </a:prstGeom>
          <a:solidFill>
            <a:srgbClr val="0091C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3" name="Picture 7" descr="engagelogo.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9388" y="115888"/>
            <a:ext cx="1512887" cy="60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8"/>
          <p:cNvSpPr txBox="1"/>
          <p:nvPr userDrawn="1"/>
        </p:nvSpPr>
        <p:spPr>
          <a:xfrm>
            <a:off x="7056438" y="6524625"/>
            <a:ext cx="2087562" cy="339725"/>
          </a:xfrm>
          <a:prstGeom prst="rect">
            <a:avLst/>
          </a:prstGeom>
          <a:noFill/>
        </p:spPr>
        <p:txBody>
          <a:bodyPr>
            <a:spAutoFit/>
          </a:bodyPr>
          <a:lstStyle/>
          <a:p>
            <a:pPr algn="r" fontAlgn="auto">
              <a:spcBef>
                <a:spcPts val="0"/>
              </a:spcBef>
              <a:spcAft>
                <a:spcPts val="0"/>
              </a:spcAft>
              <a:defRPr/>
            </a:pPr>
            <a:r>
              <a:rPr lang="en-GB" sz="1600" dirty="0">
                <a:solidFill>
                  <a:schemeClr val="bg1"/>
                </a:solidFill>
                <a:latin typeface="Century Gothic" pitchFamily="34" charset="0"/>
                <a:ea typeface="+mn-ea"/>
                <a:cs typeface="+mn-cs"/>
              </a:rPr>
              <a:t>Student sheets</a:t>
            </a:r>
            <a:endParaRPr lang="en-GB" sz="1600" dirty="0">
              <a:solidFill>
                <a:schemeClr val="bg1"/>
              </a:solidFill>
              <a:latin typeface="Century Gothic" pitchFamily="34" charset="0"/>
              <a:ea typeface="+mn-ea"/>
              <a:cs typeface="+mn-cs"/>
            </a:endParaRPr>
          </a:p>
        </p:txBody>
      </p:sp>
    </p:spTree>
    <p:extLst>
      <p:ext uri="{BB962C8B-B14F-4D97-AF65-F5344CB8AC3E}">
        <p14:creationId xmlns:p14="http://schemas.microsoft.com/office/powerpoint/2010/main" val="1992427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8AAC4EC-1794-044F-8950-CEE5A7B78FD4}" type="datetimeFigureOut">
              <a:rPr lang="en-GB"/>
              <a:pPr>
                <a:defRPr/>
              </a:pPr>
              <a:t>09/10/2019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4C8945A5-DBA1-0749-A2DF-BAB6B5F49F28}" type="slidenum">
              <a:rPr lang="en-GB" altLang="x-none"/>
              <a:pPr/>
              <a:t>‹#›</a:t>
            </a:fld>
            <a:endParaRPr lang="en-GB" altLang="x-none"/>
          </a:p>
        </p:txBody>
      </p:sp>
    </p:spTree>
    <p:extLst>
      <p:ext uri="{BB962C8B-B14F-4D97-AF65-F5344CB8AC3E}">
        <p14:creationId xmlns:p14="http://schemas.microsoft.com/office/powerpoint/2010/main" val="1754868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DE4933D-2CD6-7E41-836B-2D98ED4802B8}" type="datetimeFigureOut">
              <a:rPr lang="en-GB"/>
              <a:pPr>
                <a:defRPr/>
              </a:pPr>
              <a:t>09/10/2019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6610A052-99F7-134D-BD57-89FAB4B43DE4}" type="slidenum">
              <a:rPr lang="en-GB" altLang="x-none"/>
              <a:pPr/>
              <a:t>‹#›</a:t>
            </a:fld>
            <a:endParaRPr lang="en-GB" altLang="x-none"/>
          </a:p>
        </p:txBody>
      </p:sp>
    </p:spTree>
    <p:extLst>
      <p:ext uri="{BB962C8B-B14F-4D97-AF65-F5344CB8AC3E}">
        <p14:creationId xmlns:p14="http://schemas.microsoft.com/office/powerpoint/2010/main" val="5332951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AF615A4-57FB-0F4A-B468-1BB49C273E33}" type="datetimeFigureOut">
              <a:rPr lang="en-GB"/>
              <a:pPr>
                <a:defRPr/>
              </a:pPr>
              <a:t>09/10/2019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E7C69CDC-5A28-844D-834B-7F460788DCBC}" type="slidenum">
              <a:rPr lang="en-GB" altLang="x-none"/>
              <a:pPr/>
              <a:t>‹#›</a:t>
            </a:fld>
            <a:endParaRPr lang="en-GB" altLang="x-none"/>
          </a:p>
        </p:txBody>
      </p:sp>
    </p:spTree>
    <p:extLst>
      <p:ext uri="{BB962C8B-B14F-4D97-AF65-F5344CB8AC3E}">
        <p14:creationId xmlns:p14="http://schemas.microsoft.com/office/powerpoint/2010/main" val="1641688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1"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5C82CA8-BA04-AA43-99E2-E8607CCA4486}" type="datetimeFigureOut">
              <a:rPr lang="en-GB"/>
              <a:pPr>
                <a:defRPr/>
              </a:pPr>
              <a:t>09/10/2019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3BE3DD20-34AC-9545-A213-2A769560BC1D}" type="slidenum">
              <a:rPr lang="en-GB" altLang="x-none"/>
              <a:pPr/>
              <a:t>‹#›</a:t>
            </a:fld>
            <a:endParaRPr lang="en-GB" altLang="x-none"/>
          </a:p>
        </p:txBody>
      </p:sp>
    </p:spTree>
    <p:extLst>
      <p:ext uri="{BB962C8B-B14F-4D97-AF65-F5344CB8AC3E}">
        <p14:creationId xmlns:p14="http://schemas.microsoft.com/office/powerpoint/2010/main" val="987932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71F803FD-D5F3-074E-A05B-5AC8C3E7E1C6}" type="datetimeFigureOut">
              <a:rPr lang="en-GB"/>
              <a:pPr>
                <a:defRPr/>
              </a:pPr>
              <a:t>09/10/2019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61F3B582-708B-8A4E-A98E-92535A308A90}" type="slidenum">
              <a:rPr lang="en-GB" altLang="x-none"/>
              <a:pPr/>
              <a:t>‹#›</a:t>
            </a:fld>
            <a:endParaRPr lang="en-GB" altLang="x-none"/>
          </a:p>
        </p:txBody>
      </p:sp>
    </p:spTree>
    <p:extLst>
      <p:ext uri="{BB962C8B-B14F-4D97-AF65-F5344CB8AC3E}">
        <p14:creationId xmlns:p14="http://schemas.microsoft.com/office/powerpoint/2010/main" val="102234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67B8D42-BA78-9E4F-AEB7-FB2FA02825C1}" type="datetimeFigureOut">
              <a:rPr lang="en-GB"/>
              <a:pPr>
                <a:defRPr/>
              </a:pPr>
              <a:t>09/10/2019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78FE060A-B6E8-1F45-810A-903B2B98A040}" type="slidenum">
              <a:rPr lang="en-GB" altLang="x-none"/>
              <a:pPr/>
              <a:t>‹#›</a:t>
            </a:fld>
            <a:endParaRPr lang="en-GB" altLang="x-none"/>
          </a:p>
        </p:txBody>
      </p:sp>
    </p:spTree>
    <p:extLst>
      <p:ext uri="{BB962C8B-B14F-4D97-AF65-F5344CB8AC3E}">
        <p14:creationId xmlns:p14="http://schemas.microsoft.com/office/powerpoint/2010/main" val="590630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991AE3AB-1B7A-1D4A-BBC9-97BE031F07A0}" type="datetimeFigureOut">
              <a:rPr lang="en-GB"/>
              <a:pPr>
                <a:defRPr/>
              </a:pPr>
              <a:t>09/10/2019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83E8E4BE-3878-A44F-A53B-859E9266C8B2}" type="slidenum">
              <a:rPr lang="en-GB" altLang="x-none"/>
              <a:pPr/>
              <a:t>‹#›</a:t>
            </a:fld>
            <a:endParaRPr lang="en-GB" altLang="x-none"/>
          </a:p>
        </p:txBody>
      </p:sp>
    </p:spTree>
    <p:extLst>
      <p:ext uri="{BB962C8B-B14F-4D97-AF65-F5344CB8AC3E}">
        <p14:creationId xmlns:p14="http://schemas.microsoft.com/office/powerpoint/2010/main" val="1052489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3121A2C4-DABB-AF4B-AD10-BDF3BEE74AFF}" type="datetimeFigureOut">
              <a:rPr lang="en-GB"/>
              <a:pPr>
                <a:defRPr/>
              </a:pPr>
              <a:t>09/10/2019</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2C6EDF21-CD29-E042-AFCE-4023782F63BE}" type="slidenum">
              <a:rPr lang="en-GB" altLang="x-none"/>
              <a:pPr/>
              <a:t>‹#›</a:t>
            </a:fld>
            <a:endParaRPr lang="en-GB" altLang="x-none"/>
          </a:p>
        </p:txBody>
      </p:sp>
    </p:spTree>
    <p:extLst>
      <p:ext uri="{BB962C8B-B14F-4D97-AF65-F5344CB8AC3E}">
        <p14:creationId xmlns:p14="http://schemas.microsoft.com/office/powerpoint/2010/main" val="366915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15EB574F-9F39-394A-86AD-BDE54AE19632}" type="datetimeFigureOut">
              <a:rPr lang="en-GB"/>
              <a:pPr>
                <a:defRPr/>
              </a:pPr>
              <a:t>09/10/2019</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59F18EA7-F403-9E44-B874-42E2E7D104B5}" type="slidenum">
              <a:rPr lang="en-GB" altLang="x-none"/>
              <a:pPr/>
              <a:t>‹#›</a:t>
            </a:fld>
            <a:endParaRPr lang="en-GB" altLang="x-none"/>
          </a:p>
        </p:txBody>
      </p:sp>
    </p:spTree>
    <p:extLst>
      <p:ext uri="{BB962C8B-B14F-4D97-AF65-F5344CB8AC3E}">
        <p14:creationId xmlns:p14="http://schemas.microsoft.com/office/powerpoint/2010/main" val="1318467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5610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23163" y="6453188"/>
            <a:ext cx="1054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96938" y="6453188"/>
            <a:ext cx="939800"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12"/>
          <p:cNvSpPr txBox="1"/>
          <p:nvPr userDrawn="1"/>
        </p:nvSpPr>
        <p:spPr>
          <a:xfrm>
            <a:off x="1476375" y="6381750"/>
            <a:ext cx="6262688" cy="461963"/>
          </a:xfrm>
          <a:prstGeom prst="rect">
            <a:avLst/>
          </a:prstGeom>
          <a:noFill/>
        </p:spPr>
        <p:txBody>
          <a:bodyPr>
            <a:spAutoFit/>
          </a:bodyPr>
          <a:lstStyle/>
          <a:p>
            <a:pPr algn="ctr" fontAlgn="auto">
              <a:spcBef>
                <a:spcPts val="0"/>
              </a:spcBef>
              <a:spcAft>
                <a:spcPts val="0"/>
              </a:spcAft>
              <a:defRPr/>
            </a:pPr>
            <a:r>
              <a:rPr lang="en-GB" sz="2400" dirty="0">
                <a:latin typeface="Century Gothic" pitchFamily="34" charset="0"/>
                <a:ea typeface="+mn-ea"/>
                <a:cs typeface="LilyUPC" panose="020B0604020202020204" pitchFamily="34" charset="-34"/>
              </a:rPr>
              <a:t> For more, visit E</a:t>
            </a:r>
            <a:r>
              <a:rPr lang="en-GB" sz="2400" dirty="0">
                <a:latin typeface="Century Gothic" pitchFamily="34" charset="0"/>
                <a:ea typeface="Ebrima" panose="02000000000000000000" pitchFamily="2" charset="0"/>
                <a:cs typeface="Mangal" panose="02040503050203030202" pitchFamily="18" charset="0"/>
              </a:rPr>
              <a:t>ngagingScience.eu</a:t>
            </a:r>
          </a:p>
        </p:txBody>
      </p:sp>
    </p:spTree>
    <p:extLst>
      <p:ext uri="{BB962C8B-B14F-4D97-AF65-F5344CB8AC3E}">
        <p14:creationId xmlns:p14="http://schemas.microsoft.com/office/powerpoint/2010/main" val="1171781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Rectangle 1"/>
          <p:cNvSpPr/>
          <p:nvPr userDrawn="1"/>
        </p:nvSpPr>
        <p:spPr>
          <a:xfrm>
            <a:off x="0" y="0"/>
            <a:ext cx="828675" cy="6877050"/>
          </a:xfrm>
          <a:prstGeom prst="rect">
            <a:avLst/>
          </a:prstGeom>
          <a:solidFill>
            <a:srgbClr val="0091C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3" name="Picture 14" descr="engagelogo.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1550" y="115888"/>
            <a:ext cx="1512888" cy="60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ounded Rectangle 16"/>
          <p:cNvSpPr/>
          <p:nvPr userDrawn="1"/>
        </p:nvSpPr>
        <p:spPr>
          <a:xfrm rot="16200000">
            <a:off x="9147969" y="6066632"/>
            <a:ext cx="306387" cy="1079500"/>
          </a:xfrm>
          <a:prstGeom prst="roundRect">
            <a:avLst/>
          </a:prstGeom>
          <a:solidFill>
            <a:srgbClr val="0091C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 Box 13"/>
          <p:cNvSpPr txBox="1">
            <a:spLocks noChangeArrowheads="1"/>
          </p:cNvSpPr>
          <p:nvPr userDrawn="1"/>
        </p:nvSpPr>
        <p:spPr bwMode="auto">
          <a:xfrm>
            <a:off x="8761413" y="6484938"/>
            <a:ext cx="457200" cy="215900"/>
          </a:xfrm>
          <a:prstGeom prst="rect">
            <a:avLst/>
          </a:prstGeom>
          <a:noFill/>
          <a:ln w="9525">
            <a:noFill/>
            <a:miter lim="800000"/>
            <a:headEnd/>
            <a:tailEnd/>
          </a:ln>
        </p:spPr>
        <p:txBody>
          <a:bodyPr lIns="0" tIns="0" rIns="0" bIns="0" anchor="ct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fld id="{B061C905-8CFF-1B4D-A786-A5762D4C97C8}" type="slidenum">
              <a:rPr lang="en-GB" altLang="en-US" sz="1400" b="1">
                <a:solidFill>
                  <a:schemeClr val="bg1"/>
                </a:solidFill>
                <a:latin typeface="Century Gothic" charset="0"/>
                <a:ea typeface="ＭＳ Ｐゴシック" charset="-128"/>
              </a:rPr>
              <a:pPr algn="ctr"/>
              <a:t>‹#›</a:t>
            </a:fld>
            <a:endParaRPr lang="en-GB" altLang="en-US" sz="1400" b="1">
              <a:solidFill>
                <a:schemeClr val="bg1"/>
              </a:solidFill>
              <a:latin typeface="Century Gothic" charset="0"/>
              <a:ea typeface="ＭＳ Ｐゴシック" charset="-128"/>
            </a:endParaRPr>
          </a:p>
        </p:txBody>
      </p:sp>
    </p:spTree>
    <p:extLst>
      <p:ext uri="{BB962C8B-B14F-4D97-AF65-F5344CB8AC3E}">
        <p14:creationId xmlns:p14="http://schemas.microsoft.com/office/powerpoint/2010/main" val="170997210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x-none"/>
              <a:t>Click to edit Master title style</a:t>
            </a:r>
            <a:endParaRPr lang="en-GB" altLang="x-none"/>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x-none"/>
              <a:t>Click to 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endParaRPr lang="en-GB" altLang="x-non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cs typeface="+mn-cs"/>
              </a:defRPr>
            </a:lvl1pPr>
          </a:lstStyle>
          <a:p>
            <a:pPr>
              <a:defRPr/>
            </a:pPr>
            <a:fld id="{B898092C-C18E-2F48-903B-47A54C1D4A71}" type="datetimeFigureOut">
              <a:rPr lang="en-GB"/>
              <a:pPr>
                <a:defRPr/>
              </a:pPr>
              <a:t>09/10/2019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fld id="{AB216014-FC64-8448-8F00-4054A27592C9}" type="slidenum">
              <a:rPr lang="en-GB" altLang="x-none"/>
              <a:pPr/>
              <a:t>‹#›</a:t>
            </a:fld>
            <a:endParaRPr lang="en-GB" altLang="x-none"/>
          </a:p>
        </p:txBody>
      </p:sp>
    </p:spTree>
  </p:cSld>
  <p:clrMap bg1="lt1" tx1="dk1" bg2="lt2" tx2="dk2" accent1="accent1" accent2="accent2" accent3="accent3" accent4="accent4" accent5="accent5" accent6="accent6" hlink="hlink" folHlink="folHlink"/>
  <p:sldLayoutIdLst>
    <p:sldLayoutId id="2147483675" r:id="rId1"/>
    <p:sldLayoutId id="2147483666" r:id="rId2"/>
    <p:sldLayoutId id="2147483667" r:id="rId3"/>
    <p:sldLayoutId id="2147483668" r:id="rId4"/>
    <p:sldLayoutId id="2147483669" r:id="rId5"/>
    <p:sldLayoutId id="2147483670" r:id="rId6"/>
    <p:sldLayoutId id="2147483676" r:id="rId7"/>
    <p:sldLayoutId id="2147483677" r:id="rId8"/>
    <p:sldLayoutId id="2147483678" r:id="rId9"/>
    <p:sldLayoutId id="2147483671" r:id="rId10"/>
    <p:sldLayoutId id="2147483672" r:id="rId11"/>
    <p:sldLayoutId id="2147483673" r:id="rId12"/>
    <p:sldLayoutId id="2147483674" r:id="rId13"/>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charset="0"/>
        </a:defRPr>
      </a:lvl2pPr>
      <a:lvl3pPr algn="ctr" rtl="0" fontAlgn="base">
        <a:spcBef>
          <a:spcPct val="0"/>
        </a:spcBef>
        <a:spcAft>
          <a:spcPct val="0"/>
        </a:spcAft>
        <a:defRPr sz="4400">
          <a:solidFill>
            <a:schemeClr val="tx1"/>
          </a:solidFill>
          <a:latin typeface="Calibri" charset="0"/>
        </a:defRPr>
      </a:lvl3pPr>
      <a:lvl4pPr algn="ctr" rtl="0" fontAlgn="base">
        <a:spcBef>
          <a:spcPct val="0"/>
        </a:spcBef>
        <a:spcAft>
          <a:spcPct val="0"/>
        </a:spcAft>
        <a:defRPr sz="4400">
          <a:solidFill>
            <a:schemeClr val="tx1"/>
          </a:solidFill>
          <a:latin typeface="Calibri" charset="0"/>
        </a:defRPr>
      </a:lvl4pPr>
      <a:lvl5pPr algn="ctr" rtl="0" fontAlgn="base">
        <a:spcBef>
          <a:spcPct val="0"/>
        </a:spcBef>
        <a:spcAft>
          <a:spcPct val="0"/>
        </a:spcAft>
        <a:defRPr sz="4400">
          <a:solidFill>
            <a:schemeClr val="tx1"/>
          </a:solidFill>
          <a:latin typeface="Calibri" charset="0"/>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8.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1" Type="http://schemas.openxmlformats.org/officeDocument/2006/relationships/image" Target="../media/image12.png"/><Relationship Id="rId12" Type="http://schemas.openxmlformats.org/officeDocument/2006/relationships/image" Target="../media/image13.png"/><Relationship Id="rId1" Type="http://schemas.openxmlformats.org/officeDocument/2006/relationships/tags" Target="../tags/tag3.xml"/><Relationship Id="rId2" Type="http://schemas.openxmlformats.org/officeDocument/2006/relationships/slideLayout" Target="../slideLayouts/slideLayout1.xml"/><Relationship Id="rId3" Type="http://schemas.openxmlformats.org/officeDocument/2006/relationships/notesSlide" Target="../notesSlides/notesSlide1.xml"/><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jpeg"/><Relationship Id="rId7" Type="http://schemas.openxmlformats.org/officeDocument/2006/relationships/image" Target="../media/image8.png"/><Relationship Id="rId8" Type="http://schemas.openxmlformats.org/officeDocument/2006/relationships/image" Target="../media/image9.png"/><Relationship Id="rId9" Type="http://schemas.openxmlformats.org/officeDocument/2006/relationships/image" Target="../media/image10.png"/><Relationship Id="rId10" Type="http://schemas.openxmlformats.org/officeDocument/2006/relationships/image" Target="../media/image11.png"/></Relationships>
</file>

<file path=ppt/slides/_rels/slide3.xml.rels><?xml version="1.0" encoding="UTF-8" standalone="yes"?>
<Relationships xmlns="http://schemas.openxmlformats.org/package/2006/relationships"><Relationship Id="rId11" Type="http://schemas.openxmlformats.org/officeDocument/2006/relationships/image" Target="../media/image12.png"/><Relationship Id="rId12" Type="http://schemas.openxmlformats.org/officeDocument/2006/relationships/image" Target="../media/image13.png"/><Relationship Id="rId1" Type="http://schemas.openxmlformats.org/officeDocument/2006/relationships/tags" Target="../tags/tag4.xml"/><Relationship Id="rId2" Type="http://schemas.openxmlformats.org/officeDocument/2006/relationships/slideLayout" Target="../slideLayouts/slideLayout1.xml"/><Relationship Id="rId3" Type="http://schemas.openxmlformats.org/officeDocument/2006/relationships/notesSlide" Target="../notesSlides/notesSlide2.xml"/><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jpeg"/><Relationship Id="rId7" Type="http://schemas.openxmlformats.org/officeDocument/2006/relationships/image" Target="../media/image8.png"/><Relationship Id="rId8" Type="http://schemas.openxmlformats.org/officeDocument/2006/relationships/image" Target="../media/image9.png"/><Relationship Id="rId9" Type="http://schemas.openxmlformats.org/officeDocument/2006/relationships/image" Target="../media/image10.png"/><Relationship Id="rId10"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image" Target="../media/image9.png"/><Relationship Id="rId5" Type="http://schemas.openxmlformats.org/officeDocument/2006/relationships/image" Target="../media/image14.png"/><Relationship Id="rId6" Type="http://schemas.openxmlformats.org/officeDocument/2006/relationships/image" Target="../media/image15.png"/><Relationship Id="rId7" Type="http://schemas.openxmlformats.org/officeDocument/2006/relationships/image" Target="../media/image16.png"/><Relationship Id="rId8" Type="http://schemas.openxmlformats.org/officeDocument/2006/relationships/image" Target="../media/image17.png"/><Relationship Id="rId9" Type="http://schemas.openxmlformats.org/officeDocument/2006/relationships/image" Target="../media/image10.png"/><Relationship Id="rId10" Type="http://schemas.openxmlformats.org/officeDocument/2006/relationships/image" Target="../media/image18.png"/><Relationship Id="rId1" Type="http://schemas.openxmlformats.org/officeDocument/2006/relationships/tags" Target="../tags/tag5.xml"/><Relationship Id="rId2"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image" Target="../media/image9.png"/><Relationship Id="rId5" Type="http://schemas.openxmlformats.org/officeDocument/2006/relationships/image" Target="../media/image19.png"/><Relationship Id="rId6" Type="http://schemas.openxmlformats.org/officeDocument/2006/relationships/image" Target="../media/image20.png"/><Relationship Id="rId7" Type="http://schemas.openxmlformats.org/officeDocument/2006/relationships/image" Target="../media/image21.png"/><Relationship Id="rId8" Type="http://schemas.openxmlformats.org/officeDocument/2006/relationships/image" Target="../media/image22.png"/><Relationship Id="rId9" Type="http://schemas.openxmlformats.org/officeDocument/2006/relationships/image" Target="../media/image23.png"/><Relationship Id="rId10" Type="http://schemas.openxmlformats.org/officeDocument/2006/relationships/image" Target="../media/image24.png"/><Relationship Id="rId11" Type="http://schemas.openxmlformats.org/officeDocument/2006/relationships/image" Target="../media/image25.png"/><Relationship Id="rId1" Type="http://schemas.openxmlformats.org/officeDocument/2006/relationships/tags" Target="../tags/tag6.xml"/><Relationship Id="rId2"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image" Target="../media/image9.png"/><Relationship Id="rId1" Type="http://schemas.openxmlformats.org/officeDocument/2006/relationships/tags" Target="../tags/tag7.xml"/><Relationship Id="rId2"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idx="4294967295"/>
          </p:nvPr>
        </p:nvSpPr>
        <p:spPr>
          <a:xfrm>
            <a:off x="2411413" y="476250"/>
            <a:ext cx="4464050" cy="647700"/>
          </a:xfrm>
        </p:spPr>
        <p:txBody>
          <a:bodyPr/>
          <a:lstStyle/>
          <a:p>
            <a:r>
              <a:rPr lang="en-US" altLang="x-none" sz="3200">
                <a:solidFill>
                  <a:srgbClr val="0091C4"/>
                </a:solidFill>
                <a:latin typeface="Century Gothic" charset="0"/>
              </a:rPr>
              <a:t>Fiches apprenants</a:t>
            </a:r>
            <a:endParaRPr lang="en-US" altLang="x-none" sz="4000">
              <a:solidFill>
                <a:srgbClr val="0091C4"/>
              </a:solidFill>
              <a:latin typeface="Century Gothic" charset="0"/>
              <a:ea typeface="Lato Regular" charset="0"/>
              <a:cs typeface="Lato Regular" charset="0"/>
            </a:endParaRPr>
          </a:p>
        </p:txBody>
      </p:sp>
      <p:pic>
        <p:nvPicPr>
          <p:cNvPr id="6147" name="Picture 4" descr="engage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35800" y="204788"/>
            <a:ext cx="1903413" cy="76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p:nvSpPr>
        <p:spPr>
          <a:xfrm>
            <a:off x="0" y="1209675"/>
            <a:ext cx="9142413" cy="1066800"/>
          </a:xfrm>
          <a:prstGeom prst="rect">
            <a:avLst/>
          </a:prstGeom>
          <a:solidFill>
            <a:srgbClr val="0091C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149" name="TextBox 16"/>
          <p:cNvSpPr txBox="1">
            <a:spLocks noChangeArrowheads="1"/>
          </p:cNvSpPr>
          <p:nvPr/>
        </p:nvSpPr>
        <p:spPr bwMode="auto">
          <a:xfrm>
            <a:off x="279400" y="1270000"/>
            <a:ext cx="862488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r>
              <a:rPr lang="en-GB" altLang="x-none" sz="4800">
                <a:solidFill>
                  <a:schemeClr val="bg1"/>
                </a:solidFill>
                <a:latin typeface="Century Gothic" charset="0"/>
              </a:rPr>
              <a:t>Reconstruis ton propre corps</a:t>
            </a:r>
          </a:p>
        </p:txBody>
      </p:sp>
      <p:graphicFrame>
        <p:nvGraphicFramePr>
          <p:cNvPr id="18" name="Table 17"/>
          <p:cNvGraphicFramePr>
            <a:graphicFrameLocks noGrp="1"/>
          </p:cNvGraphicFramePr>
          <p:nvPr/>
        </p:nvGraphicFramePr>
        <p:xfrm>
          <a:off x="395288" y="2413000"/>
          <a:ext cx="8497887" cy="3136428"/>
        </p:xfrm>
        <a:graphic>
          <a:graphicData uri="http://schemas.openxmlformats.org/drawingml/2006/table">
            <a:tbl>
              <a:tblPr/>
              <a:tblGrid>
                <a:gridCol w="1223962"/>
                <a:gridCol w="4176713"/>
                <a:gridCol w="3097212"/>
              </a:tblGrid>
              <a:tr h="342900">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91C4"/>
                          </a:solidFill>
                          <a:effectLst/>
                          <a:latin typeface="Century Gothic" charset="0"/>
                        </a:rPr>
                        <a:t>Fiche no. </a:t>
                      </a:r>
                      <a:endParaRPr kumimoji="0" lang="en-GB" altLang="x-none" sz="1600" b="0" i="0" u="none" strike="noStrike" cap="none" normalizeH="0" baseline="0">
                        <a:ln>
                          <a:noFill/>
                        </a:ln>
                        <a:solidFill>
                          <a:srgbClr val="0091C4"/>
                        </a:solidFill>
                        <a:effectLst/>
                        <a:latin typeface="Century Gothic" charset="0"/>
                        <a:ea typeface="ＭＳ Ｐゴシック" charset="-128"/>
                        <a:cs typeface="Arial" charset="0"/>
                      </a:endParaRPr>
                    </a:p>
                  </a:txBody>
                  <a:tcPr marL="126000" marR="126000" marT="72000" marB="50400" horzOverflow="overflow">
                    <a:lnL>
                      <a:noFill/>
                    </a:lnL>
                    <a:lnR w="6350" cap="flat" cmpd="sng" algn="ctr">
                      <a:solidFill>
                        <a:srgbClr val="B7DEE8"/>
                      </a:solidFill>
                      <a:prstDash val="solid"/>
                      <a:round/>
                      <a:headEnd type="none" w="med" len="med"/>
                      <a:tailEnd type="none" w="med" len="med"/>
                    </a:lnR>
                    <a:lnT>
                      <a:noFill/>
                    </a:lnT>
                    <a:lnB w="6350" cap="flat" cmpd="sng" algn="ctr">
                      <a:solidFill>
                        <a:srgbClr val="B7DEE8"/>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91C4"/>
                          </a:solidFill>
                          <a:effectLst/>
                          <a:latin typeface="Century Gothic" charset="0"/>
                        </a:rPr>
                        <a:t>Titre</a:t>
                      </a:r>
                      <a:endParaRPr kumimoji="0" lang="en-GB" altLang="x-none" sz="1600" b="0" i="0" u="none" strike="noStrike" cap="none" normalizeH="0" baseline="0">
                        <a:ln>
                          <a:noFill/>
                        </a:ln>
                        <a:solidFill>
                          <a:srgbClr val="0091C4"/>
                        </a:solidFill>
                        <a:effectLst/>
                        <a:latin typeface="Century Gothic" charset="0"/>
                        <a:ea typeface="ＭＳ Ｐゴシック" charset="-128"/>
                        <a:cs typeface="Arial" charset="0"/>
                      </a:endParaRPr>
                    </a:p>
                  </a:txBody>
                  <a:tcPr marL="126000" marR="126000" marT="72000" marB="50400" horzOverflow="overflow">
                    <a:lnL w="6350" cap="flat" cmpd="sng" algn="ctr">
                      <a:solidFill>
                        <a:srgbClr val="B7DEE8"/>
                      </a:solidFill>
                      <a:prstDash val="solid"/>
                      <a:round/>
                      <a:headEnd type="none" w="med" len="med"/>
                      <a:tailEnd type="none" w="med" len="med"/>
                    </a:lnL>
                    <a:lnR w="6350" cap="flat" cmpd="sng" algn="ctr">
                      <a:solidFill>
                        <a:srgbClr val="B7DEE8"/>
                      </a:solidFill>
                      <a:prstDash val="solid"/>
                      <a:round/>
                      <a:headEnd type="none" w="med" len="med"/>
                      <a:tailEnd type="none" w="med" len="med"/>
                    </a:lnR>
                    <a:lnT>
                      <a:noFill/>
                    </a:lnT>
                    <a:lnB w="6350" cap="flat" cmpd="sng" algn="ctr">
                      <a:solidFill>
                        <a:srgbClr val="B7DEE8"/>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en-US" sz="1600" b="1" i="0" u="none" strike="noStrike" cap="none" normalizeH="0" baseline="0">
                          <a:ln>
                            <a:noFill/>
                          </a:ln>
                          <a:solidFill>
                            <a:srgbClr val="0091C4"/>
                          </a:solidFill>
                          <a:effectLst/>
                          <a:latin typeface="Century Gothic" charset="0"/>
                        </a:rPr>
                        <a:t>Indications</a:t>
                      </a:r>
                      <a:endParaRPr kumimoji="0" lang="fr-FR" altLang="x-none" sz="1600" b="0" i="0" u="none" strike="noStrike" cap="none" normalizeH="0" baseline="0">
                        <a:ln>
                          <a:noFill/>
                        </a:ln>
                        <a:solidFill>
                          <a:srgbClr val="0091C4"/>
                        </a:solidFill>
                        <a:effectLst/>
                        <a:latin typeface="Century Gothic" charset="0"/>
                        <a:ea typeface="ＭＳ Ｐゴシック" charset="-128"/>
                        <a:cs typeface="Arial" charset="0"/>
                      </a:endParaRPr>
                    </a:p>
                  </a:txBody>
                  <a:tcPr marL="126000" marR="126000" marT="72000" marB="50400" horzOverflow="overflow">
                    <a:lnL w="6350" cap="flat" cmpd="sng" algn="ctr">
                      <a:solidFill>
                        <a:srgbClr val="B7DEE8"/>
                      </a:solidFill>
                      <a:prstDash val="solid"/>
                      <a:round/>
                      <a:headEnd type="none" w="med" len="med"/>
                      <a:tailEnd type="none" w="med" len="med"/>
                    </a:lnL>
                    <a:lnR>
                      <a:noFill/>
                    </a:lnR>
                    <a:lnT>
                      <a:noFill/>
                    </a:lnT>
                    <a:lnB w="6350" cap="flat" cmpd="sng" algn="ctr">
                      <a:solidFill>
                        <a:srgbClr val="B7DEE8"/>
                      </a:solidFill>
                      <a:prstDash val="solid"/>
                      <a:round/>
                      <a:headEnd type="none" w="med" len="med"/>
                      <a:tailEnd type="none" w="med" len="med"/>
                    </a:lnB>
                    <a:lnTlToBr>
                      <a:noFill/>
                    </a:lnTlToBr>
                    <a:lnBlToTr>
                      <a:noFill/>
                    </a:lnBlToTr>
                    <a:noFill/>
                  </a:tcPr>
                </a:tc>
              </a:tr>
              <a:tr h="48418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Fiche 1</a:t>
                      </a:r>
                    </a:p>
                  </a:txBody>
                  <a:tcPr horzOverflow="overflow">
                    <a:lnL>
                      <a:noFill/>
                    </a:lnL>
                    <a:lnR w="6350" cap="flat" cmpd="sng" algn="ctr">
                      <a:solidFill>
                        <a:srgbClr val="B7DEE8"/>
                      </a:solidFill>
                      <a:prstDash val="solid"/>
                      <a:round/>
                      <a:headEnd type="none" w="med" len="med"/>
                      <a:tailEnd type="none" w="med" len="med"/>
                    </a:lnR>
                    <a:lnT w="6350" cap="flat" cmpd="sng" algn="ctr">
                      <a:solidFill>
                        <a:srgbClr val="B7DEE8"/>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Construire une vessie</a:t>
                      </a:r>
                    </a:p>
                  </a:txBody>
                  <a:tcPr horzOverflow="overflow">
                    <a:lnL w="6350" cap="flat" cmpd="sng" algn="ctr">
                      <a:solidFill>
                        <a:srgbClr val="B7DEE8"/>
                      </a:solidFill>
                      <a:prstDash val="solid"/>
                      <a:round/>
                      <a:headEnd type="none" w="med" len="med"/>
                      <a:tailEnd type="none" w="med" len="med"/>
                    </a:lnL>
                    <a:lnR w="6350" cap="flat" cmpd="sng" algn="ctr">
                      <a:solidFill>
                        <a:srgbClr val="B7DEE8"/>
                      </a:solidFill>
                      <a:prstDash val="solid"/>
                      <a:round/>
                      <a:headEnd type="none" w="med" len="med"/>
                      <a:tailEnd type="none" w="med" len="med"/>
                    </a:lnR>
                    <a:lnT w="6350" cap="flat" cmpd="sng" algn="ctr">
                      <a:solidFill>
                        <a:srgbClr val="B7DEE8"/>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A usage unique, une par étudiant</a:t>
                      </a:r>
                      <a:br>
                        <a:rPr kumimoji="0" lang="en-GB" altLang="x-none" sz="1400" b="0" i="0" u="none" strike="noStrike" cap="none" normalizeH="0" baseline="0">
                          <a:ln>
                            <a:noFill/>
                          </a:ln>
                          <a:solidFill>
                            <a:schemeClr val="tx1"/>
                          </a:solidFill>
                          <a:effectLst/>
                          <a:latin typeface="Century Gothic" charset="0"/>
                          <a:ea typeface="Arial" charset="0"/>
                          <a:cs typeface="Arial" charset="0"/>
                        </a:rPr>
                      </a:br>
                      <a:r>
                        <a:rPr kumimoji="0" lang="en-GB" altLang="x-none" sz="1400" b="0" i="0" u="none" strike="noStrike" cap="none" normalizeH="0" baseline="0">
                          <a:ln>
                            <a:noFill/>
                          </a:ln>
                          <a:solidFill>
                            <a:schemeClr val="tx1"/>
                          </a:solidFill>
                          <a:effectLst/>
                          <a:latin typeface="Century Gothic" charset="0"/>
                          <a:ea typeface="Arial" charset="0"/>
                          <a:cs typeface="Arial" charset="0"/>
                        </a:rPr>
                        <a:t>– peut être projetée</a:t>
                      </a:r>
                    </a:p>
                  </a:txBody>
                  <a:tcPr horzOverflow="overflow">
                    <a:lnL w="6350" cap="flat" cmpd="sng" algn="ctr">
                      <a:solidFill>
                        <a:srgbClr val="B7DEE8"/>
                      </a:solidFill>
                      <a:prstDash val="solid"/>
                      <a:round/>
                      <a:headEnd type="none" w="med" len="med"/>
                      <a:tailEnd type="none" w="med" len="med"/>
                    </a:lnL>
                    <a:lnR>
                      <a:noFill/>
                    </a:lnR>
                    <a:lnT w="6350" cap="flat" cmpd="sng" algn="ctr">
                      <a:solidFill>
                        <a:srgbClr val="B7DEE8"/>
                      </a:solidFill>
                      <a:prstDash val="solid"/>
                      <a:round/>
                      <a:headEnd type="none" w="med" len="med"/>
                      <a:tailEnd type="none" w="med" len="med"/>
                    </a:lnT>
                    <a:lnB>
                      <a:noFill/>
                    </a:lnB>
                    <a:lnTlToBr>
                      <a:noFill/>
                    </a:lnTlToBr>
                    <a:lnBlToTr>
                      <a:noFill/>
                    </a:lnBlToTr>
                    <a:noFill/>
                  </a:tcPr>
                </a:tc>
              </a:tr>
              <a:tr h="42068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Fiche 2</a:t>
                      </a:r>
                    </a:p>
                  </a:txBody>
                  <a:tcPr horzOverflow="overflow">
                    <a:lnL>
                      <a:noFill/>
                    </a:lnL>
                    <a:lnR w="6350" cap="flat" cmpd="sng" algn="ctr">
                      <a:solidFill>
                        <a:srgbClr val="B7DEE8"/>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Construire une vessie – réponses</a:t>
                      </a:r>
                    </a:p>
                  </a:txBody>
                  <a:tcPr horzOverflow="overflow">
                    <a:lnL w="6350" cap="flat" cmpd="sng" algn="ctr">
                      <a:solidFill>
                        <a:srgbClr val="B7DEE8"/>
                      </a:solidFill>
                      <a:prstDash val="solid"/>
                      <a:round/>
                      <a:headEnd type="none" w="med" len="med"/>
                      <a:tailEnd type="none" w="med" len="med"/>
                    </a:lnL>
                    <a:lnR w="6350" cap="flat" cmpd="sng" algn="ctr">
                      <a:solidFill>
                        <a:srgbClr val="B7DEE8"/>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Reutilisable, guide pour l’enseignant</a:t>
                      </a:r>
                    </a:p>
                  </a:txBody>
                  <a:tcPr horzOverflow="overflow">
                    <a:lnL w="6350" cap="flat" cmpd="sng" algn="ctr">
                      <a:solidFill>
                        <a:srgbClr val="B7DEE8"/>
                      </a:solidFill>
                      <a:prstDash val="solid"/>
                      <a:round/>
                      <a:headEnd type="none" w="med" len="med"/>
                      <a:tailEnd type="none" w="med" len="med"/>
                    </a:lnL>
                    <a:lnR>
                      <a:noFill/>
                    </a:lnR>
                    <a:lnT>
                      <a:noFill/>
                    </a:lnT>
                    <a:lnB>
                      <a:noFill/>
                    </a:lnB>
                    <a:lnTlToBr>
                      <a:noFill/>
                    </a:lnTlToBr>
                    <a:lnBlToTr>
                      <a:noFill/>
                    </a:lnBlToTr>
                    <a:noFill/>
                  </a:tcPr>
                </a:tc>
              </a:tr>
              <a:tr h="48418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Fiche 3</a:t>
                      </a:r>
                    </a:p>
                  </a:txBody>
                  <a:tcPr horzOverflow="overflow">
                    <a:lnL>
                      <a:noFill/>
                    </a:lnL>
                    <a:lnR w="6350" cap="flat" cmpd="sng" algn="ctr">
                      <a:solidFill>
                        <a:srgbClr val="B7DEE8"/>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Organes de remplacement dans 10 ans?  </a:t>
                      </a:r>
                    </a:p>
                  </a:txBody>
                  <a:tcPr horzOverflow="overflow">
                    <a:lnL w="6350" cap="flat" cmpd="sng" algn="ctr">
                      <a:solidFill>
                        <a:srgbClr val="B7DEE8"/>
                      </a:solidFill>
                      <a:prstDash val="solid"/>
                      <a:round/>
                      <a:headEnd type="none" w="med" len="med"/>
                      <a:tailEnd type="none" w="med" len="med"/>
                    </a:lnL>
                    <a:lnR w="6350" cap="flat" cmpd="sng" algn="ctr">
                      <a:solidFill>
                        <a:srgbClr val="B7DEE8"/>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A usage unique, une par étudiant</a:t>
                      </a:r>
                    </a:p>
                  </a:txBody>
                  <a:tcPr horzOverflow="overflow">
                    <a:lnL w="6350" cap="flat" cmpd="sng" algn="ctr">
                      <a:solidFill>
                        <a:srgbClr val="B7DEE8"/>
                      </a:solidFill>
                      <a:prstDash val="solid"/>
                      <a:round/>
                      <a:headEnd type="none" w="med" len="med"/>
                      <a:tailEnd type="none" w="med" len="med"/>
                    </a:lnL>
                    <a:lnR>
                      <a:noFill/>
                    </a:lnR>
                    <a:lnT>
                      <a:noFill/>
                    </a:lnT>
                    <a:lnB>
                      <a:noFill/>
                    </a:lnB>
                    <a:lnTlToBr>
                      <a:noFill/>
                    </a:lnTlToBr>
                    <a:lnBlToTr>
                      <a:noFill/>
                    </a:lnBlToTr>
                    <a:noFill/>
                  </a:tcPr>
                </a:tc>
              </a:tr>
              <a:tr h="48418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Fiche 4</a:t>
                      </a:r>
                    </a:p>
                  </a:txBody>
                  <a:tcPr horzOverflow="overflow">
                    <a:lnL>
                      <a:noFill/>
                    </a:lnL>
                    <a:lnR w="6350" cap="flat" cmpd="sng" algn="ctr">
                      <a:solidFill>
                        <a:srgbClr val="B7DEE8"/>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La recherche</a:t>
                      </a:r>
                    </a:p>
                  </a:txBody>
                  <a:tcPr horzOverflow="overflow">
                    <a:lnL w="6350" cap="flat" cmpd="sng" algn="ctr">
                      <a:solidFill>
                        <a:srgbClr val="B7DEE8"/>
                      </a:solidFill>
                      <a:prstDash val="solid"/>
                      <a:round/>
                      <a:headEnd type="none" w="med" len="med"/>
                      <a:tailEnd type="none" w="med" len="med"/>
                    </a:lnL>
                    <a:lnR w="6350" cap="flat" cmpd="sng" algn="ctr">
                      <a:solidFill>
                        <a:srgbClr val="B7DEE8"/>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Reutilisable, une par étudiant</a:t>
                      </a:r>
                    </a:p>
                  </a:txBody>
                  <a:tcPr horzOverflow="overflow">
                    <a:lnL w="6350" cap="flat" cmpd="sng" algn="ctr">
                      <a:solidFill>
                        <a:srgbClr val="B7DEE8"/>
                      </a:solidFill>
                      <a:prstDash val="solid"/>
                      <a:round/>
                      <a:headEnd type="none" w="med" len="med"/>
                      <a:tailEnd type="none" w="med" len="med"/>
                    </a:lnL>
                    <a:lnR>
                      <a:noFill/>
                    </a:lnR>
                    <a:lnT>
                      <a:noFill/>
                    </a:lnT>
                    <a:lnB>
                      <a:noFill/>
                    </a:lnB>
                    <a:lnTlToBr>
                      <a:noFill/>
                    </a:lnTlToBr>
                    <a:lnBlToTr>
                      <a:noFill/>
                    </a:lnBlToTr>
                    <a:noFill/>
                  </a:tcPr>
                </a:tc>
              </a:tr>
              <a:tr h="48418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Fiche 5</a:t>
                      </a:r>
                    </a:p>
                  </a:txBody>
                  <a:tcPr horzOverflow="overflow">
                    <a:lnL>
                      <a:noFill/>
                    </a:lnL>
                    <a:lnR w="6350" cap="flat" cmpd="sng" algn="ctr">
                      <a:solidFill>
                        <a:srgbClr val="B7DEE8"/>
                      </a:solidFill>
                      <a:prstDash val="solid"/>
                      <a:round/>
                      <a:headEnd type="none" w="med" len="med"/>
                      <a:tailEnd type="none" w="med" len="med"/>
                    </a:lnR>
                    <a:lnT>
                      <a:noFill/>
                    </a:lnT>
                    <a:lnB w="6350" cap="flat" cmpd="sng" algn="ctr">
                      <a:solidFill>
                        <a:srgbClr val="B7DEE8"/>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Cartes argumentaires</a:t>
                      </a:r>
                    </a:p>
                  </a:txBody>
                  <a:tcPr horzOverflow="overflow">
                    <a:lnL w="6350" cap="flat" cmpd="sng" algn="ctr">
                      <a:solidFill>
                        <a:srgbClr val="B7DEE8"/>
                      </a:solidFill>
                      <a:prstDash val="solid"/>
                      <a:round/>
                      <a:headEnd type="none" w="med" len="med"/>
                      <a:tailEnd type="none" w="med" len="med"/>
                    </a:lnL>
                    <a:lnR w="6350" cap="flat" cmpd="sng" algn="ctr">
                      <a:solidFill>
                        <a:srgbClr val="B7DEE8"/>
                      </a:solidFill>
                      <a:prstDash val="solid"/>
                      <a:round/>
                      <a:headEnd type="none" w="med" len="med"/>
                      <a:tailEnd type="none" w="med" len="med"/>
                    </a:lnR>
                    <a:lnT>
                      <a:noFill/>
                    </a:lnT>
                    <a:lnB w="6350" cap="flat" cmpd="sng" algn="ctr">
                      <a:solidFill>
                        <a:srgbClr val="B7DEE8"/>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Reutilisable, cartes à découper, une par groupe</a:t>
                      </a:r>
                    </a:p>
                  </a:txBody>
                  <a:tcPr horzOverflow="overflow">
                    <a:lnL w="6350" cap="flat" cmpd="sng" algn="ctr">
                      <a:solidFill>
                        <a:srgbClr val="B7DEE8"/>
                      </a:solidFill>
                      <a:prstDash val="solid"/>
                      <a:round/>
                      <a:headEnd type="none" w="med" len="med"/>
                      <a:tailEnd type="none" w="med" len="med"/>
                    </a:lnL>
                    <a:lnR>
                      <a:noFill/>
                    </a:lnR>
                    <a:lnT>
                      <a:noFill/>
                    </a:lnT>
                    <a:lnB w="6350" cap="flat" cmpd="sng" algn="ctr">
                      <a:solidFill>
                        <a:srgbClr val="B7DEE8"/>
                      </a:solidFill>
                      <a:prstDash val="solid"/>
                      <a:round/>
                      <a:headEnd type="none" w="med" len="med"/>
                      <a:tailEnd type="none" w="med" len="med"/>
                    </a:lnB>
                    <a:lnTlToBr>
                      <a:noFill/>
                    </a:lnTlToBr>
                    <a:lnBlToTr>
                      <a:noFill/>
                    </a:lnBlToTr>
                    <a:noFill/>
                  </a:tcPr>
                </a:tc>
              </a:tr>
            </a:tbl>
          </a:graphicData>
        </a:graphic>
      </p:graphicFrame>
      <p:sp>
        <p:nvSpPr>
          <p:cNvPr id="6173" name="TextBox 6"/>
          <p:cNvSpPr txBox="1">
            <a:spLocks noChangeArrowheads="1"/>
          </p:cNvSpPr>
          <p:nvPr/>
        </p:nvSpPr>
        <p:spPr bwMode="auto">
          <a:xfrm>
            <a:off x="2020888" y="6442075"/>
            <a:ext cx="5370512"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r>
              <a:rPr lang="en-US" altLang="x-none"/>
              <a:t>Pour plus d’informations, visitez EngagingScience.eu</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Rectangle 69"/>
          <p:cNvSpPr>
            <a:spLocks noChangeArrowheads="1"/>
          </p:cNvSpPr>
          <p:nvPr/>
        </p:nvSpPr>
        <p:spPr bwMode="auto">
          <a:xfrm>
            <a:off x="179388" y="836613"/>
            <a:ext cx="8785225" cy="5545137"/>
          </a:xfrm>
          <a:prstGeom prst="rect">
            <a:avLst/>
          </a:prstGeom>
          <a:solidFill>
            <a:srgbClr val="E9EFF7"/>
          </a:solidFill>
          <a:ln w="28575">
            <a:solidFill>
              <a:srgbClr val="A6A6A6"/>
            </a:solidFill>
            <a:miter lim="800000"/>
            <a:headEnd/>
            <a:tailEnd/>
          </a:ln>
          <a:effectLst>
            <a:outerShdw blurRad="63500" dist="38100" dir="2700000" algn="tl" rotWithShape="0">
              <a:srgbClr val="000000">
                <a:alpha val="39999"/>
              </a:srgbClr>
            </a:outerShdw>
          </a:effectLst>
        </p:spPr>
        <p:txBody>
          <a:bodyPr anchor="ct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endParaRPr lang="en-GB" altLang="x-none">
              <a:solidFill>
                <a:srgbClr val="FFFFFF"/>
              </a:solidFill>
            </a:endParaRPr>
          </a:p>
        </p:txBody>
      </p:sp>
      <p:grpSp>
        <p:nvGrpSpPr>
          <p:cNvPr id="7171" name="Group 85"/>
          <p:cNvGrpSpPr>
            <a:grpSpLocks/>
          </p:cNvGrpSpPr>
          <p:nvPr/>
        </p:nvGrpSpPr>
        <p:grpSpPr bwMode="auto">
          <a:xfrm>
            <a:off x="250825" y="4700588"/>
            <a:ext cx="2089150" cy="1662112"/>
            <a:chOff x="251520" y="4699879"/>
            <a:chExt cx="2088232" cy="1662423"/>
          </a:xfrm>
        </p:grpSpPr>
        <p:sp>
          <p:nvSpPr>
            <p:cNvPr id="76" name="Rectangle 75"/>
            <p:cNvSpPr/>
            <p:nvPr/>
          </p:nvSpPr>
          <p:spPr>
            <a:xfrm>
              <a:off x="251520" y="4699879"/>
              <a:ext cx="1728028" cy="1624316"/>
            </a:xfrm>
            <a:prstGeom prst="rect">
              <a:avLst/>
            </a:prstGeom>
            <a:solidFill>
              <a:schemeClr val="bg1"/>
            </a:solidFill>
            <a:ln w="6350">
              <a:solidFill>
                <a:srgbClr val="D6AD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7234" name="Group 79"/>
            <p:cNvGrpSpPr>
              <a:grpSpLocks/>
            </p:cNvGrpSpPr>
            <p:nvPr/>
          </p:nvGrpSpPr>
          <p:grpSpPr bwMode="auto">
            <a:xfrm>
              <a:off x="251520" y="4737926"/>
              <a:ext cx="2088232" cy="1624376"/>
              <a:chOff x="323528" y="4365104"/>
              <a:chExt cx="2088232" cy="1624376"/>
            </a:xfrm>
          </p:grpSpPr>
          <p:sp>
            <p:nvSpPr>
              <p:cNvPr id="7235" name="TextBox 52"/>
              <p:cNvSpPr txBox="1">
                <a:spLocks noChangeArrowheads="1"/>
              </p:cNvSpPr>
              <p:nvPr/>
            </p:nvSpPr>
            <p:spPr bwMode="auto">
              <a:xfrm>
                <a:off x="323528" y="4365104"/>
                <a:ext cx="2088232" cy="1624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nSpc>
                    <a:spcPts val="2000"/>
                  </a:lnSpc>
                </a:pPr>
                <a:r>
                  <a:rPr lang="en-GB" altLang="x-none" sz="1400">
                    <a:latin typeface="Century Gothic" charset="0"/>
                  </a:rPr>
                  <a:t>Il contient deux couches</a:t>
                </a:r>
              </a:p>
              <a:p>
                <a:pPr>
                  <a:lnSpc>
                    <a:spcPts val="2000"/>
                  </a:lnSpc>
                </a:pPr>
                <a:r>
                  <a:rPr lang="en-GB" altLang="x-none" sz="1400">
                    <a:latin typeface="Century Gothic" charset="0"/>
                  </a:rPr>
                  <a:t>différentes</a:t>
                </a:r>
              </a:p>
              <a:p>
                <a:pPr>
                  <a:lnSpc>
                    <a:spcPts val="2000"/>
                  </a:lnSpc>
                </a:pPr>
                <a:r>
                  <a:rPr lang="en-US" altLang="x-none" sz="1400">
                    <a:latin typeface="Century Gothic" charset="0"/>
                  </a:rPr>
                  <a:t>d</a:t>
                </a:r>
                <a:r>
                  <a:rPr lang="en-GB" altLang="x-none" sz="1400">
                    <a:latin typeface="Century Gothic" charset="0"/>
                  </a:rPr>
                  <a:t>e                           :</a:t>
                </a:r>
              </a:p>
              <a:p>
                <a:pPr>
                  <a:lnSpc>
                    <a:spcPts val="2000"/>
                  </a:lnSpc>
                </a:pPr>
                <a:r>
                  <a:rPr lang="en-US" altLang="x-none" sz="1400">
                    <a:latin typeface="Century Gothic" charset="0"/>
                  </a:rPr>
                  <a:t>m</a:t>
                </a:r>
                <a:r>
                  <a:rPr lang="en-GB" altLang="x-none" sz="1400">
                    <a:latin typeface="Century Gothic" charset="0"/>
                  </a:rPr>
                  <a:t>usculaire et </a:t>
                </a:r>
                <a:br>
                  <a:rPr lang="en-GB" altLang="x-none" sz="1400">
                    <a:latin typeface="Century Gothic" charset="0"/>
                  </a:rPr>
                </a:br>
                <a:r>
                  <a:rPr lang="en-GB" altLang="x-none" sz="1400">
                    <a:latin typeface="Century Gothic" charset="0"/>
                  </a:rPr>
                  <a:t>épithélial.</a:t>
                </a:r>
              </a:p>
            </p:txBody>
          </p:sp>
          <p:cxnSp>
            <p:nvCxnSpPr>
              <p:cNvPr id="79" name="Straight Connector 78"/>
              <p:cNvCxnSpPr/>
              <p:nvPr/>
            </p:nvCxnSpPr>
            <p:spPr>
              <a:xfrm>
                <a:off x="682145" y="5392468"/>
                <a:ext cx="122342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grpSp>
        <p:nvGrpSpPr>
          <p:cNvPr id="7172" name="Group 84"/>
          <p:cNvGrpSpPr>
            <a:grpSpLocks/>
          </p:cNvGrpSpPr>
          <p:nvPr/>
        </p:nvGrpSpPr>
        <p:grpSpPr bwMode="auto">
          <a:xfrm>
            <a:off x="228600" y="2819400"/>
            <a:ext cx="1692275" cy="1206500"/>
            <a:chOff x="216025" y="2510725"/>
            <a:chExt cx="1691680" cy="1206307"/>
          </a:xfrm>
        </p:grpSpPr>
        <p:sp>
          <p:nvSpPr>
            <p:cNvPr id="67" name="Rectangle 66"/>
            <p:cNvSpPr/>
            <p:nvPr/>
          </p:nvSpPr>
          <p:spPr>
            <a:xfrm>
              <a:off x="250938" y="2510725"/>
              <a:ext cx="1585355" cy="1206307"/>
            </a:xfrm>
            <a:prstGeom prst="rect">
              <a:avLst/>
            </a:prstGeom>
            <a:solidFill>
              <a:schemeClr val="bg1"/>
            </a:solidFill>
            <a:ln w="6350">
              <a:solidFill>
                <a:srgbClr val="D6AD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7230" name="Group 80"/>
            <p:cNvGrpSpPr>
              <a:grpSpLocks/>
            </p:cNvGrpSpPr>
            <p:nvPr/>
          </p:nvGrpSpPr>
          <p:grpSpPr bwMode="auto">
            <a:xfrm>
              <a:off x="216025" y="2558539"/>
              <a:ext cx="1691680" cy="1111415"/>
              <a:chOff x="216025" y="2414523"/>
              <a:chExt cx="1691680" cy="1111415"/>
            </a:xfrm>
          </p:grpSpPr>
          <p:sp>
            <p:nvSpPr>
              <p:cNvPr id="52" name="TextBox 51"/>
              <p:cNvSpPr txBox="1"/>
              <p:nvPr/>
            </p:nvSpPr>
            <p:spPr>
              <a:xfrm>
                <a:off x="216025" y="2414326"/>
                <a:ext cx="1691680" cy="1111072"/>
              </a:xfrm>
              <a:prstGeom prst="rect">
                <a:avLst/>
              </a:prstGeom>
              <a:noFill/>
            </p:spPr>
            <p:txBody>
              <a:bodyPr>
                <a:spAutoFit/>
              </a:bodyPr>
              <a:lstStyle/>
              <a:p>
                <a:pPr fontAlgn="auto">
                  <a:lnSpc>
                    <a:spcPts val="2000"/>
                  </a:lnSpc>
                  <a:spcBef>
                    <a:spcPts val="0"/>
                  </a:spcBef>
                  <a:spcAft>
                    <a:spcPts val="0"/>
                  </a:spcAft>
                  <a:defRPr/>
                </a:pPr>
                <a:r>
                  <a:rPr lang="en-GB" sz="1400" dirty="0">
                    <a:latin typeface="Century Gothic" pitchFamily="34" charset="0"/>
                    <a:ea typeface="+mn-ea"/>
                    <a:cs typeface="+mn-cs"/>
                  </a:rPr>
                  <a:t>Prendre un petit fragment de</a:t>
                </a:r>
              </a:p>
              <a:p>
                <a:pPr fontAlgn="auto">
                  <a:lnSpc>
                    <a:spcPts val="2000"/>
                  </a:lnSpc>
                  <a:spcBef>
                    <a:spcPts val="0"/>
                  </a:spcBef>
                  <a:spcAft>
                    <a:spcPts val="0"/>
                  </a:spcAft>
                  <a:defRPr/>
                </a:pPr>
                <a:endParaRPr lang="en-GB" sz="1400" dirty="0">
                  <a:solidFill>
                    <a:schemeClr val="bg1">
                      <a:lumMod val="65000"/>
                    </a:schemeClr>
                  </a:solidFill>
                  <a:latin typeface="Century Gothic" pitchFamily="34" charset="0"/>
                  <a:ea typeface="+mn-ea"/>
                  <a:cs typeface="+mn-cs"/>
                </a:endParaRPr>
              </a:p>
              <a:p>
                <a:pPr fontAlgn="auto">
                  <a:lnSpc>
                    <a:spcPts val="2000"/>
                  </a:lnSpc>
                  <a:spcBef>
                    <a:spcPts val="0"/>
                  </a:spcBef>
                  <a:spcAft>
                    <a:spcPts val="0"/>
                  </a:spcAft>
                  <a:defRPr/>
                </a:pPr>
                <a:r>
                  <a:rPr lang="en-US" sz="1400" dirty="0">
                    <a:latin typeface="Century Gothic" pitchFamily="34" charset="0"/>
                    <a:ea typeface="+mn-ea"/>
                    <a:cs typeface="+mn-cs"/>
                  </a:rPr>
                  <a:t>d</a:t>
                </a:r>
                <a:r>
                  <a:rPr lang="en-GB" sz="1400" dirty="0">
                    <a:latin typeface="Century Gothic" pitchFamily="34" charset="0"/>
                    <a:ea typeface="+mn-ea"/>
                    <a:cs typeface="+mn-cs"/>
                  </a:rPr>
                  <a:t>u patient.</a:t>
                </a:r>
              </a:p>
            </p:txBody>
          </p:sp>
          <p:cxnSp>
            <p:nvCxnSpPr>
              <p:cNvPr id="77" name="Straight Connector 76"/>
              <p:cNvCxnSpPr/>
              <p:nvPr/>
            </p:nvCxnSpPr>
            <p:spPr>
              <a:xfrm>
                <a:off x="368371" y="3204774"/>
                <a:ext cx="122353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sp>
        <p:nvSpPr>
          <p:cNvPr id="78" name="Rectangle 77"/>
          <p:cNvSpPr/>
          <p:nvPr/>
        </p:nvSpPr>
        <p:spPr>
          <a:xfrm>
            <a:off x="2268538" y="4292600"/>
            <a:ext cx="1943100" cy="947738"/>
          </a:xfrm>
          <a:prstGeom prst="rect">
            <a:avLst/>
          </a:prstGeom>
          <a:solidFill>
            <a:schemeClr val="bg1"/>
          </a:solidFill>
          <a:ln w="6350">
            <a:solidFill>
              <a:srgbClr val="D6AD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5" name="Rectangle 74"/>
          <p:cNvSpPr/>
          <p:nvPr/>
        </p:nvSpPr>
        <p:spPr>
          <a:xfrm>
            <a:off x="188913" y="849313"/>
            <a:ext cx="8621712" cy="641350"/>
          </a:xfrm>
          <a:prstGeom prst="rect">
            <a:avLst/>
          </a:prstGeom>
          <a:solidFill>
            <a:srgbClr val="CCDAE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175" name="TextBox 4"/>
          <p:cNvSpPr txBox="1">
            <a:spLocks noChangeArrowheads="1"/>
          </p:cNvSpPr>
          <p:nvPr/>
        </p:nvSpPr>
        <p:spPr bwMode="auto">
          <a:xfrm>
            <a:off x="3810000" y="836613"/>
            <a:ext cx="46482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r>
              <a:rPr lang="en-GB" altLang="x-none" sz="3000">
                <a:solidFill>
                  <a:srgbClr val="0070C0"/>
                </a:solidFill>
                <a:latin typeface="Century Gothic" charset="0"/>
              </a:rPr>
              <a:t>  Construire une </a:t>
            </a:r>
            <a:r>
              <a:rPr lang="en-GB" altLang="x-none" sz="3000" b="1">
                <a:solidFill>
                  <a:srgbClr val="0070C0"/>
                </a:solidFill>
                <a:latin typeface="Century Gothic" charset="0"/>
              </a:rPr>
              <a:t>vessie</a:t>
            </a:r>
          </a:p>
        </p:txBody>
      </p:sp>
      <p:sp>
        <p:nvSpPr>
          <p:cNvPr id="73" name="Rounded Rectangle 72"/>
          <p:cNvSpPr/>
          <p:nvPr/>
        </p:nvSpPr>
        <p:spPr>
          <a:xfrm>
            <a:off x="323850" y="1143000"/>
            <a:ext cx="3960813" cy="1093788"/>
          </a:xfrm>
          <a:prstGeom prst="roundRect">
            <a:avLst/>
          </a:prstGeom>
          <a:solidFill>
            <a:schemeClr val="bg1"/>
          </a:solidFill>
          <a:ln>
            <a:solidFill>
              <a:srgbClr val="D6AD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2" name="Rounded Rectangle 71"/>
          <p:cNvSpPr/>
          <p:nvPr/>
        </p:nvSpPr>
        <p:spPr>
          <a:xfrm>
            <a:off x="4067175" y="1412875"/>
            <a:ext cx="4249738" cy="796925"/>
          </a:xfrm>
          <a:prstGeom prst="roundRect">
            <a:avLst/>
          </a:prstGeom>
          <a:solidFill>
            <a:srgbClr val="D6A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68" name="Picture 67" descr="bladder1.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219700" y="2133600"/>
            <a:ext cx="1152525" cy="1184275"/>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Freeform 21"/>
          <p:cNvSpPr/>
          <p:nvPr/>
        </p:nvSpPr>
        <p:spPr>
          <a:xfrm>
            <a:off x="2101850" y="3716338"/>
            <a:ext cx="668338" cy="792162"/>
          </a:xfrm>
          <a:custGeom>
            <a:avLst/>
            <a:gdLst>
              <a:gd name="connsiteX0" fmla="*/ 0 w 944880"/>
              <a:gd name="connsiteY0" fmla="*/ 899160 h 899160"/>
              <a:gd name="connsiteX1" fmla="*/ 0 w 944880"/>
              <a:gd name="connsiteY1" fmla="*/ 0 h 899160"/>
              <a:gd name="connsiteX2" fmla="*/ 944880 w 944880"/>
              <a:gd name="connsiteY2" fmla="*/ 0 h 899160"/>
            </a:gdLst>
            <a:ahLst/>
            <a:cxnLst>
              <a:cxn ang="0">
                <a:pos x="connsiteX0" y="connsiteY0"/>
              </a:cxn>
              <a:cxn ang="0">
                <a:pos x="connsiteX1" y="connsiteY1"/>
              </a:cxn>
              <a:cxn ang="0">
                <a:pos x="connsiteX2" y="connsiteY2"/>
              </a:cxn>
            </a:cxnLst>
            <a:rect l="l" t="t" r="r" b="b"/>
            <a:pathLst>
              <a:path w="944880" h="899160">
                <a:moveTo>
                  <a:pt x="0" y="899160"/>
                </a:moveTo>
                <a:lnTo>
                  <a:pt x="0" y="0"/>
                </a:lnTo>
                <a:lnTo>
                  <a:pt x="944880" y="0"/>
                </a:lnTo>
              </a:path>
            </a:pathLst>
          </a:custGeom>
          <a:ln w="28575">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23" name="Freeform 22"/>
          <p:cNvSpPr/>
          <p:nvPr/>
        </p:nvSpPr>
        <p:spPr>
          <a:xfrm flipV="1">
            <a:off x="2051050" y="5084763"/>
            <a:ext cx="668338" cy="863600"/>
          </a:xfrm>
          <a:custGeom>
            <a:avLst/>
            <a:gdLst>
              <a:gd name="connsiteX0" fmla="*/ 0 w 944880"/>
              <a:gd name="connsiteY0" fmla="*/ 899160 h 899160"/>
              <a:gd name="connsiteX1" fmla="*/ 0 w 944880"/>
              <a:gd name="connsiteY1" fmla="*/ 0 h 899160"/>
              <a:gd name="connsiteX2" fmla="*/ 944880 w 944880"/>
              <a:gd name="connsiteY2" fmla="*/ 0 h 899160"/>
            </a:gdLst>
            <a:ahLst/>
            <a:cxnLst>
              <a:cxn ang="0">
                <a:pos x="connsiteX0" y="connsiteY0"/>
              </a:cxn>
              <a:cxn ang="0">
                <a:pos x="connsiteX1" y="connsiteY1"/>
              </a:cxn>
              <a:cxn ang="0">
                <a:pos x="connsiteX2" y="connsiteY2"/>
              </a:cxn>
            </a:cxnLst>
            <a:rect l="l" t="t" r="r" b="b"/>
            <a:pathLst>
              <a:path w="944880" h="899160">
                <a:moveTo>
                  <a:pt x="0" y="899160"/>
                </a:moveTo>
                <a:lnTo>
                  <a:pt x="0" y="0"/>
                </a:lnTo>
                <a:lnTo>
                  <a:pt x="944880" y="0"/>
                </a:lnTo>
              </a:path>
            </a:pathLst>
          </a:custGeom>
          <a:ln w="28575">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cxnSp>
        <p:nvCxnSpPr>
          <p:cNvPr id="42" name="Straight Arrow Connector 41"/>
          <p:cNvCxnSpPr/>
          <p:nvPr/>
        </p:nvCxnSpPr>
        <p:spPr>
          <a:xfrm flipV="1">
            <a:off x="4735513" y="4294188"/>
            <a:ext cx="0" cy="1006475"/>
          </a:xfrm>
          <a:prstGeom prst="straightConnector1">
            <a:avLst/>
          </a:prstGeom>
          <a:ln w="28575">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3868738" y="5949950"/>
            <a:ext cx="415925" cy="0"/>
          </a:xfrm>
          <a:prstGeom prst="straightConnector1">
            <a:avLst/>
          </a:prstGeom>
          <a:ln w="28575">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V="1">
            <a:off x="5219700" y="3068638"/>
            <a:ext cx="288925" cy="288925"/>
          </a:xfrm>
          <a:prstGeom prst="straightConnector1">
            <a:avLst/>
          </a:prstGeom>
          <a:ln w="28575">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7184" name="Group 83"/>
          <p:cNvGrpSpPr>
            <a:grpSpLocks/>
          </p:cNvGrpSpPr>
          <p:nvPr/>
        </p:nvGrpSpPr>
        <p:grpSpPr bwMode="auto">
          <a:xfrm>
            <a:off x="1524000" y="2205038"/>
            <a:ext cx="1274763" cy="2663825"/>
            <a:chOff x="1608709" y="2204864"/>
            <a:chExt cx="1275080" cy="2664295"/>
          </a:xfrm>
        </p:grpSpPr>
        <p:pic>
          <p:nvPicPr>
            <p:cNvPr id="69" name="Picture 68" descr="bladder1.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619672" y="2204864"/>
              <a:ext cx="1260374" cy="1296144"/>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val 7"/>
            <p:cNvSpPr/>
            <p:nvPr/>
          </p:nvSpPr>
          <p:spPr>
            <a:xfrm>
              <a:off x="1985041" y="3032097"/>
              <a:ext cx="304876" cy="15719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2" name="Oval 11"/>
            <p:cNvSpPr>
              <a:spLocks noChangeArrowheads="1"/>
            </p:cNvSpPr>
            <p:nvPr/>
          </p:nvSpPr>
          <p:spPr bwMode="auto">
            <a:xfrm>
              <a:off x="2040757" y="4711459"/>
              <a:ext cx="305515" cy="157700"/>
            </a:xfrm>
            <a:prstGeom prst="ellipse">
              <a:avLst/>
            </a:prstGeom>
            <a:solidFill>
              <a:srgbClr val="FFAD99"/>
            </a:solidFill>
            <a:ln>
              <a:noFill/>
            </a:ln>
            <a:effectLst>
              <a:outerShdw blurRad="63500" dist="38100" dir="2700000" algn="tl" rotWithShape="0">
                <a:srgbClr val="000000">
                  <a:alpha val="39999"/>
                </a:srgbClr>
              </a:outerShdw>
            </a:effectLst>
            <a:extLst>
              <a:ext uri="{91240B29-F687-4F45-9708-019B960494DF}">
                <a14:hiddenLine xmlns:a14="http://schemas.microsoft.com/office/drawing/2010/main" w="25400">
                  <a:solidFill>
                    <a:srgbClr val="000000"/>
                  </a:solidFill>
                  <a:round/>
                  <a:headEnd/>
                  <a:tailEnd/>
                </a14:hiddenLine>
              </a:ext>
            </a:extLst>
          </p:spPr>
          <p:txBody>
            <a:bodyPr anchor="ct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endParaRPr lang="en-GB" altLang="x-none">
                <a:solidFill>
                  <a:srgbClr val="FFFFFF"/>
                </a:solidFill>
              </a:endParaRPr>
            </a:p>
          </p:txBody>
        </p:sp>
        <p:sp>
          <p:nvSpPr>
            <p:cNvPr id="59" name="Freeform 58"/>
            <p:cNvSpPr/>
            <p:nvPr/>
          </p:nvSpPr>
          <p:spPr>
            <a:xfrm>
              <a:off x="1608709" y="3133715"/>
              <a:ext cx="503363" cy="1638589"/>
            </a:xfrm>
            <a:custGeom>
              <a:avLst/>
              <a:gdLst>
                <a:gd name="connsiteX0" fmla="*/ 520700 w 673100"/>
                <a:gd name="connsiteY0" fmla="*/ 0 h 1638300"/>
                <a:gd name="connsiteX1" fmla="*/ 25400 w 673100"/>
                <a:gd name="connsiteY1" fmla="*/ 1085850 h 1638300"/>
                <a:gd name="connsiteX2" fmla="*/ 673100 w 673100"/>
                <a:gd name="connsiteY2" fmla="*/ 1638300 h 1638300"/>
              </a:gdLst>
              <a:ahLst/>
              <a:cxnLst>
                <a:cxn ang="0">
                  <a:pos x="connsiteX0" y="connsiteY0"/>
                </a:cxn>
                <a:cxn ang="0">
                  <a:pos x="connsiteX1" y="connsiteY1"/>
                </a:cxn>
                <a:cxn ang="0">
                  <a:pos x="connsiteX2" y="connsiteY2"/>
                </a:cxn>
              </a:cxnLst>
              <a:rect l="l" t="t" r="r" b="b"/>
              <a:pathLst>
                <a:path w="673100" h="1638300">
                  <a:moveTo>
                    <a:pt x="520700" y="0"/>
                  </a:moveTo>
                  <a:cubicBezTo>
                    <a:pt x="260350" y="406400"/>
                    <a:pt x="0" y="812800"/>
                    <a:pt x="25400" y="1085850"/>
                  </a:cubicBezTo>
                  <a:cubicBezTo>
                    <a:pt x="50800" y="1358900"/>
                    <a:pt x="361950" y="1498600"/>
                    <a:pt x="673100" y="1638300"/>
                  </a:cubicBezTo>
                </a:path>
              </a:pathLst>
            </a:custGeom>
            <a:ln w="28575">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7228" name="TextBox 59"/>
            <p:cNvSpPr txBox="1">
              <a:spLocks noChangeArrowheads="1"/>
            </p:cNvSpPr>
            <p:nvPr/>
          </p:nvSpPr>
          <p:spPr bwMode="auto">
            <a:xfrm>
              <a:off x="1947685" y="2607007"/>
              <a:ext cx="93610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400">
                  <a:latin typeface="Century Gothic" charset="0"/>
                </a:rPr>
                <a:t>vessie</a:t>
              </a:r>
            </a:p>
          </p:txBody>
        </p:sp>
      </p:grpSp>
      <p:grpSp>
        <p:nvGrpSpPr>
          <p:cNvPr id="7185" name="Group 103"/>
          <p:cNvGrpSpPr>
            <a:grpSpLocks/>
          </p:cNvGrpSpPr>
          <p:nvPr/>
        </p:nvGrpSpPr>
        <p:grpSpPr bwMode="auto">
          <a:xfrm>
            <a:off x="2806700" y="5373688"/>
            <a:ext cx="1079500" cy="935037"/>
            <a:chOff x="2806080" y="5373216"/>
            <a:chExt cx="1080120" cy="936104"/>
          </a:xfrm>
        </p:grpSpPr>
        <p:pic>
          <p:nvPicPr>
            <p:cNvPr id="7221" name="Picture 98" descr="petri dish.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843808" y="5373216"/>
              <a:ext cx="978913" cy="72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10" descr="Anatomy of human cells (useful for education in schools and clinics ) - vector illustration - stock vector"/>
            <p:cNvPicPr>
              <a:picLocks noChangeAspect="1" noChangeArrowheads="1"/>
            </p:cNvPicPr>
            <p:nvPr/>
          </p:nvPicPr>
          <p:blipFill>
            <a:blip r:embed="rId6" cstate="print">
              <a:clrChange>
                <a:clrFrom>
                  <a:srgbClr val="FFFFFF"/>
                </a:clrFrom>
                <a:clrTo>
                  <a:srgbClr val="FFFFFF">
                    <a:alpha val="0"/>
                  </a:srgbClr>
                </a:clrTo>
              </a:clrChange>
              <a:duotone>
                <a:prstClr val="black"/>
                <a:schemeClr val="accent6">
                  <a:tint val="45000"/>
                  <a:satMod val="400000"/>
                </a:schemeClr>
              </a:duotone>
            </a:blip>
            <a:srcRect l="44356" t="20910" r="29608" b="71047"/>
            <a:stretch>
              <a:fillRect/>
            </a:stretch>
          </p:blipFill>
          <p:spPr bwMode="auto">
            <a:xfrm>
              <a:off x="2884640" y="5559304"/>
              <a:ext cx="763787" cy="292037"/>
            </a:xfrm>
            <a:prstGeom prst="rect">
              <a:avLst/>
            </a:prstGeom>
            <a:noFill/>
            <a:effectLst>
              <a:outerShdw blurRad="50800" dist="38100" dir="2700000" algn="tl" rotWithShape="0">
                <a:prstClr val="black">
                  <a:alpha val="40000"/>
                </a:prstClr>
              </a:outerShdw>
            </a:effectLst>
          </p:spPr>
        </p:pic>
        <p:sp>
          <p:nvSpPr>
            <p:cNvPr id="7223" name="TextBox 62"/>
            <p:cNvSpPr txBox="1">
              <a:spLocks noChangeArrowheads="1"/>
            </p:cNvSpPr>
            <p:nvPr/>
          </p:nvSpPr>
          <p:spPr bwMode="auto">
            <a:xfrm>
              <a:off x="2806080" y="6001543"/>
              <a:ext cx="108012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400" b="1">
                  <a:latin typeface="Century Gothic" charset="0"/>
                </a:rPr>
                <a:t>épithélial</a:t>
              </a:r>
            </a:p>
          </p:txBody>
        </p:sp>
      </p:grpSp>
      <p:sp>
        <p:nvSpPr>
          <p:cNvPr id="7186" name="TextBox 40"/>
          <p:cNvSpPr txBox="1">
            <a:spLocks noChangeArrowheads="1"/>
          </p:cNvSpPr>
          <p:nvPr/>
        </p:nvSpPr>
        <p:spPr bwMode="auto">
          <a:xfrm>
            <a:off x="304800" y="1143000"/>
            <a:ext cx="26670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600">
                <a:latin typeface="Century Gothic" charset="0"/>
              </a:rPr>
              <a:t>Des chercheurs ont cultivé le premier organe de remplacement, une véssie, en 2006.</a:t>
            </a:r>
          </a:p>
        </p:txBody>
      </p:sp>
      <p:sp>
        <p:nvSpPr>
          <p:cNvPr id="7187" name="Rectangle 43"/>
          <p:cNvSpPr>
            <a:spLocks noChangeArrowheads="1"/>
          </p:cNvSpPr>
          <p:nvPr/>
        </p:nvSpPr>
        <p:spPr bwMode="auto">
          <a:xfrm>
            <a:off x="4067175" y="1412875"/>
            <a:ext cx="42497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600">
                <a:latin typeface="Century Gothic" charset="0"/>
              </a:rPr>
              <a:t>Compléter le protocole en écrivant les mots </a:t>
            </a:r>
            <a:r>
              <a:rPr lang="en-GB" altLang="x-none" sz="1600" b="1">
                <a:solidFill>
                  <a:schemeClr val="bg1"/>
                </a:solidFill>
                <a:latin typeface="Century Gothic" charset="0"/>
              </a:rPr>
              <a:t>cellules</a:t>
            </a:r>
            <a:r>
              <a:rPr lang="en-GB" altLang="x-none" sz="1600" b="1">
                <a:latin typeface="Century Gothic" charset="0"/>
              </a:rPr>
              <a:t>, </a:t>
            </a:r>
            <a:r>
              <a:rPr lang="en-GB" altLang="x-none" sz="1600" b="1">
                <a:solidFill>
                  <a:schemeClr val="bg1"/>
                </a:solidFill>
                <a:latin typeface="Century Gothic" charset="0"/>
              </a:rPr>
              <a:t>tissu</a:t>
            </a:r>
            <a:r>
              <a:rPr lang="en-GB" altLang="x-none" sz="1600" b="1">
                <a:latin typeface="Century Gothic" charset="0"/>
              </a:rPr>
              <a:t> </a:t>
            </a:r>
            <a:r>
              <a:rPr lang="en-GB" altLang="x-none" sz="1600">
                <a:latin typeface="Century Gothic" charset="0"/>
              </a:rPr>
              <a:t>ou</a:t>
            </a:r>
            <a:r>
              <a:rPr lang="en-GB" altLang="x-none" sz="1600" b="1">
                <a:latin typeface="Century Gothic" charset="0"/>
              </a:rPr>
              <a:t> </a:t>
            </a:r>
            <a:r>
              <a:rPr lang="en-GB" altLang="x-none" sz="1600" b="1">
                <a:solidFill>
                  <a:schemeClr val="bg1"/>
                </a:solidFill>
                <a:latin typeface="Century Gothic" charset="0"/>
              </a:rPr>
              <a:t>organe</a:t>
            </a:r>
            <a:r>
              <a:rPr lang="en-GB" altLang="x-none" sz="1600" b="1">
                <a:latin typeface="Century Gothic" charset="0"/>
              </a:rPr>
              <a:t> </a:t>
            </a:r>
            <a:r>
              <a:rPr lang="en-GB" altLang="x-none" sz="1600">
                <a:latin typeface="Century Gothic" charset="0"/>
              </a:rPr>
              <a:t>dans les espaces vides.</a:t>
            </a:r>
          </a:p>
        </p:txBody>
      </p:sp>
      <p:pic>
        <p:nvPicPr>
          <p:cNvPr id="47" name="Picture 46" descr="pipette.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rot="-1163195">
            <a:off x="4011613" y="2430463"/>
            <a:ext cx="233362" cy="1006475"/>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9" name="Picture 60" descr="pipette.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rot="-1163195">
            <a:off x="4229100" y="4375150"/>
            <a:ext cx="23177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0" name="TextBox 63"/>
          <p:cNvSpPr txBox="1">
            <a:spLocks noChangeArrowheads="1"/>
          </p:cNvSpPr>
          <p:nvPr/>
        </p:nvSpPr>
        <p:spPr bwMode="auto">
          <a:xfrm>
            <a:off x="7620000" y="0"/>
            <a:ext cx="9858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r"/>
            <a:r>
              <a:rPr lang="en-GB" altLang="x-none" sz="1600">
                <a:latin typeface="Century Gothic" charset="0"/>
              </a:rPr>
              <a:t>Fiche 1</a:t>
            </a:r>
          </a:p>
        </p:txBody>
      </p:sp>
      <p:pic>
        <p:nvPicPr>
          <p:cNvPr id="7191" name="Picture 64" descr="Student sheets.pn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8599488" y="44450"/>
            <a:ext cx="509587"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 name="Picture 65" descr="write.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8077200" y="1219200"/>
            <a:ext cx="346075" cy="504825"/>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 name="Freeform 70"/>
          <p:cNvSpPr/>
          <p:nvPr/>
        </p:nvSpPr>
        <p:spPr>
          <a:xfrm rot="2668252">
            <a:off x="8002588" y="682625"/>
            <a:ext cx="1384300" cy="711200"/>
          </a:xfrm>
          <a:custGeom>
            <a:avLst/>
            <a:gdLst>
              <a:gd name="connsiteX0" fmla="*/ 0 w 1187624"/>
              <a:gd name="connsiteY0" fmla="*/ 864096 h 864096"/>
              <a:gd name="connsiteX1" fmla="*/ 593812 w 1187624"/>
              <a:gd name="connsiteY1" fmla="*/ 0 h 864096"/>
              <a:gd name="connsiteX2" fmla="*/ 1187624 w 1187624"/>
              <a:gd name="connsiteY2" fmla="*/ 864096 h 864096"/>
              <a:gd name="connsiteX3" fmla="*/ 0 w 1187624"/>
              <a:gd name="connsiteY3" fmla="*/ 864096 h 864096"/>
              <a:gd name="connsiteX0" fmla="*/ 0 w 1316929"/>
              <a:gd name="connsiteY0" fmla="*/ 732382 h 864096"/>
              <a:gd name="connsiteX1" fmla="*/ 723117 w 1316929"/>
              <a:gd name="connsiteY1" fmla="*/ 0 h 864096"/>
              <a:gd name="connsiteX2" fmla="*/ 1316929 w 1316929"/>
              <a:gd name="connsiteY2" fmla="*/ 864096 h 864096"/>
              <a:gd name="connsiteX3" fmla="*/ 0 w 1316929"/>
              <a:gd name="connsiteY3" fmla="*/ 732382 h 864096"/>
              <a:gd name="connsiteX0" fmla="*/ 0 w 1375180"/>
              <a:gd name="connsiteY0" fmla="*/ 732382 h 732382"/>
              <a:gd name="connsiteX1" fmla="*/ 723117 w 1375180"/>
              <a:gd name="connsiteY1" fmla="*/ 0 h 732382"/>
              <a:gd name="connsiteX2" fmla="*/ 1375180 w 1375180"/>
              <a:gd name="connsiteY2" fmla="*/ 694162 h 732382"/>
              <a:gd name="connsiteX3" fmla="*/ 0 w 1375180"/>
              <a:gd name="connsiteY3" fmla="*/ 732382 h 732382"/>
              <a:gd name="connsiteX0" fmla="*/ 0 w 1375179"/>
              <a:gd name="connsiteY0" fmla="*/ 732382 h 732382"/>
              <a:gd name="connsiteX1" fmla="*/ 723117 w 1375179"/>
              <a:gd name="connsiteY1" fmla="*/ 0 h 732382"/>
              <a:gd name="connsiteX2" fmla="*/ 1375179 w 1375179"/>
              <a:gd name="connsiteY2" fmla="*/ 694163 h 732382"/>
              <a:gd name="connsiteX3" fmla="*/ 0 w 1375179"/>
              <a:gd name="connsiteY3" fmla="*/ 732382 h 732382"/>
              <a:gd name="connsiteX0" fmla="*/ 0 w 1360361"/>
              <a:gd name="connsiteY0" fmla="*/ 732382 h 732382"/>
              <a:gd name="connsiteX1" fmla="*/ 723117 w 1360361"/>
              <a:gd name="connsiteY1" fmla="*/ 0 h 732382"/>
              <a:gd name="connsiteX2" fmla="*/ 1360361 w 1360361"/>
              <a:gd name="connsiteY2" fmla="*/ 668677 h 732382"/>
              <a:gd name="connsiteX3" fmla="*/ 0 w 1360361"/>
              <a:gd name="connsiteY3" fmla="*/ 732382 h 732382"/>
              <a:gd name="connsiteX0" fmla="*/ 0 w 1359535"/>
              <a:gd name="connsiteY0" fmla="*/ 728705 h 728705"/>
              <a:gd name="connsiteX1" fmla="*/ 722291 w 1359535"/>
              <a:gd name="connsiteY1" fmla="*/ 0 h 728705"/>
              <a:gd name="connsiteX2" fmla="*/ 1359535 w 1359535"/>
              <a:gd name="connsiteY2" fmla="*/ 668677 h 728705"/>
              <a:gd name="connsiteX3" fmla="*/ 0 w 1359535"/>
              <a:gd name="connsiteY3" fmla="*/ 728705 h 728705"/>
              <a:gd name="connsiteX0" fmla="*/ 0 w 1383481"/>
              <a:gd name="connsiteY0" fmla="*/ 710633 h 710633"/>
              <a:gd name="connsiteX1" fmla="*/ 746237 w 1383481"/>
              <a:gd name="connsiteY1" fmla="*/ 0 h 710633"/>
              <a:gd name="connsiteX2" fmla="*/ 1383481 w 1383481"/>
              <a:gd name="connsiteY2" fmla="*/ 668677 h 710633"/>
              <a:gd name="connsiteX3" fmla="*/ 0 w 1383481"/>
              <a:gd name="connsiteY3" fmla="*/ 710633 h 710633"/>
            </a:gdLst>
            <a:ahLst/>
            <a:cxnLst>
              <a:cxn ang="0">
                <a:pos x="connsiteX0" y="connsiteY0"/>
              </a:cxn>
              <a:cxn ang="0">
                <a:pos x="connsiteX1" y="connsiteY1"/>
              </a:cxn>
              <a:cxn ang="0">
                <a:pos x="connsiteX2" y="connsiteY2"/>
              </a:cxn>
              <a:cxn ang="0">
                <a:pos x="connsiteX3" y="connsiteY3"/>
              </a:cxn>
            </a:cxnLst>
            <a:rect l="l" t="t" r="r" b="b"/>
            <a:pathLst>
              <a:path w="1383481" h="710633">
                <a:moveTo>
                  <a:pt x="0" y="710633"/>
                </a:moveTo>
                <a:lnTo>
                  <a:pt x="746237" y="0"/>
                </a:lnTo>
                <a:lnTo>
                  <a:pt x="1383481" y="668677"/>
                </a:lnTo>
                <a:lnTo>
                  <a:pt x="0" y="71063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194" name="TextBox 3"/>
          <p:cNvSpPr txBox="1">
            <a:spLocks noChangeArrowheads="1"/>
          </p:cNvSpPr>
          <p:nvPr/>
        </p:nvSpPr>
        <p:spPr bwMode="auto">
          <a:xfrm rot="2506612">
            <a:off x="8016875" y="1050925"/>
            <a:ext cx="11350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lnSpc>
                <a:spcPts val="1500"/>
              </a:lnSpc>
            </a:pPr>
            <a:r>
              <a:rPr lang="en-GB" altLang="x-none" sz="1400" b="1">
                <a:solidFill>
                  <a:schemeClr val="bg1"/>
                </a:solidFill>
                <a:latin typeface="Century Gothic" charset="0"/>
              </a:rPr>
              <a:t>Guider</a:t>
            </a:r>
            <a:endParaRPr lang="en-US" altLang="x-none" sz="1400" b="1">
              <a:solidFill>
                <a:schemeClr val="bg1"/>
              </a:solidFill>
              <a:latin typeface="Century Gothic" charset="0"/>
            </a:endParaRPr>
          </a:p>
        </p:txBody>
      </p:sp>
      <p:sp>
        <p:nvSpPr>
          <p:cNvPr id="7195" name="TextBox 73"/>
          <p:cNvSpPr txBox="1">
            <a:spLocks noChangeArrowheads="1"/>
          </p:cNvSpPr>
          <p:nvPr/>
        </p:nvSpPr>
        <p:spPr bwMode="auto">
          <a:xfrm>
            <a:off x="2781300" y="1270000"/>
            <a:ext cx="1295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600" b="1">
                <a:latin typeface="Century Gothic" charset="0"/>
              </a:rPr>
              <a:t>Voilà comment ils ont fait.</a:t>
            </a:r>
          </a:p>
        </p:txBody>
      </p:sp>
      <p:grpSp>
        <p:nvGrpSpPr>
          <p:cNvPr id="7196" name="Group 82"/>
          <p:cNvGrpSpPr>
            <a:grpSpLocks/>
          </p:cNvGrpSpPr>
          <p:nvPr/>
        </p:nvGrpSpPr>
        <p:grpSpPr bwMode="auto">
          <a:xfrm>
            <a:off x="2268538" y="4213225"/>
            <a:ext cx="1871662" cy="1069975"/>
            <a:chOff x="2699792" y="4158370"/>
            <a:chExt cx="1872208" cy="1069729"/>
          </a:xfrm>
        </p:grpSpPr>
        <p:sp>
          <p:nvSpPr>
            <p:cNvPr id="7219" name="Rectangle 57"/>
            <p:cNvSpPr>
              <a:spLocks noChangeArrowheads="1"/>
            </p:cNvSpPr>
            <p:nvPr/>
          </p:nvSpPr>
          <p:spPr bwMode="auto">
            <a:xfrm>
              <a:off x="2699792" y="4158370"/>
              <a:ext cx="1872208" cy="1069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nSpc>
                  <a:spcPct val="114000"/>
                </a:lnSpc>
              </a:pPr>
              <a:r>
                <a:rPr lang="en-GB" altLang="x-none" sz="1400">
                  <a:latin typeface="Century Gothic" charset="0"/>
                </a:rPr>
                <a:t>Cultiver</a:t>
              </a:r>
            </a:p>
            <a:p>
              <a:pPr>
                <a:lnSpc>
                  <a:spcPct val="114000"/>
                </a:lnSpc>
              </a:pPr>
              <a:r>
                <a:rPr lang="en-US" altLang="x-none" sz="1400">
                  <a:latin typeface="Century Gothic" charset="0"/>
                </a:rPr>
                <a:t>d</a:t>
              </a:r>
              <a:r>
                <a:rPr lang="en-GB" altLang="x-none" sz="1400">
                  <a:latin typeface="Century Gothic" charset="0"/>
                </a:rPr>
                <a:t>e chaque tissu dans des boîtes en laboratoire.</a:t>
              </a:r>
            </a:p>
          </p:txBody>
        </p:sp>
        <p:cxnSp>
          <p:nvCxnSpPr>
            <p:cNvPr id="82" name="Straight Connector 81"/>
            <p:cNvCxnSpPr/>
            <p:nvPr/>
          </p:nvCxnSpPr>
          <p:spPr>
            <a:xfrm flipV="1">
              <a:off x="3527120" y="4444054"/>
              <a:ext cx="943250" cy="9523"/>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nvGrpSpPr>
          <p:cNvPr id="7197" name="Group 86"/>
          <p:cNvGrpSpPr>
            <a:grpSpLocks/>
          </p:cNvGrpSpPr>
          <p:nvPr/>
        </p:nvGrpSpPr>
        <p:grpSpPr bwMode="auto">
          <a:xfrm>
            <a:off x="6477000" y="2133600"/>
            <a:ext cx="2438400" cy="1366838"/>
            <a:chOff x="6477000" y="2222582"/>
            <a:chExt cx="2438400" cy="1367896"/>
          </a:xfrm>
        </p:grpSpPr>
        <p:sp>
          <p:nvSpPr>
            <p:cNvPr id="95" name="Rectangle 94"/>
            <p:cNvSpPr/>
            <p:nvPr/>
          </p:nvSpPr>
          <p:spPr>
            <a:xfrm>
              <a:off x="6516688" y="2222582"/>
              <a:ext cx="2376487" cy="1356774"/>
            </a:xfrm>
            <a:prstGeom prst="rect">
              <a:avLst/>
            </a:prstGeom>
            <a:solidFill>
              <a:schemeClr val="bg1"/>
            </a:solidFill>
            <a:ln w="6350">
              <a:solidFill>
                <a:srgbClr val="D6AD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217" name="TextBox 56"/>
            <p:cNvSpPr txBox="1">
              <a:spLocks noChangeArrowheads="1"/>
            </p:cNvSpPr>
            <p:nvPr/>
          </p:nvSpPr>
          <p:spPr bwMode="auto">
            <a:xfrm>
              <a:off x="6477000" y="2222582"/>
              <a:ext cx="2438400" cy="1367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nSpc>
                  <a:spcPts val="2000"/>
                </a:lnSpc>
              </a:pPr>
              <a:r>
                <a:rPr lang="en-GB" altLang="x-none" sz="1400">
                  <a:latin typeface="Century Gothic" charset="0"/>
                </a:rPr>
                <a:t>Transplanter dans le patient </a:t>
              </a:r>
            </a:p>
            <a:p>
              <a:pPr>
                <a:lnSpc>
                  <a:spcPts val="2000"/>
                </a:lnSpc>
              </a:pPr>
              <a:r>
                <a:rPr lang="en-US" altLang="x-none" sz="1400">
                  <a:latin typeface="Century Gothic" charset="0"/>
                </a:rPr>
                <a:t>é</a:t>
              </a:r>
              <a:r>
                <a:rPr lang="en-GB" altLang="x-none" sz="1400">
                  <a:latin typeface="Century Gothic" charset="0"/>
                </a:rPr>
                <a:t>laboré. </a:t>
              </a:r>
              <a:br>
                <a:rPr lang="en-GB" altLang="x-none" sz="1400">
                  <a:latin typeface="Century Gothic" charset="0"/>
                </a:rPr>
              </a:br>
              <a:r>
                <a:rPr lang="en-GB" altLang="x-none" sz="1400">
                  <a:latin typeface="Century Gothic" charset="0"/>
                </a:rPr>
                <a:t>La grille biodégradable se désintègre peu à peu.</a:t>
              </a:r>
            </a:p>
          </p:txBody>
        </p:sp>
        <p:cxnSp>
          <p:nvCxnSpPr>
            <p:cNvPr id="88" name="Straight Connector 87"/>
            <p:cNvCxnSpPr/>
            <p:nvPr/>
          </p:nvCxnSpPr>
          <p:spPr>
            <a:xfrm>
              <a:off x="7340600" y="2746863"/>
              <a:ext cx="1066800" cy="1589"/>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nvGrpSpPr>
          <p:cNvPr id="7198" name="Group 91"/>
          <p:cNvGrpSpPr>
            <a:grpSpLocks/>
          </p:cNvGrpSpPr>
          <p:nvPr/>
        </p:nvGrpSpPr>
        <p:grpSpPr bwMode="auto">
          <a:xfrm>
            <a:off x="5940425" y="3460750"/>
            <a:ext cx="3095625" cy="1111250"/>
            <a:chOff x="5940152" y="3627647"/>
            <a:chExt cx="3096344" cy="1111415"/>
          </a:xfrm>
        </p:grpSpPr>
        <p:sp>
          <p:nvSpPr>
            <p:cNvPr id="96" name="Rectangle 95"/>
            <p:cNvSpPr/>
            <p:nvPr/>
          </p:nvSpPr>
          <p:spPr>
            <a:xfrm>
              <a:off x="5940152" y="3705447"/>
              <a:ext cx="2951848" cy="990747"/>
            </a:xfrm>
            <a:prstGeom prst="rect">
              <a:avLst/>
            </a:prstGeom>
            <a:solidFill>
              <a:schemeClr val="bg1"/>
            </a:solidFill>
            <a:ln w="6350">
              <a:solidFill>
                <a:srgbClr val="D6AD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7212" name="Group 92"/>
            <p:cNvGrpSpPr>
              <a:grpSpLocks/>
            </p:cNvGrpSpPr>
            <p:nvPr/>
          </p:nvGrpSpPr>
          <p:grpSpPr bwMode="auto">
            <a:xfrm>
              <a:off x="5940152" y="3627647"/>
              <a:ext cx="3096344" cy="1111415"/>
              <a:chOff x="5652120" y="3566541"/>
              <a:chExt cx="3096344" cy="1111415"/>
            </a:xfrm>
          </p:grpSpPr>
          <p:sp>
            <p:nvSpPr>
              <p:cNvPr id="7213" name="TextBox 55"/>
              <p:cNvSpPr txBox="1">
                <a:spLocks noChangeArrowheads="1"/>
              </p:cNvSpPr>
              <p:nvPr/>
            </p:nvSpPr>
            <p:spPr bwMode="auto">
              <a:xfrm>
                <a:off x="5652120" y="3566541"/>
                <a:ext cx="3096344" cy="111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nSpc>
                    <a:spcPts val="2000"/>
                  </a:lnSpc>
                </a:pPr>
                <a:r>
                  <a:rPr lang="en-GB" altLang="x-none" sz="1400">
                    <a:latin typeface="Century Gothic" charset="0"/>
                  </a:rPr>
                  <a:t>Ajouter des               </a:t>
                </a:r>
              </a:p>
              <a:p>
                <a:pPr>
                  <a:lnSpc>
                    <a:spcPts val="2000"/>
                  </a:lnSpc>
                </a:pPr>
                <a:r>
                  <a:rPr lang="en-US" altLang="x-none" sz="1400">
                    <a:latin typeface="Century Gothic" charset="0"/>
                  </a:rPr>
                  <a:t>m</a:t>
                </a:r>
                <a:r>
                  <a:rPr lang="en-GB" altLang="x-none" sz="1400">
                    <a:latin typeface="Century Gothic" charset="0"/>
                  </a:rPr>
                  <a:t>usculaires. Elles prolifèrent jusqu’à former une couche de</a:t>
                </a:r>
              </a:p>
              <a:p>
                <a:pPr>
                  <a:lnSpc>
                    <a:spcPts val="2000"/>
                  </a:lnSpc>
                </a:pPr>
                <a:r>
                  <a:rPr lang="en-GB" altLang="x-none" sz="1400">
                    <a:latin typeface="Century Gothic" charset="0"/>
                  </a:rPr>
                  <a:t>                            musculaire.</a:t>
                </a:r>
              </a:p>
            </p:txBody>
          </p:sp>
          <p:cxnSp>
            <p:nvCxnSpPr>
              <p:cNvPr id="89" name="Straight Connector 88"/>
              <p:cNvCxnSpPr/>
              <p:nvPr/>
            </p:nvCxnSpPr>
            <p:spPr>
              <a:xfrm>
                <a:off x="6798561" y="3865035"/>
                <a:ext cx="122424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5744216" y="4576341"/>
                <a:ext cx="122424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grpSp>
        <p:nvGrpSpPr>
          <p:cNvPr id="7199" name="Group 104"/>
          <p:cNvGrpSpPr>
            <a:grpSpLocks/>
          </p:cNvGrpSpPr>
          <p:nvPr/>
        </p:nvGrpSpPr>
        <p:grpSpPr bwMode="auto">
          <a:xfrm>
            <a:off x="5567363" y="4503738"/>
            <a:ext cx="3378200" cy="1881187"/>
            <a:chOff x="5559794" y="4742260"/>
            <a:chExt cx="3378469" cy="1544755"/>
          </a:xfrm>
        </p:grpSpPr>
        <p:sp>
          <p:nvSpPr>
            <p:cNvPr id="97" name="Rectangle 96"/>
            <p:cNvSpPr/>
            <p:nvPr/>
          </p:nvSpPr>
          <p:spPr>
            <a:xfrm>
              <a:off x="5580433" y="4795707"/>
              <a:ext cx="3311789" cy="1441772"/>
            </a:xfrm>
            <a:prstGeom prst="rect">
              <a:avLst/>
            </a:prstGeom>
            <a:solidFill>
              <a:schemeClr val="bg1"/>
            </a:solidFill>
            <a:ln w="6350">
              <a:solidFill>
                <a:srgbClr val="D6AD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208" name="TextBox 54"/>
            <p:cNvSpPr txBox="1">
              <a:spLocks noChangeArrowheads="1"/>
            </p:cNvSpPr>
            <p:nvPr/>
          </p:nvSpPr>
          <p:spPr bwMode="auto">
            <a:xfrm>
              <a:off x="5559794" y="4742260"/>
              <a:ext cx="3378469" cy="1544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nSpc>
                  <a:spcPts val="2000"/>
                </a:lnSpc>
              </a:pPr>
              <a:r>
                <a:rPr lang="en-GB" altLang="x-none" sz="1200">
                  <a:latin typeface="Century Gothic" charset="0"/>
                </a:rPr>
                <a:t>Construire une matrice bio-dégradable de même grandeur que</a:t>
              </a:r>
            </a:p>
            <a:p>
              <a:pPr>
                <a:lnSpc>
                  <a:spcPts val="2000"/>
                </a:lnSpc>
              </a:pPr>
              <a:r>
                <a:rPr lang="en-GB" altLang="x-none" sz="1200">
                  <a:latin typeface="Century Gothic" charset="0"/>
                </a:rPr>
                <a:t>                                     du   patient.</a:t>
              </a:r>
            </a:p>
            <a:p>
              <a:pPr>
                <a:lnSpc>
                  <a:spcPts val="2000"/>
                </a:lnSpc>
              </a:pPr>
              <a:r>
                <a:rPr lang="en-GB" altLang="x-none" sz="1200">
                  <a:latin typeface="Century Gothic" charset="0"/>
                </a:rPr>
                <a:t>Couvrir celle-ci avec des cellules épithéliales. Les cellules prolifèrent sur la matrice jusqu’à former une couche de                             .</a:t>
              </a:r>
            </a:p>
          </p:txBody>
        </p:sp>
        <p:cxnSp>
          <p:nvCxnSpPr>
            <p:cNvPr id="91" name="Straight Connector 90"/>
            <p:cNvCxnSpPr/>
            <p:nvPr/>
          </p:nvCxnSpPr>
          <p:spPr>
            <a:xfrm>
              <a:off x="5707443" y="5386234"/>
              <a:ext cx="1600327" cy="0"/>
            </a:xfrm>
            <a:prstGeom prst="line">
              <a:avLst/>
            </a:prstGeom>
            <a:ln>
              <a:solidFill>
                <a:schemeClr val="accent1">
                  <a:shade val="95000"/>
                  <a:satMod val="10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6752101" y="6206192"/>
              <a:ext cx="122406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nvGrpSpPr>
          <p:cNvPr id="7200" name="Group 102"/>
          <p:cNvGrpSpPr>
            <a:grpSpLocks/>
          </p:cNvGrpSpPr>
          <p:nvPr/>
        </p:nvGrpSpPr>
        <p:grpSpPr bwMode="auto">
          <a:xfrm>
            <a:off x="2763838" y="3141663"/>
            <a:ext cx="1198562" cy="1008062"/>
            <a:chOff x="2763417" y="3140968"/>
            <a:chExt cx="1198983" cy="1008112"/>
          </a:xfrm>
        </p:grpSpPr>
        <p:sp>
          <p:nvSpPr>
            <p:cNvPr id="7204" name="TextBox 61"/>
            <p:cNvSpPr txBox="1">
              <a:spLocks noChangeArrowheads="1"/>
            </p:cNvSpPr>
            <p:nvPr/>
          </p:nvSpPr>
          <p:spPr bwMode="auto">
            <a:xfrm>
              <a:off x="2763417" y="3140968"/>
              <a:ext cx="119898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400" b="1">
                  <a:latin typeface="Century Gothic" charset="0"/>
                </a:rPr>
                <a:t>musculaire</a:t>
              </a:r>
            </a:p>
          </p:txBody>
        </p:sp>
        <p:pic>
          <p:nvPicPr>
            <p:cNvPr id="7205" name="Picture 97" descr="petri dish.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847226" y="3428999"/>
              <a:ext cx="978913" cy="72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06" name="Picture 99" descr="muscle.pn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059832" y="3573016"/>
              <a:ext cx="605789" cy="35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7201" name="Picture 100" descr="bladder grey.png"/>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4265613" y="5259388"/>
            <a:ext cx="1128712"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02" name="Picture 101" descr="bladder lighter.pn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4140200" y="3263900"/>
            <a:ext cx="1152525"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03" name="TextBox 105"/>
          <p:cNvSpPr txBox="1">
            <a:spLocks noChangeArrowheads="1"/>
          </p:cNvSpPr>
          <p:nvPr/>
        </p:nvSpPr>
        <p:spPr bwMode="auto">
          <a:xfrm>
            <a:off x="7094538" y="6553200"/>
            <a:ext cx="2057400" cy="338138"/>
          </a:xfrm>
          <a:prstGeom prst="rect">
            <a:avLst/>
          </a:prstGeom>
          <a:solidFill>
            <a:srgbClr val="1894D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r"/>
            <a:r>
              <a:rPr lang="en-US" altLang="x-none" sz="1600">
                <a:solidFill>
                  <a:schemeClr val="bg1"/>
                </a:solidFill>
                <a:latin typeface="Geneva" charset="0"/>
                <a:ea typeface="Geneva" charset="0"/>
                <a:cs typeface="Geneva" charset="0"/>
              </a:rPr>
              <a:t>Fiches apprenants</a:t>
            </a: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Rectangle 69"/>
          <p:cNvSpPr>
            <a:spLocks noChangeArrowheads="1"/>
          </p:cNvSpPr>
          <p:nvPr/>
        </p:nvSpPr>
        <p:spPr bwMode="auto">
          <a:xfrm>
            <a:off x="179388" y="836613"/>
            <a:ext cx="8785225" cy="5545137"/>
          </a:xfrm>
          <a:prstGeom prst="rect">
            <a:avLst/>
          </a:prstGeom>
          <a:solidFill>
            <a:srgbClr val="E9EFF7"/>
          </a:solidFill>
          <a:ln w="28575">
            <a:solidFill>
              <a:srgbClr val="A6A6A6"/>
            </a:solidFill>
            <a:miter lim="800000"/>
            <a:headEnd/>
            <a:tailEnd/>
          </a:ln>
          <a:effectLst>
            <a:outerShdw blurRad="63500" dist="38100" dir="2700000" algn="tl" rotWithShape="0">
              <a:srgbClr val="000000">
                <a:alpha val="39999"/>
              </a:srgbClr>
            </a:outerShdw>
          </a:effectLst>
        </p:spPr>
        <p:txBody>
          <a:bodyPr anchor="ct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endParaRPr lang="en-GB" altLang="x-none">
              <a:solidFill>
                <a:srgbClr val="FFFFFF"/>
              </a:solidFill>
            </a:endParaRPr>
          </a:p>
        </p:txBody>
      </p:sp>
      <p:grpSp>
        <p:nvGrpSpPr>
          <p:cNvPr id="8195" name="Group 85"/>
          <p:cNvGrpSpPr>
            <a:grpSpLocks/>
          </p:cNvGrpSpPr>
          <p:nvPr/>
        </p:nvGrpSpPr>
        <p:grpSpPr bwMode="auto">
          <a:xfrm>
            <a:off x="250825" y="4700588"/>
            <a:ext cx="2089150" cy="1662112"/>
            <a:chOff x="251520" y="4699879"/>
            <a:chExt cx="2088232" cy="1662423"/>
          </a:xfrm>
        </p:grpSpPr>
        <p:sp>
          <p:nvSpPr>
            <p:cNvPr id="76" name="Rectangle 75"/>
            <p:cNvSpPr/>
            <p:nvPr/>
          </p:nvSpPr>
          <p:spPr>
            <a:xfrm>
              <a:off x="251520" y="4699879"/>
              <a:ext cx="1728028" cy="1624316"/>
            </a:xfrm>
            <a:prstGeom prst="rect">
              <a:avLst/>
            </a:prstGeom>
            <a:solidFill>
              <a:schemeClr val="bg1"/>
            </a:solidFill>
            <a:ln w="6350">
              <a:solidFill>
                <a:srgbClr val="D6AD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8266" name="Group 79"/>
            <p:cNvGrpSpPr>
              <a:grpSpLocks/>
            </p:cNvGrpSpPr>
            <p:nvPr/>
          </p:nvGrpSpPr>
          <p:grpSpPr bwMode="auto">
            <a:xfrm>
              <a:off x="251520" y="4737926"/>
              <a:ext cx="2088232" cy="1624376"/>
              <a:chOff x="323528" y="4365104"/>
              <a:chExt cx="2088232" cy="1624376"/>
            </a:xfrm>
          </p:grpSpPr>
          <p:sp>
            <p:nvSpPr>
              <p:cNvPr id="8267" name="TextBox 52"/>
              <p:cNvSpPr txBox="1">
                <a:spLocks noChangeArrowheads="1"/>
              </p:cNvSpPr>
              <p:nvPr/>
            </p:nvSpPr>
            <p:spPr bwMode="auto">
              <a:xfrm>
                <a:off x="323528" y="4365104"/>
                <a:ext cx="2088232" cy="1624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nSpc>
                    <a:spcPts val="2000"/>
                  </a:lnSpc>
                </a:pPr>
                <a:r>
                  <a:rPr lang="en-GB" altLang="x-none" sz="1400">
                    <a:latin typeface="Century Gothic" charset="0"/>
                  </a:rPr>
                  <a:t>Il contient deux couches</a:t>
                </a:r>
              </a:p>
              <a:p>
                <a:pPr>
                  <a:lnSpc>
                    <a:spcPts val="2000"/>
                  </a:lnSpc>
                </a:pPr>
                <a:r>
                  <a:rPr lang="en-GB" altLang="x-none" sz="1400">
                    <a:latin typeface="Century Gothic" charset="0"/>
                  </a:rPr>
                  <a:t>différentes</a:t>
                </a:r>
              </a:p>
              <a:p>
                <a:pPr>
                  <a:lnSpc>
                    <a:spcPts val="2000"/>
                  </a:lnSpc>
                </a:pPr>
                <a:r>
                  <a:rPr lang="en-US" altLang="x-none" sz="1400">
                    <a:latin typeface="Century Gothic" charset="0"/>
                  </a:rPr>
                  <a:t>d</a:t>
                </a:r>
                <a:r>
                  <a:rPr lang="en-GB" altLang="x-none" sz="1400">
                    <a:latin typeface="Century Gothic" charset="0"/>
                  </a:rPr>
                  <a:t>e                           :</a:t>
                </a:r>
              </a:p>
              <a:p>
                <a:pPr>
                  <a:lnSpc>
                    <a:spcPts val="2000"/>
                  </a:lnSpc>
                </a:pPr>
                <a:r>
                  <a:rPr lang="en-US" altLang="x-none" sz="1400">
                    <a:latin typeface="Century Gothic" charset="0"/>
                  </a:rPr>
                  <a:t>m</a:t>
                </a:r>
                <a:r>
                  <a:rPr lang="en-GB" altLang="x-none" sz="1400">
                    <a:latin typeface="Century Gothic" charset="0"/>
                  </a:rPr>
                  <a:t>usculaire et </a:t>
                </a:r>
                <a:br>
                  <a:rPr lang="en-GB" altLang="x-none" sz="1400">
                    <a:latin typeface="Century Gothic" charset="0"/>
                  </a:rPr>
                </a:br>
                <a:r>
                  <a:rPr lang="en-GB" altLang="x-none" sz="1400">
                    <a:latin typeface="Century Gothic" charset="0"/>
                  </a:rPr>
                  <a:t>épithélial.</a:t>
                </a:r>
              </a:p>
            </p:txBody>
          </p:sp>
          <p:cxnSp>
            <p:nvCxnSpPr>
              <p:cNvPr id="79" name="Straight Connector 78"/>
              <p:cNvCxnSpPr/>
              <p:nvPr/>
            </p:nvCxnSpPr>
            <p:spPr>
              <a:xfrm>
                <a:off x="682145" y="5392468"/>
                <a:ext cx="122342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grpSp>
        <p:nvGrpSpPr>
          <p:cNvPr id="8196" name="Group 84"/>
          <p:cNvGrpSpPr>
            <a:grpSpLocks/>
          </p:cNvGrpSpPr>
          <p:nvPr/>
        </p:nvGrpSpPr>
        <p:grpSpPr bwMode="auto">
          <a:xfrm>
            <a:off x="228600" y="2819400"/>
            <a:ext cx="1692275" cy="1206500"/>
            <a:chOff x="216025" y="2510725"/>
            <a:chExt cx="1691680" cy="1206307"/>
          </a:xfrm>
        </p:grpSpPr>
        <p:sp>
          <p:nvSpPr>
            <p:cNvPr id="67" name="Rectangle 66"/>
            <p:cNvSpPr/>
            <p:nvPr/>
          </p:nvSpPr>
          <p:spPr>
            <a:xfrm>
              <a:off x="250938" y="2510725"/>
              <a:ext cx="1585355" cy="1206307"/>
            </a:xfrm>
            <a:prstGeom prst="rect">
              <a:avLst/>
            </a:prstGeom>
            <a:solidFill>
              <a:schemeClr val="bg1"/>
            </a:solidFill>
            <a:ln w="6350">
              <a:solidFill>
                <a:srgbClr val="D6AD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8262" name="Group 80"/>
            <p:cNvGrpSpPr>
              <a:grpSpLocks/>
            </p:cNvGrpSpPr>
            <p:nvPr/>
          </p:nvGrpSpPr>
          <p:grpSpPr bwMode="auto">
            <a:xfrm>
              <a:off x="216025" y="2558539"/>
              <a:ext cx="1691680" cy="1111415"/>
              <a:chOff x="216025" y="2414523"/>
              <a:chExt cx="1691680" cy="1111415"/>
            </a:xfrm>
          </p:grpSpPr>
          <p:sp>
            <p:nvSpPr>
              <p:cNvPr id="8263" name="TextBox 51"/>
              <p:cNvSpPr txBox="1">
                <a:spLocks noChangeArrowheads="1"/>
              </p:cNvSpPr>
              <p:nvPr/>
            </p:nvSpPr>
            <p:spPr bwMode="auto">
              <a:xfrm>
                <a:off x="216025" y="2414523"/>
                <a:ext cx="1691680" cy="111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nSpc>
                    <a:spcPts val="2000"/>
                  </a:lnSpc>
                </a:pPr>
                <a:r>
                  <a:rPr lang="en-GB" altLang="x-none" sz="1400">
                    <a:latin typeface="Century Gothic" charset="0"/>
                  </a:rPr>
                  <a:t>Prendre un petit fragment de</a:t>
                </a:r>
              </a:p>
              <a:p>
                <a:pPr>
                  <a:lnSpc>
                    <a:spcPts val="2000"/>
                  </a:lnSpc>
                </a:pPr>
                <a:endParaRPr lang="en-US" altLang="x-none" sz="1400">
                  <a:latin typeface="Century Gothic" charset="0"/>
                </a:endParaRPr>
              </a:p>
              <a:p>
                <a:pPr>
                  <a:lnSpc>
                    <a:spcPts val="2000"/>
                  </a:lnSpc>
                </a:pPr>
                <a:r>
                  <a:rPr lang="en-US" altLang="x-none" sz="1400">
                    <a:latin typeface="Century Gothic" charset="0"/>
                  </a:rPr>
                  <a:t>d</a:t>
                </a:r>
                <a:r>
                  <a:rPr lang="en-GB" altLang="x-none" sz="1400">
                    <a:latin typeface="Century Gothic" charset="0"/>
                  </a:rPr>
                  <a:t>u patient.</a:t>
                </a:r>
              </a:p>
            </p:txBody>
          </p:sp>
          <p:cxnSp>
            <p:nvCxnSpPr>
              <p:cNvPr id="77" name="Straight Connector 76"/>
              <p:cNvCxnSpPr/>
              <p:nvPr/>
            </p:nvCxnSpPr>
            <p:spPr>
              <a:xfrm>
                <a:off x="368371" y="3204774"/>
                <a:ext cx="122353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sp>
        <p:nvSpPr>
          <p:cNvPr id="78" name="Rectangle 77"/>
          <p:cNvSpPr/>
          <p:nvPr/>
        </p:nvSpPr>
        <p:spPr>
          <a:xfrm>
            <a:off x="2268538" y="4292600"/>
            <a:ext cx="1943100" cy="947738"/>
          </a:xfrm>
          <a:prstGeom prst="rect">
            <a:avLst/>
          </a:prstGeom>
          <a:solidFill>
            <a:schemeClr val="bg1"/>
          </a:solidFill>
          <a:ln w="6350">
            <a:solidFill>
              <a:srgbClr val="D6AD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5" name="Rectangle 74"/>
          <p:cNvSpPr/>
          <p:nvPr/>
        </p:nvSpPr>
        <p:spPr>
          <a:xfrm>
            <a:off x="188913" y="849313"/>
            <a:ext cx="8621712" cy="641350"/>
          </a:xfrm>
          <a:prstGeom prst="rect">
            <a:avLst/>
          </a:prstGeom>
          <a:solidFill>
            <a:srgbClr val="CCDAE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8199" name="TextBox 4"/>
          <p:cNvSpPr txBox="1">
            <a:spLocks noChangeArrowheads="1"/>
          </p:cNvSpPr>
          <p:nvPr/>
        </p:nvSpPr>
        <p:spPr bwMode="auto">
          <a:xfrm>
            <a:off x="3810000" y="836613"/>
            <a:ext cx="46482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r>
              <a:rPr lang="en-GB" altLang="x-none" sz="3000">
                <a:solidFill>
                  <a:srgbClr val="0070C0"/>
                </a:solidFill>
                <a:latin typeface="Century Gothic" charset="0"/>
              </a:rPr>
              <a:t>  Construire une </a:t>
            </a:r>
            <a:r>
              <a:rPr lang="en-GB" altLang="x-none" sz="3000" b="1">
                <a:solidFill>
                  <a:srgbClr val="0070C0"/>
                </a:solidFill>
                <a:latin typeface="Century Gothic" charset="0"/>
              </a:rPr>
              <a:t>vessie</a:t>
            </a:r>
          </a:p>
        </p:txBody>
      </p:sp>
      <p:sp>
        <p:nvSpPr>
          <p:cNvPr id="73" name="Rounded Rectangle 72"/>
          <p:cNvSpPr/>
          <p:nvPr/>
        </p:nvSpPr>
        <p:spPr>
          <a:xfrm>
            <a:off x="323850" y="1143000"/>
            <a:ext cx="3960813" cy="1093788"/>
          </a:xfrm>
          <a:prstGeom prst="roundRect">
            <a:avLst/>
          </a:prstGeom>
          <a:solidFill>
            <a:schemeClr val="bg1"/>
          </a:solidFill>
          <a:ln>
            <a:solidFill>
              <a:srgbClr val="D6AD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2" name="Rounded Rectangle 71"/>
          <p:cNvSpPr/>
          <p:nvPr/>
        </p:nvSpPr>
        <p:spPr>
          <a:xfrm>
            <a:off x="4067175" y="1412875"/>
            <a:ext cx="4249738" cy="796925"/>
          </a:xfrm>
          <a:prstGeom prst="roundRect">
            <a:avLst/>
          </a:prstGeom>
          <a:solidFill>
            <a:srgbClr val="D6A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68" name="Picture 67" descr="bladder1.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219700" y="2133600"/>
            <a:ext cx="1152525" cy="1184275"/>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Freeform 21"/>
          <p:cNvSpPr/>
          <p:nvPr/>
        </p:nvSpPr>
        <p:spPr>
          <a:xfrm>
            <a:off x="2101850" y="3716338"/>
            <a:ext cx="668338" cy="792162"/>
          </a:xfrm>
          <a:custGeom>
            <a:avLst/>
            <a:gdLst>
              <a:gd name="connsiteX0" fmla="*/ 0 w 944880"/>
              <a:gd name="connsiteY0" fmla="*/ 899160 h 899160"/>
              <a:gd name="connsiteX1" fmla="*/ 0 w 944880"/>
              <a:gd name="connsiteY1" fmla="*/ 0 h 899160"/>
              <a:gd name="connsiteX2" fmla="*/ 944880 w 944880"/>
              <a:gd name="connsiteY2" fmla="*/ 0 h 899160"/>
            </a:gdLst>
            <a:ahLst/>
            <a:cxnLst>
              <a:cxn ang="0">
                <a:pos x="connsiteX0" y="connsiteY0"/>
              </a:cxn>
              <a:cxn ang="0">
                <a:pos x="connsiteX1" y="connsiteY1"/>
              </a:cxn>
              <a:cxn ang="0">
                <a:pos x="connsiteX2" y="connsiteY2"/>
              </a:cxn>
            </a:cxnLst>
            <a:rect l="l" t="t" r="r" b="b"/>
            <a:pathLst>
              <a:path w="944880" h="899160">
                <a:moveTo>
                  <a:pt x="0" y="899160"/>
                </a:moveTo>
                <a:lnTo>
                  <a:pt x="0" y="0"/>
                </a:lnTo>
                <a:lnTo>
                  <a:pt x="944880" y="0"/>
                </a:lnTo>
              </a:path>
            </a:pathLst>
          </a:custGeom>
          <a:ln w="28575">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23" name="Freeform 22"/>
          <p:cNvSpPr/>
          <p:nvPr/>
        </p:nvSpPr>
        <p:spPr>
          <a:xfrm flipV="1">
            <a:off x="2051050" y="5084763"/>
            <a:ext cx="668338" cy="863600"/>
          </a:xfrm>
          <a:custGeom>
            <a:avLst/>
            <a:gdLst>
              <a:gd name="connsiteX0" fmla="*/ 0 w 944880"/>
              <a:gd name="connsiteY0" fmla="*/ 899160 h 899160"/>
              <a:gd name="connsiteX1" fmla="*/ 0 w 944880"/>
              <a:gd name="connsiteY1" fmla="*/ 0 h 899160"/>
              <a:gd name="connsiteX2" fmla="*/ 944880 w 944880"/>
              <a:gd name="connsiteY2" fmla="*/ 0 h 899160"/>
            </a:gdLst>
            <a:ahLst/>
            <a:cxnLst>
              <a:cxn ang="0">
                <a:pos x="connsiteX0" y="connsiteY0"/>
              </a:cxn>
              <a:cxn ang="0">
                <a:pos x="connsiteX1" y="connsiteY1"/>
              </a:cxn>
              <a:cxn ang="0">
                <a:pos x="connsiteX2" y="connsiteY2"/>
              </a:cxn>
            </a:cxnLst>
            <a:rect l="l" t="t" r="r" b="b"/>
            <a:pathLst>
              <a:path w="944880" h="899160">
                <a:moveTo>
                  <a:pt x="0" y="899160"/>
                </a:moveTo>
                <a:lnTo>
                  <a:pt x="0" y="0"/>
                </a:lnTo>
                <a:lnTo>
                  <a:pt x="944880" y="0"/>
                </a:lnTo>
              </a:path>
            </a:pathLst>
          </a:custGeom>
          <a:ln w="28575">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cxnSp>
        <p:nvCxnSpPr>
          <p:cNvPr id="42" name="Straight Arrow Connector 41"/>
          <p:cNvCxnSpPr/>
          <p:nvPr/>
        </p:nvCxnSpPr>
        <p:spPr>
          <a:xfrm flipV="1">
            <a:off x="4735513" y="4294188"/>
            <a:ext cx="0" cy="1006475"/>
          </a:xfrm>
          <a:prstGeom prst="straightConnector1">
            <a:avLst/>
          </a:prstGeom>
          <a:ln w="28575">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3868738" y="5949950"/>
            <a:ext cx="415925" cy="0"/>
          </a:xfrm>
          <a:prstGeom prst="straightConnector1">
            <a:avLst/>
          </a:prstGeom>
          <a:ln w="28575">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V="1">
            <a:off x="5219700" y="3068638"/>
            <a:ext cx="288925" cy="288925"/>
          </a:xfrm>
          <a:prstGeom prst="straightConnector1">
            <a:avLst/>
          </a:prstGeom>
          <a:ln w="28575">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8208" name="Group 83"/>
          <p:cNvGrpSpPr>
            <a:grpSpLocks/>
          </p:cNvGrpSpPr>
          <p:nvPr/>
        </p:nvGrpSpPr>
        <p:grpSpPr bwMode="auto">
          <a:xfrm>
            <a:off x="1524000" y="2205038"/>
            <a:ext cx="1271588" cy="2663825"/>
            <a:chOff x="1608709" y="2204864"/>
            <a:chExt cx="1271337" cy="2664295"/>
          </a:xfrm>
        </p:grpSpPr>
        <p:pic>
          <p:nvPicPr>
            <p:cNvPr id="69" name="Picture 68" descr="bladder1.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619672" y="2204864"/>
              <a:ext cx="1260374" cy="1296144"/>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val 7"/>
            <p:cNvSpPr/>
            <p:nvPr/>
          </p:nvSpPr>
          <p:spPr>
            <a:xfrm>
              <a:off x="1984873" y="3032097"/>
              <a:ext cx="304740" cy="15719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2" name="Oval 11"/>
            <p:cNvSpPr>
              <a:spLocks noChangeArrowheads="1"/>
            </p:cNvSpPr>
            <p:nvPr/>
          </p:nvSpPr>
          <p:spPr bwMode="auto">
            <a:xfrm>
              <a:off x="2040757" y="4711459"/>
              <a:ext cx="305515" cy="157700"/>
            </a:xfrm>
            <a:prstGeom prst="ellipse">
              <a:avLst/>
            </a:prstGeom>
            <a:solidFill>
              <a:srgbClr val="FFAD99"/>
            </a:solidFill>
            <a:ln>
              <a:noFill/>
            </a:ln>
            <a:effectLst>
              <a:outerShdw blurRad="63500" dist="38100" dir="2700000" algn="tl" rotWithShape="0">
                <a:srgbClr val="000000">
                  <a:alpha val="39999"/>
                </a:srgbClr>
              </a:outerShdw>
            </a:effectLst>
            <a:extLst>
              <a:ext uri="{91240B29-F687-4F45-9708-019B960494DF}">
                <a14:hiddenLine xmlns:a14="http://schemas.microsoft.com/office/drawing/2010/main" w="25400">
                  <a:solidFill>
                    <a:srgbClr val="000000"/>
                  </a:solidFill>
                  <a:round/>
                  <a:headEnd/>
                  <a:tailEnd/>
                </a14:hiddenLine>
              </a:ext>
            </a:extLst>
          </p:spPr>
          <p:txBody>
            <a:bodyPr anchor="ct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endParaRPr lang="en-GB" altLang="x-none">
                <a:solidFill>
                  <a:srgbClr val="FFFFFF"/>
                </a:solidFill>
              </a:endParaRPr>
            </a:p>
          </p:txBody>
        </p:sp>
        <p:sp>
          <p:nvSpPr>
            <p:cNvPr id="59" name="Freeform 58"/>
            <p:cNvSpPr/>
            <p:nvPr/>
          </p:nvSpPr>
          <p:spPr>
            <a:xfrm>
              <a:off x="1608709" y="3133715"/>
              <a:ext cx="504725" cy="1638589"/>
            </a:xfrm>
            <a:custGeom>
              <a:avLst/>
              <a:gdLst>
                <a:gd name="connsiteX0" fmla="*/ 520700 w 673100"/>
                <a:gd name="connsiteY0" fmla="*/ 0 h 1638300"/>
                <a:gd name="connsiteX1" fmla="*/ 25400 w 673100"/>
                <a:gd name="connsiteY1" fmla="*/ 1085850 h 1638300"/>
                <a:gd name="connsiteX2" fmla="*/ 673100 w 673100"/>
                <a:gd name="connsiteY2" fmla="*/ 1638300 h 1638300"/>
              </a:gdLst>
              <a:ahLst/>
              <a:cxnLst>
                <a:cxn ang="0">
                  <a:pos x="connsiteX0" y="connsiteY0"/>
                </a:cxn>
                <a:cxn ang="0">
                  <a:pos x="connsiteX1" y="connsiteY1"/>
                </a:cxn>
                <a:cxn ang="0">
                  <a:pos x="connsiteX2" y="connsiteY2"/>
                </a:cxn>
              </a:cxnLst>
              <a:rect l="l" t="t" r="r" b="b"/>
              <a:pathLst>
                <a:path w="673100" h="1638300">
                  <a:moveTo>
                    <a:pt x="520700" y="0"/>
                  </a:moveTo>
                  <a:cubicBezTo>
                    <a:pt x="260350" y="406400"/>
                    <a:pt x="0" y="812800"/>
                    <a:pt x="25400" y="1085850"/>
                  </a:cubicBezTo>
                  <a:cubicBezTo>
                    <a:pt x="50800" y="1358900"/>
                    <a:pt x="361950" y="1498600"/>
                    <a:pt x="673100" y="1638300"/>
                  </a:cubicBezTo>
                </a:path>
              </a:pathLst>
            </a:custGeom>
            <a:ln w="28575">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8260" name="TextBox 59"/>
            <p:cNvSpPr txBox="1">
              <a:spLocks noChangeArrowheads="1"/>
            </p:cNvSpPr>
            <p:nvPr/>
          </p:nvSpPr>
          <p:spPr bwMode="auto">
            <a:xfrm>
              <a:off x="1913509" y="2600960"/>
              <a:ext cx="93610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400">
                  <a:latin typeface="Century Gothic" charset="0"/>
                </a:rPr>
                <a:t>vessie</a:t>
              </a:r>
            </a:p>
          </p:txBody>
        </p:sp>
      </p:grpSp>
      <p:grpSp>
        <p:nvGrpSpPr>
          <p:cNvPr id="8209" name="Group 103"/>
          <p:cNvGrpSpPr>
            <a:grpSpLocks/>
          </p:cNvGrpSpPr>
          <p:nvPr/>
        </p:nvGrpSpPr>
        <p:grpSpPr bwMode="auto">
          <a:xfrm>
            <a:off x="2806700" y="5373688"/>
            <a:ext cx="1079500" cy="935037"/>
            <a:chOff x="2806080" y="5373216"/>
            <a:chExt cx="1080120" cy="936104"/>
          </a:xfrm>
        </p:grpSpPr>
        <p:pic>
          <p:nvPicPr>
            <p:cNvPr id="8253" name="Picture 98" descr="petri dish.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843808" y="5373216"/>
              <a:ext cx="978913" cy="72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10" descr="Anatomy of human cells (useful for education in schools and clinics ) - vector illustration - stock vector"/>
            <p:cNvPicPr>
              <a:picLocks noChangeAspect="1" noChangeArrowheads="1"/>
            </p:cNvPicPr>
            <p:nvPr/>
          </p:nvPicPr>
          <p:blipFill>
            <a:blip r:embed="rId6" cstate="print">
              <a:clrChange>
                <a:clrFrom>
                  <a:srgbClr val="FFFFFF"/>
                </a:clrFrom>
                <a:clrTo>
                  <a:srgbClr val="FFFFFF">
                    <a:alpha val="0"/>
                  </a:srgbClr>
                </a:clrTo>
              </a:clrChange>
              <a:duotone>
                <a:prstClr val="black"/>
                <a:schemeClr val="accent6">
                  <a:tint val="45000"/>
                  <a:satMod val="400000"/>
                </a:schemeClr>
              </a:duotone>
            </a:blip>
            <a:srcRect l="44356" t="20910" r="29608" b="71047"/>
            <a:stretch>
              <a:fillRect/>
            </a:stretch>
          </p:blipFill>
          <p:spPr bwMode="auto">
            <a:xfrm>
              <a:off x="2884640" y="5559304"/>
              <a:ext cx="763787" cy="292037"/>
            </a:xfrm>
            <a:prstGeom prst="rect">
              <a:avLst/>
            </a:prstGeom>
            <a:noFill/>
            <a:effectLst>
              <a:outerShdw blurRad="50800" dist="38100" dir="2700000" algn="tl" rotWithShape="0">
                <a:prstClr val="black">
                  <a:alpha val="40000"/>
                </a:prstClr>
              </a:outerShdw>
            </a:effectLst>
          </p:spPr>
        </p:pic>
        <p:sp>
          <p:nvSpPr>
            <p:cNvPr id="8255" name="TextBox 62"/>
            <p:cNvSpPr txBox="1">
              <a:spLocks noChangeArrowheads="1"/>
            </p:cNvSpPr>
            <p:nvPr/>
          </p:nvSpPr>
          <p:spPr bwMode="auto">
            <a:xfrm>
              <a:off x="2806080" y="6001543"/>
              <a:ext cx="108012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400" b="1">
                  <a:latin typeface="Century Gothic" charset="0"/>
                </a:rPr>
                <a:t>épithélial</a:t>
              </a:r>
            </a:p>
          </p:txBody>
        </p:sp>
      </p:grpSp>
      <p:sp>
        <p:nvSpPr>
          <p:cNvPr id="8210" name="TextBox 40"/>
          <p:cNvSpPr txBox="1">
            <a:spLocks noChangeArrowheads="1"/>
          </p:cNvSpPr>
          <p:nvPr/>
        </p:nvSpPr>
        <p:spPr bwMode="auto">
          <a:xfrm>
            <a:off x="395288" y="1143000"/>
            <a:ext cx="2376487"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600">
                <a:latin typeface="Century Gothic" charset="0"/>
              </a:rPr>
              <a:t>Des chercheurs ont cultivé le premier organe de rechange, une véssie, en 2006.</a:t>
            </a:r>
          </a:p>
        </p:txBody>
      </p:sp>
      <p:sp>
        <p:nvSpPr>
          <p:cNvPr id="8211" name="Rectangle 43"/>
          <p:cNvSpPr>
            <a:spLocks noChangeArrowheads="1"/>
          </p:cNvSpPr>
          <p:nvPr/>
        </p:nvSpPr>
        <p:spPr bwMode="auto">
          <a:xfrm>
            <a:off x="4067175" y="1412875"/>
            <a:ext cx="42497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600">
                <a:latin typeface="Century Gothic" charset="0"/>
              </a:rPr>
              <a:t>Compléter le protocole en écrivant les mots </a:t>
            </a:r>
            <a:r>
              <a:rPr lang="en-GB" altLang="x-none" sz="1600" b="1">
                <a:solidFill>
                  <a:schemeClr val="bg1"/>
                </a:solidFill>
                <a:latin typeface="Century Gothic" charset="0"/>
              </a:rPr>
              <a:t>cellules</a:t>
            </a:r>
            <a:r>
              <a:rPr lang="en-GB" altLang="x-none" sz="1600" b="1">
                <a:latin typeface="Century Gothic" charset="0"/>
              </a:rPr>
              <a:t>, </a:t>
            </a:r>
            <a:r>
              <a:rPr lang="en-GB" altLang="x-none" sz="1600" b="1">
                <a:solidFill>
                  <a:schemeClr val="bg1"/>
                </a:solidFill>
                <a:latin typeface="Century Gothic" charset="0"/>
              </a:rPr>
              <a:t>tissu</a:t>
            </a:r>
            <a:r>
              <a:rPr lang="en-GB" altLang="x-none" sz="1600" b="1">
                <a:latin typeface="Century Gothic" charset="0"/>
              </a:rPr>
              <a:t> </a:t>
            </a:r>
            <a:r>
              <a:rPr lang="en-GB" altLang="x-none" sz="1600">
                <a:latin typeface="Century Gothic" charset="0"/>
              </a:rPr>
              <a:t>ou</a:t>
            </a:r>
            <a:r>
              <a:rPr lang="en-GB" altLang="x-none" sz="1600" b="1">
                <a:latin typeface="Century Gothic" charset="0"/>
              </a:rPr>
              <a:t> </a:t>
            </a:r>
            <a:r>
              <a:rPr lang="en-GB" altLang="x-none" sz="1600" b="1">
                <a:solidFill>
                  <a:schemeClr val="bg1"/>
                </a:solidFill>
                <a:latin typeface="Century Gothic" charset="0"/>
              </a:rPr>
              <a:t>organe</a:t>
            </a:r>
            <a:r>
              <a:rPr lang="en-GB" altLang="x-none" sz="1600" b="1">
                <a:latin typeface="Century Gothic" charset="0"/>
              </a:rPr>
              <a:t> </a:t>
            </a:r>
            <a:r>
              <a:rPr lang="en-GB" altLang="x-none" sz="1600">
                <a:latin typeface="Century Gothic" charset="0"/>
              </a:rPr>
              <a:t>dans les espaces vides.</a:t>
            </a:r>
          </a:p>
        </p:txBody>
      </p:sp>
      <p:pic>
        <p:nvPicPr>
          <p:cNvPr id="47" name="Picture 46" descr="pipette.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rot="-1163195">
            <a:off x="4011613" y="2430463"/>
            <a:ext cx="233362" cy="1006475"/>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3" name="Picture 60" descr="pipette.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rot="-1163195">
            <a:off x="4229100" y="4375150"/>
            <a:ext cx="23177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14" name="TextBox 63"/>
          <p:cNvSpPr txBox="1">
            <a:spLocks noChangeArrowheads="1"/>
          </p:cNvSpPr>
          <p:nvPr/>
        </p:nvSpPr>
        <p:spPr bwMode="auto">
          <a:xfrm>
            <a:off x="7696200" y="0"/>
            <a:ext cx="9096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r"/>
            <a:r>
              <a:rPr lang="en-GB" altLang="x-none" sz="1600">
                <a:latin typeface="Century Gothic" charset="0"/>
              </a:rPr>
              <a:t>Fiche 2</a:t>
            </a:r>
          </a:p>
        </p:txBody>
      </p:sp>
      <p:pic>
        <p:nvPicPr>
          <p:cNvPr id="8215" name="Picture 64" descr="Student sheets.pn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8599488" y="44450"/>
            <a:ext cx="509587"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 name="Picture 65" descr="write.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8077200" y="1219200"/>
            <a:ext cx="346075" cy="504825"/>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 name="Freeform 70"/>
          <p:cNvSpPr/>
          <p:nvPr/>
        </p:nvSpPr>
        <p:spPr>
          <a:xfrm rot="2668252">
            <a:off x="8002588" y="682625"/>
            <a:ext cx="1384300" cy="711200"/>
          </a:xfrm>
          <a:custGeom>
            <a:avLst/>
            <a:gdLst>
              <a:gd name="connsiteX0" fmla="*/ 0 w 1187624"/>
              <a:gd name="connsiteY0" fmla="*/ 864096 h 864096"/>
              <a:gd name="connsiteX1" fmla="*/ 593812 w 1187624"/>
              <a:gd name="connsiteY1" fmla="*/ 0 h 864096"/>
              <a:gd name="connsiteX2" fmla="*/ 1187624 w 1187624"/>
              <a:gd name="connsiteY2" fmla="*/ 864096 h 864096"/>
              <a:gd name="connsiteX3" fmla="*/ 0 w 1187624"/>
              <a:gd name="connsiteY3" fmla="*/ 864096 h 864096"/>
              <a:gd name="connsiteX0" fmla="*/ 0 w 1316929"/>
              <a:gd name="connsiteY0" fmla="*/ 732382 h 864096"/>
              <a:gd name="connsiteX1" fmla="*/ 723117 w 1316929"/>
              <a:gd name="connsiteY1" fmla="*/ 0 h 864096"/>
              <a:gd name="connsiteX2" fmla="*/ 1316929 w 1316929"/>
              <a:gd name="connsiteY2" fmla="*/ 864096 h 864096"/>
              <a:gd name="connsiteX3" fmla="*/ 0 w 1316929"/>
              <a:gd name="connsiteY3" fmla="*/ 732382 h 864096"/>
              <a:gd name="connsiteX0" fmla="*/ 0 w 1375180"/>
              <a:gd name="connsiteY0" fmla="*/ 732382 h 732382"/>
              <a:gd name="connsiteX1" fmla="*/ 723117 w 1375180"/>
              <a:gd name="connsiteY1" fmla="*/ 0 h 732382"/>
              <a:gd name="connsiteX2" fmla="*/ 1375180 w 1375180"/>
              <a:gd name="connsiteY2" fmla="*/ 694162 h 732382"/>
              <a:gd name="connsiteX3" fmla="*/ 0 w 1375180"/>
              <a:gd name="connsiteY3" fmla="*/ 732382 h 732382"/>
              <a:gd name="connsiteX0" fmla="*/ 0 w 1375179"/>
              <a:gd name="connsiteY0" fmla="*/ 732382 h 732382"/>
              <a:gd name="connsiteX1" fmla="*/ 723117 w 1375179"/>
              <a:gd name="connsiteY1" fmla="*/ 0 h 732382"/>
              <a:gd name="connsiteX2" fmla="*/ 1375179 w 1375179"/>
              <a:gd name="connsiteY2" fmla="*/ 694163 h 732382"/>
              <a:gd name="connsiteX3" fmla="*/ 0 w 1375179"/>
              <a:gd name="connsiteY3" fmla="*/ 732382 h 732382"/>
              <a:gd name="connsiteX0" fmla="*/ 0 w 1360361"/>
              <a:gd name="connsiteY0" fmla="*/ 732382 h 732382"/>
              <a:gd name="connsiteX1" fmla="*/ 723117 w 1360361"/>
              <a:gd name="connsiteY1" fmla="*/ 0 h 732382"/>
              <a:gd name="connsiteX2" fmla="*/ 1360361 w 1360361"/>
              <a:gd name="connsiteY2" fmla="*/ 668677 h 732382"/>
              <a:gd name="connsiteX3" fmla="*/ 0 w 1360361"/>
              <a:gd name="connsiteY3" fmla="*/ 732382 h 732382"/>
              <a:gd name="connsiteX0" fmla="*/ 0 w 1359535"/>
              <a:gd name="connsiteY0" fmla="*/ 728705 h 728705"/>
              <a:gd name="connsiteX1" fmla="*/ 722291 w 1359535"/>
              <a:gd name="connsiteY1" fmla="*/ 0 h 728705"/>
              <a:gd name="connsiteX2" fmla="*/ 1359535 w 1359535"/>
              <a:gd name="connsiteY2" fmla="*/ 668677 h 728705"/>
              <a:gd name="connsiteX3" fmla="*/ 0 w 1359535"/>
              <a:gd name="connsiteY3" fmla="*/ 728705 h 728705"/>
              <a:gd name="connsiteX0" fmla="*/ 0 w 1383481"/>
              <a:gd name="connsiteY0" fmla="*/ 710633 h 710633"/>
              <a:gd name="connsiteX1" fmla="*/ 746237 w 1383481"/>
              <a:gd name="connsiteY1" fmla="*/ 0 h 710633"/>
              <a:gd name="connsiteX2" fmla="*/ 1383481 w 1383481"/>
              <a:gd name="connsiteY2" fmla="*/ 668677 h 710633"/>
              <a:gd name="connsiteX3" fmla="*/ 0 w 1383481"/>
              <a:gd name="connsiteY3" fmla="*/ 710633 h 710633"/>
            </a:gdLst>
            <a:ahLst/>
            <a:cxnLst>
              <a:cxn ang="0">
                <a:pos x="connsiteX0" y="connsiteY0"/>
              </a:cxn>
              <a:cxn ang="0">
                <a:pos x="connsiteX1" y="connsiteY1"/>
              </a:cxn>
              <a:cxn ang="0">
                <a:pos x="connsiteX2" y="connsiteY2"/>
              </a:cxn>
              <a:cxn ang="0">
                <a:pos x="connsiteX3" y="connsiteY3"/>
              </a:cxn>
            </a:cxnLst>
            <a:rect l="l" t="t" r="r" b="b"/>
            <a:pathLst>
              <a:path w="1383481" h="710633">
                <a:moveTo>
                  <a:pt x="0" y="710633"/>
                </a:moveTo>
                <a:lnTo>
                  <a:pt x="746237" y="0"/>
                </a:lnTo>
                <a:lnTo>
                  <a:pt x="1383481" y="668677"/>
                </a:lnTo>
                <a:lnTo>
                  <a:pt x="0" y="71063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8218" name="TextBox 3"/>
          <p:cNvSpPr txBox="1">
            <a:spLocks noChangeArrowheads="1"/>
          </p:cNvSpPr>
          <p:nvPr/>
        </p:nvSpPr>
        <p:spPr bwMode="auto">
          <a:xfrm rot="2506612">
            <a:off x="8016875" y="1050925"/>
            <a:ext cx="11350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lnSpc>
                <a:spcPts val="1500"/>
              </a:lnSpc>
            </a:pPr>
            <a:r>
              <a:rPr lang="en-GB" altLang="x-none" sz="1400" b="1">
                <a:solidFill>
                  <a:schemeClr val="bg1"/>
                </a:solidFill>
                <a:latin typeface="Century Gothic" charset="0"/>
              </a:rPr>
              <a:t>Guider</a:t>
            </a:r>
            <a:endParaRPr lang="en-US" altLang="x-none" sz="1400" b="1">
              <a:solidFill>
                <a:schemeClr val="bg1"/>
              </a:solidFill>
              <a:latin typeface="Century Gothic" charset="0"/>
            </a:endParaRPr>
          </a:p>
        </p:txBody>
      </p:sp>
      <p:sp>
        <p:nvSpPr>
          <p:cNvPr id="8219" name="TextBox 73"/>
          <p:cNvSpPr txBox="1">
            <a:spLocks noChangeArrowheads="1"/>
          </p:cNvSpPr>
          <p:nvPr/>
        </p:nvSpPr>
        <p:spPr bwMode="auto">
          <a:xfrm>
            <a:off x="2781300" y="1270000"/>
            <a:ext cx="1295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600" b="1">
                <a:latin typeface="Century Gothic" charset="0"/>
              </a:rPr>
              <a:t>Voilà comment ils ont fait.</a:t>
            </a:r>
          </a:p>
        </p:txBody>
      </p:sp>
      <p:grpSp>
        <p:nvGrpSpPr>
          <p:cNvPr id="8220" name="Group 82"/>
          <p:cNvGrpSpPr>
            <a:grpSpLocks/>
          </p:cNvGrpSpPr>
          <p:nvPr/>
        </p:nvGrpSpPr>
        <p:grpSpPr bwMode="auto">
          <a:xfrm>
            <a:off x="2268538" y="4213225"/>
            <a:ext cx="1871662" cy="1069975"/>
            <a:chOff x="2699792" y="4158370"/>
            <a:chExt cx="1872208" cy="1069729"/>
          </a:xfrm>
        </p:grpSpPr>
        <p:sp>
          <p:nvSpPr>
            <p:cNvPr id="8251" name="Rectangle 57"/>
            <p:cNvSpPr>
              <a:spLocks noChangeArrowheads="1"/>
            </p:cNvSpPr>
            <p:nvPr/>
          </p:nvSpPr>
          <p:spPr bwMode="auto">
            <a:xfrm>
              <a:off x="2699792" y="4158370"/>
              <a:ext cx="1872208" cy="1069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nSpc>
                  <a:spcPct val="114000"/>
                </a:lnSpc>
              </a:pPr>
              <a:r>
                <a:rPr lang="en-GB" altLang="x-none" sz="1400">
                  <a:latin typeface="Century Gothic" charset="0"/>
                </a:rPr>
                <a:t>Cultiver</a:t>
              </a:r>
            </a:p>
            <a:p>
              <a:pPr>
                <a:lnSpc>
                  <a:spcPct val="114000"/>
                </a:lnSpc>
              </a:pPr>
              <a:r>
                <a:rPr lang="en-US" altLang="x-none" sz="1400">
                  <a:latin typeface="Century Gothic" charset="0"/>
                </a:rPr>
                <a:t>d</a:t>
              </a:r>
              <a:r>
                <a:rPr lang="en-GB" altLang="x-none" sz="1400">
                  <a:latin typeface="Century Gothic" charset="0"/>
                </a:rPr>
                <a:t>e chaque tissu dans des boîtes en laboratoire.</a:t>
              </a:r>
            </a:p>
          </p:txBody>
        </p:sp>
        <p:cxnSp>
          <p:nvCxnSpPr>
            <p:cNvPr id="82" name="Straight Connector 81"/>
            <p:cNvCxnSpPr/>
            <p:nvPr/>
          </p:nvCxnSpPr>
          <p:spPr>
            <a:xfrm flipV="1">
              <a:off x="3527120" y="4444054"/>
              <a:ext cx="943250" cy="9523"/>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nvGrpSpPr>
          <p:cNvPr id="8221" name="Group 86"/>
          <p:cNvGrpSpPr>
            <a:grpSpLocks/>
          </p:cNvGrpSpPr>
          <p:nvPr/>
        </p:nvGrpSpPr>
        <p:grpSpPr bwMode="auto">
          <a:xfrm>
            <a:off x="6400800" y="2133600"/>
            <a:ext cx="2492375" cy="1366838"/>
            <a:chOff x="6516216" y="2222582"/>
            <a:chExt cx="2376264" cy="1367896"/>
          </a:xfrm>
        </p:grpSpPr>
        <p:sp>
          <p:nvSpPr>
            <p:cNvPr id="95" name="Rectangle 94"/>
            <p:cNvSpPr/>
            <p:nvPr/>
          </p:nvSpPr>
          <p:spPr>
            <a:xfrm>
              <a:off x="6516216" y="2222582"/>
              <a:ext cx="2376264" cy="1356774"/>
            </a:xfrm>
            <a:prstGeom prst="rect">
              <a:avLst/>
            </a:prstGeom>
            <a:solidFill>
              <a:schemeClr val="bg1"/>
            </a:solidFill>
            <a:ln w="6350">
              <a:solidFill>
                <a:srgbClr val="D6AD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8249" name="TextBox 56"/>
            <p:cNvSpPr txBox="1">
              <a:spLocks noChangeArrowheads="1"/>
            </p:cNvSpPr>
            <p:nvPr/>
          </p:nvSpPr>
          <p:spPr bwMode="auto">
            <a:xfrm>
              <a:off x="6588886" y="2222582"/>
              <a:ext cx="2252782" cy="1367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nSpc>
                  <a:spcPts val="2000"/>
                </a:lnSpc>
              </a:pPr>
              <a:r>
                <a:rPr lang="en-GB" altLang="x-none" sz="1400">
                  <a:latin typeface="Century Gothic" charset="0"/>
                </a:rPr>
                <a:t>Transplanter dans le patient </a:t>
              </a:r>
            </a:p>
            <a:p>
              <a:pPr>
                <a:lnSpc>
                  <a:spcPts val="2000"/>
                </a:lnSpc>
              </a:pPr>
              <a:r>
                <a:rPr lang="en-US" altLang="x-none" sz="1400">
                  <a:latin typeface="Century Gothic" charset="0"/>
                </a:rPr>
                <a:t>é</a:t>
              </a:r>
              <a:r>
                <a:rPr lang="en-GB" altLang="x-none" sz="1400">
                  <a:latin typeface="Century Gothic" charset="0"/>
                </a:rPr>
                <a:t>laboré. </a:t>
              </a:r>
              <a:br>
                <a:rPr lang="en-GB" altLang="x-none" sz="1400">
                  <a:latin typeface="Century Gothic" charset="0"/>
                </a:rPr>
              </a:br>
              <a:r>
                <a:rPr lang="en-GB" altLang="x-none" sz="1400">
                  <a:latin typeface="Century Gothic" charset="0"/>
                </a:rPr>
                <a:t>La grille biodégradable se désintègre peu à peu.</a:t>
              </a:r>
            </a:p>
          </p:txBody>
        </p:sp>
        <p:cxnSp>
          <p:nvCxnSpPr>
            <p:cNvPr id="88" name="Straight Connector 87"/>
            <p:cNvCxnSpPr/>
            <p:nvPr/>
          </p:nvCxnSpPr>
          <p:spPr>
            <a:xfrm>
              <a:off x="7407694" y="2735742"/>
              <a:ext cx="122445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nvGrpSpPr>
          <p:cNvPr id="8222" name="Group 91"/>
          <p:cNvGrpSpPr>
            <a:grpSpLocks/>
          </p:cNvGrpSpPr>
          <p:nvPr/>
        </p:nvGrpSpPr>
        <p:grpSpPr bwMode="auto">
          <a:xfrm>
            <a:off x="5940425" y="3460750"/>
            <a:ext cx="3095625" cy="1111250"/>
            <a:chOff x="5940152" y="3627647"/>
            <a:chExt cx="3096344" cy="1111415"/>
          </a:xfrm>
        </p:grpSpPr>
        <p:sp>
          <p:nvSpPr>
            <p:cNvPr id="96" name="Rectangle 95"/>
            <p:cNvSpPr/>
            <p:nvPr/>
          </p:nvSpPr>
          <p:spPr>
            <a:xfrm>
              <a:off x="5940152" y="3705447"/>
              <a:ext cx="2951848" cy="990747"/>
            </a:xfrm>
            <a:prstGeom prst="rect">
              <a:avLst/>
            </a:prstGeom>
            <a:solidFill>
              <a:schemeClr val="bg1"/>
            </a:solidFill>
            <a:ln w="6350">
              <a:solidFill>
                <a:srgbClr val="D6AD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8244" name="Group 92"/>
            <p:cNvGrpSpPr>
              <a:grpSpLocks/>
            </p:cNvGrpSpPr>
            <p:nvPr/>
          </p:nvGrpSpPr>
          <p:grpSpPr bwMode="auto">
            <a:xfrm>
              <a:off x="5940152" y="3627647"/>
              <a:ext cx="3096344" cy="1111415"/>
              <a:chOff x="5652120" y="3566541"/>
              <a:chExt cx="3096344" cy="1111415"/>
            </a:xfrm>
          </p:grpSpPr>
          <p:sp>
            <p:nvSpPr>
              <p:cNvPr id="8245" name="TextBox 55"/>
              <p:cNvSpPr txBox="1">
                <a:spLocks noChangeArrowheads="1"/>
              </p:cNvSpPr>
              <p:nvPr/>
            </p:nvSpPr>
            <p:spPr bwMode="auto">
              <a:xfrm>
                <a:off x="5652120" y="3566541"/>
                <a:ext cx="3096344" cy="111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nSpc>
                    <a:spcPts val="2000"/>
                  </a:lnSpc>
                </a:pPr>
                <a:r>
                  <a:rPr lang="en-GB" altLang="x-none" sz="1400">
                    <a:latin typeface="Century Gothic" charset="0"/>
                  </a:rPr>
                  <a:t>Ajouter des               </a:t>
                </a:r>
              </a:p>
              <a:p>
                <a:pPr>
                  <a:lnSpc>
                    <a:spcPts val="2000"/>
                  </a:lnSpc>
                </a:pPr>
                <a:r>
                  <a:rPr lang="en-US" altLang="x-none" sz="1400">
                    <a:latin typeface="Century Gothic" charset="0"/>
                  </a:rPr>
                  <a:t>m</a:t>
                </a:r>
                <a:r>
                  <a:rPr lang="en-GB" altLang="x-none" sz="1400">
                    <a:latin typeface="Century Gothic" charset="0"/>
                  </a:rPr>
                  <a:t>usculaires. Elles prolifèrent jusqu’à former une couche de</a:t>
                </a:r>
              </a:p>
              <a:p>
                <a:pPr>
                  <a:lnSpc>
                    <a:spcPts val="2000"/>
                  </a:lnSpc>
                </a:pPr>
                <a:r>
                  <a:rPr lang="en-GB" altLang="x-none" sz="1400">
                    <a:latin typeface="Century Gothic" charset="0"/>
                  </a:rPr>
                  <a:t>                            musculaire.</a:t>
                </a:r>
              </a:p>
            </p:txBody>
          </p:sp>
          <p:cxnSp>
            <p:nvCxnSpPr>
              <p:cNvPr id="89" name="Straight Connector 88"/>
              <p:cNvCxnSpPr/>
              <p:nvPr/>
            </p:nvCxnSpPr>
            <p:spPr>
              <a:xfrm>
                <a:off x="6874779" y="3898378"/>
                <a:ext cx="122424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5774386" y="4593807"/>
                <a:ext cx="122424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grpSp>
        <p:nvGrpSpPr>
          <p:cNvPr id="8223" name="Group 104"/>
          <p:cNvGrpSpPr>
            <a:grpSpLocks/>
          </p:cNvGrpSpPr>
          <p:nvPr/>
        </p:nvGrpSpPr>
        <p:grpSpPr bwMode="auto">
          <a:xfrm>
            <a:off x="5588000" y="4503738"/>
            <a:ext cx="3313113" cy="1881187"/>
            <a:chOff x="5580112" y="4742260"/>
            <a:chExt cx="3312368" cy="1544755"/>
          </a:xfrm>
        </p:grpSpPr>
        <p:sp>
          <p:nvSpPr>
            <p:cNvPr id="97" name="Rectangle 96"/>
            <p:cNvSpPr/>
            <p:nvPr/>
          </p:nvSpPr>
          <p:spPr>
            <a:xfrm>
              <a:off x="5580112" y="4795707"/>
              <a:ext cx="3312368" cy="1441772"/>
            </a:xfrm>
            <a:prstGeom prst="rect">
              <a:avLst/>
            </a:prstGeom>
            <a:solidFill>
              <a:schemeClr val="bg1"/>
            </a:solidFill>
            <a:ln w="6350">
              <a:solidFill>
                <a:srgbClr val="D6AD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8240" name="TextBox 54"/>
            <p:cNvSpPr txBox="1">
              <a:spLocks noChangeArrowheads="1"/>
            </p:cNvSpPr>
            <p:nvPr/>
          </p:nvSpPr>
          <p:spPr bwMode="auto">
            <a:xfrm>
              <a:off x="5580112" y="4742260"/>
              <a:ext cx="3276871" cy="1544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nSpc>
                  <a:spcPts val="2000"/>
                </a:lnSpc>
              </a:pPr>
              <a:r>
                <a:rPr lang="en-GB" altLang="x-none" sz="1400">
                  <a:latin typeface="Century Gothic" charset="0"/>
                </a:rPr>
                <a:t>Construire une matrice bio-dégradable de même grandeur que                           du patient.</a:t>
              </a:r>
            </a:p>
            <a:p>
              <a:pPr>
                <a:lnSpc>
                  <a:spcPts val="2000"/>
                </a:lnSpc>
              </a:pPr>
              <a:r>
                <a:rPr lang="en-GB" altLang="x-none" sz="1400">
                  <a:latin typeface="Century Gothic" charset="0"/>
                </a:rPr>
                <a:t>Couvrir celle-ci avec des cellules épithéliales. Les cellules prolifèrent sur la matrice jusqu’à former une couche de                             .</a:t>
              </a:r>
            </a:p>
          </p:txBody>
        </p:sp>
        <p:cxnSp>
          <p:nvCxnSpPr>
            <p:cNvPr id="91" name="Straight Connector 90"/>
            <p:cNvCxnSpPr/>
            <p:nvPr/>
          </p:nvCxnSpPr>
          <p:spPr>
            <a:xfrm>
              <a:off x="6222905" y="5390144"/>
              <a:ext cx="97291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6751424" y="6206192"/>
              <a:ext cx="122527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nvGrpSpPr>
          <p:cNvPr id="8224" name="Group 102"/>
          <p:cNvGrpSpPr>
            <a:grpSpLocks/>
          </p:cNvGrpSpPr>
          <p:nvPr/>
        </p:nvGrpSpPr>
        <p:grpSpPr bwMode="auto">
          <a:xfrm>
            <a:off x="2763838" y="3141663"/>
            <a:ext cx="1198562" cy="1008062"/>
            <a:chOff x="2763417" y="3140968"/>
            <a:chExt cx="1198983" cy="1008112"/>
          </a:xfrm>
        </p:grpSpPr>
        <p:sp>
          <p:nvSpPr>
            <p:cNvPr id="8236" name="TextBox 61"/>
            <p:cNvSpPr txBox="1">
              <a:spLocks noChangeArrowheads="1"/>
            </p:cNvSpPr>
            <p:nvPr/>
          </p:nvSpPr>
          <p:spPr bwMode="auto">
            <a:xfrm>
              <a:off x="2763417" y="3140968"/>
              <a:ext cx="119898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400" b="1">
                  <a:latin typeface="Century Gothic" charset="0"/>
                </a:rPr>
                <a:t>musculaire</a:t>
              </a:r>
            </a:p>
          </p:txBody>
        </p:sp>
        <p:pic>
          <p:nvPicPr>
            <p:cNvPr id="8237" name="Picture 97" descr="petri dish.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847226" y="3428999"/>
              <a:ext cx="978913" cy="72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38" name="Picture 99" descr="muscle.pn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059832" y="3573016"/>
              <a:ext cx="605789" cy="35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8225" name="Picture 100" descr="bladder grey.png"/>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4265613" y="5259388"/>
            <a:ext cx="1128712"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26" name="Picture 101" descr="bladder lighter.pn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4140200" y="3263900"/>
            <a:ext cx="1152525"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27" name="TextBox 79"/>
          <p:cNvSpPr txBox="1">
            <a:spLocks noChangeArrowheads="1"/>
          </p:cNvSpPr>
          <p:nvPr/>
        </p:nvSpPr>
        <p:spPr bwMode="auto">
          <a:xfrm>
            <a:off x="533400" y="33528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US" altLang="x-none"/>
              <a:t>organe</a:t>
            </a:r>
          </a:p>
        </p:txBody>
      </p:sp>
      <p:sp>
        <p:nvSpPr>
          <p:cNvPr id="8228" name="TextBox 80"/>
          <p:cNvSpPr txBox="1">
            <a:spLocks noChangeArrowheads="1"/>
          </p:cNvSpPr>
          <p:nvPr/>
        </p:nvSpPr>
        <p:spPr bwMode="auto">
          <a:xfrm>
            <a:off x="914400" y="5421313"/>
            <a:ext cx="914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US" altLang="x-none"/>
              <a:t>tissu</a:t>
            </a:r>
          </a:p>
        </p:txBody>
      </p:sp>
      <p:sp>
        <p:nvSpPr>
          <p:cNvPr id="8229" name="TextBox 82"/>
          <p:cNvSpPr txBox="1">
            <a:spLocks noChangeArrowheads="1"/>
          </p:cNvSpPr>
          <p:nvPr/>
        </p:nvSpPr>
        <p:spPr bwMode="auto">
          <a:xfrm>
            <a:off x="3124200" y="41910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US" altLang="x-none"/>
              <a:t>cellules</a:t>
            </a:r>
          </a:p>
        </p:txBody>
      </p:sp>
      <p:sp>
        <p:nvSpPr>
          <p:cNvPr id="8230" name="TextBox 83"/>
          <p:cNvSpPr txBox="1">
            <a:spLocks noChangeArrowheads="1"/>
          </p:cNvSpPr>
          <p:nvPr/>
        </p:nvSpPr>
        <p:spPr bwMode="auto">
          <a:xfrm>
            <a:off x="6324600" y="49530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US" altLang="x-none"/>
              <a:t>organe</a:t>
            </a:r>
          </a:p>
        </p:txBody>
      </p:sp>
      <p:sp>
        <p:nvSpPr>
          <p:cNvPr id="8231" name="TextBox 84"/>
          <p:cNvSpPr txBox="1">
            <a:spLocks noChangeArrowheads="1"/>
          </p:cNvSpPr>
          <p:nvPr/>
        </p:nvSpPr>
        <p:spPr bwMode="auto">
          <a:xfrm>
            <a:off x="7094538" y="5976938"/>
            <a:ext cx="1143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US" altLang="x-none"/>
              <a:t>tissu</a:t>
            </a:r>
          </a:p>
        </p:txBody>
      </p:sp>
      <p:sp>
        <p:nvSpPr>
          <p:cNvPr id="8232" name="TextBox 85"/>
          <p:cNvSpPr txBox="1">
            <a:spLocks noChangeArrowheads="1"/>
          </p:cNvSpPr>
          <p:nvPr/>
        </p:nvSpPr>
        <p:spPr bwMode="auto">
          <a:xfrm>
            <a:off x="7424738" y="3479800"/>
            <a:ext cx="1066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US" altLang="x-none"/>
              <a:t>cellules</a:t>
            </a:r>
          </a:p>
        </p:txBody>
      </p:sp>
      <p:sp>
        <p:nvSpPr>
          <p:cNvPr id="8233" name="TextBox 86"/>
          <p:cNvSpPr txBox="1">
            <a:spLocks noChangeArrowheads="1"/>
          </p:cNvSpPr>
          <p:nvPr/>
        </p:nvSpPr>
        <p:spPr bwMode="auto">
          <a:xfrm>
            <a:off x="6392863" y="4183063"/>
            <a:ext cx="914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US" altLang="x-none"/>
              <a:t>tissu</a:t>
            </a:r>
          </a:p>
        </p:txBody>
      </p:sp>
      <p:sp>
        <p:nvSpPr>
          <p:cNvPr id="8234" name="TextBox 91"/>
          <p:cNvSpPr txBox="1">
            <a:spLocks noChangeArrowheads="1"/>
          </p:cNvSpPr>
          <p:nvPr/>
        </p:nvSpPr>
        <p:spPr bwMode="auto">
          <a:xfrm>
            <a:off x="7586663" y="2339975"/>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US" altLang="x-none"/>
              <a:t>organe</a:t>
            </a:r>
          </a:p>
        </p:txBody>
      </p:sp>
      <p:sp>
        <p:nvSpPr>
          <p:cNvPr id="8235" name="TextBox 92"/>
          <p:cNvSpPr txBox="1">
            <a:spLocks noChangeArrowheads="1"/>
          </p:cNvSpPr>
          <p:nvPr/>
        </p:nvSpPr>
        <p:spPr bwMode="auto">
          <a:xfrm>
            <a:off x="7094538" y="6535738"/>
            <a:ext cx="2057400" cy="339725"/>
          </a:xfrm>
          <a:prstGeom prst="rect">
            <a:avLst/>
          </a:prstGeom>
          <a:solidFill>
            <a:srgbClr val="1894D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r"/>
            <a:r>
              <a:rPr lang="en-US" altLang="x-none" sz="1600">
                <a:solidFill>
                  <a:schemeClr val="bg1"/>
                </a:solidFill>
                <a:latin typeface="Geneva" charset="0"/>
                <a:ea typeface="Geneva" charset="0"/>
                <a:cs typeface="Geneva" charset="0"/>
              </a:rPr>
              <a:t>Fiches apprenants</a:t>
            </a: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ounded Rectangle 52"/>
          <p:cNvSpPr/>
          <p:nvPr/>
        </p:nvSpPr>
        <p:spPr>
          <a:xfrm>
            <a:off x="1619250" y="1058863"/>
            <a:ext cx="1296988" cy="555625"/>
          </a:xfrm>
          <a:prstGeom prst="roundRect">
            <a:avLst/>
          </a:prstGeom>
          <a:solidFill>
            <a:srgbClr val="D6A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51" name="Rounded Rectangle 50"/>
          <p:cNvSpPr/>
          <p:nvPr/>
        </p:nvSpPr>
        <p:spPr>
          <a:xfrm>
            <a:off x="250825" y="1058863"/>
            <a:ext cx="892175" cy="555625"/>
          </a:xfrm>
          <a:prstGeom prst="roundRect">
            <a:avLst/>
          </a:prstGeom>
          <a:solidFill>
            <a:srgbClr val="D6A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50" name="Rounded Rectangle 49"/>
          <p:cNvSpPr/>
          <p:nvPr/>
        </p:nvSpPr>
        <p:spPr>
          <a:xfrm>
            <a:off x="3492500" y="914400"/>
            <a:ext cx="4967288" cy="700088"/>
          </a:xfrm>
          <a:prstGeom prst="roundRect">
            <a:avLst/>
          </a:prstGeom>
          <a:solidFill>
            <a:srgbClr val="D6A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aphicFrame>
        <p:nvGraphicFramePr>
          <p:cNvPr id="2" name="Table 1"/>
          <p:cNvGraphicFramePr>
            <a:graphicFrameLocks noGrp="1"/>
          </p:cNvGraphicFramePr>
          <p:nvPr/>
        </p:nvGraphicFramePr>
        <p:xfrm>
          <a:off x="251520" y="1681717"/>
          <a:ext cx="8712968" cy="4555594"/>
        </p:xfrm>
        <a:graphic>
          <a:graphicData uri="http://schemas.openxmlformats.org/drawingml/2006/table">
            <a:tbl>
              <a:tblPr firstRow="1" bandRow="1">
                <a:effectLst>
                  <a:outerShdw blurRad="50800" dist="38100" dir="2700000" algn="tl" rotWithShape="0">
                    <a:prstClr val="black">
                      <a:alpha val="40000"/>
                    </a:prstClr>
                  </a:outerShdw>
                </a:effectLst>
                <a:tableStyleId>{5940675A-B579-460E-94D1-54222C63F5DA}</a:tableStyleId>
              </a:tblPr>
              <a:tblGrid>
                <a:gridCol w="933533"/>
                <a:gridCol w="2243947"/>
                <a:gridCol w="3046069"/>
                <a:gridCol w="2489419"/>
              </a:tblGrid>
              <a:tr h="768310">
                <a:tc>
                  <a:txBody>
                    <a:bodyPr/>
                    <a:lstStyle/>
                    <a:p>
                      <a:r>
                        <a:rPr lang="en-GB" sz="1200" dirty="0" smtClean="0">
                          <a:latin typeface="Century Gothic" pitchFamily="34" charset="0"/>
                        </a:rPr>
                        <a:t>Nom de </a:t>
                      </a:r>
                      <a:r>
                        <a:rPr lang="en-GB" sz="1200" dirty="0" err="1" smtClean="0">
                          <a:latin typeface="Century Gothic" pitchFamily="34" charset="0"/>
                        </a:rPr>
                        <a:t>l’organe</a:t>
                      </a:r>
                      <a:endParaRPr lang="en-GB" sz="1200" dirty="0">
                        <a:latin typeface="Century Gothic" pitchFamily="34" charset="0"/>
                      </a:endParaRPr>
                    </a:p>
                  </a:txBody>
                  <a:tcPr anchor="ctr">
                    <a:lnL w="6350" cap="flat" cmpd="sng" algn="ctr">
                      <a:solidFill>
                        <a:srgbClr val="D6AD00"/>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solidFill>
                      <a:srgbClr val="D6AD00"/>
                    </a:solidFill>
                  </a:tcPr>
                </a:tc>
                <a:tc>
                  <a:txBody>
                    <a:bodyPr/>
                    <a:lstStyle/>
                    <a:p>
                      <a:r>
                        <a:rPr lang="en-GB" sz="1200" dirty="0" smtClean="0">
                          <a:latin typeface="Century Gothic" pitchFamily="34" charset="0"/>
                        </a:rPr>
                        <a:t>Peut-il être construit </a:t>
                      </a:r>
                      <a:r>
                        <a:rPr lang="en-GB" sz="1200" baseline="0" dirty="0" smtClean="0">
                          <a:latin typeface="Century Gothic" pitchFamily="34" charset="0"/>
                        </a:rPr>
                        <a:t>en laboratoire</a:t>
                      </a:r>
                      <a:r>
                        <a:rPr lang="en-GB" sz="1200" dirty="0" smtClean="0">
                          <a:latin typeface="Century Gothic" pitchFamily="34" charset="0"/>
                        </a:rPr>
                        <a:t>?</a:t>
                      </a:r>
                      <a:endParaRPr lang="en-GB" sz="1200" dirty="0">
                        <a:latin typeface="Century Gothic" pitchFamily="34" charset="0"/>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solidFill>
                      <a:srgbClr val="D6AD00"/>
                    </a:solidFill>
                  </a:tcPr>
                </a:tc>
                <a:tc>
                  <a:txBody>
                    <a:bodyPr/>
                    <a:lstStyle/>
                    <a:p>
                      <a:r>
                        <a:rPr lang="en-GB" sz="1200" dirty="0" smtClean="0">
                          <a:latin typeface="Century Gothic" pitchFamily="34" charset="0"/>
                        </a:rPr>
                        <a:t>Est-ce qu’il fonctionne</a:t>
                      </a:r>
                      <a:r>
                        <a:rPr lang="en-GB" sz="1200" baseline="0" dirty="0" smtClean="0">
                          <a:latin typeface="Century Gothic" pitchFamily="34" charset="0"/>
                        </a:rPr>
                        <a:t> dans le corps</a:t>
                      </a:r>
                      <a:r>
                        <a:rPr lang="en-GB" sz="1200" dirty="0" smtClean="0">
                          <a:latin typeface="Century Gothic" pitchFamily="34" charset="0"/>
                        </a:rPr>
                        <a:t>?</a:t>
                      </a:r>
                      <a:endParaRPr lang="en-GB" sz="1200" dirty="0">
                        <a:latin typeface="Century Gothic" pitchFamily="34" charset="0"/>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solidFill>
                      <a:srgbClr val="D6AD00"/>
                    </a:solidFill>
                  </a:tcPr>
                </a:tc>
                <a:tc>
                  <a:txBody>
                    <a:bodyPr/>
                    <a:lstStyle/>
                    <a:p>
                      <a:r>
                        <a:rPr lang="en-GB" sz="1200" dirty="0" smtClean="0">
                          <a:latin typeface="Century Gothic" pitchFamily="34" charset="0"/>
                        </a:rPr>
                        <a:t>Pour quand, un organe de remplacement</a:t>
                      </a:r>
                      <a:r>
                        <a:rPr lang="en-GB" sz="1200" baseline="0" dirty="0" smtClean="0">
                          <a:latin typeface="Century Gothic" pitchFamily="34" charset="0"/>
                        </a:rPr>
                        <a:t>?</a:t>
                      </a:r>
                      <a:endParaRPr lang="en-GB" sz="1200" dirty="0">
                        <a:latin typeface="Century Gothic" pitchFamily="34" charset="0"/>
                      </a:endParaRPr>
                    </a:p>
                  </a:txBody>
                  <a:tcPr anchor="ctr">
                    <a:lnL w="6350" cap="flat" cmpd="sng" algn="ctr">
                      <a:solidFill>
                        <a:schemeClr val="bg1"/>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solidFill>
                      <a:srgbClr val="D6AD00"/>
                    </a:solidFill>
                  </a:tcPr>
                </a:tc>
              </a:tr>
              <a:tr h="1262428">
                <a:tc>
                  <a:txBody>
                    <a:bodyPr/>
                    <a:lstStyle/>
                    <a:p>
                      <a:pPr algn="ctr"/>
                      <a:r>
                        <a:rPr lang="en-GB" sz="1200" b="1" dirty="0" smtClean="0">
                          <a:latin typeface="Century Gothic" pitchFamily="34" charset="0"/>
                        </a:rPr>
                        <a:t>Vessie</a:t>
                      </a:r>
                      <a:endParaRPr lang="en-GB" sz="1200" b="1" dirty="0">
                        <a:latin typeface="Century Gothic" pitchFamily="34" charset="0"/>
                      </a:endParaRPr>
                    </a:p>
                  </a:txBody>
                  <a:tcPr>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solidFill>
                      <a:schemeClr val="bg1"/>
                    </a:solidFill>
                  </a:tcPr>
                </a:tc>
                <a:tc>
                  <a:txBody>
                    <a:bodyPr/>
                    <a:lstStyle/>
                    <a:p>
                      <a:endParaRPr lang="en-GB" sz="1400" dirty="0"/>
                    </a:p>
                  </a:txBody>
                  <a:tcPr>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solidFill>
                      <a:schemeClr val="bg1"/>
                    </a:solidFill>
                  </a:tcPr>
                </a:tc>
                <a:tc>
                  <a:txBody>
                    <a:bodyPr/>
                    <a:lstStyle/>
                    <a:p>
                      <a:endParaRPr lang="en-GB" sz="1400" dirty="0"/>
                    </a:p>
                  </a:txBody>
                  <a:tcPr>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solidFill>
                      <a:schemeClr val="bg1"/>
                    </a:solidFill>
                  </a:tcPr>
                </a:tc>
                <a:tc>
                  <a:txBody>
                    <a:bodyPr/>
                    <a:lstStyle/>
                    <a:p>
                      <a:endParaRPr lang="en-GB" sz="1400" dirty="0"/>
                    </a:p>
                  </a:txBody>
                  <a:tcPr>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solidFill>
                      <a:schemeClr val="bg1"/>
                    </a:solidFill>
                  </a:tcPr>
                </a:tc>
              </a:tr>
              <a:tr h="1262428">
                <a:tc>
                  <a:txBody>
                    <a:bodyPr/>
                    <a:lstStyle/>
                    <a:p>
                      <a:pPr algn="ctr"/>
                      <a:r>
                        <a:rPr lang="en-GB" sz="1200" b="1" dirty="0" smtClean="0">
                          <a:latin typeface="Century Gothic" pitchFamily="34" charset="0"/>
                        </a:rPr>
                        <a:t>Coeur</a:t>
                      </a:r>
                      <a:endParaRPr lang="en-GB" sz="1200" b="1" dirty="0">
                        <a:latin typeface="Century Gothic" pitchFamily="34" charset="0"/>
                      </a:endParaRPr>
                    </a:p>
                  </a:txBody>
                  <a:tcPr>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solidFill>
                      <a:schemeClr val="bg1"/>
                    </a:solidFill>
                  </a:tcPr>
                </a:tc>
                <a:tc>
                  <a:txBody>
                    <a:bodyPr/>
                    <a:lstStyle/>
                    <a:p>
                      <a:endParaRPr lang="en-GB" sz="1400"/>
                    </a:p>
                  </a:txBody>
                  <a:tcPr>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solidFill>
                      <a:schemeClr val="bg1"/>
                    </a:solidFill>
                  </a:tcPr>
                </a:tc>
                <a:tc>
                  <a:txBody>
                    <a:bodyPr/>
                    <a:lstStyle/>
                    <a:p>
                      <a:endParaRPr lang="en-GB" sz="1400" dirty="0"/>
                    </a:p>
                  </a:txBody>
                  <a:tcPr>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solidFill>
                      <a:schemeClr val="bg1"/>
                    </a:solidFill>
                  </a:tcPr>
                </a:tc>
                <a:tc>
                  <a:txBody>
                    <a:bodyPr/>
                    <a:lstStyle/>
                    <a:p>
                      <a:endParaRPr lang="en-GB" sz="1400" dirty="0"/>
                    </a:p>
                  </a:txBody>
                  <a:tcPr>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solidFill>
                      <a:schemeClr val="bg1"/>
                    </a:solidFill>
                  </a:tcPr>
                </a:tc>
              </a:tr>
              <a:tr h="1262428">
                <a:tc>
                  <a:txBody>
                    <a:bodyPr/>
                    <a:lstStyle/>
                    <a:p>
                      <a:pPr algn="ctr"/>
                      <a:r>
                        <a:rPr lang="en-GB" sz="1200" b="1" dirty="0" smtClean="0">
                          <a:latin typeface="Century Gothic" pitchFamily="34" charset="0"/>
                        </a:rPr>
                        <a:t>Rein</a:t>
                      </a:r>
                      <a:endParaRPr lang="en-GB" sz="1200" b="1" dirty="0">
                        <a:latin typeface="Century Gothic" pitchFamily="34" charset="0"/>
                      </a:endParaRPr>
                    </a:p>
                  </a:txBody>
                  <a:tcPr>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solidFill>
                      <a:schemeClr val="bg1"/>
                    </a:solidFill>
                  </a:tcPr>
                </a:tc>
                <a:tc>
                  <a:txBody>
                    <a:bodyPr/>
                    <a:lstStyle/>
                    <a:p>
                      <a:endParaRPr lang="en-GB" sz="1400" dirty="0"/>
                    </a:p>
                  </a:txBody>
                  <a:tcPr>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solidFill>
                      <a:schemeClr val="bg1"/>
                    </a:solidFill>
                  </a:tcPr>
                </a:tc>
                <a:tc>
                  <a:txBody>
                    <a:bodyPr/>
                    <a:lstStyle/>
                    <a:p>
                      <a:endParaRPr lang="en-GB" sz="1400" dirty="0"/>
                    </a:p>
                  </a:txBody>
                  <a:tcPr>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solidFill>
                      <a:schemeClr val="bg1"/>
                    </a:solidFill>
                  </a:tcPr>
                </a:tc>
                <a:tc>
                  <a:txBody>
                    <a:bodyPr/>
                    <a:lstStyle/>
                    <a:p>
                      <a:endParaRPr lang="en-GB" sz="1400" dirty="0"/>
                    </a:p>
                  </a:txBody>
                  <a:tcPr>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solidFill>
                      <a:schemeClr val="bg1"/>
                    </a:solidFill>
                  </a:tcPr>
                </a:tc>
              </a:tr>
            </a:tbl>
          </a:graphicData>
        </a:graphic>
      </p:graphicFrame>
      <p:sp>
        <p:nvSpPr>
          <p:cNvPr id="9222" name="Rectangle 2"/>
          <p:cNvSpPr>
            <a:spLocks noChangeArrowheads="1"/>
          </p:cNvSpPr>
          <p:nvPr/>
        </p:nvSpPr>
        <p:spPr bwMode="auto">
          <a:xfrm>
            <a:off x="1752600" y="323850"/>
            <a:ext cx="6705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r>
              <a:rPr lang="en-GB" altLang="x-none" sz="2400">
                <a:solidFill>
                  <a:srgbClr val="0091C4"/>
                </a:solidFill>
                <a:latin typeface="Century Gothic" charset="0"/>
              </a:rPr>
              <a:t>Organes de remplacement dans 10 ans ?</a:t>
            </a:r>
          </a:p>
        </p:txBody>
      </p:sp>
      <p:sp>
        <p:nvSpPr>
          <p:cNvPr id="9223" name="Rectangle 30"/>
          <p:cNvSpPr>
            <a:spLocks noChangeArrowheads="1"/>
          </p:cNvSpPr>
          <p:nvPr/>
        </p:nvSpPr>
        <p:spPr bwMode="auto">
          <a:xfrm>
            <a:off x="203200" y="1058863"/>
            <a:ext cx="1066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400">
                <a:solidFill>
                  <a:schemeClr val="bg1"/>
                </a:solidFill>
                <a:latin typeface="Century Gothic" charset="0"/>
              </a:rPr>
              <a:t>Travail individuel</a:t>
            </a:r>
          </a:p>
        </p:txBody>
      </p:sp>
      <p:sp>
        <p:nvSpPr>
          <p:cNvPr id="9224" name="TextBox 33"/>
          <p:cNvSpPr txBox="1">
            <a:spLocks noChangeArrowheads="1"/>
          </p:cNvSpPr>
          <p:nvPr/>
        </p:nvSpPr>
        <p:spPr bwMode="auto">
          <a:xfrm>
            <a:off x="2484438" y="6457950"/>
            <a:ext cx="60388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r>
              <a:rPr lang="en-GB" altLang="x-none" sz="2000">
                <a:solidFill>
                  <a:srgbClr val="FFFF00"/>
                </a:solidFill>
              </a:rPr>
              <a:t>Version B</a:t>
            </a:r>
          </a:p>
        </p:txBody>
      </p:sp>
      <p:sp>
        <p:nvSpPr>
          <p:cNvPr id="9225" name="TextBox 37"/>
          <p:cNvSpPr txBox="1">
            <a:spLocks noChangeArrowheads="1"/>
          </p:cNvSpPr>
          <p:nvPr/>
        </p:nvSpPr>
        <p:spPr bwMode="auto">
          <a:xfrm>
            <a:off x="7543800" y="0"/>
            <a:ext cx="10620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r"/>
            <a:r>
              <a:rPr lang="en-GB" altLang="x-none" sz="1600">
                <a:latin typeface="Century Gothic" charset="0"/>
              </a:rPr>
              <a:t>Fiche 3</a:t>
            </a:r>
          </a:p>
        </p:txBody>
      </p:sp>
      <p:pic>
        <p:nvPicPr>
          <p:cNvPr id="9226" name="Picture 38" descr="Student sheets.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599488" y="44450"/>
            <a:ext cx="509587"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39" descr="bladder1.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23850" y="2852738"/>
            <a:ext cx="719138" cy="741362"/>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40" descr="heart.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2094121">
            <a:off x="411163" y="4092575"/>
            <a:ext cx="536575" cy="728663"/>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41" descr="kidney organ.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rot="-704416">
            <a:off x="514350" y="5413375"/>
            <a:ext cx="446088" cy="501650"/>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0" name="Rectangle 45"/>
          <p:cNvSpPr>
            <a:spLocks noChangeArrowheads="1"/>
          </p:cNvSpPr>
          <p:nvPr/>
        </p:nvSpPr>
        <p:spPr bwMode="auto">
          <a:xfrm>
            <a:off x="3549650" y="901700"/>
            <a:ext cx="50546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400">
                <a:solidFill>
                  <a:schemeClr val="bg1"/>
                </a:solidFill>
                <a:latin typeface="Century Gothic" charset="0"/>
              </a:rPr>
              <a:t>Utiliser l’information pour </a:t>
            </a:r>
            <a:r>
              <a:rPr lang="en-GB" altLang="x-none" sz="1400" b="1">
                <a:solidFill>
                  <a:schemeClr val="bg1"/>
                </a:solidFill>
                <a:latin typeface="Century Gothic" charset="0"/>
              </a:rPr>
              <a:t>remplir le tableau </a:t>
            </a:r>
            <a:r>
              <a:rPr lang="en-GB" altLang="x-none" sz="1400">
                <a:solidFill>
                  <a:schemeClr val="bg1"/>
                </a:solidFill>
                <a:latin typeface="Century Gothic" charset="0"/>
              </a:rPr>
              <a:t>et pour estimer combien de temps cela va prendre jusqu’à l’obtention d’organes de remplacement. </a:t>
            </a:r>
          </a:p>
        </p:txBody>
      </p:sp>
      <p:sp>
        <p:nvSpPr>
          <p:cNvPr id="9231" name="Rectangle 46"/>
          <p:cNvSpPr>
            <a:spLocks noChangeArrowheads="1"/>
          </p:cNvSpPr>
          <p:nvPr/>
        </p:nvSpPr>
        <p:spPr bwMode="auto">
          <a:xfrm>
            <a:off x="1692275" y="1058863"/>
            <a:ext cx="1295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400">
                <a:solidFill>
                  <a:schemeClr val="bg1"/>
                </a:solidFill>
                <a:latin typeface="Century Gothic" charset="0"/>
              </a:rPr>
              <a:t>Lire </a:t>
            </a:r>
            <a:r>
              <a:rPr lang="en-GB" altLang="x-none" sz="1400" b="1">
                <a:solidFill>
                  <a:schemeClr val="bg1"/>
                </a:solidFill>
                <a:latin typeface="Century Gothic" charset="0"/>
              </a:rPr>
              <a:t>la recherche</a:t>
            </a:r>
            <a:r>
              <a:rPr lang="en-GB" altLang="x-none" sz="1400">
                <a:solidFill>
                  <a:schemeClr val="bg1"/>
                </a:solidFill>
                <a:latin typeface="Century Gothic" charset="0"/>
              </a:rPr>
              <a:t>.</a:t>
            </a:r>
          </a:p>
        </p:txBody>
      </p:sp>
      <p:pic>
        <p:nvPicPr>
          <p:cNvPr id="48" name="Picture 47" descr="alone.pn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144588" y="1130300"/>
            <a:ext cx="361950" cy="419100"/>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Picture 48" descr="write.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8532813" y="1058863"/>
            <a:ext cx="346075" cy="504825"/>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 name="Picture 54" descr="read research.pn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2924175" y="1074738"/>
            <a:ext cx="446088" cy="503237"/>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35" name="Group 51"/>
          <p:cNvGrpSpPr>
            <a:grpSpLocks/>
          </p:cNvGrpSpPr>
          <p:nvPr/>
        </p:nvGrpSpPr>
        <p:grpSpPr bwMode="auto">
          <a:xfrm>
            <a:off x="6427788" y="2601913"/>
            <a:ext cx="2470150" cy="979487"/>
            <a:chOff x="6427014" y="2601180"/>
            <a:chExt cx="2471446" cy="980220"/>
          </a:xfrm>
        </p:grpSpPr>
        <p:sp>
          <p:nvSpPr>
            <p:cNvPr id="9247" name="TextBox 3"/>
            <p:cNvSpPr txBox="1">
              <a:spLocks noChangeArrowheads="1"/>
            </p:cNvSpPr>
            <p:nvPr/>
          </p:nvSpPr>
          <p:spPr bwMode="auto">
            <a:xfrm>
              <a:off x="6427014" y="2627293"/>
              <a:ext cx="247144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spcBef>
                  <a:spcPts val="600"/>
                </a:spcBef>
                <a:spcAft>
                  <a:spcPts val="600"/>
                </a:spcAft>
              </a:pPr>
              <a:r>
                <a:rPr lang="en-GB" altLang="x-none" sz="1200">
                  <a:latin typeface="Century Gothic" charset="0"/>
                </a:rPr>
                <a:t>C’est déjà possible</a:t>
              </a:r>
            </a:p>
            <a:p>
              <a:pPr>
                <a:spcBef>
                  <a:spcPts val="600"/>
                </a:spcBef>
                <a:spcAft>
                  <a:spcPts val="600"/>
                </a:spcAft>
              </a:pPr>
              <a:r>
                <a:rPr lang="en-GB" altLang="x-none" sz="1200">
                  <a:latin typeface="Century Gothic" charset="0"/>
                </a:rPr>
                <a:t>Dans les prochains 10 ans</a:t>
              </a:r>
            </a:p>
            <a:p>
              <a:pPr>
                <a:spcBef>
                  <a:spcPts val="600"/>
                </a:spcBef>
                <a:spcAft>
                  <a:spcPts val="600"/>
                </a:spcAft>
              </a:pPr>
              <a:r>
                <a:rPr lang="en-GB" altLang="x-none" sz="1200">
                  <a:latin typeface="Century Gothic" charset="0"/>
                </a:rPr>
                <a:t>Encore loin dans le futur</a:t>
              </a:r>
            </a:p>
          </p:txBody>
        </p:sp>
        <p:sp>
          <p:nvSpPr>
            <p:cNvPr id="12" name="Rectangle 11"/>
            <p:cNvSpPr>
              <a:spLocks noChangeArrowheads="1"/>
            </p:cNvSpPr>
            <p:nvPr/>
          </p:nvSpPr>
          <p:spPr bwMode="auto">
            <a:xfrm>
              <a:off x="8606469" y="2601180"/>
              <a:ext cx="216024" cy="216024"/>
            </a:xfrm>
            <a:prstGeom prst="rect">
              <a:avLst/>
            </a:prstGeom>
            <a:solidFill>
              <a:schemeClr val="bg1"/>
            </a:solidFill>
            <a:ln w="6350">
              <a:solidFill>
                <a:srgbClr val="D6AD00"/>
              </a:solidFill>
              <a:miter lim="800000"/>
              <a:headEnd/>
              <a:tailEnd/>
            </a:ln>
            <a:effectLst>
              <a:outerShdw blurRad="63500" dist="38100" dir="2700000" algn="tl" rotWithShape="0">
                <a:srgbClr val="000000">
                  <a:alpha val="39999"/>
                </a:srgbClr>
              </a:outerShdw>
            </a:effectLst>
          </p:spPr>
          <p:txBody>
            <a:bodyPr anchor="ct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endParaRPr lang="en-GB" altLang="x-none">
                <a:solidFill>
                  <a:srgbClr val="FFFFFF"/>
                </a:solidFill>
              </a:endParaRPr>
            </a:p>
          </p:txBody>
        </p:sp>
        <p:sp>
          <p:nvSpPr>
            <p:cNvPr id="56" name="Rectangle 55"/>
            <p:cNvSpPr>
              <a:spLocks noChangeArrowheads="1"/>
            </p:cNvSpPr>
            <p:nvPr/>
          </p:nvSpPr>
          <p:spPr bwMode="auto">
            <a:xfrm>
              <a:off x="8606469" y="2961220"/>
              <a:ext cx="216024" cy="216024"/>
            </a:xfrm>
            <a:prstGeom prst="rect">
              <a:avLst/>
            </a:prstGeom>
            <a:solidFill>
              <a:schemeClr val="bg1"/>
            </a:solidFill>
            <a:ln w="6350">
              <a:solidFill>
                <a:srgbClr val="D6AD00"/>
              </a:solidFill>
              <a:miter lim="800000"/>
              <a:headEnd/>
              <a:tailEnd/>
            </a:ln>
            <a:effectLst>
              <a:outerShdw blurRad="63500" dist="38100" dir="2700000" algn="tl" rotWithShape="0">
                <a:srgbClr val="000000">
                  <a:alpha val="39999"/>
                </a:srgbClr>
              </a:outerShdw>
            </a:effectLst>
          </p:spPr>
          <p:txBody>
            <a:bodyPr anchor="ct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endParaRPr lang="en-GB" altLang="x-none">
                <a:solidFill>
                  <a:srgbClr val="FFFFFF"/>
                </a:solidFill>
              </a:endParaRPr>
            </a:p>
          </p:txBody>
        </p:sp>
        <p:sp>
          <p:nvSpPr>
            <p:cNvPr id="57" name="Rectangle 56"/>
            <p:cNvSpPr>
              <a:spLocks noChangeArrowheads="1"/>
            </p:cNvSpPr>
            <p:nvPr/>
          </p:nvSpPr>
          <p:spPr bwMode="auto">
            <a:xfrm>
              <a:off x="8606469" y="3321260"/>
              <a:ext cx="216024" cy="216024"/>
            </a:xfrm>
            <a:prstGeom prst="rect">
              <a:avLst/>
            </a:prstGeom>
            <a:solidFill>
              <a:schemeClr val="bg1"/>
            </a:solidFill>
            <a:ln w="6350">
              <a:solidFill>
                <a:srgbClr val="D6AD00"/>
              </a:solidFill>
              <a:miter lim="800000"/>
              <a:headEnd/>
              <a:tailEnd/>
            </a:ln>
            <a:effectLst>
              <a:outerShdw blurRad="63500" dist="38100" dir="2700000" algn="tl" rotWithShape="0">
                <a:srgbClr val="000000">
                  <a:alpha val="39999"/>
                </a:srgbClr>
              </a:outerShdw>
            </a:effectLst>
          </p:spPr>
          <p:txBody>
            <a:bodyPr anchor="ct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endParaRPr lang="en-GB" altLang="x-none">
                <a:solidFill>
                  <a:srgbClr val="FFFFFF"/>
                </a:solidFill>
              </a:endParaRPr>
            </a:p>
          </p:txBody>
        </p:sp>
      </p:grpSp>
      <p:grpSp>
        <p:nvGrpSpPr>
          <p:cNvPr id="9236" name="Group 53"/>
          <p:cNvGrpSpPr>
            <a:grpSpLocks/>
          </p:cNvGrpSpPr>
          <p:nvPr/>
        </p:nvGrpSpPr>
        <p:grpSpPr bwMode="auto">
          <a:xfrm>
            <a:off x="6437313" y="3868738"/>
            <a:ext cx="2471737" cy="1000125"/>
            <a:chOff x="6427014" y="2571327"/>
            <a:chExt cx="2471446" cy="1000274"/>
          </a:xfrm>
        </p:grpSpPr>
        <p:sp>
          <p:nvSpPr>
            <p:cNvPr id="9243" name="TextBox 57"/>
            <p:cNvSpPr txBox="1">
              <a:spLocks noChangeArrowheads="1"/>
            </p:cNvSpPr>
            <p:nvPr/>
          </p:nvSpPr>
          <p:spPr bwMode="auto">
            <a:xfrm>
              <a:off x="6427014" y="2571327"/>
              <a:ext cx="2471446" cy="1000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spcBef>
                  <a:spcPts val="600"/>
                </a:spcBef>
                <a:spcAft>
                  <a:spcPts val="600"/>
                </a:spcAft>
              </a:pPr>
              <a:r>
                <a:rPr lang="en-GB" altLang="x-none" sz="1300">
                  <a:latin typeface="Century Gothic" charset="0"/>
                </a:rPr>
                <a:t>C’est déjà possible</a:t>
              </a:r>
            </a:p>
            <a:p>
              <a:pPr>
                <a:spcBef>
                  <a:spcPts val="600"/>
                </a:spcBef>
                <a:spcAft>
                  <a:spcPts val="600"/>
                </a:spcAft>
              </a:pPr>
              <a:r>
                <a:rPr lang="en-GB" altLang="x-none" sz="1300">
                  <a:latin typeface="Century Gothic" charset="0"/>
                </a:rPr>
                <a:t>Dans les prochains 10 ans</a:t>
              </a:r>
            </a:p>
            <a:p>
              <a:pPr>
                <a:spcBef>
                  <a:spcPts val="600"/>
                </a:spcBef>
                <a:spcAft>
                  <a:spcPts val="600"/>
                </a:spcAft>
              </a:pPr>
              <a:r>
                <a:rPr lang="en-GB" altLang="x-none" sz="1300">
                  <a:latin typeface="Century Gothic" charset="0"/>
                </a:rPr>
                <a:t>Encore loin dans le futur</a:t>
              </a:r>
            </a:p>
          </p:txBody>
        </p:sp>
        <p:sp>
          <p:nvSpPr>
            <p:cNvPr id="60" name="Rectangle 59"/>
            <p:cNvSpPr>
              <a:spLocks noChangeArrowheads="1"/>
            </p:cNvSpPr>
            <p:nvPr/>
          </p:nvSpPr>
          <p:spPr bwMode="auto">
            <a:xfrm>
              <a:off x="8606469" y="2601180"/>
              <a:ext cx="216024" cy="216024"/>
            </a:xfrm>
            <a:prstGeom prst="rect">
              <a:avLst/>
            </a:prstGeom>
            <a:solidFill>
              <a:schemeClr val="bg1"/>
            </a:solidFill>
            <a:ln w="6350">
              <a:solidFill>
                <a:srgbClr val="D6AD00"/>
              </a:solidFill>
              <a:miter lim="800000"/>
              <a:headEnd/>
              <a:tailEnd/>
            </a:ln>
            <a:effectLst>
              <a:outerShdw blurRad="63500" dist="38100" dir="2700000" algn="tl" rotWithShape="0">
                <a:srgbClr val="000000">
                  <a:alpha val="39999"/>
                </a:srgbClr>
              </a:outerShdw>
            </a:effectLst>
          </p:spPr>
          <p:txBody>
            <a:bodyPr anchor="ct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endParaRPr lang="en-GB" altLang="x-none">
                <a:solidFill>
                  <a:srgbClr val="FFFFFF"/>
                </a:solidFill>
              </a:endParaRPr>
            </a:p>
          </p:txBody>
        </p:sp>
        <p:sp>
          <p:nvSpPr>
            <p:cNvPr id="65" name="Rectangle 64"/>
            <p:cNvSpPr>
              <a:spLocks noChangeArrowheads="1"/>
            </p:cNvSpPr>
            <p:nvPr/>
          </p:nvSpPr>
          <p:spPr bwMode="auto">
            <a:xfrm>
              <a:off x="8606469" y="2961220"/>
              <a:ext cx="216024" cy="216024"/>
            </a:xfrm>
            <a:prstGeom prst="rect">
              <a:avLst/>
            </a:prstGeom>
            <a:solidFill>
              <a:schemeClr val="bg1"/>
            </a:solidFill>
            <a:ln w="6350">
              <a:solidFill>
                <a:srgbClr val="D6AD00"/>
              </a:solidFill>
              <a:miter lim="800000"/>
              <a:headEnd/>
              <a:tailEnd/>
            </a:ln>
            <a:effectLst>
              <a:outerShdw blurRad="63500" dist="38100" dir="2700000" algn="tl" rotWithShape="0">
                <a:srgbClr val="000000">
                  <a:alpha val="39999"/>
                </a:srgbClr>
              </a:outerShdw>
            </a:effectLst>
          </p:spPr>
          <p:txBody>
            <a:bodyPr anchor="ct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endParaRPr lang="en-GB" altLang="x-none">
                <a:solidFill>
                  <a:srgbClr val="FFFFFF"/>
                </a:solidFill>
              </a:endParaRPr>
            </a:p>
          </p:txBody>
        </p:sp>
        <p:sp>
          <p:nvSpPr>
            <p:cNvPr id="70" name="Rectangle 69"/>
            <p:cNvSpPr>
              <a:spLocks noChangeArrowheads="1"/>
            </p:cNvSpPr>
            <p:nvPr/>
          </p:nvSpPr>
          <p:spPr bwMode="auto">
            <a:xfrm>
              <a:off x="8606469" y="3321260"/>
              <a:ext cx="216024" cy="216024"/>
            </a:xfrm>
            <a:prstGeom prst="rect">
              <a:avLst/>
            </a:prstGeom>
            <a:solidFill>
              <a:schemeClr val="bg1"/>
            </a:solidFill>
            <a:ln w="6350">
              <a:solidFill>
                <a:srgbClr val="D6AD00"/>
              </a:solidFill>
              <a:miter lim="800000"/>
              <a:headEnd/>
              <a:tailEnd/>
            </a:ln>
            <a:effectLst>
              <a:outerShdw blurRad="63500" dist="38100" dir="2700000" algn="tl" rotWithShape="0">
                <a:srgbClr val="000000">
                  <a:alpha val="39999"/>
                </a:srgbClr>
              </a:outerShdw>
            </a:effectLst>
          </p:spPr>
          <p:txBody>
            <a:bodyPr anchor="ct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endParaRPr lang="en-GB" altLang="x-none">
                <a:solidFill>
                  <a:srgbClr val="FFFFFF"/>
                </a:solidFill>
              </a:endParaRPr>
            </a:p>
          </p:txBody>
        </p:sp>
      </p:grpSp>
      <p:grpSp>
        <p:nvGrpSpPr>
          <p:cNvPr id="9237" name="Group 74"/>
          <p:cNvGrpSpPr>
            <a:grpSpLocks/>
          </p:cNvGrpSpPr>
          <p:nvPr/>
        </p:nvGrpSpPr>
        <p:grpSpPr bwMode="auto">
          <a:xfrm>
            <a:off x="6443663" y="5092700"/>
            <a:ext cx="2470150" cy="1000125"/>
            <a:chOff x="6427014" y="2571327"/>
            <a:chExt cx="2471446" cy="1000274"/>
          </a:xfrm>
        </p:grpSpPr>
        <p:sp>
          <p:nvSpPr>
            <p:cNvPr id="9239" name="TextBox 78"/>
            <p:cNvSpPr txBox="1">
              <a:spLocks noChangeArrowheads="1"/>
            </p:cNvSpPr>
            <p:nvPr/>
          </p:nvSpPr>
          <p:spPr bwMode="auto">
            <a:xfrm>
              <a:off x="6427014" y="2571327"/>
              <a:ext cx="2471446" cy="1000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spcBef>
                  <a:spcPts val="600"/>
                </a:spcBef>
                <a:spcAft>
                  <a:spcPts val="600"/>
                </a:spcAft>
              </a:pPr>
              <a:r>
                <a:rPr lang="en-GB" altLang="x-none" sz="1300">
                  <a:latin typeface="Century Gothic" charset="0"/>
                </a:rPr>
                <a:t>C’est déjà possible</a:t>
              </a:r>
            </a:p>
            <a:p>
              <a:pPr>
                <a:spcBef>
                  <a:spcPts val="600"/>
                </a:spcBef>
                <a:spcAft>
                  <a:spcPts val="600"/>
                </a:spcAft>
              </a:pPr>
              <a:r>
                <a:rPr lang="en-GB" altLang="x-none" sz="1300">
                  <a:latin typeface="Century Gothic" charset="0"/>
                </a:rPr>
                <a:t>Dans les prochains 10 ans</a:t>
              </a:r>
            </a:p>
            <a:p>
              <a:pPr>
                <a:spcBef>
                  <a:spcPts val="600"/>
                </a:spcBef>
                <a:spcAft>
                  <a:spcPts val="600"/>
                </a:spcAft>
              </a:pPr>
              <a:r>
                <a:rPr lang="en-GB" altLang="x-none" sz="1300">
                  <a:latin typeface="Century Gothic" charset="0"/>
                </a:rPr>
                <a:t>Encore loin dans le futur</a:t>
              </a:r>
            </a:p>
          </p:txBody>
        </p:sp>
        <p:sp>
          <p:nvSpPr>
            <p:cNvPr id="80" name="Rectangle 79"/>
            <p:cNvSpPr>
              <a:spLocks noChangeArrowheads="1"/>
            </p:cNvSpPr>
            <p:nvPr/>
          </p:nvSpPr>
          <p:spPr bwMode="auto">
            <a:xfrm>
              <a:off x="8606469" y="2601180"/>
              <a:ext cx="216024" cy="216024"/>
            </a:xfrm>
            <a:prstGeom prst="rect">
              <a:avLst/>
            </a:prstGeom>
            <a:solidFill>
              <a:schemeClr val="bg1"/>
            </a:solidFill>
            <a:ln w="6350">
              <a:solidFill>
                <a:srgbClr val="D6AD00"/>
              </a:solidFill>
              <a:miter lim="800000"/>
              <a:headEnd/>
              <a:tailEnd/>
            </a:ln>
            <a:effectLst>
              <a:outerShdw blurRad="63500" dist="38100" dir="2700000" algn="tl" rotWithShape="0">
                <a:srgbClr val="000000">
                  <a:alpha val="39999"/>
                </a:srgbClr>
              </a:outerShdw>
            </a:effectLst>
          </p:spPr>
          <p:txBody>
            <a:bodyPr anchor="ct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endParaRPr lang="en-GB" altLang="x-none">
                <a:solidFill>
                  <a:srgbClr val="FFFFFF"/>
                </a:solidFill>
              </a:endParaRPr>
            </a:p>
          </p:txBody>
        </p:sp>
        <p:sp>
          <p:nvSpPr>
            <p:cNvPr id="81" name="Rectangle 80"/>
            <p:cNvSpPr>
              <a:spLocks noChangeArrowheads="1"/>
            </p:cNvSpPr>
            <p:nvPr/>
          </p:nvSpPr>
          <p:spPr bwMode="auto">
            <a:xfrm>
              <a:off x="8606469" y="2961220"/>
              <a:ext cx="216024" cy="216024"/>
            </a:xfrm>
            <a:prstGeom prst="rect">
              <a:avLst/>
            </a:prstGeom>
            <a:solidFill>
              <a:schemeClr val="bg1"/>
            </a:solidFill>
            <a:ln w="6350">
              <a:solidFill>
                <a:srgbClr val="D6AD00"/>
              </a:solidFill>
              <a:miter lim="800000"/>
              <a:headEnd/>
              <a:tailEnd/>
            </a:ln>
            <a:effectLst>
              <a:outerShdw blurRad="63500" dist="38100" dir="2700000" algn="tl" rotWithShape="0">
                <a:srgbClr val="000000">
                  <a:alpha val="39999"/>
                </a:srgbClr>
              </a:outerShdw>
            </a:effectLst>
          </p:spPr>
          <p:txBody>
            <a:bodyPr anchor="ct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endParaRPr lang="en-GB" altLang="x-none">
                <a:solidFill>
                  <a:srgbClr val="FFFFFF"/>
                </a:solidFill>
              </a:endParaRPr>
            </a:p>
          </p:txBody>
        </p:sp>
        <p:sp>
          <p:nvSpPr>
            <p:cNvPr id="82" name="Rectangle 81"/>
            <p:cNvSpPr>
              <a:spLocks noChangeArrowheads="1"/>
            </p:cNvSpPr>
            <p:nvPr/>
          </p:nvSpPr>
          <p:spPr bwMode="auto">
            <a:xfrm>
              <a:off x="8606469" y="3321260"/>
              <a:ext cx="216024" cy="216024"/>
            </a:xfrm>
            <a:prstGeom prst="rect">
              <a:avLst/>
            </a:prstGeom>
            <a:solidFill>
              <a:schemeClr val="bg1"/>
            </a:solidFill>
            <a:ln w="6350">
              <a:solidFill>
                <a:srgbClr val="D6AD00"/>
              </a:solidFill>
              <a:miter lim="800000"/>
              <a:headEnd/>
              <a:tailEnd/>
            </a:ln>
            <a:effectLst>
              <a:outerShdw blurRad="63500" dist="38100" dir="2700000" algn="tl" rotWithShape="0">
                <a:srgbClr val="000000">
                  <a:alpha val="39999"/>
                </a:srgbClr>
              </a:outerShdw>
            </a:effectLst>
          </p:spPr>
          <p:txBody>
            <a:bodyPr anchor="ct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endParaRPr lang="en-GB" altLang="x-none">
                <a:solidFill>
                  <a:srgbClr val="FFFFFF"/>
                </a:solidFill>
              </a:endParaRPr>
            </a:p>
          </p:txBody>
        </p:sp>
      </p:grpSp>
      <p:sp>
        <p:nvSpPr>
          <p:cNvPr id="9238" name="TextBox 34"/>
          <p:cNvSpPr txBox="1">
            <a:spLocks noChangeArrowheads="1"/>
          </p:cNvSpPr>
          <p:nvPr/>
        </p:nvSpPr>
        <p:spPr bwMode="auto">
          <a:xfrm>
            <a:off x="7094538" y="6535738"/>
            <a:ext cx="2057400" cy="339725"/>
          </a:xfrm>
          <a:prstGeom prst="rect">
            <a:avLst/>
          </a:prstGeom>
          <a:solidFill>
            <a:srgbClr val="1894D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r"/>
            <a:r>
              <a:rPr lang="en-US" altLang="x-none" sz="1600">
                <a:solidFill>
                  <a:schemeClr val="bg1"/>
                </a:solidFill>
                <a:latin typeface="Geneva" charset="0"/>
                <a:ea typeface="Geneva" charset="0"/>
                <a:cs typeface="Geneva" charset="0"/>
              </a:rPr>
              <a:t>Fiches apprenants</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79512" y="836712"/>
          <a:ext cx="8784976" cy="5544616"/>
        </p:xfrm>
        <a:graphic>
          <a:graphicData uri="http://schemas.openxmlformats.org/drawingml/2006/table">
            <a:tbl>
              <a:tblPr firstRow="1" bandRow="1">
                <a:effectLst>
                  <a:outerShdw blurRad="50800" dist="38100" dir="2700000" algn="tl" rotWithShape="0">
                    <a:prstClr val="black">
                      <a:alpha val="40000"/>
                    </a:prstClr>
                  </a:outerShdw>
                </a:effectLst>
                <a:tableStyleId>{5940675A-B579-460E-94D1-54222C63F5DA}</a:tableStyleId>
              </a:tblPr>
              <a:tblGrid>
                <a:gridCol w="2880320"/>
                <a:gridCol w="2736305"/>
                <a:gridCol w="3168351"/>
              </a:tblGrid>
              <a:tr h="5544616">
                <a:tc>
                  <a:txBody>
                    <a:bodyPr/>
                    <a:lstStyle/>
                    <a:p>
                      <a:endParaRPr lang="en-GB" dirty="0"/>
                    </a:p>
                  </a:txBody>
                  <a:tcPr>
                    <a:lnL w="6350" cap="flat" cmpd="sng" algn="ctr">
                      <a:solidFill>
                        <a:srgbClr val="B80000"/>
                      </a:solidFill>
                      <a:prstDash val="solid"/>
                      <a:round/>
                      <a:headEnd type="none" w="med" len="med"/>
                      <a:tailEnd type="none" w="med" len="med"/>
                    </a:lnL>
                    <a:lnR w="6350" cap="flat" cmpd="sng" algn="ctr">
                      <a:solidFill>
                        <a:srgbClr val="B80000"/>
                      </a:solidFill>
                      <a:prstDash val="solid"/>
                      <a:round/>
                      <a:headEnd type="none" w="med" len="med"/>
                      <a:tailEnd type="none" w="med" len="med"/>
                    </a:lnR>
                    <a:lnT w="6350" cap="flat" cmpd="sng" algn="ctr">
                      <a:solidFill>
                        <a:srgbClr val="B80000"/>
                      </a:solidFill>
                      <a:prstDash val="solid"/>
                      <a:round/>
                      <a:headEnd type="none" w="med" len="med"/>
                      <a:tailEnd type="none" w="med" len="med"/>
                    </a:lnT>
                    <a:lnB w="6350" cap="flat" cmpd="sng" algn="ctr">
                      <a:solidFill>
                        <a:srgbClr val="B80000"/>
                      </a:solidFill>
                      <a:prstDash val="solid"/>
                      <a:round/>
                      <a:headEnd type="none" w="med" len="med"/>
                      <a:tailEnd type="none" w="med" len="med"/>
                    </a:lnB>
                    <a:solidFill>
                      <a:schemeClr val="bg1"/>
                    </a:solidFill>
                  </a:tcPr>
                </a:tc>
                <a:tc>
                  <a:txBody>
                    <a:bodyPr/>
                    <a:lstStyle/>
                    <a:p>
                      <a:endParaRPr lang="en-GB" dirty="0"/>
                    </a:p>
                  </a:txBody>
                  <a:tcPr>
                    <a:lnL w="6350" cap="flat" cmpd="sng" algn="ctr">
                      <a:solidFill>
                        <a:srgbClr val="B80000"/>
                      </a:solidFill>
                      <a:prstDash val="solid"/>
                      <a:round/>
                      <a:headEnd type="none" w="med" len="med"/>
                      <a:tailEnd type="none" w="med" len="med"/>
                    </a:lnL>
                    <a:lnR w="6350" cap="flat" cmpd="sng" algn="ctr">
                      <a:solidFill>
                        <a:srgbClr val="B80000"/>
                      </a:solidFill>
                      <a:prstDash val="solid"/>
                      <a:round/>
                      <a:headEnd type="none" w="med" len="med"/>
                      <a:tailEnd type="none" w="med" len="med"/>
                    </a:lnR>
                    <a:lnT w="6350" cap="flat" cmpd="sng" algn="ctr">
                      <a:solidFill>
                        <a:srgbClr val="B80000"/>
                      </a:solidFill>
                      <a:prstDash val="solid"/>
                      <a:round/>
                      <a:headEnd type="none" w="med" len="med"/>
                      <a:tailEnd type="none" w="med" len="med"/>
                    </a:lnT>
                    <a:lnB w="6350" cap="flat" cmpd="sng" algn="ctr">
                      <a:solidFill>
                        <a:srgbClr val="B80000"/>
                      </a:solidFill>
                      <a:prstDash val="solid"/>
                      <a:round/>
                      <a:headEnd type="none" w="med" len="med"/>
                      <a:tailEnd type="none" w="med" len="med"/>
                    </a:lnB>
                    <a:solidFill>
                      <a:schemeClr val="bg1"/>
                    </a:solidFill>
                  </a:tcPr>
                </a:tc>
                <a:tc>
                  <a:txBody>
                    <a:bodyPr/>
                    <a:lstStyle/>
                    <a:p>
                      <a:endParaRPr lang="en-GB" dirty="0"/>
                    </a:p>
                  </a:txBody>
                  <a:tcPr>
                    <a:lnL w="6350" cap="flat" cmpd="sng" algn="ctr">
                      <a:solidFill>
                        <a:srgbClr val="B80000"/>
                      </a:solidFill>
                      <a:prstDash val="solid"/>
                      <a:round/>
                      <a:headEnd type="none" w="med" len="med"/>
                      <a:tailEnd type="none" w="med" len="med"/>
                    </a:lnL>
                    <a:lnR w="6350" cap="flat" cmpd="sng" algn="ctr">
                      <a:solidFill>
                        <a:srgbClr val="B80000"/>
                      </a:solidFill>
                      <a:prstDash val="solid"/>
                      <a:round/>
                      <a:headEnd type="none" w="med" len="med"/>
                      <a:tailEnd type="none" w="med" len="med"/>
                    </a:lnR>
                    <a:lnT w="6350" cap="flat" cmpd="sng" algn="ctr">
                      <a:solidFill>
                        <a:srgbClr val="B80000"/>
                      </a:solidFill>
                      <a:prstDash val="solid"/>
                      <a:round/>
                      <a:headEnd type="none" w="med" len="med"/>
                      <a:tailEnd type="none" w="med" len="med"/>
                    </a:lnT>
                    <a:lnB w="6350" cap="flat" cmpd="sng" algn="ctr">
                      <a:solidFill>
                        <a:srgbClr val="B80000"/>
                      </a:solidFill>
                      <a:prstDash val="solid"/>
                      <a:round/>
                      <a:headEnd type="none" w="med" len="med"/>
                      <a:tailEnd type="none" w="med" len="med"/>
                    </a:lnB>
                    <a:solidFill>
                      <a:schemeClr val="bg1"/>
                    </a:solidFill>
                  </a:tcPr>
                </a:tc>
              </a:tr>
            </a:tbl>
          </a:graphicData>
        </a:graphic>
      </p:graphicFrame>
      <p:sp>
        <p:nvSpPr>
          <p:cNvPr id="10243" name="Rectangle 5"/>
          <p:cNvSpPr>
            <a:spLocks noChangeArrowheads="1"/>
          </p:cNvSpPr>
          <p:nvPr/>
        </p:nvSpPr>
        <p:spPr bwMode="auto">
          <a:xfrm>
            <a:off x="1004888" y="3986213"/>
            <a:ext cx="1928812"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nSpc>
                <a:spcPct val="114000"/>
              </a:lnSpc>
            </a:pPr>
            <a:r>
              <a:rPr lang="en-US" altLang="x-none" sz="1400">
                <a:latin typeface="Century Gothic" charset="0"/>
              </a:rPr>
              <a:t>Les reins ont fonc-tionné dans le labo-ratoire et après avoir été trans-plantés sur les rats.</a:t>
            </a:r>
            <a:endParaRPr lang="en-GB" altLang="x-none" sz="1400">
              <a:latin typeface="Century Gothic" charset="0"/>
            </a:endParaRPr>
          </a:p>
        </p:txBody>
      </p:sp>
      <p:sp>
        <p:nvSpPr>
          <p:cNvPr id="10244" name="Rectangle 6"/>
          <p:cNvSpPr>
            <a:spLocks noChangeArrowheads="1"/>
          </p:cNvSpPr>
          <p:nvPr/>
        </p:nvSpPr>
        <p:spPr bwMode="auto">
          <a:xfrm>
            <a:off x="927100" y="1371600"/>
            <a:ext cx="2209800"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nSpc>
                <a:spcPct val="114000"/>
              </a:lnSpc>
            </a:pPr>
            <a:r>
              <a:rPr lang="en-US" altLang="x-none" sz="1400">
                <a:latin typeface="Century Gothic" charset="0"/>
              </a:rPr>
              <a:t>Des reins ont été enlevés à des rats. A l’aide de produits chimiques, les cellules ont été détruites, </a:t>
            </a:r>
          </a:p>
          <a:p>
            <a:pPr>
              <a:lnSpc>
                <a:spcPct val="114000"/>
              </a:lnSpc>
            </a:pPr>
            <a:r>
              <a:rPr lang="en-US" altLang="x-none" sz="1400">
                <a:latin typeface="Century Gothic" charset="0"/>
              </a:rPr>
              <a:t>laissant apparaître le support extracellulaire de l’organe.</a:t>
            </a:r>
          </a:p>
        </p:txBody>
      </p:sp>
      <p:sp>
        <p:nvSpPr>
          <p:cNvPr id="10245" name="TextBox 9"/>
          <p:cNvSpPr txBox="1">
            <a:spLocks noChangeArrowheads="1"/>
          </p:cNvSpPr>
          <p:nvPr/>
        </p:nvSpPr>
        <p:spPr bwMode="auto">
          <a:xfrm>
            <a:off x="179388" y="981075"/>
            <a:ext cx="19446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2400">
                <a:latin typeface="Century Gothic" charset="0"/>
              </a:rPr>
              <a:t>       Reins</a:t>
            </a:r>
          </a:p>
        </p:txBody>
      </p:sp>
      <p:sp>
        <p:nvSpPr>
          <p:cNvPr id="10246" name="TextBox 14"/>
          <p:cNvSpPr txBox="1">
            <a:spLocks noChangeArrowheads="1"/>
          </p:cNvSpPr>
          <p:nvPr/>
        </p:nvSpPr>
        <p:spPr bwMode="auto">
          <a:xfrm>
            <a:off x="3419475" y="981075"/>
            <a:ext cx="18732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2400">
                <a:latin typeface="Century Gothic" charset="0"/>
              </a:rPr>
              <a:t>Vessie</a:t>
            </a:r>
          </a:p>
        </p:txBody>
      </p:sp>
      <p:sp>
        <p:nvSpPr>
          <p:cNvPr id="10247" name="TextBox 19"/>
          <p:cNvSpPr txBox="1">
            <a:spLocks noChangeArrowheads="1"/>
          </p:cNvSpPr>
          <p:nvPr/>
        </p:nvSpPr>
        <p:spPr bwMode="auto">
          <a:xfrm>
            <a:off x="6357938" y="981075"/>
            <a:ext cx="18716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2400">
                <a:latin typeface="Century Gothic" charset="0"/>
              </a:rPr>
              <a:t>Coeur</a:t>
            </a:r>
          </a:p>
        </p:txBody>
      </p:sp>
      <p:sp>
        <p:nvSpPr>
          <p:cNvPr id="10248" name="TextBox 22"/>
          <p:cNvSpPr txBox="1">
            <a:spLocks noChangeArrowheads="1"/>
          </p:cNvSpPr>
          <p:nvPr/>
        </p:nvSpPr>
        <p:spPr bwMode="auto">
          <a:xfrm>
            <a:off x="3986213" y="1981200"/>
            <a:ext cx="1728787"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US" altLang="x-none" sz="1400">
                <a:latin typeface="Century Gothic" charset="0"/>
              </a:rPr>
              <a:t>Les chercheurs ont fait pousser de nouveaux organes à partir de cellules de vessie tirées du patient lui-même.</a:t>
            </a:r>
          </a:p>
        </p:txBody>
      </p:sp>
      <p:sp>
        <p:nvSpPr>
          <p:cNvPr id="10249" name="TextBox 23"/>
          <p:cNvSpPr txBox="1">
            <a:spLocks noChangeArrowheads="1"/>
          </p:cNvSpPr>
          <p:nvPr/>
        </p:nvSpPr>
        <p:spPr bwMode="auto">
          <a:xfrm>
            <a:off x="3995738" y="4221163"/>
            <a:ext cx="1439862" cy="180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nSpc>
                <a:spcPct val="114000"/>
              </a:lnSpc>
            </a:pPr>
            <a:r>
              <a:rPr lang="en-US" altLang="x-none" sz="1400">
                <a:latin typeface="Century Gothic" charset="0"/>
              </a:rPr>
              <a:t>Les nouveaux organes ont fonctionné à l’intérieur des patients sans effets secondaires.</a:t>
            </a:r>
            <a:endParaRPr lang="en-GB" altLang="x-none" sz="1400">
              <a:latin typeface="Century Gothic" charset="0"/>
            </a:endParaRPr>
          </a:p>
        </p:txBody>
      </p:sp>
      <p:sp>
        <p:nvSpPr>
          <p:cNvPr id="10250" name="Rectangle 24"/>
          <p:cNvSpPr>
            <a:spLocks noChangeArrowheads="1"/>
          </p:cNvSpPr>
          <p:nvPr/>
        </p:nvSpPr>
        <p:spPr bwMode="auto">
          <a:xfrm>
            <a:off x="6659563" y="1916113"/>
            <a:ext cx="2160587"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US" altLang="x-none" sz="1400">
                <a:latin typeface="Century Gothic" charset="0"/>
              </a:rPr>
              <a:t>Les chercheurs ont enlevé le tissu cellulaire à un coeur de rat, laissant le support structurel de l’organe, puis ils ont ajouté des cellules cardiaques.</a:t>
            </a:r>
          </a:p>
        </p:txBody>
      </p:sp>
      <p:sp>
        <p:nvSpPr>
          <p:cNvPr id="10251" name="Rectangle 25"/>
          <p:cNvSpPr>
            <a:spLocks noChangeArrowheads="1"/>
          </p:cNvSpPr>
          <p:nvPr/>
        </p:nvSpPr>
        <p:spPr bwMode="auto">
          <a:xfrm>
            <a:off x="5854700" y="5078413"/>
            <a:ext cx="2679700" cy="131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nSpc>
                <a:spcPct val="114000"/>
              </a:lnSpc>
              <a:spcBef>
                <a:spcPts val="600"/>
              </a:spcBef>
            </a:pPr>
            <a:r>
              <a:rPr lang="en-US" altLang="x-none" sz="1400">
                <a:latin typeface="Century Gothic" charset="0"/>
              </a:rPr>
              <a:t>Le coeur n’a pas pu être transplanté à l’intérieur d’un organisme, car ses contrac-tions n’étaient pas assez fortes pour pomper le sang. </a:t>
            </a:r>
            <a:endParaRPr lang="en-GB" altLang="x-none" sz="1400">
              <a:latin typeface="Century Gothic" charset="0"/>
            </a:endParaRPr>
          </a:p>
        </p:txBody>
      </p:sp>
      <p:sp>
        <p:nvSpPr>
          <p:cNvPr id="10252" name="TextBox 27"/>
          <p:cNvSpPr txBox="1">
            <a:spLocks noChangeArrowheads="1"/>
          </p:cNvSpPr>
          <p:nvPr/>
        </p:nvSpPr>
        <p:spPr bwMode="auto">
          <a:xfrm>
            <a:off x="4859338" y="6484938"/>
            <a:ext cx="29083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r>
              <a:rPr lang="en-GB" altLang="x-none" sz="2000">
                <a:solidFill>
                  <a:srgbClr val="FFFF00"/>
                </a:solidFill>
              </a:rPr>
              <a:t>Version B</a:t>
            </a:r>
          </a:p>
        </p:txBody>
      </p:sp>
      <p:sp>
        <p:nvSpPr>
          <p:cNvPr id="10253" name="TextBox 31"/>
          <p:cNvSpPr txBox="1">
            <a:spLocks noChangeArrowheads="1"/>
          </p:cNvSpPr>
          <p:nvPr/>
        </p:nvSpPr>
        <p:spPr bwMode="auto">
          <a:xfrm>
            <a:off x="7467600" y="0"/>
            <a:ext cx="11382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r"/>
            <a:r>
              <a:rPr lang="en-GB" altLang="x-none" sz="1600">
                <a:latin typeface="Century Gothic" charset="0"/>
              </a:rPr>
              <a:t>Fiche 4</a:t>
            </a:r>
          </a:p>
        </p:txBody>
      </p:sp>
      <p:pic>
        <p:nvPicPr>
          <p:cNvPr id="10254" name="Picture 32" descr="Student sheets.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599488" y="44450"/>
            <a:ext cx="509587"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TextBox 33"/>
          <p:cNvSpPr txBox="1"/>
          <p:nvPr/>
        </p:nvSpPr>
        <p:spPr>
          <a:xfrm>
            <a:off x="2987675" y="107950"/>
            <a:ext cx="3240088" cy="584200"/>
          </a:xfrm>
          <a:prstGeom prst="rect">
            <a:avLst/>
          </a:prstGeom>
          <a:noFill/>
        </p:spPr>
        <p:txBody>
          <a:bodyPr>
            <a:spAutoFit/>
          </a:bodyPr>
          <a:lstStyle/>
          <a:p>
            <a:pPr algn="ctr" fontAlgn="auto">
              <a:spcBef>
                <a:spcPts val="0"/>
              </a:spcBef>
              <a:spcAft>
                <a:spcPts val="0"/>
              </a:spcAft>
              <a:defRPr/>
            </a:pPr>
            <a:r>
              <a:rPr lang="en-GB" sz="3200" dirty="0">
                <a:solidFill>
                  <a:srgbClr val="0091C4"/>
                </a:solidFill>
                <a:latin typeface="Century Gothic" pitchFamily="34" charset="0"/>
                <a:ea typeface="+mj-ea"/>
                <a:cs typeface="+mj-cs"/>
              </a:rPr>
              <a:t>La recherche</a:t>
            </a:r>
            <a:endParaRPr lang="en-GB" sz="3200" dirty="0">
              <a:solidFill>
                <a:srgbClr val="0091C4"/>
              </a:solidFill>
              <a:latin typeface="Century Gothic" pitchFamily="34" charset="0"/>
              <a:ea typeface="+mj-ea"/>
              <a:cs typeface="+mj-cs"/>
            </a:endParaRPr>
          </a:p>
        </p:txBody>
      </p:sp>
      <p:pic>
        <p:nvPicPr>
          <p:cNvPr id="35" name="Picture 34" descr="kidney organ.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8737505">
            <a:off x="2312988" y="881063"/>
            <a:ext cx="690562" cy="873125"/>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35" descr="bladder1.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643438" y="908050"/>
            <a:ext cx="1050925" cy="1081088"/>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36" descr="heart.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7596188" y="908050"/>
            <a:ext cx="742950" cy="1008063"/>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59" name="Group 54"/>
          <p:cNvGrpSpPr>
            <a:grpSpLocks/>
          </p:cNvGrpSpPr>
          <p:nvPr/>
        </p:nvGrpSpPr>
        <p:grpSpPr bwMode="auto">
          <a:xfrm>
            <a:off x="228600" y="4221163"/>
            <a:ext cx="971550" cy="993775"/>
            <a:chOff x="228600" y="4221088"/>
            <a:chExt cx="971872" cy="994110"/>
          </a:xfrm>
        </p:grpSpPr>
        <p:sp>
          <p:nvSpPr>
            <p:cNvPr id="10284" name="TextBox 43"/>
            <p:cNvSpPr txBox="1">
              <a:spLocks noChangeArrowheads="1"/>
            </p:cNvSpPr>
            <p:nvPr/>
          </p:nvSpPr>
          <p:spPr bwMode="auto">
            <a:xfrm>
              <a:off x="228600" y="4876644"/>
              <a:ext cx="97187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600">
                  <a:solidFill>
                    <a:srgbClr val="9A0099"/>
                  </a:solidFill>
                </a:rPr>
                <a:t>résultats</a:t>
              </a:r>
            </a:p>
          </p:txBody>
        </p:sp>
        <p:pic>
          <p:nvPicPr>
            <p:cNvPr id="29" name="Picture 28" descr="did it work.pn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251520" y="4221088"/>
              <a:ext cx="733038" cy="720080"/>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9" name="Picture 38" descr="cross.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2530475" y="5532438"/>
            <a:ext cx="457200" cy="417512"/>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39" descr="tick.pn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2555875" y="4557713"/>
            <a:ext cx="431800" cy="455612"/>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41" descr="cross.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8388350" y="5461000"/>
            <a:ext cx="457200" cy="415925"/>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Picture 47" descr="tick.pn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8459788" y="4557713"/>
            <a:ext cx="433387" cy="455612"/>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Picture 48" descr="tick.pn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5364163" y="4581525"/>
            <a:ext cx="431800" cy="455613"/>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65" name="Group 52"/>
          <p:cNvGrpSpPr>
            <a:grpSpLocks/>
          </p:cNvGrpSpPr>
          <p:nvPr/>
        </p:nvGrpSpPr>
        <p:grpSpPr bwMode="auto">
          <a:xfrm>
            <a:off x="152400" y="2133600"/>
            <a:ext cx="963613" cy="985838"/>
            <a:chOff x="112607" y="2132856"/>
            <a:chExt cx="963216" cy="986626"/>
          </a:xfrm>
        </p:grpSpPr>
        <p:sp>
          <p:nvSpPr>
            <p:cNvPr id="10282" name="TextBox 30"/>
            <p:cNvSpPr txBox="1">
              <a:spLocks noChangeArrowheads="1"/>
            </p:cNvSpPr>
            <p:nvPr/>
          </p:nvSpPr>
          <p:spPr bwMode="auto">
            <a:xfrm>
              <a:off x="112607" y="2780928"/>
              <a:ext cx="9632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600">
                  <a:solidFill>
                    <a:srgbClr val="9A0099"/>
                  </a:solidFill>
                </a:rPr>
                <a:t>méthode</a:t>
              </a:r>
            </a:p>
          </p:txBody>
        </p:sp>
        <p:pic>
          <p:nvPicPr>
            <p:cNvPr id="50" name="Picture 49" descr="method.png"/>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323528" y="2132856"/>
              <a:ext cx="587505" cy="735328"/>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66" name="Rectangle 51"/>
          <p:cNvSpPr>
            <a:spLocks noChangeArrowheads="1"/>
          </p:cNvSpPr>
          <p:nvPr/>
        </p:nvSpPr>
        <p:spPr bwMode="auto">
          <a:xfrm>
            <a:off x="107950" y="3282950"/>
            <a:ext cx="3095625"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nSpc>
                <a:spcPct val="114000"/>
              </a:lnSpc>
            </a:pPr>
            <a:r>
              <a:rPr lang="en-GB" altLang="x-none" sz="1400">
                <a:latin typeface="Century Gothic" charset="0"/>
              </a:rPr>
              <a:t> Ce support a été enveloppé de cellules rénales de rat, produites en laboratoire...</a:t>
            </a:r>
          </a:p>
        </p:txBody>
      </p:sp>
      <p:sp>
        <p:nvSpPr>
          <p:cNvPr id="10267" name="Rectangle 53"/>
          <p:cNvSpPr>
            <a:spLocks noChangeArrowheads="1"/>
          </p:cNvSpPr>
          <p:nvPr/>
        </p:nvSpPr>
        <p:spPr bwMode="auto">
          <a:xfrm>
            <a:off x="174625" y="5219700"/>
            <a:ext cx="2619375"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nSpc>
                <a:spcPct val="114000"/>
              </a:lnSpc>
              <a:spcBef>
                <a:spcPts val="600"/>
              </a:spcBef>
            </a:pPr>
            <a:r>
              <a:rPr lang="en-US" altLang="x-none" sz="1400">
                <a:latin typeface="Century Gothic" charset="0"/>
              </a:rPr>
              <a:t>Mais iIs n’ont pas fonctionné aussi bien que les reins naturels, parce qu’il leur manquait certains tissus.</a:t>
            </a:r>
            <a:endParaRPr lang="en-GB" altLang="x-none" sz="1400">
              <a:latin typeface="Century Gothic" charset="0"/>
            </a:endParaRPr>
          </a:p>
        </p:txBody>
      </p:sp>
      <p:grpSp>
        <p:nvGrpSpPr>
          <p:cNvPr id="10268" name="Group 37"/>
          <p:cNvGrpSpPr>
            <a:grpSpLocks/>
          </p:cNvGrpSpPr>
          <p:nvPr/>
        </p:nvGrpSpPr>
        <p:grpSpPr bwMode="auto">
          <a:xfrm>
            <a:off x="3124200" y="2133600"/>
            <a:ext cx="942975" cy="985838"/>
            <a:chOff x="132079" y="2132856"/>
            <a:chExt cx="943744" cy="986626"/>
          </a:xfrm>
        </p:grpSpPr>
        <p:sp>
          <p:nvSpPr>
            <p:cNvPr id="10280" name="TextBox 40"/>
            <p:cNvSpPr txBox="1">
              <a:spLocks noChangeArrowheads="1"/>
            </p:cNvSpPr>
            <p:nvPr/>
          </p:nvSpPr>
          <p:spPr bwMode="auto">
            <a:xfrm>
              <a:off x="132079" y="2780928"/>
              <a:ext cx="94374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600">
                  <a:solidFill>
                    <a:srgbClr val="9A0099"/>
                  </a:solidFill>
                </a:rPr>
                <a:t>méthode</a:t>
              </a:r>
            </a:p>
          </p:txBody>
        </p:sp>
        <p:pic>
          <p:nvPicPr>
            <p:cNvPr id="43" name="Picture 42" descr="method.png"/>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323528" y="2132856"/>
              <a:ext cx="587505" cy="735328"/>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269" name="Group 44"/>
          <p:cNvGrpSpPr>
            <a:grpSpLocks/>
          </p:cNvGrpSpPr>
          <p:nvPr/>
        </p:nvGrpSpPr>
        <p:grpSpPr bwMode="auto">
          <a:xfrm>
            <a:off x="3124200" y="4221163"/>
            <a:ext cx="942975" cy="1239837"/>
            <a:chOff x="243880" y="4221088"/>
            <a:chExt cx="943744" cy="1240332"/>
          </a:xfrm>
        </p:grpSpPr>
        <p:sp>
          <p:nvSpPr>
            <p:cNvPr id="10278" name="TextBox 45"/>
            <p:cNvSpPr txBox="1">
              <a:spLocks noChangeArrowheads="1"/>
            </p:cNvSpPr>
            <p:nvPr/>
          </p:nvSpPr>
          <p:spPr bwMode="auto">
            <a:xfrm>
              <a:off x="243880" y="4876644"/>
              <a:ext cx="943744"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600">
                  <a:solidFill>
                    <a:srgbClr val="9A0099"/>
                  </a:solidFill>
                </a:rPr>
                <a:t>résultats</a:t>
              </a:r>
            </a:p>
            <a:p>
              <a:endParaRPr lang="en-GB" altLang="x-none" sz="1600">
                <a:solidFill>
                  <a:srgbClr val="9A0099"/>
                </a:solidFill>
              </a:endParaRPr>
            </a:p>
          </p:txBody>
        </p:sp>
        <p:pic>
          <p:nvPicPr>
            <p:cNvPr id="47" name="Picture 46" descr="did it work.pn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251520" y="4221088"/>
              <a:ext cx="733038" cy="720080"/>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270" name="Group 55"/>
          <p:cNvGrpSpPr>
            <a:grpSpLocks/>
          </p:cNvGrpSpPr>
          <p:nvPr/>
        </p:nvGrpSpPr>
        <p:grpSpPr bwMode="auto">
          <a:xfrm>
            <a:off x="5791200" y="2133600"/>
            <a:ext cx="941388" cy="985838"/>
            <a:chOff x="134783" y="2132856"/>
            <a:chExt cx="941040" cy="986626"/>
          </a:xfrm>
        </p:grpSpPr>
        <p:sp>
          <p:nvSpPr>
            <p:cNvPr id="10276" name="TextBox 56"/>
            <p:cNvSpPr txBox="1">
              <a:spLocks noChangeArrowheads="1"/>
            </p:cNvSpPr>
            <p:nvPr/>
          </p:nvSpPr>
          <p:spPr bwMode="auto">
            <a:xfrm>
              <a:off x="134783" y="2780928"/>
              <a:ext cx="94104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600">
                  <a:solidFill>
                    <a:srgbClr val="9A0099"/>
                  </a:solidFill>
                </a:rPr>
                <a:t>méthode</a:t>
              </a:r>
            </a:p>
          </p:txBody>
        </p:sp>
        <p:pic>
          <p:nvPicPr>
            <p:cNvPr id="58" name="Picture 57" descr="method.png"/>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323528" y="2132856"/>
              <a:ext cx="587505" cy="735328"/>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271" name="Group 58"/>
          <p:cNvGrpSpPr>
            <a:grpSpLocks/>
          </p:cNvGrpSpPr>
          <p:nvPr/>
        </p:nvGrpSpPr>
        <p:grpSpPr bwMode="auto">
          <a:xfrm>
            <a:off x="5867400" y="4221163"/>
            <a:ext cx="936625" cy="1239837"/>
            <a:chOff x="250776" y="4221088"/>
            <a:chExt cx="936848" cy="1240332"/>
          </a:xfrm>
        </p:grpSpPr>
        <p:sp>
          <p:nvSpPr>
            <p:cNvPr id="10274" name="TextBox 59"/>
            <p:cNvSpPr txBox="1">
              <a:spLocks noChangeArrowheads="1"/>
            </p:cNvSpPr>
            <p:nvPr/>
          </p:nvSpPr>
          <p:spPr bwMode="auto">
            <a:xfrm>
              <a:off x="250776" y="4876644"/>
              <a:ext cx="936848"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600">
                  <a:solidFill>
                    <a:srgbClr val="9A0099"/>
                  </a:solidFill>
                </a:rPr>
                <a:t>résultats</a:t>
              </a:r>
            </a:p>
            <a:p>
              <a:endParaRPr lang="en-GB" altLang="x-none" sz="1600">
                <a:solidFill>
                  <a:srgbClr val="9A0099"/>
                </a:solidFill>
              </a:endParaRPr>
            </a:p>
          </p:txBody>
        </p:sp>
        <p:pic>
          <p:nvPicPr>
            <p:cNvPr id="61" name="Picture 60" descr="did it work.pn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251520" y="4221088"/>
              <a:ext cx="733038" cy="720080"/>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72" name="Rectangle 61"/>
          <p:cNvSpPr>
            <a:spLocks noChangeArrowheads="1"/>
          </p:cNvSpPr>
          <p:nvPr/>
        </p:nvSpPr>
        <p:spPr bwMode="auto">
          <a:xfrm>
            <a:off x="6705600" y="3621088"/>
            <a:ext cx="1981200" cy="156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nSpc>
                <a:spcPct val="114000"/>
              </a:lnSpc>
            </a:pPr>
            <a:r>
              <a:rPr lang="en-US" altLang="x-none" sz="1400">
                <a:latin typeface="Century Gothic" charset="0"/>
              </a:rPr>
              <a:t>Les cellules ont commencé à faire des mouvements contractiles comme si elles étaient dans le coeur.</a:t>
            </a:r>
            <a:endParaRPr lang="en-GB" altLang="x-none" sz="1400">
              <a:latin typeface="Century Gothic" charset="0"/>
            </a:endParaRPr>
          </a:p>
        </p:txBody>
      </p:sp>
      <p:sp>
        <p:nvSpPr>
          <p:cNvPr id="10273" name="TextBox 44"/>
          <p:cNvSpPr txBox="1">
            <a:spLocks noChangeArrowheads="1"/>
          </p:cNvSpPr>
          <p:nvPr/>
        </p:nvSpPr>
        <p:spPr bwMode="auto">
          <a:xfrm>
            <a:off x="7094538" y="6535738"/>
            <a:ext cx="2057400" cy="339725"/>
          </a:xfrm>
          <a:prstGeom prst="rect">
            <a:avLst/>
          </a:prstGeom>
          <a:solidFill>
            <a:srgbClr val="1894D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r"/>
            <a:r>
              <a:rPr lang="en-US" altLang="x-none" sz="1600">
                <a:solidFill>
                  <a:schemeClr val="bg1"/>
                </a:solidFill>
                <a:latin typeface="Geneva" charset="0"/>
                <a:ea typeface="Geneva" charset="0"/>
                <a:cs typeface="Geneva" charset="0"/>
              </a:rPr>
              <a:t>Fiches apprenants</a:t>
            </a: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le 17"/>
          <p:cNvGraphicFramePr>
            <a:graphicFrameLocks noGrp="1"/>
          </p:cNvGraphicFramePr>
          <p:nvPr/>
        </p:nvGraphicFramePr>
        <p:xfrm>
          <a:off x="92290" y="846163"/>
          <a:ext cx="8962810" cy="5535165"/>
        </p:xfrm>
        <a:graphic>
          <a:graphicData uri="http://schemas.openxmlformats.org/drawingml/2006/table">
            <a:tbl>
              <a:tblPr firstRow="1" bandRow="1">
                <a:effectLst>
                  <a:outerShdw blurRad="50800" dist="38100" dir="2700000" algn="tl" rotWithShape="0">
                    <a:prstClr val="black">
                      <a:alpha val="40000"/>
                    </a:prstClr>
                  </a:outerShdw>
                </a:effectLst>
                <a:tableStyleId>{5940675A-B579-460E-94D1-54222C63F5DA}</a:tableStyleId>
              </a:tblPr>
              <a:tblGrid>
                <a:gridCol w="4413166"/>
                <a:gridCol w="4549644"/>
              </a:tblGrid>
              <a:tr h="1107033">
                <a:tc>
                  <a:txBody>
                    <a:bodyPr/>
                    <a:lstStyle/>
                    <a:p>
                      <a:endParaRPr lang="en-GB" dirty="0"/>
                    </a:p>
                  </a:txBody>
                  <a:tcPr>
                    <a:lnL w="6350" cap="flat" cmpd="sng" algn="ctr">
                      <a:solidFill>
                        <a:srgbClr val="B80000"/>
                      </a:solidFill>
                      <a:prstDash val="solid"/>
                      <a:round/>
                      <a:headEnd type="none" w="med" len="med"/>
                      <a:tailEnd type="none" w="med" len="med"/>
                    </a:lnL>
                    <a:lnR w="6350" cap="flat" cmpd="sng" algn="ctr">
                      <a:solidFill>
                        <a:srgbClr val="B80000"/>
                      </a:solidFill>
                      <a:prstDash val="solid"/>
                      <a:round/>
                      <a:headEnd type="none" w="med" len="med"/>
                      <a:tailEnd type="none" w="med" len="med"/>
                    </a:lnR>
                    <a:lnT w="6350" cap="flat" cmpd="sng" algn="ctr">
                      <a:solidFill>
                        <a:srgbClr val="B80000"/>
                      </a:solidFill>
                      <a:prstDash val="solid"/>
                      <a:round/>
                      <a:headEnd type="none" w="med" len="med"/>
                      <a:tailEnd type="none" w="med" len="med"/>
                    </a:lnT>
                    <a:lnB w="6350" cap="flat" cmpd="sng" algn="ctr">
                      <a:solidFill>
                        <a:srgbClr val="B80000"/>
                      </a:solidFill>
                      <a:prstDash val="solid"/>
                      <a:round/>
                      <a:headEnd type="none" w="med" len="med"/>
                      <a:tailEnd type="none" w="med" len="med"/>
                    </a:lnB>
                    <a:solidFill>
                      <a:schemeClr val="bg1"/>
                    </a:solidFill>
                  </a:tcPr>
                </a:tc>
                <a:tc>
                  <a:txBody>
                    <a:bodyPr/>
                    <a:lstStyle/>
                    <a:p>
                      <a:endParaRPr lang="en-GB" dirty="0"/>
                    </a:p>
                  </a:txBody>
                  <a:tcPr>
                    <a:lnL w="6350" cap="flat" cmpd="sng" algn="ctr">
                      <a:solidFill>
                        <a:srgbClr val="B80000"/>
                      </a:solidFill>
                      <a:prstDash val="solid"/>
                      <a:round/>
                      <a:headEnd type="none" w="med" len="med"/>
                      <a:tailEnd type="none" w="med" len="med"/>
                    </a:lnL>
                    <a:lnR w="6350" cap="flat" cmpd="sng" algn="ctr">
                      <a:solidFill>
                        <a:srgbClr val="B80000"/>
                      </a:solidFill>
                      <a:prstDash val="solid"/>
                      <a:round/>
                      <a:headEnd type="none" w="med" len="med"/>
                      <a:tailEnd type="none" w="med" len="med"/>
                    </a:lnR>
                    <a:lnT w="6350" cap="flat" cmpd="sng" algn="ctr">
                      <a:solidFill>
                        <a:srgbClr val="B80000"/>
                      </a:solidFill>
                      <a:prstDash val="solid"/>
                      <a:round/>
                      <a:headEnd type="none" w="med" len="med"/>
                      <a:tailEnd type="none" w="med" len="med"/>
                    </a:lnT>
                    <a:lnB w="6350" cap="flat" cmpd="sng" algn="ctr">
                      <a:solidFill>
                        <a:srgbClr val="B80000"/>
                      </a:solidFill>
                      <a:prstDash val="solid"/>
                      <a:round/>
                      <a:headEnd type="none" w="med" len="med"/>
                      <a:tailEnd type="none" w="med" len="med"/>
                    </a:lnB>
                    <a:solidFill>
                      <a:schemeClr val="bg1"/>
                    </a:solidFill>
                  </a:tcPr>
                </a:tc>
              </a:tr>
              <a:tr h="1107033">
                <a:tc>
                  <a:txBody>
                    <a:bodyPr/>
                    <a:lstStyle/>
                    <a:p>
                      <a:endParaRPr lang="en-GB" dirty="0"/>
                    </a:p>
                  </a:txBody>
                  <a:tcPr>
                    <a:lnL w="6350" cap="flat" cmpd="sng" algn="ctr">
                      <a:solidFill>
                        <a:srgbClr val="B80000"/>
                      </a:solidFill>
                      <a:prstDash val="solid"/>
                      <a:round/>
                      <a:headEnd type="none" w="med" len="med"/>
                      <a:tailEnd type="none" w="med" len="med"/>
                    </a:lnL>
                    <a:lnR w="6350" cap="flat" cmpd="sng" algn="ctr">
                      <a:solidFill>
                        <a:srgbClr val="B80000"/>
                      </a:solidFill>
                      <a:prstDash val="solid"/>
                      <a:round/>
                      <a:headEnd type="none" w="med" len="med"/>
                      <a:tailEnd type="none" w="med" len="med"/>
                    </a:lnR>
                    <a:lnT w="6350" cap="flat" cmpd="sng" algn="ctr">
                      <a:solidFill>
                        <a:srgbClr val="B80000"/>
                      </a:solidFill>
                      <a:prstDash val="solid"/>
                      <a:round/>
                      <a:headEnd type="none" w="med" len="med"/>
                      <a:tailEnd type="none" w="med" len="med"/>
                    </a:lnT>
                    <a:lnB w="6350" cap="flat" cmpd="sng" algn="ctr">
                      <a:solidFill>
                        <a:srgbClr val="B80000"/>
                      </a:solidFill>
                      <a:prstDash val="solid"/>
                      <a:round/>
                      <a:headEnd type="none" w="med" len="med"/>
                      <a:tailEnd type="none" w="med" len="med"/>
                    </a:lnB>
                    <a:solidFill>
                      <a:schemeClr val="bg1"/>
                    </a:solidFill>
                  </a:tcPr>
                </a:tc>
                <a:tc>
                  <a:txBody>
                    <a:bodyPr/>
                    <a:lstStyle/>
                    <a:p>
                      <a:endParaRPr lang="en-GB"/>
                    </a:p>
                  </a:txBody>
                  <a:tcPr>
                    <a:lnL w="6350" cap="flat" cmpd="sng" algn="ctr">
                      <a:solidFill>
                        <a:srgbClr val="B80000"/>
                      </a:solidFill>
                      <a:prstDash val="solid"/>
                      <a:round/>
                      <a:headEnd type="none" w="med" len="med"/>
                      <a:tailEnd type="none" w="med" len="med"/>
                    </a:lnL>
                    <a:lnR w="6350" cap="flat" cmpd="sng" algn="ctr">
                      <a:solidFill>
                        <a:srgbClr val="B80000"/>
                      </a:solidFill>
                      <a:prstDash val="solid"/>
                      <a:round/>
                      <a:headEnd type="none" w="med" len="med"/>
                      <a:tailEnd type="none" w="med" len="med"/>
                    </a:lnR>
                    <a:lnT w="6350" cap="flat" cmpd="sng" algn="ctr">
                      <a:solidFill>
                        <a:srgbClr val="B80000"/>
                      </a:solidFill>
                      <a:prstDash val="solid"/>
                      <a:round/>
                      <a:headEnd type="none" w="med" len="med"/>
                      <a:tailEnd type="none" w="med" len="med"/>
                    </a:lnT>
                    <a:lnB w="6350" cap="flat" cmpd="sng" algn="ctr">
                      <a:solidFill>
                        <a:srgbClr val="B80000"/>
                      </a:solidFill>
                      <a:prstDash val="solid"/>
                      <a:round/>
                      <a:headEnd type="none" w="med" len="med"/>
                      <a:tailEnd type="none" w="med" len="med"/>
                    </a:lnB>
                    <a:solidFill>
                      <a:schemeClr val="bg1"/>
                    </a:solidFill>
                  </a:tcPr>
                </a:tc>
              </a:tr>
              <a:tr h="1107033">
                <a:tc>
                  <a:txBody>
                    <a:bodyPr/>
                    <a:lstStyle/>
                    <a:p>
                      <a:endParaRPr lang="en-GB"/>
                    </a:p>
                  </a:txBody>
                  <a:tcPr>
                    <a:lnL w="6350" cap="flat" cmpd="sng" algn="ctr">
                      <a:solidFill>
                        <a:srgbClr val="B80000"/>
                      </a:solidFill>
                      <a:prstDash val="solid"/>
                      <a:round/>
                      <a:headEnd type="none" w="med" len="med"/>
                      <a:tailEnd type="none" w="med" len="med"/>
                    </a:lnL>
                    <a:lnR w="6350" cap="flat" cmpd="sng" algn="ctr">
                      <a:solidFill>
                        <a:srgbClr val="B80000"/>
                      </a:solidFill>
                      <a:prstDash val="solid"/>
                      <a:round/>
                      <a:headEnd type="none" w="med" len="med"/>
                      <a:tailEnd type="none" w="med" len="med"/>
                    </a:lnR>
                    <a:lnT w="6350" cap="flat" cmpd="sng" algn="ctr">
                      <a:solidFill>
                        <a:srgbClr val="B80000"/>
                      </a:solidFill>
                      <a:prstDash val="solid"/>
                      <a:round/>
                      <a:headEnd type="none" w="med" len="med"/>
                      <a:tailEnd type="none" w="med" len="med"/>
                    </a:lnT>
                    <a:lnB w="6350" cap="flat" cmpd="sng" algn="ctr">
                      <a:solidFill>
                        <a:srgbClr val="B80000"/>
                      </a:solidFill>
                      <a:prstDash val="solid"/>
                      <a:round/>
                      <a:headEnd type="none" w="med" len="med"/>
                      <a:tailEnd type="none" w="med" len="med"/>
                    </a:lnB>
                    <a:solidFill>
                      <a:schemeClr val="bg1"/>
                    </a:solidFill>
                  </a:tcPr>
                </a:tc>
                <a:tc>
                  <a:txBody>
                    <a:bodyPr/>
                    <a:lstStyle/>
                    <a:p>
                      <a:endParaRPr lang="en-GB" dirty="0"/>
                    </a:p>
                  </a:txBody>
                  <a:tcPr>
                    <a:lnL w="6350" cap="flat" cmpd="sng" algn="ctr">
                      <a:solidFill>
                        <a:srgbClr val="B80000"/>
                      </a:solidFill>
                      <a:prstDash val="solid"/>
                      <a:round/>
                      <a:headEnd type="none" w="med" len="med"/>
                      <a:tailEnd type="none" w="med" len="med"/>
                    </a:lnL>
                    <a:lnR w="6350" cap="flat" cmpd="sng" algn="ctr">
                      <a:solidFill>
                        <a:srgbClr val="B80000"/>
                      </a:solidFill>
                      <a:prstDash val="solid"/>
                      <a:round/>
                      <a:headEnd type="none" w="med" len="med"/>
                      <a:tailEnd type="none" w="med" len="med"/>
                    </a:lnR>
                    <a:lnT w="6350" cap="flat" cmpd="sng" algn="ctr">
                      <a:solidFill>
                        <a:srgbClr val="B80000"/>
                      </a:solidFill>
                      <a:prstDash val="solid"/>
                      <a:round/>
                      <a:headEnd type="none" w="med" len="med"/>
                      <a:tailEnd type="none" w="med" len="med"/>
                    </a:lnT>
                    <a:lnB w="6350" cap="flat" cmpd="sng" algn="ctr">
                      <a:solidFill>
                        <a:srgbClr val="B80000"/>
                      </a:solidFill>
                      <a:prstDash val="solid"/>
                      <a:round/>
                      <a:headEnd type="none" w="med" len="med"/>
                      <a:tailEnd type="none" w="med" len="med"/>
                    </a:lnB>
                    <a:solidFill>
                      <a:schemeClr val="bg1"/>
                    </a:solidFill>
                  </a:tcPr>
                </a:tc>
              </a:tr>
              <a:tr h="1107033">
                <a:tc>
                  <a:txBody>
                    <a:bodyPr/>
                    <a:lstStyle/>
                    <a:p>
                      <a:endParaRPr lang="en-GB" dirty="0"/>
                    </a:p>
                  </a:txBody>
                  <a:tcPr>
                    <a:lnL w="6350" cap="flat" cmpd="sng" algn="ctr">
                      <a:solidFill>
                        <a:srgbClr val="B80000"/>
                      </a:solidFill>
                      <a:prstDash val="solid"/>
                      <a:round/>
                      <a:headEnd type="none" w="med" len="med"/>
                      <a:tailEnd type="none" w="med" len="med"/>
                    </a:lnL>
                    <a:lnR w="6350" cap="flat" cmpd="sng" algn="ctr">
                      <a:solidFill>
                        <a:srgbClr val="B80000"/>
                      </a:solidFill>
                      <a:prstDash val="solid"/>
                      <a:round/>
                      <a:headEnd type="none" w="med" len="med"/>
                      <a:tailEnd type="none" w="med" len="med"/>
                    </a:lnR>
                    <a:lnT w="6350" cap="flat" cmpd="sng" algn="ctr">
                      <a:solidFill>
                        <a:srgbClr val="B80000"/>
                      </a:solidFill>
                      <a:prstDash val="solid"/>
                      <a:round/>
                      <a:headEnd type="none" w="med" len="med"/>
                      <a:tailEnd type="none" w="med" len="med"/>
                    </a:lnT>
                    <a:lnB w="6350" cap="flat" cmpd="sng" algn="ctr">
                      <a:solidFill>
                        <a:srgbClr val="B80000"/>
                      </a:solidFill>
                      <a:prstDash val="solid"/>
                      <a:round/>
                      <a:headEnd type="none" w="med" len="med"/>
                      <a:tailEnd type="none" w="med" len="med"/>
                    </a:lnB>
                    <a:solidFill>
                      <a:schemeClr val="bg1"/>
                    </a:solidFill>
                  </a:tcPr>
                </a:tc>
                <a:tc>
                  <a:txBody>
                    <a:bodyPr/>
                    <a:lstStyle/>
                    <a:p>
                      <a:endParaRPr lang="en-GB" dirty="0"/>
                    </a:p>
                  </a:txBody>
                  <a:tcPr>
                    <a:lnL w="6350" cap="flat" cmpd="sng" algn="ctr">
                      <a:solidFill>
                        <a:srgbClr val="B80000"/>
                      </a:solidFill>
                      <a:prstDash val="solid"/>
                      <a:round/>
                      <a:headEnd type="none" w="med" len="med"/>
                      <a:tailEnd type="none" w="med" len="med"/>
                    </a:lnL>
                    <a:lnR w="6350" cap="flat" cmpd="sng" algn="ctr">
                      <a:solidFill>
                        <a:srgbClr val="B80000"/>
                      </a:solidFill>
                      <a:prstDash val="solid"/>
                      <a:round/>
                      <a:headEnd type="none" w="med" len="med"/>
                      <a:tailEnd type="none" w="med" len="med"/>
                    </a:lnR>
                    <a:lnT w="6350" cap="flat" cmpd="sng" algn="ctr">
                      <a:solidFill>
                        <a:srgbClr val="B80000"/>
                      </a:solidFill>
                      <a:prstDash val="solid"/>
                      <a:round/>
                      <a:headEnd type="none" w="med" len="med"/>
                      <a:tailEnd type="none" w="med" len="med"/>
                    </a:lnT>
                    <a:lnB w="6350" cap="flat" cmpd="sng" algn="ctr">
                      <a:solidFill>
                        <a:srgbClr val="B80000"/>
                      </a:solidFill>
                      <a:prstDash val="solid"/>
                      <a:round/>
                      <a:headEnd type="none" w="med" len="med"/>
                      <a:tailEnd type="none" w="med" len="med"/>
                    </a:lnB>
                    <a:solidFill>
                      <a:schemeClr val="bg1"/>
                    </a:solidFill>
                  </a:tcPr>
                </a:tc>
              </a:tr>
              <a:tr h="1107033">
                <a:tc>
                  <a:txBody>
                    <a:bodyPr/>
                    <a:lstStyle/>
                    <a:p>
                      <a:endParaRPr lang="en-GB" dirty="0"/>
                    </a:p>
                  </a:txBody>
                  <a:tcPr>
                    <a:lnL w="6350" cap="flat" cmpd="sng" algn="ctr">
                      <a:solidFill>
                        <a:srgbClr val="B80000"/>
                      </a:solidFill>
                      <a:prstDash val="solid"/>
                      <a:round/>
                      <a:headEnd type="none" w="med" len="med"/>
                      <a:tailEnd type="none" w="med" len="med"/>
                    </a:lnL>
                    <a:lnR w="6350" cap="flat" cmpd="sng" algn="ctr">
                      <a:solidFill>
                        <a:srgbClr val="B80000"/>
                      </a:solidFill>
                      <a:prstDash val="solid"/>
                      <a:round/>
                      <a:headEnd type="none" w="med" len="med"/>
                      <a:tailEnd type="none" w="med" len="med"/>
                    </a:lnR>
                    <a:lnT w="6350" cap="flat" cmpd="sng" algn="ctr">
                      <a:solidFill>
                        <a:srgbClr val="B80000"/>
                      </a:solidFill>
                      <a:prstDash val="solid"/>
                      <a:round/>
                      <a:headEnd type="none" w="med" len="med"/>
                      <a:tailEnd type="none" w="med" len="med"/>
                    </a:lnT>
                    <a:lnB w="6350" cap="flat" cmpd="sng" algn="ctr">
                      <a:solidFill>
                        <a:srgbClr val="B80000"/>
                      </a:solidFill>
                      <a:prstDash val="solid"/>
                      <a:round/>
                      <a:headEnd type="none" w="med" len="med"/>
                      <a:tailEnd type="none" w="med" len="med"/>
                    </a:lnB>
                    <a:solidFill>
                      <a:schemeClr val="bg1"/>
                    </a:solidFill>
                  </a:tcPr>
                </a:tc>
                <a:tc>
                  <a:txBody>
                    <a:bodyPr/>
                    <a:lstStyle/>
                    <a:p>
                      <a:endParaRPr lang="en-GB" dirty="0"/>
                    </a:p>
                  </a:txBody>
                  <a:tcPr>
                    <a:lnL w="6350" cap="flat" cmpd="sng" algn="ctr">
                      <a:solidFill>
                        <a:srgbClr val="B80000"/>
                      </a:solidFill>
                      <a:prstDash val="solid"/>
                      <a:round/>
                      <a:headEnd type="none" w="med" len="med"/>
                      <a:tailEnd type="none" w="med" len="med"/>
                    </a:lnL>
                    <a:lnR w="6350" cap="flat" cmpd="sng" algn="ctr">
                      <a:solidFill>
                        <a:srgbClr val="B80000"/>
                      </a:solidFill>
                      <a:prstDash val="solid"/>
                      <a:round/>
                      <a:headEnd type="none" w="med" len="med"/>
                      <a:tailEnd type="none" w="med" len="med"/>
                    </a:lnR>
                    <a:lnT w="6350" cap="flat" cmpd="sng" algn="ctr">
                      <a:solidFill>
                        <a:srgbClr val="B80000"/>
                      </a:solidFill>
                      <a:prstDash val="solid"/>
                      <a:round/>
                      <a:headEnd type="none" w="med" len="med"/>
                      <a:tailEnd type="none" w="med" len="med"/>
                    </a:lnT>
                    <a:lnB w="6350" cap="flat" cmpd="sng" algn="ctr">
                      <a:solidFill>
                        <a:srgbClr val="B80000"/>
                      </a:solidFill>
                      <a:prstDash val="solid"/>
                      <a:round/>
                      <a:headEnd type="none" w="med" len="med"/>
                      <a:tailEnd type="none" w="med" len="med"/>
                    </a:lnB>
                    <a:solidFill>
                      <a:schemeClr val="bg1"/>
                    </a:solidFill>
                  </a:tcPr>
                </a:tc>
              </a:tr>
            </a:tbl>
          </a:graphicData>
        </a:graphic>
      </p:graphicFrame>
      <p:sp>
        <p:nvSpPr>
          <p:cNvPr id="11267" name="TextBox 5"/>
          <p:cNvSpPr txBox="1">
            <a:spLocks noChangeArrowheads="1"/>
          </p:cNvSpPr>
          <p:nvPr/>
        </p:nvSpPr>
        <p:spPr bwMode="auto">
          <a:xfrm>
            <a:off x="60325" y="1033463"/>
            <a:ext cx="3671888"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400">
                <a:latin typeface="Century Gothic" charset="0"/>
              </a:rPr>
              <a:t>La première trachée de remplacement a été utilisée en 2011. L’expectative à long terme n’est donc pas clair.</a:t>
            </a:r>
          </a:p>
        </p:txBody>
      </p:sp>
      <p:sp>
        <p:nvSpPr>
          <p:cNvPr id="11268" name="TextBox 6"/>
          <p:cNvSpPr txBox="1">
            <a:spLocks noChangeArrowheads="1"/>
          </p:cNvSpPr>
          <p:nvPr/>
        </p:nvSpPr>
        <p:spPr bwMode="auto">
          <a:xfrm>
            <a:off x="4654550" y="806450"/>
            <a:ext cx="3889375"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400">
                <a:latin typeface="Century Gothic" charset="0"/>
              </a:rPr>
              <a:t>Cela prend env. </a:t>
            </a:r>
            <a:r>
              <a:rPr lang="en-US" altLang="x-none" sz="1400">
                <a:latin typeface="Century Gothic" charset="0"/>
              </a:rPr>
              <a:t>u</a:t>
            </a:r>
            <a:r>
              <a:rPr lang="en-GB" altLang="x-none" sz="1400">
                <a:latin typeface="Century Gothic" charset="0"/>
              </a:rPr>
              <a:t>ne semaine pour construire une trachée de remplacement en laboratoire. On doit attendre éventuellement des mois pour trouver une trachée venant d’un donneur compatible. </a:t>
            </a:r>
          </a:p>
        </p:txBody>
      </p:sp>
      <p:sp>
        <p:nvSpPr>
          <p:cNvPr id="11269" name="TextBox 8"/>
          <p:cNvSpPr txBox="1">
            <a:spLocks noChangeArrowheads="1"/>
          </p:cNvSpPr>
          <p:nvPr/>
        </p:nvSpPr>
        <p:spPr bwMode="auto">
          <a:xfrm>
            <a:off x="4654550" y="1930400"/>
            <a:ext cx="3960813"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400">
                <a:latin typeface="Century Gothic" charset="0"/>
              </a:rPr>
              <a:t>Puisque la trachée de remplacement contient tes propres cellules, elle ne sera pas rejetée par ton système immunitaire et tu ne devras pas prendre des médicaments durant le reste de ta vie.</a:t>
            </a:r>
          </a:p>
        </p:txBody>
      </p:sp>
      <p:sp>
        <p:nvSpPr>
          <p:cNvPr id="11270" name="TextBox 9"/>
          <p:cNvSpPr txBox="1">
            <a:spLocks noChangeArrowheads="1"/>
          </p:cNvSpPr>
          <p:nvPr/>
        </p:nvSpPr>
        <p:spPr bwMode="auto">
          <a:xfrm>
            <a:off x="4643438" y="4227513"/>
            <a:ext cx="381635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400">
                <a:latin typeface="Century Gothic" charset="0"/>
              </a:rPr>
              <a:t>Des échantillons de tissu d’une trachée normale et d’une de remplacement ont la même apparence sous le microscope.</a:t>
            </a:r>
          </a:p>
        </p:txBody>
      </p:sp>
      <p:sp>
        <p:nvSpPr>
          <p:cNvPr id="11271" name="TextBox 10"/>
          <p:cNvSpPr txBox="1">
            <a:spLocks noChangeArrowheads="1"/>
          </p:cNvSpPr>
          <p:nvPr/>
        </p:nvSpPr>
        <p:spPr bwMode="auto">
          <a:xfrm>
            <a:off x="60325" y="1905000"/>
            <a:ext cx="3859213"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400">
                <a:latin typeface="Century Gothic" charset="0"/>
              </a:rPr>
              <a:t>Un homme qui a reçu la deuxième trachée de remplacement en 2012 est décédé une année plus tard. Sa famille n’a pas voulu révéler les causes de son décès.</a:t>
            </a:r>
          </a:p>
        </p:txBody>
      </p:sp>
      <p:sp>
        <p:nvSpPr>
          <p:cNvPr id="11272" name="TextBox 11"/>
          <p:cNvSpPr txBox="1">
            <a:spLocks noChangeArrowheads="1"/>
          </p:cNvSpPr>
          <p:nvPr/>
        </p:nvSpPr>
        <p:spPr bwMode="auto">
          <a:xfrm>
            <a:off x="39688" y="3011488"/>
            <a:ext cx="3956050"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400">
                <a:latin typeface="Century Gothic" charset="0"/>
              </a:rPr>
              <a:t>Une seule opération est nécessaire en cas de transplantation. Deux opérations sont requises pour la trachée de remplacement: une pour prélever les cellules souches et une autre pour inserer la nouvelle trachée.</a:t>
            </a:r>
          </a:p>
        </p:txBody>
      </p:sp>
      <p:sp>
        <p:nvSpPr>
          <p:cNvPr id="11273" name="TextBox 13"/>
          <p:cNvSpPr txBox="1">
            <a:spLocks noChangeArrowheads="1"/>
          </p:cNvSpPr>
          <p:nvPr/>
        </p:nvSpPr>
        <p:spPr bwMode="auto">
          <a:xfrm>
            <a:off x="60325" y="4221163"/>
            <a:ext cx="40878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400">
                <a:latin typeface="Century Gothic" charset="0"/>
              </a:rPr>
              <a:t>Peu de gens ont reçu une trachée de remplacement. Beaucoup ont eu des transplantations et ils continuent à vivre en bonne santé.</a:t>
            </a:r>
          </a:p>
        </p:txBody>
      </p:sp>
      <p:sp>
        <p:nvSpPr>
          <p:cNvPr id="11274" name="TextBox 14"/>
          <p:cNvSpPr txBox="1">
            <a:spLocks noChangeArrowheads="1"/>
          </p:cNvSpPr>
          <p:nvPr/>
        </p:nvSpPr>
        <p:spPr bwMode="auto">
          <a:xfrm>
            <a:off x="60325" y="5334000"/>
            <a:ext cx="390207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US" altLang="x-none" sz="1400">
                <a:latin typeface="Century Gothic" charset="0"/>
              </a:rPr>
              <a:t>La reconstruction d’organes est une technologie très récente. Préfères-tu cette procédure innovante ou bien celle qui a déjà fait ses preuves ?</a:t>
            </a:r>
          </a:p>
        </p:txBody>
      </p:sp>
      <p:sp>
        <p:nvSpPr>
          <p:cNvPr id="11275" name="TextBox 15"/>
          <p:cNvSpPr txBox="1">
            <a:spLocks noChangeArrowheads="1"/>
          </p:cNvSpPr>
          <p:nvPr/>
        </p:nvSpPr>
        <p:spPr bwMode="auto">
          <a:xfrm>
            <a:off x="4643438" y="3200400"/>
            <a:ext cx="360045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400">
                <a:latin typeface="Century Gothic" charset="0"/>
              </a:rPr>
              <a:t>La trachée de remplacement est faite sur mesure, alors elle s’adapte parfaitement à toi.</a:t>
            </a:r>
          </a:p>
        </p:txBody>
      </p:sp>
      <p:sp>
        <p:nvSpPr>
          <p:cNvPr id="11276" name="TextBox 18"/>
          <p:cNvSpPr txBox="1">
            <a:spLocks noChangeArrowheads="1"/>
          </p:cNvSpPr>
          <p:nvPr/>
        </p:nvSpPr>
        <p:spPr bwMode="auto">
          <a:xfrm>
            <a:off x="4643438" y="5364163"/>
            <a:ext cx="3967162"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400">
                <a:latin typeface="Century Gothic" charset="0"/>
              </a:rPr>
              <a:t>Toutes les opérations impliquant une trachée de remplacement ont été un succès et la trachée a fonctionné à la perfection.</a:t>
            </a:r>
          </a:p>
        </p:txBody>
      </p:sp>
      <p:sp>
        <p:nvSpPr>
          <p:cNvPr id="11277" name="TextBox 32"/>
          <p:cNvSpPr txBox="1">
            <a:spLocks noChangeArrowheads="1"/>
          </p:cNvSpPr>
          <p:nvPr/>
        </p:nvSpPr>
        <p:spPr bwMode="auto">
          <a:xfrm>
            <a:off x="7467600" y="0"/>
            <a:ext cx="11382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r"/>
            <a:r>
              <a:rPr lang="en-GB" altLang="x-none" sz="1600">
                <a:latin typeface="Century Gothic" charset="0"/>
              </a:rPr>
              <a:t>Fiche 5</a:t>
            </a:r>
          </a:p>
        </p:txBody>
      </p:sp>
      <p:pic>
        <p:nvPicPr>
          <p:cNvPr id="11278" name="Picture 33" descr="Student sheets.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599488" y="44450"/>
            <a:ext cx="509587"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TextBox 34"/>
          <p:cNvSpPr txBox="1"/>
          <p:nvPr/>
        </p:nvSpPr>
        <p:spPr>
          <a:xfrm>
            <a:off x="2208213" y="107950"/>
            <a:ext cx="4772025" cy="584200"/>
          </a:xfrm>
          <a:prstGeom prst="rect">
            <a:avLst/>
          </a:prstGeom>
          <a:noFill/>
        </p:spPr>
        <p:txBody>
          <a:bodyPr>
            <a:spAutoFit/>
          </a:bodyPr>
          <a:lstStyle/>
          <a:p>
            <a:pPr algn="ctr" fontAlgn="auto">
              <a:spcBef>
                <a:spcPts val="0"/>
              </a:spcBef>
              <a:spcAft>
                <a:spcPts val="0"/>
              </a:spcAft>
              <a:defRPr/>
            </a:pPr>
            <a:r>
              <a:rPr lang="en-GB" sz="3200" dirty="0">
                <a:solidFill>
                  <a:srgbClr val="0091C4"/>
                </a:solidFill>
                <a:latin typeface="Century Gothic" pitchFamily="34" charset="0"/>
                <a:ea typeface="+mj-ea"/>
                <a:cs typeface="+mj-cs"/>
              </a:rPr>
              <a:t>Cartes </a:t>
            </a:r>
            <a:r>
              <a:rPr lang="en-GB" sz="3200" dirty="0">
                <a:solidFill>
                  <a:srgbClr val="0091C4"/>
                </a:solidFill>
                <a:latin typeface="Century Gothic" pitchFamily="34" charset="0"/>
                <a:ea typeface="+mn-ea"/>
                <a:cs typeface="+mn-cs"/>
              </a:rPr>
              <a:t>argumentaires </a:t>
            </a:r>
            <a:endParaRPr lang="en-GB" sz="3200" dirty="0">
              <a:solidFill>
                <a:srgbClr val="0091C4"/>
              </a:solidFill>
              <a:latin typeface="Century Gothic" pitchFamily="34" charset="0"/>
              <a:ea typeface="+mj-ea"/>
              <a:cs typeface="+mj-cs"/>
            </a:endParaRPr>
          </a:p>
        </p:txBody>
      </p:sp>
      <p:grpSp>
        <p:nvGrpSpPr>
          <p:cNvPr id="11280" name="Group 41"/>
          <p:cNvGrpSpPr>
            <a:grpSpLocks/>
          </p:cNvGrpSpPr>
          <p:nvPr/>
        </p:nvGrpSpPr>
        <p:grpSpPr bwMode="auto">
          <a:xfrm>
            <a:off x="8459788" y="912813"/>
            <a:ext cx="490537" cy="628650"/>
            <a:chOff x="7740352" y="2362106"/>
            <a:chExt cx="504056" cy="646331"/>
          </a:xfrm>
        </p:grpSpPr>
        <p:sp>
          <p:nvSpPr>
            <p:cNvPr id="36" name="Rounded Rectangle 35"/>
            <p:cNvSpPr/>
            <p:nvPr/>
          </p:nvSpPr>
          <p:spPr>
            <a:xfrm>
              <a:off x="7740352" y="2420888"/>
              <a:ext cx="504056" cy="504056"/>
            </a:xfrm>
            <a:prstGeom prst="roundRect">
              <a:avLst/>
            </a:prstGeom>
            <a:solidFill>
              <a:srgbClr val="00B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7" name="TextBox 26"/>
            <p:cNvSpPr txBox="1"/>
            <p:nvPr/>
          </p:nvSpPr>
          <p:spPr>
            <a:xfrm>
              <a:off x="7740352" y="2362106"/>
              <a:ext cx="504056" cy="646331"/>
            </a:xfrm>
            <a:prstGeom prst="rect">
              <a:avLst/>
            </a:prstGeom>
            <a:noFill/>
          </p:spPr>
          <p:txBody>
            <a:bodyPr>
              <a:spAutoFit/>
            </a:bodyPr>
            <a:lstStyle/>
            <a:p>
              <a:pPr fontAlgn="auto">
                <a:spcBef>
                  <a:spcPts val="0"/>
                </a:spcBef>
                <a:spcAft>
                  <a:spcPts val="0"/>
                </a:spcAft>
                <a:defRPr/>
              </a:pPr>
              <a:r>
                <a:rPr lang="en-GB" sz="3600" b="1" dirty="0">
                  <a:solidFill>
                    <a:schemeClr val="bg1"/>
                  </a:solidFill>
                  <a:effectLst>
                    <a:outerShdw blurRad="50800" dist="38100" dir="2700000" algn="tl" rotWithShape="0">
                      <a:prstClr val="black">
                        <a:alpha val="40000"/>
                      </a:prstClr>
                    </a:outerShdw>
                  </a:effectLst>
                  <a:latin typeface="Century Gothic" pitchFamily="34" charset="0"/>
                  <a:ea typeface="+mn-ea"/>
                  <a:cs typeface="+mn-cs"/>
                  <a:sym typeface="Wingdings"/>
                </a:rPr>
                <a:t></a:t>
              </a:r>
              <a:endParaRPr lang="en-GB" sz="3600" b="1" dirty="0">
                <a:solidFill>
                  <a:schemeClr val="bg1"/>
                </a:solidFill>
                <a:effectLst>
                  <a:outerShdw blurRad="50800" dist="38100" dir="2700000" algn="tl" rotWithShape="0">
                    <a:prstClr val="black">
                      <a:alpha val="40000"/>
                    </a:prstClr>
                  </a:outerShdw>
                </a:effectLst>
                <a:latin typeface="Century Gothic" pitchFamily="34" charset="0"/>
                <a:ea typeface="+mn-ea"/>
                <a:cs typeface="+mn-cs"/>
              </a:endParaRPr>
            </a:p>
          </p:txBody>
        </p:sp>
      </p:grpSp>
      <p:grpSp>
        <p:nvGrpSpPr>
          <p:cNvPr id="11281" name="Group 43"/>
          <p:cNvGrpSpPr>
            <a:grpSpLocks/>
          </p:cNvGrpSpPr>
          <p:nvPr/>
        </p:nvGrpSpPr>
        <p:grpSpPr bwMode="auto">
          <a:xfrm>
            <a:off x="8459788" y="2008188"/>
            <a:ext cx="490537" cy="628650"/>
            <a:chOff x="7740352" y="2362106"/>
            <a:chExt cx="504056" cy="646331"/>
          </a:xfrm>
        </p:grpSpPr>
        <p:sp>
          <p:nvSpPr>
            <p:cNvPr id="45" name="Rounded Rectangle 44"/>
            <p:cNvSpPr/>
            <p:nvPr/>
          </p:nvSpPr>
          <p:spPr>
            <a:xfrm>
              <a:off x="7740352" y="2420888"/>
              <a:ext cx="504056" cy="504056"/>
            </a:xfrm>
            <a:prstGeom prst="roundRect">
              <a:avLst/>
            </a:prstGeom>
            <a:solidFill>
              <a:srgbClr val="00B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46" name="TextBox 45"/>
            <p:cNvSpPr txBox="1"/>
            <p:nvPr/>
          </p:nvSpPr>
          <p:spPr>
            <a:xfrm>
              <a:off x="7740352" y="2362106"/>
              <a:ext cx="504056" cy="646331"/>
            </a:xfrm>
            <a:prstGeom prst="rect">
              <a:avLst/>
            </a:prstGeom>
            <a:noFill/>
          </p:spPr>
          <p:txBody>
            <a:bodyPr>
              <a:spAutoFit/>
            </a:bodyPr>
            <a:lstStyle/>
            <a:p>
              <a:pPr fontAlgn="auto">
                <a:spcBef>
                  <a:spcPts val="0"/>
                </a:spcBef>
                <a:spcAft>
                  <a:spcPts val="0"/>
                </a:spcAft>
                <a:defRPr/>
              </a:pPr>
              <a:r>
                <a:rPr lang="en-GB" sz="3600" b="1" dirty="0">
                  <a:solidFill>
                    <a:schemeClr val="bg1"/>
                  </a:solidFill>
                  <a:effectLst>
                    <a:outerShdw blurRad="50800" dist="38100" dir="2700000" algn="tl" rotWithShape="0">
                      <a:prstClr val="black">
                        <a:alpha val="40000"/>
                      </a:prstClr>
                    </a:outerShdw>
                  </a:effectLst>
                  <a:latin typeface="Century Gothic" pitchFamily="34" charset="0"/>
                  <a:ea typeface="+mn-ea"/>
                  <a:cs typeface="+mn-cs"/>
                  <a:sym typeface="Wingdings"/>
                </a:rPr>
                <a:t></a:t>
              </a:r>
              <a:endParaRPr lang="en-GB" sz="3600" b="1" dirty="0">
                <a:solidFill>
                  <a:schemeClr val="bg1"/>
                </a:solidFill>
                <a:effectLst>
                  <a:outerShdw blurRad="50800" dist="38100" dir="2700000" algn="tl" rotWithShape="0">
                    <a:prstClr val="black">
                      <a:alpha val="40000"/>
                    </a:prstClr>
                  </a:outerShdw>
                </a:effectLst>
                <a:latin typeface="Century Gothic" pitchFamily="34" charset="0"/>
                <a:ea typeface="+mn-ea"/>
                <a:cs typeface="+mn-cs"/>
              </a:endParaRPr>
            </a:p>
          </p:txBody>
        </p:sp>
      </p:grpSp>
      <p:grpSp>
        <p:nvGrpSpPr>
          <p:cNvPr id="11282" name="Group 46"/>
          <p:cNvGrpSpPr>
            <a:grpSpLocks/>
          </p:cNvGrpSpPr>
          <p:nvPr/>
        </p:nvGrpSpPr>
        <p:grpSpPr bwMode="auto">
          <a:xfrm>
            <a:off x="8459788" y="3141663"/>
            <a:ext cx="490537" cy="627062"/>
            <a:chOff x="7740352" y="2362106"/>
            <a:chExt cx="504056" cy="646331"/>
          </a:xfrm>
        </p:grpSpPr>
        <p:sp>
          <p:nvSpPr>
            <p:cNvPr id="48" name="Rounded Rectangle 47"/>
            <p:cNvSpPr/>
            <p:nvPr/>
          </p:nvSpPr>
          <p:spPr>
            <a:xfrm>
              <a:off x="7740352" y="2420888"/>
              <a:ext cx="504056" cy="504056"/>
            </a:xfrm>
            <a:prstGeom prst="roundRect">
              <a:avLst/>
            </a:prstGeom>
            <a:solidFill>
              <a:srgbClr val="00B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49" name="TextBox 48"/>
            <p:cNvSpPr txBox="1"/>
            <p:nvPr/>
          </p:nvSpPr>
          <p:spPr>
            <a:xfrm>
              <a:off x="7740352" y="2362106"/>
              <a:ext cx="504056" cy="646331"/>
            </a:xfrm>
            <a:prstGeom prst="rect">
              <a:avLst/>
            </a:prstGeom>
            <a:noFill/>
          </p:spPr>
          <p:txBody>
            <a:bodyPr>
              <a:spAutoFit/>
            </a:bodyPr>
            <a:lstStyle/>
            <a:p>
              <a:pPr fontAlgn="auto">
                <a:spcBef>
                  <a:spcPts val="0"/>
                </a:spcBef>
                <a:spcAft>
                  <a:spcPts val="0"/>
                </a:spcAft>
                <a:defRPr/>
              </a:pPr>
              <a:r>
                <a:rPr lang="en-GB" sz="3600" b="1" dirty="0">
                  <a:solidFill>
                    <a:schemeClr val="bg1"/>
                  </a:solidFill>
                  <a:effectLst>
                    <a:outerShdw blurRad="50800" dist="38100" dir="2700000" algn="tl" rotWithShape="0">
                      <a:prstClr val="black">
                        <a:alpha val="40000"/>
                      </a:prstClr>
                    </a:outerShdw>
                  </a:effectLst>
                  <a:latin typeface="Century Gothic" pitchFamily="34" charset="0"/>
                  <a:ea typeface="+mn-ea"/>
                  <a:cs typeface="+mn-cs"/>
                  <a:sym typeface="Wingdings"/>
                </a:rPr>
                <a:t></a:t>
              </a:r>
              <a:endParaRPr lang="en-GB" sz="3600" b="1" dirty="0">
                <a:solidFill>
                  <a:schemeClr val="bg1"/>
                </a:solidFill>
                <a:effectLst>
                  <a:outerShdw blurRad="50800" dist="38100" dir="2700000" algn="tl" rotWithShape="0">
                    <a:prstClr val="black">
                      <a:alpha val="40000"/>
                    </a:prstClr>
                  </a:outerShdw>
                </a:effectLst>
                <a:latin typeface="Century Gothic" pitchFamily="34" charset="0"/>
                <a:ea typeface="+mn-ea"/>
                <a:cs typeface="+mn-cs"/>
              </a:endParaRPr>
            </a:p>
          </p:txBody>
        </p:sp>
      </p:grpSp>
      <p:grpSp>
        <p:nvGrpSpPr>
          <p:cNvPr id="11283" name="Group 49"/>
          <p:cNvGrpSpPr>
            <a:grpSpLocks/>
          </p:cNvGrpSpPr>
          <p:nvPr/>
        </p:nvGrpSpPr>
        <p:grpSpPr bwMode="auto">
          <a:xfrm>
            <a:off x="8459788" y="4240213"/>
            <a:ext cx="490537" cy="628650"/>
            <a:chOff x="7740352" y="2362106"/>
            <a:chExt cx="504056" cy="646331"/>
          </a:xfrm>
        </p:grpSpPr>
        <p:sp>
          <p:nvSpPr>
            <p:cNvPr id="51" name="Rounded Rectangle 50"/>
            <p:cNvSpPr/>
            <p:nvPr/>
          </p:nvSpPr>
          <p:spPr>
            <a:xfrm>
              <a:off x="7740352" y="2420888"/>
              <a:ext cx="504056" cy="504056"/>
            </a:xfrm>
            <a:prstGeom prst="roundRect">
              <a:avLst/>
            </a:prstGeom>
            <a:solidFill>
              <a:srgbClr val="00B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52" name="TextBox 51"/>
            <p:cNvSpPr txBox="1"/>
            <p:nvPr/>
          </p:nvSpPr>
          <p:spPr>
            <a:xfrm>
              <a:off x="7740352" y="2362106"/>
              <a:ext cx="504056" cy="646331"/>
            </a:xfrm>
            <a:prstGeom prst="rect">
              <a:avLst/>
            </a:prstGeom>
            <a:noFill/>
          </p:spPr>
          <p:txBody>
            <a:bodyPr>
              <a:spAutoFit/>
            </a:bodyPr>
            <a:lstStyle/>
            <a:p>
              <a:pPr fontAlgn="auto">
                <a:spcBef>
                  <a:spcPts val="0"/>
                </a:spcBef>
                <a:spcAft>
                  <a:spcPts val="0"/>
                </a:spcAft>
                <a:defRPr/>
              </a:pPr>
              <a:r>
                <a:rPr lang="en-GB" sz="3600" b="1" dirty="0">
                  <a:solidFill>
                    <a:schemeClr val="bg1"/>
                  </a:solidFill>
                  <a:effectLst>
                    <a:outerShdw blurRad="50800" dist="38100" dir="2700000" algn="tl" rotWithShape="0">
                      <a:prstClr val="black">
                        <a:alpha val="40000"/>
                      </a:prstClr>
                    </a:outerShdw>
                  </a:effectLst>
                  <a:latin typeface="Century Gothic" pitchFamily="34" charset="0"/>
                  <a:ea typeface="+mn-ea"/>
                  <a:cs typeface="+mn-cs"/>
                  <a:sym typeface="Wingdings"/>
                </a:rPr>
                <a:t></a:t>
              </a:r>
              <a:endParaRPr lang="en-GB" sz="3600" b="1" dirty="0">
                <a:solidFill>
                  <a:schemeClr val="bg1"/>
                </a:solidFill>
                <a:effectLst>
                  <a:outerShdw blurRad="50800" dist="38100" dir="2700000" algn="tl" rotWithShape="0">
                    <a:prstClr val="black">
                      <a:alpha val="40000"/>
                    </a:prstClr>
                  </a:outerShdw>
                </a:effectLst>
                <a:latin typeface="Century Gothic" pitchFamily="34" charset="0"/>
                <a:ea typeface="+mn-ea"/>
                <a:cs typeface="+mn-cs"/>
              </a:endParaRPr>
            </a:p>
          </p:txBody>
        </p:sp>
      </p:grpSp>
      <p:grpSp>
        <p:nvGrpSpPr>
          <p:cNvPr id="11284" name="Group 52"/>
          <p:cNvGrpSpPr>
            <a:grpSpLocks/>
          </p:cNvGrpSpPr>
          <p:nvPr/>
        </p:nvGrpSpPr>
        <p:grpSpPr bwMode="auto">
          <a:xfrm>
            <a:off x="8459788" y="5321300"/>
            <a:ext cx="490537" cy="628650"/>
            <a:chOff x="7740352" y="2362106"/>
            <a:chExt cx="504056" cy="646331"/>
          </a:xfrm>
        </p:grpSpPr>
        <p:sp>
          <p:nvSpPr>
            <p:cNvPr id="54" name="Rounded Rectangle 53"/>
            <p:cNvSpPr/>
            <p:nvPr/>
          </p:nvSpPr>
          <p:spPr>
            <a:xfrm>
              <a:off x="7740352" y="2420888"/>
              <a:ext cx="504056" cy="504056"/>
            </a:xfrm>
            <a:prstGeom prst="roundRect">
              <a:avLst/>
            </a:prstGeom>
            <a:solidFill>
              <a:srgbClr val="00B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55" name="TextBox 54"/>
            <p:cNvSpPr txBox="1"/>
            <p:nvPr/>
          </p:nvSpPr>
          <p:spPr>
            <a:xfrm>
              <a:off x="7740352" y="2362106"/>
              <a:ext cx="504056" cy="646331"/>
            </a:xfrm>
            <a:prstGeom prst="rect">
              <a:avLst/>
            </a:prstGeom>
            <a:noFill/>
          </p:spPr>
          <p:txBody>
            <a:bodyPr>
              <a:spAutoFit/>
            </a:bodyPr>
            <a:lstStyle/>
            <a:p>
              <a:pPr fontAlgn="auto">
                <a:spcBef>
                  <a:spcPts val="0"/>
                </a:spcBef>
                <a:spcAft>
                  <a:spcPts val="0"/>
                </a:spcAft>
                <a:defRPr/>
              </a:pPr>
              <a:r>
                <a:rPr lang="en-GB" sz="3600" b="1" dirty="0">
                  <a:solidFill>
                    <a:schemeClr val="bg1"/>
                  </a:solidFill>
                  <a:effectLst>
                    <a:outerShdw blurRad="50800" dist="38100" dir="2700000" algn="tl" rotWithShape="0">
                      <a:prstClr val="black">
                        <a:alpha val="40000"/>
                      </a:prstClr>
                    </a:outerShdw>
                  </a:effectLst>
                  <a:latin typeface="Century Gothic" pitchFamily="34" charset="0"/>
                  <a:ea typeface="+mn-ea"/>
                  <a:cs typeface="+mn-cs"/>
                  <a:sym typeface="Wingdings"/>
                </a:rPr>
                <a:t></a:t>
              </a:r>
              <a:endParaRPr lang="en-GB" sz="3600" b="1" dirty="0">
                <a:solidFill>
                  <a:schemeClr val="bg1"/>
                </a:solidFill>
                <a:effectLst>
                  <a:outerShdw blurRad="50800" dist="38100" dir="2700000" algn="tl" rotWithShape="0">
                    <a:prstClr val="black">
                      <a:alpha val="40000"/>
                    </a:prstClr>
                  </a:outerShdw>
                </a:effectLst>
                <a:latin typeface="Century Gothic" pitchFamily="34" charset="0"/>
                <a:ea typeface="+mn-ea"/>
                <a:cs typeface="+mn-cs"/>
              </a:endParaRPr>
            </a:p>
          </p:txBody>
        </p:sp>
      </p:grpSp>
      <p:grpSp>
        <p:nvGrpSpPr>
          <p:cNvPr id="11285" name="Group 42"/>
          <p:cNvGrpSpPr>
            <a:grpSpLocks/>
          </p:cNvGrpSpPr>
          <p:nvPr/>
        </p:nvGrpSpPr>
        <p:grpSpPr bwMode="auto">
          <a:xfrm>
            <a:off x="3949700" y="1916113"/>
            <a:ext cx="490538" cy="628650"/>
            <a:chOff x="8396938" y="2348880"/>
            <a:chExt cx="504056" cy="646331"/>
          </a:xfrm>
        </p:grpSpPr>
        <p:sp>
          <p:nvSpPr>
            <p:cNvPr id="40" name="Rounded Rectangle 39"/>
            <p:cNvSpPr/>
            <p:nvPr/>
          </p:nvSpPr>
          <p:spPr>
            <a:xfrm>
              <a:off x="8396938" y="2479670"/>
              <a:ext cx="504056" cy="504056"/>
            </a:xfrm>
            <a:prstGeom prst="round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1" name="TextBox 20"/>
            <p:cNvSpPr txBox="1"/>
            <p:nvPr/>
          </p:nvSpPr>
          <p:spPr>
            <a:xfrm>
              <a:off x="8460557" y="2348880"/>
              <a:ext cx="360505" cy="646331"/>
            </a:xfrm>
            <a:prstGeom prst="rect">
              <a:avLst/>
            </a:prstGeom>
            <a:noFill/>
          </p:spPr>
          <p:txBody>
            <a:bodyPr>
              <a:spAutoFit/>
            </a:bodyPr>
            <a:lstStyle/>
            <a:p>
              <a:pPr algn="ctr" fontAlgn="auto">
                <a:spcBef>
                  <a:spcPts val="0"/>
                </a:spcBef>
                <a:spcAft>
                  <a:spcPts val="0"/>
                </a:spcAft>
                <a:defRPr/>
              </a:pPr>
              <a:r>
                <a:rPr lang="en-GB" sz="3600" b="1" dirty="0">
                  <a:solidFill>
                    <a:schemeClr val="bg1"/>
                  </a:solidFill>
                  <a:effectLst>
                    <a:outerShdw blurRad="50800" dist="38100" dir="2700000" algn="tl" rotWithShape="0">
                      <a:prstClr val="black">
                        <a:alpha val="40000"/>
                      </a:prstClr>
                    </a:outerShdw>
                  </a:effectLst>
                  <a:latin typeface="Century Gothic" pitchFamily="34" charset="0"/>
                  <a:ea typeface="+mn-ea"/>
                  <a:cs typeface="+mn-cs"/>
                </a:rPr>
                <a:t>x</a:t>
              </a:r>
              <a:endParaRPr lang="en-GB" sz="3600" b="1" dirty="0">
                <a:solidFill>
                  <a:schemeClr val="bg1"/>
                </a:solidFill>
                <a:effectLst>
                  <a:outerShdw blurRad="50800" dist="38100" dir="2700000" algn="tl" rotWithShape="0">
                    <a:prstClr val="black">
                      <a:alpha val="40000"/>
                    </a:prstClr>
                  </a:outerShdw>
                </a:effectLst>
                <a:latin typeface="Century Gothic" pitchFamily="34" charset="0"/>
                <a:ea typeface="+mn-ea"/>
                <a:cs typeface="+mn-cs"/>
              </a:endParaRPr>
            </a:p>
          </p:txBody>
        </p:sp>
      </p:grpSp>
      <p:grpSp>
        <p:nvGrpSpPr>
          <p:cNvPr id="11286" name="Group 55"/>
          <p:cNvGrpSpPr>
            <a:grpSpLocks/>
          </p:cNvGrpSpPr>
          <p:nvPr/>
        </p:nvGrpSpPr>
        <p:grpSpPr bwMode="auto">
          <a:xfrm>
            <a:off x="3949700" y="836613"/>
            <a:ext cx="490538" cy="628650"/>
            <a:chOff x="8396938" y="2348880"/>
            <a:chExt cx="504056" cy="646331"/>
          </a:xfrm>
        </p:grpSpPr>
        <p:sp>
          <p:nvSpPr>
            <p:cNvPr id="57" name="Rounded Rectangle 56"/>
            <p:cNvSpPr/>
            <p:nvPr/>
          </p:nvSpPr>
          <p:spPr>
            <a:xfrm>
              <a:off x="8396938" y="2479670"/>
              <a:ext cx="504056" cy="504056"/>
            </a:xfrm>
            <a:prstGeom prst="round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58" name="TextBox 57"/>
            <p:cNvSpPr txBox="1"/>
            <p:nvPr/>
          </p:nvSpPr>
          <p:spPr>
            <a:xfrm>
              <a:off x="8460557" y="2348880"/>
              <a:ext cx="360505" cy="646331"/>
            </a:xfrm>
            <a:prstGeom prst="rect">
              <a:avLst/>
            </a:prstGeom>
            <a:noFill/>
          </p:spPr>
          <p:txBody>
            <a:bodyPr>
              <a:spAutoFit/>
            </a:bodyPr>
            <a:lstStyle/>
            <a:p>
              <a:pPr algn="ctr" fontAlgn="auto">
                <a:spcBef>
                  <a:spcPts val="0"/>
                </a:spcBef>
                <a:spcAft>
                  <a:spcPts val="0"/>
                </a:spcAft>
                <a:defRPr/>
              </a:pPr>
              <a:r>
                <a:rPr lang="en-GB" sz="3600" b="1" dirty="0">
                  <a:solidFill>
                    <a:schemeClr val="bg1"/>
                  </a:solidFill>
                  <a:effectLst>
                    <a:outerShdw blurRad="50800" dist="38100" dir="2700000" algn="tl" rotWithShape="0">
                      <a:prstClr val="black">
                        <a:alpha val="40000"/>
                      </a:prstClr>
                    </a:outerShdw>
                  </a:effectLst>
                  <a:latin typeface="Century Gothic" pitchFamily="34" charset="0"/>
                  <a:ea typeface="+mn-ea"/>
                  <a:cs typeface="+mn-cs"/>
                </a:rPr>
                <a:t>x</a:t>
              </a:r>
              <a:endParaRPr lang="en-GB" sz="3600" b="1" dirty="0">
                <a:solidFill>
                  <a:schemeClr val="bg1"/>
                </a:solidFill>
                <a:effectLst>
                  <a:outerShdw blurRad="50800" dist="38100" dir="2700000" algn="tl" rotWithShape="0">
                    <a:prstClr val="black">
                      <a:alpha val="40000"/>
                    </a:prstClr>
                  </a:outerShdw>
                </a:effectLst>
                <a:latin typeface="Century Gothic" pitchFamily="34" charset="0"/>
                <a:ea typeface="+mn-ea"/>
                <a:cs typeface="+mn-cs"/>
              </a:endParaRPr>
            </a:p>
          </p:txBody>
        </p:sp>
      </p:grpSp>
      <p:grpSp>
        <p:nvGrpSpPr>
          <p:cNvPr id="11287" name="Group 58"/>
          <p:cNvGrpSpPr>
            <a:grpSpLocks/>
          </p:cNvGrpSpPr>
          <p:nvPr/>
        </p:nvGrpSpPr>
        <p:grpSpPr bwMode="auto">
          <a:xfrm>
            <a:off x="3949700" y="3024188"/>
            <a:ext cx="490538" cy="628650"/>
            <a:chOff x="8396938" y="2348880"/>
            <a:chExt cx="504056" cy="646331"/>
          </a:xfrm>
        </p:grpSpPr>
        <p:sp>
          <p:nvSpPr>
            <p:cNvPr id="60" name="Rounded Rectangle 59"/>
            <p:cNvSpPr/>
            <p:nvPr/>
          </p:nvSpPr>
          <p:spPr>
            <a:xfrm>
              <a:off x="8396938" y="2479670"/>
              <a:ext cx="504056" cy="504056"/>
            </a:xfrm>
            <a:prstGeom prst="round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61" name="TextBox 60"/>
            <p:cNvSpPr txBox="1"/>
            <p:nvPr/>
          </p:nvSpPr>
          <p:spPr>
            <a:xfrm>
              <a:off x="8460557" y="2348880"/>
              <a:ext cx="360505" cy="646331"/>
            </a:xfrm>
            <a:prstGeom prst="rect">
              <a:avLst/>
            </a:prstGeom>
            <a:noFill/>
          </p:spPr>
          <p:txBody>
            <a:bodyPr>
              <a:spAutoFit/>
            </a:bodyPr>
            <a:lstStyle/>
            <a:p>
              <a:pPr algn="ctr" fontAlgn="auto">
                <a:spcBef>
                  <a:spcPts val="0"/>
                </a:spcBef>
                <a:spcAft>
                  <a:spcPts val="0"/>
                </a:spcAft>
                <a:defRPr/>
              </a:pPr>
              <a:r>
                <a:rPr lang="en-GB" sz="3600" b="1" dirty="0">
                  <a:solidFill>
                    <a:schemeClr val="bg1"/>
                  </a:solidFill>
                  <a:effectLst>
                    <a:outerShdw blurRad="50800" dist="38100" dir="2700000" algn="tl" rotWithShape="0">
                      <a:prstClr val="black">
                        <a:alpha val="40000"/>
                      </a:prstClr>
                    </a:outerShdw>
                  </a:effectLst>
                  <a:latin typeface="Century Gothic" pitchFamily="34" charset="0"/>
                  <a:ea typeface="+mn-ea"/>
                  <a:cs typeface="+mn-cs"/>
                </a:rPr>
                <a:t>x</a:t>
              </a:r>
              <a:endParaRPr lang="en-GB" sz="3600" b="1" dirty="0">
                <a:solidFill>
                  <a:schemeClr val="bg1"/>
                </a:solidFill>
                <a:effectLst>
                  <a:outerShdw blurRad="50800" dist="38100" dir="2700000" algn="tl" rotWithShape="0">
                    <a:prstClr val="black">
                      <a:alpha val="40000"/>
                    </a:prstClr>
                  </a:outerShdw>
                </a:effectLst>
                <a:latin typeface="Century Gothic" pitchFamily="34" charset="0"/>
                <a:ea typeface="+mn-ea"/>
                <a:cs typeface="+mn-cs"/>
              </a:endParaRPr>
            </a:p>
          </p:txBody>
        </p:sp>
      </p:grpSp>
      <p:grpSp>
        <p:nvGrpSpPr>
          <p:cNvPr id="11288" name="Group 61"/>
          <p:cNvGrpSpPr>
            <a:grpSpLocks/>
          </p:cNvGrpSpPr>
          <p:nvPr/>
        </p:nvGrpSpPr>
        <p:grpSpPr bwMode="auto">
          <a:xfrm>
            <a:off x="3949700" y="4149725"/>
            <a:ext cx="490538" cy="627063"/>
            <a:chOff x="8396938" y="2348880"/>
            <a:chExt cx="504056" cy="646331"/>
          </a:xfrm>
        </p:grpSpPr>
        <p:sp>
          <p:nvSpPr>
            <p:cNvPr id="63" name="Rounded Rectangle 62"/>
            <p:cNvSpPr/>
            <p:nvPr/>
          </p:nvSpPr>
          <p:spPr>
            <a:xfrm>
              <a:off x="8396938" y="2479670"/>
              <a:ext cx="504056" cy="504056"/>
            </a:xfrm>
            <a:prstGeom prst="round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64" name="TextBox 63"/>
            <p:cNvSpPr txBox="1"/>
            <p:nvPr/>
          </p:nvSpPr>
          <p:spPr>
            <a:xfrm>
              <a:off x="8460557" y="2348880"/>
              <a:ext cx="360505" cy="646331"/>
            </a:xfrm>
            <a:prstGeom prst="rect">
              <a:avLst/>
            </a:prstGeom>
            <a:noFill/>
          </p:spPr>
          <p:txBody>
            <a:bodyPr>
              <a:spAutoFit/>
            </a:bodyPr>
            <a:lstStyle/>
            <a:p>
              <a:pPr algn="ctr" fontAlgn="auto">
                <a:spcBef>
                  <a:spcPts val="0"/>
                </a:spcBef>
                <a:spcAft>
                  <a:spcPts val="0"/>
                </a:spcAft>
                <a:defRPr/>
              </a:pPr>
              <a:r>
                <a:rPr lang="en-GB" sz="3600" b="1" dirty="0">
                  <a:solidFill>
                    <a:schemeClr val="bg1"/>
                  </a:solidFill>
                  <a:effectLst>
                    <a:outerShdw blurRad="50800" dist="38100" dir="2700000" algn="tl" rotWithShape="0">
                      <a:prstClr val="black">
                        <a:alpha val="40000"/>
                      </a:prstClr>
                    </a:outerShdw>
                  </a:effectLst>
                  <a:latin typeface="Century Gothic" pitchFamily="34" charset="0"/>
                  <a:ea typeface="+mn-ea"/>
                  <a:cs typeface="+mn-cs"/>
                </a:rPr>
                <a:t>x</a:t>
              </a:r>
              <a:endParaRPr lang="en-GB" sz="3600" b="1" dirty="0">
                <a:solidFill>
                  <a:schemeClr val="bg1"/>
                </a:solidFill>
                <a:effectLst>
                  <a:outerShdw blurRad="50800" dist="38100" dir="2700000" algn="tl" rotWithShape="0">
                    <a:prstClr val="black">
                      <a:alpha val="40000"/>
                    </a:prstClr>
                  </a:outerShdw>
                </a:effectLst>
                <a:latin typeface="Century Gothic" pitchFamily="34" charset="0"/>
                <a:ea typeface="+mn-ea"/>
                <a:cs typeface="+mn-cs"/>
              </a:endParaRPr>
            </a:p>
          </p:txBody>
        </p:sp>
      </p:grpSp>
      <p:grpSp>
        <p:nvGrpSpPr>
          <p:cNvPr id="11289" name="Group 64"/>
          <p:cNvGrpSpPr>
            <a:grpSpLocks/>
          </p:cNvGrpSpPr>
          <p:nvPr/>
        </p:nvGrpSpPr>
        <p:grpSpPr bwMode="auto">
          <a:xfrm>
            <a:off x="3949700" y="5248275"/>
            <a:ext cx="490538" cy="628650"/>
            <a:chOff x="8396938" y="2348880"/>
            <a:chExt cx="504056" cy="646331"/>
          </a:xfrm>
        </p:grpSpPr>
        <p:sp>
          <p:nvSpPr>
            <p:cNvPr id="66" name="Rounded Rectangle 65"/>
            <p:cNvSpPr/>
            <p:nvPr/>
          </p:nvSpPr>
          <p:spPr>
            <a:xfrm>
              <a:off x="8396938" y="2479670"/>
              <a:ext cx="504056" cy="504056"/>
            </a:xfrm>
            <a:prstGeom prst="round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67" name="TextBox 66"/>
            <p:cNvSpPr txBox="1"/>
            <p:nvPr/>
          </p:nvSpPr>
          <p:spPr>
            <a:xfrm>
              <a:off x="8460557" y="2348880"/>
              <a:ext cx="360505" cy="646331"/>
            </a:xfrm>
            <a:prstGeom prst="rect">
              <a:avLst/>
            </a:prstGeom>
            <a:noFill/>
          </p:spPr>
          <p:txBody>
            <a:bodyPr>
              <a:spAutoFit/>
            </a:bodyPr>
            <a:lstStyle/>
            <a:p>
              <a:pPr algn="ctr" fontAlgn="auto">
                <a:spcBef>
                  <a:spcPts val="0"/>
                </a:spcBef>
                <a:spcAft>
                  <a:spcPts val="0"/>
                </a:spcAft>
                <a:defRPr/>
              </a:pPr>
              <a:r>
                <a:rPr lang="en-GB" sz="3600" b="1" dirty="0">
                  <a:solidFill>
                    <a:schemeClr val="bg1"/>
                  </a:solidFill>
                  <a:effectLst>
                    <a:outerShdw blurRad="50800" dist="38100" dir="2700000" algn="tl" rotWithShape="0">
                      <a:prstClr val="black">
                        <a:alpha val="40000"/>
                      </a:prstClr>
                    </a:outerShdw>
                  </a:effectLst>
                  <a:latin typeface="Century Gothic" pitchFamily="34" charset="0"/>
                  <a:ea typeface="+mn-ea"/>
                  <a:cs typeface="+mn-cs"/>
                </a:rPr>
                <a:t>x</a:t>
              </a:r>
              <a:endParaRPr lang="en-GB" sz="3600" b="1" dirty="0">
                <a:solidFill>
                  <a:schemeClr val="bg1"/>
                </a:solidFill>
                <a:effectLst>
                  <a:outerShdw blurRad="50800" dist="38100" dir="2700000" algn="tl" rotWithShape="0">
                    <a:prstClr val="black">
                      <a:alpha val="40000"/>
                    </a:prstClr>
                  </a:outerShdw>
                </a:effectLst>
                <a:latin typeface="Century Gothic" pitchFamily="34" charset="0"/>
                <a:ea typeface="+mn-ea"/>
                <a:cs typeface="+mn-cs"/>
              </a:endParaRPr>
            </a:p>
          </p:txBody>
        </p:sp>
      </p:grpSp>
      <p:sp>
        <p:nvSpPr>
          <p:cNvPr id="11290" name="TextBox 67"/>
          <p:cNvSpPr txBox="1">
            <a:spLocks noChangeArrowheads="1"/>
          </p:cNvSpPr>
          <p:nvPr/>
        </p:nvSpPr>
        <p:spPr bwMode="auto">
          <a:xfrm>
            <a:off x="7094538" y="6535738"/>
            <a:ext cx="2057400" cy="339725"/>
          </a:xfrm>
          <a:prstGeom prst="rect">
            <a:avLst/>
          </a:prstGeom>
          <a:solidFill>
            <a:srgbClr val="1894D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r"/>
            <a:r>
              <a:rPr lang="en-US" altLang="x-none" sz="1600">
                <a:solidFill>
                  <a:schemeClr val="bg1"/>
                </a:solidFill>
                <a:latin typeface="Geneva" charset="0"/>
                <a:ea typeface="Geneva" charset="0"/>
                <a:cs typeface="Geneva" charset="0"/>
              </a:rPr>
              <a:t>Fiches apprenants</a:t>
            </a: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8"/>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7373</TotalTime>
  <Words>934</Words>
  <Application>Microsoft Macintosh PowerPoint</Application>
  <PresentationFormat>Présentation à l'écran (4:3)</PresentationFormat>
  <Paragraphs>156</Paragraphs>
  <Slides>6</Slides>
  <Notes>5</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6</vt:i4>
      </vt:variant>
    </vt:vector>
  </HeadingPairs>
  <TitlesOfParts>
    <vt:vector size="17" baseType="lpstr">
      <vt:lpstr>Calibri</vt:lpstr>
      <vt:lpstr>Arial</vt:lpstr>
      <vt:lpstr>Century Gothic</vt:lpstr>
      <vt:lpstr>LilyUPC</vt:lpstr>
      <vt:lpstr>Ebrima</vt:lpstr>
      <vt:lpstr>Mangal</vt:lpstr>
      <vt:lpstr>ＭＳ Ｐゴシック</vt:lpstr>
      <vt:lpstr>Lato Regular</vt:lpstr>
      <vt:lpstr>Geneva</vt:lpstr>
      <vt:lpstr>Wingdings</vt:lpstr>
      <vt:lpstr>Office Theme</vt:lpstr>
      <vt:lpstr>Fiches apprenants</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Gemma Young</dc:creator>
  <cp:lastModifiedBy>FPE</cp:lastModifiedBy>
  <cp:revision>171</cp:revision>
  <dcterms:created xsi:type="dcterms:W3CDTF">2014-11-17T08:08:02Z</dcterms:created>
  <dcterms:modified xsi:type="dcterms:W3CDTF">2019-10-09T17:55:27Z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3A59B582-55AD-41CF-B1C7-7A5200DAF113</vt:lpwstr>
  </property>
  <property fmtid="{D5CDD505-2E9C-101B-9397-08002B2CF9AE}" pid="3" name="ArticulatePath">
    <vt:lpwstr>grow your own body student sheets (1)</vt:lpwstr>
  </property>
</Properties>
</file>