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compatMode="1" saveSubsetFonts="1">
  <p:sldMasterIdLst>
    <p:sldMasterId id="2147483648" r:id="rId1"/>
  </p:sldMasterIdLst>
  <p:notesMasterIdLst>
    <p:notesMasterId r:id="rId19"/>
  </p:notesMasterIdLst>
  <p:handoutMasterIdLst>
    <p:handoutMasterId r:id="rId20"/>
  </p:handoutMasterIdLst>
  <p:sldIdLst>
    <p:sldId id="279" r:id="rId2"/>
    <p:sldId id="293" r:id="rId3"/>
    <p:sldId id="322" r:id="rId4"/>
    <p:sldId id="286" r:id="rId5"/>
    <p:sldId id="302" r:id="rId6"/>
    <p:sldId id="315" r:id="rId7"/>
    <p:sldId id="297" r:id="rId8"/>
    <p:sldId id="284" r:id="rId9"/>
    <p:sldId id="290" r:id="rId10"/>
    <p:sldId id="319" r:id="rId11"/>
    <p:sldId id="325" r:id="rId12"/>
    <p:sldId id="323" r:id="rId13"/>
    <p:sldId id="311" r:id="rId14"/>
    <p:sldId id="324" r:id="rId15"/>
    <p:sldId id="321" r:id="rId16"/>
    <p:sldId id="277" r:id="rId17"/>
    <p:sldId id="278" r:id="rId18"/>
  </p:sldIdLst>
  <p:sldSz cx="9144000" cy="6858000" type="screen4x3"/>
  <p:notesSz cx="6864350" cy="9998075"/>
  <p:custDataLst>
    <p:tags r:id="rId21"/>
  </p:custDataLst>
  <p:defaultTextStyle>
    <a:defPPr>
      <a:defRPr lang="en-US"/>
    </a:defPPr>
    <a:lvl1pPr algn="l" rtl="0" fontAlgn="base">
      <a:spcBef>
        <a:spcPct val="0"/>
      </a:spcBef>
      <a:spcAft>
        <a:spcPct val="0"/>
      </a:spcAft>
      <a:defRPr kern="1200">
        <a:solidFill>
          <a:schemeClr val="tx1"/>
        </a:solidFill>
        <a:latin typeface="Arial" charset="0"/>
        <a:ea typeface="Arial" charset="0"/>
        <a:cs typeface="Arial" charset="0"/>
      </a:defRPr>
    </a:lvl1pPr>
    <a:lvl2pPr marL="457200" algn="l" rtl="0" fontAlgn="base">
      <a:spcBef>
        <a:spcPct val="0"/>
      </a:spcBef>
      <a:spcAft>
        <a:spcPct val="0"/>
      </a:spcAft>
      <a:defRPr kern="1200">
        <a:solidFill>
          <a:schemeClr val="tx1"/>
        </a:solidFill>
        <a:latin typeface="Arial" charset="0"/>
        <a:ea typeface="Arial" charset="0"/>
        <a:cs typeface="Arial" charset="0"/>
      </a:defRPr>
    </a:lvl2pPr>
    <a:lvl3pPr marL="914400" algn="l" rtl="0" fontAlgn="base">
      <a:spcBef>
        <a:spcPct val="0"/>
      </a:spcBef>
      <a:spcAft>
        <a:spcPct val="0"/>
      </a:spcAft>
      <a:defRPr kern="1200">
        <a:solidFill>
          <a:schemeClr val="tx1"/>
        </a:solidFill>
        <a:latin typeface="Arial" charset="0"/>
        <a:ea typeface="Arial" charset="0"/>
        <a:cs typeface="Arial" charset="0"/>
      </a:defRPr>
    </a:lvl3pPr>
    <a:lvl4pPr marL="1371600" algn="l" rtl="0" fontAlgn="base">
      <a:spcBef>
        <a:spcPct val="0"/>
      </a:spcBef>
      <a:spcAft>
        <a:spcPct val="0"/>
      </a:spcAft>
      <a:defRPr kern="1200">
        <a:solidFill>
          <a:schemeClr val="tx1"/>
        </a:solidFill>
        <a:latin typeface="Arial" charset="0"/>
        <a:ea typeface="Arial" charset="0"/>
        <a:cs typeface="Arial" charset="0"/>
      </a:defRPr>
    </a:lvl4pPr>
    <a:lvl5pPr marL="1828800" algn="l" rtl="0" fontAlgn="base">
      <a:spcBef>
        <a:spcPct val="0"/>
      </a:spcBef>
      <a:spcAft>
        <a:spcPct val="0"/>
      </a:spcAft>
      <a:defRPr kern="1200">
        <a:solidFill>
          <a:schemeClr val="tx1"/>
        </a:solidFill>
        <a:latin typeface="Arial" charset="0"/>
        <a:ea typeface="Arial" charset="0"/>
        <a:cs typeface="Arial" charset="0"/>
      </a:defRPr>
    </a:lvl5pPr>
    <a:lvl6pPr marL="2286000" algn="l" defTabSz="914400" rtl="0" eaLnBrk="1" latinLnBrk="0" hangingPunct="1">
      <a:defRPr kern="1200">
        <a:solidFill>
          <a:schemeClr val="tx1"/>
        </a:solidFill>
        <a:latin typeface="Arial" charset="0"/>
        <a:ea typeface="Arial" charset="0"/>
        <a:cs typeface="Arial" charset="0"/>
      </a:defRPr>
    </a:lvl6pPr>
    <a:lvl7pPr marL="2743200" algn="l" defTabSz="914400" rtl="0" eaLnBrk="1" latinLnBrk="0" hangingPunct="1">
      <a:defRPr kern="1200">
        <a:solidFill>
          <a:schemeClr val="tx1"/>
        </a:solidFill>
        <a:latin typeface="Arial" charset="0"/>
        <a:ea typeface="Arial" charset="0"/>
        <a:cs typeface="Arial" charset="0"/>
      </a:defRPr>
    </a:lvl7pPr>
    <a:lvl8pPr marL="3200400" algn="l" defTabSz="914400" rtl="0" eaLnBrk="1" latinLnBrk="0" hangingPunct="1">
      <a:defRPr kern="1200">
        <a:solidFill>
          <a:schemeClr val="tx1"/>
        </a:solidFill>
        <a:latin typeface="Arial" charset="0"/>
        <a:ea typeface="Arial" charset="0"/>
        <a:cs typeface="Arial" charset="0"/>
      </a:defRPr>
    </a:lvl8pPr>
    <a:lvl9pPr marL="3657600" algn="l" defTabSz="914400" rtl="0" eaLnBrk="1" latinLnBrk="0" hangingPunct="1">
      <a:defRPr kern="1200">
        <a:solidFill>
          <a:schemeClr val="tx1"/>
        </a:solidFill>
        <a:latin typeface="Arial" charset="0"/>
        <a:ea typeface="Arial" charset="0"/>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49">
          <p15:clr>
            <a:srgbClr val="A4A3A4"/>
          </p15:clr>
        </p15:guide>
        <p15:guide id="2" pos="216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0"/>
      </p:ext>
    </p:extLst>
  </p:showPr>
  <p:clrMru>
    <a:srgbClr val="FF4747"/>
    <a:srgbClr val="85B400"/>
    <a:srgbClr val="AEAEAE"/>
    <a:srgbClr val="DEDEDE"/>
    <a:srgbClr val="8C8C8C"/>
    <a:srgbClr val="9B9B9B"/>
    <a:srgbClr val="FF7C80"/>
    <a:srgbClr val="99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39" autoAdjust="0"/>
    <p:restoredTop sz="90644" autoAdjust="0"/>
  </p:normalViewPr>
  <p:slideViewPr>
    <p:cSldViewPr>
      <p:cViewPr varScale="1">
        <p:scale>
          <a:sx n="102" d="100"/>
          <a:sy n="102" d="100"/>
        </p:scale>
        <p:origin x="1584" y="16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14" y="-108"/>
      </p:cViewPr>
      <p:guideLst>
        <p:guide orient="horz" pos="3149"/>
        <p:guide pos="2162"/>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tags" Target="tags/tag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GB"/>
          </a:p>
        </p:txBody>
      </p:sp>
      <p:sp>
        <p:nvSpPr>
          <p:cNvPr id="3" name="Date Placeholder 2"/>
          <p:cNvSpPr>
            <a:spLocks noGrp="1"/>
          </p:cNvSpPr>
          <p:nvPr>
            <p:ph type="dt" sz="quarter" idx="1"/>
          </p:nvPr>
        </p:nvSpPr>
        <p:spPr>
          <a:xfrm>
            <a:off x="3887788" y="0"/>
            <a:ext cx="2974975" cy="500063"/>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362E7141-8062-4D45-A535-DD69E535F632}" type="datetimeFigureOut">
              <a:rPr lang="en-GB"/>
              <a:pPr>
                <a:defRPr/>
              </a:pPr>
              <a:t>10/10/2019</a:t>
            </a:fld>
            <a:endParaRPr lang="en-GB"/>
          </a:p>
        </p:txBody>
      </p:sp>
      <p:sp>
        <p:nvSpPr>
          <p:cNvPr id="4" name="Footer Placeholder 3"/>
          <p:cNvSpPr>
            <a:spLocks noGrp="1"/>
          </p:cNvSpPr>
          <p:nvPr>
            <p:ph type="ftr" sz="quarter" idx="2"/>
          </p:nvPr>
        </p:nvSpPr>
        <p:spPr>
          <a:xfrm>
            <a:off x="0" y="9496425"/>
            <a:ext cx="2974975" cy="500063"/>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GB"/>
          </a:p>
        </p:txBody>
      </p:sp>
      <p:sp>
        <p:nvSpPr>
          <p:cNvPr id="5" name="Slide Number Placeholder 4"/>
          <p:cNvSpPr>
            <a:spLocks noGrp="1"/>
          </p:cNvSpPr>
          <p:nvPr>
            <p:ph type="sldNum" sz="quarter" idx="3"/>
          </p:nvPr>
        </p:nvSpPr>
        <p:spPr>
          <a:xfrm>
            <a:off x="3887788" y="9496425"/>
            <a:ext cx="2974975" cy="500063"/>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F9801B87-AD1F-DB4B-945B-169033325CFF}" type="slidenum">
              <a:rPr lang="en-GB" altLang="x-none"/>
              <a:pPr/>
              <a:t>‹#›</a:t>
            </a:fld>
            <a:endParaRPr lang="en-GB" altLang="x-non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4975" cy="500063"/>
          </a:xfrm>
          <a:prstGeom prst="rect">
            <a:avLst/>
          </a:prstGeom>
        </p:spPr>
        <p:txBody>
          <a:bodyPr vert="horz" lIns="96359" tIns="48180" rIns="96359" bIns="48180" rtlCol="0"/>
          <a:lstStyle>
            <a:lvl1pPr algn="l" fontAlgn="auto">
              <a:spcBef>
                <a:spcPts val="0"/>
              </a:spcBef>
              <a:spcAft>
                <a:spcPts val="0"/>
              </a:spcAft>
              <a:defRPr sz="1300" dirty="0">
                <a:latin typeface="+mn-lt"/>
                <a:ea typeface="+mn-ea"/>
                <a:cs typeface="+mn-cs"/>
              </a:defRPr>
            </a:lvl1pPr>
          </a:lstStyle>
          <a:p>
            <a:pPr>
              <a:defRPr/>
            </a:pPr>
            <a:endParaRPr lang="en-GB"/>
          </a:p>
        </p:txBody>
      </p:sp>
      <p:sp>
        <p:nvSpPr>
          <p:cNvPr id="3" name="Date Placeholder 2"/>
          <p:cNvSpPr>
            <a:spLocks noGrp="1"/>
          </p:cNvSpPr>
          <p:nvPr>
            <p:ph type="dt" idx="1"/>
          </p:nvPr>
        </p:nvSpPr>
        <p:spPr>
          <a:xfrm>
            <a:off x="3887788" y="0"/>
            <a:ext cx="2974975" cy="500063"/>
          </a:xfrm>
          <a:prstGeom prst="rect">
            <a:avLst/>
          </a:prstGeom>
        </p:spPr>
        <p:txBody>
          <a:bodyPr vert="horz" lIns="96359" tIns="48180" rIns="96359" bIns="48180" rtlCol="0"/>
          <a:lstStyle>
            <a:lvl1pPr algn="r" fontAlgn="auto">
              <a:spcBef>
                <a:spcPts val="0"/>
              </a:spcBef>
              <a:spcAft>
                <a:spcPts val="0"/>
              </a:spcAft>
              <a:defRPr sz="1300" smtClean="0">
                <a:latin typeface="+mn-lt"/>
                <a:ea typeface="+mn-ea"/>
                <a:cs typeface="+mn-cs"/>
              </a:defRPr>
            </a:lvl1pPr>
          </a:lstStyle>
          <a:p>
            <a:pPr>
              <a:defRPr/>
            </a:pPr>
            <a:fld id="{458E51BF-5F2D-3E43-8B4D-F78D1F0C1F5E}" type="datetimeFigureOut">
              <a:rPr lang="en-GB"/>
              <a:pPr>
                <a:defRPr/>
              </a:pPr>
              <a:t>10/10/2019</a:t>
            </a:fld>
            <a:endParaRPr lang="en-GB" dirty="0"/>
          </a:p>
        </p:txBody>
      </p:sp>
      <p:sp>
        <p:nvSpPr>
          <p:cNvPr id="4" name="Slide Image Placeholder 3"/>
          <p:cNvSpPr>
            <a:spLocks noGrp="1" noRot="1" noChangeAspect="1"/>
          </p:cNvSpPr>
          <p:nvPr>
            <p:ph type="sldImg" idx="2"/>
          </p:nvPr>
        </p:nvSpPr>
        <p:spPr>
          <a:xfrm>
            <a:off x="933450" y="749300"/>
            <a:ext cx="4997450" cy="3749675"/>
          </a:xfrm>
          <a:prstGeom prst="rect">
            <a:avLst/>
          </a:prstGeom>
          <a:noFill/>
          <a:ln w="12700">
            <a:solidFill>
              <a:prstClr val="black"/>
            </a:solidFill>
          </a:ln>
        </p:spPr>
        <p:txBody>
          <a:bodyPr vert="horz" lIns="96359" tIns="48180" rIns="96359" bIns="48180" rtlCol="0" anchor="ctr"/>
          <a:lstStyle/>
          <a:p>
            <a:pPr lvl="0"/>
            <a:endParaRPr lang="en-GB" noProof="0" dirty="0"/>
          </a:p>
        </p:txBody>
      </p:sp>
      <p:sp>
        <p:nvSpPr>
          <p:cNvPr id="5" name="Notes Placeholder 4"/>
          <p:cNvSpPr>
            <a:spLocks noGrp="1"/>
          </p:cNvSpPr>
          <p:nvPr>
            <p:ph type="body" sz="quarter" idx="3"/>
          </p:nvPr>
        </p:nvSpPr>
        <p:spPr>
          <a:xfrm>
            <a:off x="685800" y="4749800"/>
            <a:ext cx="5492750" cy="4498975"/>
          </a:xfrm>
          <a:prstGeom prst="rect">
            <a:avLst/>
          </a:prstGeom>
        </p:spPr>
        <p:txBody>
          <a:bodyPr vert="horz" lIns="96359" tIns="48180" rIns="96359" bIns="4818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96425"/>
            <a:ext cx="2974975" cy="500063"/>
          </a:xfrm>
          <a:prstGeom prst="rect">
            <a:avLst/>
          </a:prstGeom>
        </p:spPr>
        <p:txBody>
          <a:bodyPr vert="horz" lIns="96359" tIns="48180" rIns="96359" bIns="48180" rtlCol="0" anchor="b"/>
          <a:lstStyle>
            <a:lvl1pPr algn="l" fontAlgn="auto">
              <a:spcBef>
                <a:spcPts val="0"/>
              </a:spcBef>
              <a:spcAft>
                <a:spcPts val="0"/>
              </a:spcAft>
              <a:defRPr sz="1300" dirty="0">
                <a:latin typeface="+mn-lt"/>
                <a:ea typeface="+mn-ea"/>
                <a:cs typeface="+mn-cs"/>
              </a:defRPr>
            </a:lvl1pPr>
          </a:lstStyle>
          <a:p>
            <a:pPr>
              <a:defRPr/>
            </a:pPr>
            <a:endParaRPr lang="en-GB"/>
          </a:p>
        </p:txBody>
      </p:sp>
      <p:sp>
        <p:nvSpPr>
          <p:cNvPr id="7" name="Slide Number Placeholder 6"/>
          <p:cNvSpPr>
            <a:spLocks noGrp="1"/>
          </p:cNvSpPr>
          <p:nvPr>
            <p:ph type="sldNum" sz="quarter" idx="5"/>
          </p:nvPr>
        </p:nvSpPr>
        <p:spPr>
          <a:xfrm>
            <a:off x="3887788" y="9496425"/>
            <a:ext cx="2974975" cy="500063"/>
          </a:xfrm>
          <a:prstGeom prst="rect">
            <a:avLst/>
          </a:prstGeom>
        </p:spPr>
        <p:txBody>
          <a:bodyPr vert="horz" wrap="square" lIns="96359" tIns="48180" rIns="96359" bIns="48180" numCol="1" anchor="b" anchorCtr="0" compatLnSpc="1">
            <a:prstTxWarp prst="textNoShape">
              <a:avLst/>
            </a:prstTxWarp>
          </a:bodyPr>
          <a:lstStyle>
            <a:lvl1pPr algn="r">
              <a:defRPr sz="1300">
                <a:latin typeface="Calibri" charset="0"/>
              </a:defRPr>
            </a:lvl1pPr>
          </a:lstStyle>
          <a:p>
            <a:fld id="{04D778EB-7DFA-914E-A1A8-48611D22C394}" type="slidenum">
              <a:rPr lang="en-GB" altLang="x-none"/>
              <a:pPr/>
              <a:t>‹#›</a:t>
            </a:fld>
            <a:endParaRPr lang="en-GB" altLang="x-none"/>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C007757-0ABB-B54A-BF8A-F40D8FA7D6D3}" type="slidenum">
              <a:rPr lang="en-GB" altLang="x-none"/>
              <a:pPr/>
              <a:t>1</a:t>
            </a:fld>
            <a:endParaRPr lang="en-GB" altLang="x-non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3C7CB12D-24E6-EE42-B674-797B9DD96DE4}" type="slidenum">
              <a:rPr lang="en-GB" altLang="x-none"/>
              <a:pPr/>
              <a:t>10</a:t>
            </a:fld>
            <a:endParaRPr lang="en-GB" altLang="x-non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GB" dirty="0"/>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0367F8A-F524-AE4E-BD11-9ABF2C5250F8}" type="slidenum">
              <a:rPr lang="en-GB" altLang="x-none"/>
              <a:pPr/>
              <a:t>11</a:t>
            </a:fld>
            <a:endParaRPr lang="en-GB" altLang="x-none"/>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GB"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9D5A383A-C4AB-D145-94B2-822150C7060B}" type="slidenum">
              <a:rPr lang="en-GB" altLang="x-none"/>
              <a:pPr/>
              <a:t>12</a:t>
            </a:fld>
            <a:endParaRPr lang="en-GB" altLang="x-none"/>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GB" dirty="0"/>
          </a:p>
        </p:txBody>
      </p:sp>
      <p:sp>
        <p:nvSpPr>
          <p:cNvPr id="368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2B483699-9419-624B-98B9-6643FFE89943}" type="slidenum">
              <a:rPr lang="en-GB" altLang="x-none"/>
              <a:pPr/>
              <a:t>13</a:t>
            </a:fld>
            <a:endParaRPr lang="en-GB" altLang="x-none"/>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GB"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D660798E-F5BD-104E-BE87-06A9950010CA}" type="slidenum">
              <a:rPr lang="en-GB" altLang="x-none"/>
              <a:pPr/>
              <a:t>14</a:t>
            </a:fld>
            <a:endParaRPr lang="en-GB" altLang="x-none"/>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 name="Notes Placeholder 2"/>
          <p:cNvSpPr>
            <a:spLocks noGrp="1"/>
          </p:cNvSpPr>
          <p:nvPr>
            <p:ph type="body" idx="1"/>
          </p:nvPr>
        </p:nvSpPr>
        <p:spPr/>
        <p:txBody>
          <a:bodyPr>
            <a:normAutofit fontScale="85000" lnSpcReduction="20000"/>
          </a:bodyPr>
          <a:lstStyle/>
          <a:p>
            <a:pPr fontAlgn="auto">
              <a:spcBef>
                <a:spcPts val="0"/>
              </a:spcBef>
              <a:spcAft>
                <a:spcPts val="0"/>
              </a:spcAft>
              <a:defRPr/>
            </a:pPr>
            <a:endParaRPr lang="en-GB" dirty="0"/>
          </a:p>
        </p:txBody>
      </p:sp>
      <p:sp>
        <p:nvSpPr>
          <p:cNvPr id="389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48D2E3A-9053-214F-BEA8-D1B24C2597E2}" type="slidenum">
              <a:rPr lang="en-GB" altLang="x-none"/>
              <a:pPr/>
              <a:t>15</a:t>
            </a:fld>
            <a:endParaRPr lang="en-GB" altLang="x-non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39276BF-4B99-924E-9F85-C986CF72EA11}" type="slidenum">
              <a:rPr lang="en-GB" altLang="x-none"/>
              <a:pPr/>
              <a:t>16</a:t>
            </a:fld>
            <a:endParaRPr lang="en-GB" altLang="x-none"/>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x-none" altLang="x-none"/>
          </a:p>
        </p:txBody>
      </p:sp>
      <p:sp>
        <p:nvSpPr>
          <p:cNvPr id="409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89AFF8C-ED80-7B42-8077-9223CCE4B49D}" type="slidenum">
              <a:rPr lang="en-GB" altLang="x-none"/>
              <a:pPr/>
              <a:t>17</a:t>
            </a:fld>
            <a:endParaRPr lang="en-GB" altLang="x-non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a:t>Faites remarquer que l'UE a déjà imposé des limites sur les puissances d'aspirateurs et un nouveau projet de proposition cherche à faire de même pour d'autres appareils ménagers. Demander aux élèves d'expliquer pourquoi. Expliquer que le but est de réduire la consommation d'électricité et de gaz à effet de serre.</a:t>
            </a:r>
            <a:br>
              <a:rPr lang="fr-FR" altLang="x-none"/>
            </a:br>
            <a:r>
              <a:rPr lang="fr-FR" altLang="x-none"/>
              <a:t/>
            </a:r>
            <a:br>
              <a:rPr lang="fr-FR" altLang="x-none"/>
            </a:br>
            <a:r>
              <a:rPr lang="fr-FR" altLang="x-none"/>
              <a:t>Puis présentez la limitation future (fictionnelle) de l'utilisation d'électricité à domicile. Que pensent les élèves de cette restriction? Comment peuvent-ils réduire leur propre consommation d'électricité ?</a:t>
            </a:r>
            <a:endParaRPr lang="en-GB" altLang="x-none">
              <a:solidFill>
                <a:srgbClr val="FF0000"/>
              </a:solidFill>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F2527D8-0AC6-0247-A04A-5C0D6227A453}" type="slidenum">
              <a:rPr lang="en-GB" altLang="x-none"/>
              <a:pPr/>
              <a:t>2</a:t>
            </a:fld>
            <a:endParaRPr lang="en-GB" altLang="x-non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52D5192F-7F89-4844-9359-5F0C6DE08FEB}" type="slidenum">
              <a:rPr lang="en-GB" altLang="x-none"/>
              <a:pPr/>
              <a:t>3</a:t>
            </a:fld>
            <a:endParaRPr lang="en-GB" altLang="x-non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a:t>Les élèves identifient les trois appareils avec les puissances les plus élevées. La réponse est ceux qui transférer le plus de chaleur - le sèche-cheveux, la douche et le fer à repasser.</a:t>
            </a:r>
            <a:br>
              <a:rPr lang="fr-FR" altLang="x-none"/>
            </a:br>
            <a:r>
              <a:rPr lang="fr-FR" altLang="x-none"/>
              <a:t/>
            </a:r>
            <a:br>
              <a:rPr lang="fr-FR" altLang="x-none"/>
            </a:br>
            <a:r>
              <a:rPr lang="fr-FR" altLang="x-none"/>
              <a:t>Distribuez les fiches apprenants 1a et 1b découpées de sorte à ce que chaque groupe dispose de 8 cartes. Aux élèves de convertir toutes les puissances à kW (ils peuvent utiliser des marqueurs pour écrire sur les cartes) et de classer les cartes de la puissance la plus élevée à la plus basse.</a:t>
            </a:r>
          </a:p>
          <a:p>
            <a:pPr>
              <a:spcBef>
                <a:spcPct val="0"/>
              </a:spcBef>
            </a:pPr>
            <a:endParaRPr lang="en-GB" altLang="x-none"/>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6A5DF773-ED61-5D4A-B079-B2CEAB60F036}" type="slidenum">
              <a:rPr lang="en-GB" altLang="x-none"/>
              <a:pPr/>
              <a:t>4</a:t>
            </a:fld>
            <a:endParaRPr lang="en-GB" altLang="x-non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Développer l’exemple. </a:t>
            </a:r>
            <a:r>
              <a:rPr lang="fr-FR" altLang="x-none"/>
              <a:t>Ensuite, les apprenants posent des questions similaires à leurs camarades, en utilisant les valeurs de puissance indiquées sur les cartes.</a:t>
            </a:r>
            <a:endParaRPr lang="en-GB" altLang="x-none"/>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1A005691-5601-C543-9DE5-661348EADCC1}" type="slidenum">
              <a:rPr lang="en-GB" altLang="x-none"/>
              <a:pPr/>
              <a:t>5</a:t>
            </a:fld>
            <a:endParaRPr lang="en-GB" altLang="x-non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fr-FR" altLang="x-none" b="1"/>
              <a:t>Soit</a:t>
            </a:r>
            <a:r>
              <a:rPr lang="fr-FR" altLang="x-none"/>
              <a:t/>
            </a:r>
            <a:br>
              <a:rPr lang="fr-FR" altLang="x-none"/>
            </a:br>
            <a:r>
              <a:rPr lang="fr-FR" altLang="x-none"/>
              <a:t>Les apprenants travaillent par la fiche 2 pour calculer l'énergie transférée par les appareils qu'ils utilisent dans une journée typique. Ils utilisent les fiches 3a et 3b pour représenter cela visuellement. Ils continuent alors de suivre les instructions sur la fiche 3a afin de décider comment réduire leur utilisation de l'appareil afin de ne pas dépasser leur allocation d'électricité personnelle quotidienne de 1,5 kWh.</a:t>
            </a:r>
            <a:br>
              <a:rPr lang="fr-FR" altLang="x-none"/>
            </a:br>
            <a:r>
              <a:rPr lang="fr-FR" altLang="x-none"/>
              <a:t/>
            </a:r>
            <a:br>
              <a:rPr lang="fr-FR" altLang="x-none"/>
            </a:br>
            <a:r>
              <a:rPr lang="fr-FR" altLang="x-none" b="1"/>
              <a:t>Soit la version sans calculs</a:t>
            </a:r>
            <a:r>
              <a:rPr lang="fr-FR" altLang="x-none"/>
              <a:t/>
            </a:r>
            <a:br>
              <a:rPr lang="fr-FR" altLang="x-none"/>
            </a:br>
            <a:r>
              <a:rPr lang="fr-FR" altLang="x-none"/>
              <a:t>Les élèves suivent les instructions sur la fiche 4a afin de montrer l'énergie transférée par les appareils qu'ils utilisent dans une journée typique. Ils continuent alors de suivre les instructions afin de décider comment réduire leur utilisation de l'appareil afin de ne pas dépasser leur allocation d'électricité personnelle quotidienne de 1,5 kWh.</a:t>
            </a:r>
            <a:endParaRPr lang="en-GB" altLang="x-none"/>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4575EC49-EA80-0840-B5A5-80573493A573}" type="slidenum">
              <a:rPr lang="en-GB" altLang="x-none"/>
              <a:pPr/>
              <a:t>6</a:t>
            </a:fld>
            <a:endParaRPr lang="en-GB" altLang="x-non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x-none"/>
              <a:t>A faire avec la classe entière pour conclure.</a:t>
            </a:r>
          </a:p>
          <a:p>
            <a:pPr>
              <a:spcBef>
                <a:spcPct val="0"/>
              </a:spcBef>
            </a:pPr>
            <a:r>
              <a:rPr lang="fr-FR" altLang="x-none"/>
              <a:t>Les élèves peuvent suggérer d'utiliser des appareils plus efficaces, ou l'installation de panneaux solaires, pour obtenir plus de temps pour leur allocation.</a:t>
            </a:r>
            <a:br>
              <a:rPr lang="fr-FR" altLang="x-none"/>
            </a:br>
            <a:r>
              <a:rPr lang="fr-FR" altLang="x-none"/>
              <a:t>Ils pourraient souligner que leurs besoins de chauffage changent selon la saison</a:t>
            </a:r>
            <a:endParaRPr lang="en-GB" altLang="x-none"/>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B47A2D47-4BB7-5B4C-A363-288461E8A7E7}" type="slidenum">
              <a:rPr lang="en-GB" altLang="x-none"/>
              <a:pPr/>
              <a:t>7</a:t>
            </a:fld>
            <a:endParaRPr lang="en-GB" altLang="x-non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17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C79F3762-5E07-C346-98C5-B15870D563B5}" type="slidenum">
              <a:rPr lang="en-GB" altLang="x-none"/>
              <a:pPr/>
              <a:t>8</a:t>
            </a:fld>
            <a:endParaRPr lang="en-GB" altLang="x-non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a:spcBef>
                <a:spcPct val="0"/>
              </a:spcBef>
            </a:pPr>
            <a:endParaRPr lang="en-GB" altLang="x-none"/>
          </a:p>
        </p:txBody>
      </p:sp>
      <p:sp>
        <p:nvSpPr>
          <p:cNvPr id="327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fld id="{7BD1F7B5-B383-C74B-8F33-B8F0B56D9A38}" type="slidenum">
              <a:rPr lang="en-GB" altLang="x-none"/>
              <a:pPr/>
              <a:t>9</a:t>
            </a:fld>
            <a:endParaRPr lang="en-GB" altLang="x-non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9D69991C-E218-2748-886B-EBCDE0C049E0}"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A01B2755-F34A-C243-87A7-C4EDB5EBFC80}" type="slidenum">
              <a:rPr lang="en-GB" altLang="x-none"/>
              <a:pPr/>
              <a:t>‹#›</a:t>
            </a:fld>
            <a:endParaRPr lang="en-GB" altLang="x-none"/>
          </a:p>
        </p:txBody>
      </p:sp>
    </p:spTree>
    <p:extLst>
      <p:ext uri="{BB962C8B-B14F-4D97-AF65-F5344CB8AC3E}">
        <p14:creationId xmlns:p14="http://schemas.microsoft.com/office/powerpoint/2010/main" val="15101359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6AF3B2A2-8A47-4E47-98CD-9371FE6BCCA0}"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EEB3F7DC-DC85-D24B-899B-0D9DD843059A}" type="slidenum">
              <a:rPr lang="en-GB" altLang="x-none"/>
              <a:pPr/>
              <a:t>‹#›</a:t>
            </a:fld>
            <a:endParaRPr lang="en-GB" altLang="x-none"/>
          </a:p>
        </p:txBody>
      </p:sp>
    </p:spTree>
    <p:extLst>
      <p:ext uri="{BB962C8B-B14F-4D97-AF65-F5344CB8AC3E}">
        <p14:creationId xmlns:p14="http://schemas.microsoft.com/office/powerpoint/2010/main" val="1639557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2"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46DEB760-427C-4848-8BF5-4C615AECF5D2}"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43AD73C7-66C5-864C-AC3B-8AD880B9AFB6}" type="slidenum">
              <a:rPr lang="en-GB" altLang="x-none"/>
              <a:pPr/>
              <a:t>‹#›</a:t>
            </a:fld>
            <a:endParaRPr lang="en-GB" altLang="x-none"/>
          </a:p>
        </p:txBody>
      </p:sp>
    </p:spTree>
    <p:extLst>
      <p:ext uri="{BB962C8B-B14F-4D97-AF65-F5344CB8AC3E}">
        <p14:creationId xmlns:p14="http://schemas.microsoft.com/office/powerpoint/2010/main" val="16766815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Rounded Rectangle 16"/>
          <p:cNvSpPr/>
          <p:nvPr userDrawn="1"/>
        </p:nvSpPr>
        <p:spPr>
          <a:xfrm rot="16200000">
            <a:off x="9147969" y="5779294"/>
            <a:ext cx="306388" cy="1079500"/>
          </a:xfrm>
          <a:prstGeom prst="roundRec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197600"/>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0900A258-6E7C-F14B-82AA-1728B6676338}"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43892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udent sheets">
    <p:spTree>
      <p:nvGrpSpPr>
        <p:cNvPr id="1" name=""/>
        <p:cNvGrpSpPr/>
        <p:nvPr/>
      </p:nvGrpSpPr>
      <p:grpSpPr>
        <a:xfrm>
          <a:off x="0" y="0"/>
          <a:ext cx="0" cy="0"/>
          <a:chOff x="0" y="0"/>
          <a:chExt cx="0" cy="0"/>
        </a:xfrm>
      </p:grpSpPr>
      <p:pic>
        <p:nvPicPr>
          <p:cNvPr id="2"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userDrawn="1"/>
        </p:nvSpPr>
        <p:spPr>
          <a:xfrm rot="5400000">
            <a:off x="4394993" y="2129632"/>
            <a:ext cx="354013" cy="9144000"/>
          </a:xfrm>
          <a:prstGeom prst="rec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6"/>
          <p:cNvSpPr txBox="1"/>
          <p:nvPr userDrawn="1"/>
        </p:nvSpPr>
        <p:spPr>
          <a:xfrm>
            <a:off x="7056438" y="6524625"/>
            <a:ext cx="2087562" cy="339725"/>
          </a:xfrm>
          <a:prstGeom prst="rect">
            <a:avLst/>
          </a:prstGeom>
          <a:noFill/>
        </p:spPr>
        <p:txBody>
          <a:bodyPr>
            <a:spAutoFit/>
          </a:bodyPr>
          <a:lstStyle/>
          <a:p>
            <a:pPr algn="r" fontAlgn="auto">
              <a:spcBef>
                <a:spcPts val="0"/>
              </a:spcBef>
              <a:spcAft>
                <a:spcPts val="0"/>
              </a:spcAft>
              <a:defRPr/>
            </a:pPr>
            <a:r>
              <a:rPr lang="en-GB" sz="1600" dirty="0">
                <a:solidFill>
                  <a:schemeClr val="bg1"/>
                </a:solidFill>
                <a:latin typeface="Century Gothic" pitchFamily="34" charset="0"/>
                <a:ea typeface="+mn-ea"/>
                <a:cs typeface="+mn-cs"/>
              </a:rPr>
              <a:t>Student sheets</a:t>
            </a:r>
            <a:endParaRPr lang="en-GB" sz="1600" dirty="0">
              <a:solidFill>
                <a:schemeClr val="bg1"/>
              </a:solidFill>
              <a:latin typeface="Century Gothic" pitchFamily="34" charset="0"/>
              <a:ea typeface="+mn-ea"/>
              <a:cs typeface="+mn-cs"/>
            </a:endParaRPr>
          </a:p>
        </p:txBody>
      </p:sp>
    </p:spTree>
    <p:extLst>
      <p:ext uri="{BB962C8B-B14F-4D97-AF65-F5344CB8AC3E}">
        <p14:creationId xmlns:p14="http://schemas.microsoft.com/office/powerpoint/2010/main" val="192393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2" name="Rounded Rectangle 5"/>
          <p:cNvSpPr/>
          <p:nvPr userDrawn="1"/>
        </p:nvSpPr>
        <p:spPr>
          <a:xfrm rot="16200000">
            <a:off x="9135269" y="5706269"/>
            <a:ext cx="306388" cy="1079500"/>
          </a:xfrm>
          <a:prstGeom prst="roundRec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Box 13"/>
          <p:cNvSpPr txBox="1">
            <a:spLocks noChangeArrowheads="1"/>
          </p:cNvSpPr>
          <p:nvPr userDrawn="1"/>
        </p:nvSpPr>
        <p:spPr bwMode="auto">
          <a:xfrm>
            <a:off x="8761413" y="6143625"/>
            <a:ext cx="457200" cy="215900"/>
          </a:xfrm>
          <a:prstGeom prst="rect">
            <a:avLst/>
          </a:prstGeom>
          <a:noFill/>
          <a:ln w="9525">
            <a:noFill/>
            <a:miter lim="800000"/>
            <a:headEnd/>
            <a:tailEnd/>
          </a:ln>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FFB4FD50-0C58-0640-9C62-6FCD11B669C0}" type="slidenum">
              <a:rPr lang="en-GB" altLang="en-US" sz="1400" b="1">
                <a:solidFill>
                  <a:schemeClr val="bg1"/>
                </a:solidFill>
                <a:latin typeface="Century Gothic" charset="0"/>
                <a:ea typeface="ＭＳ Ｐゴシック" charset="-128"/>
              </a:rPr>
              <a:pPr algn="ctr"/>
              <a:t>‹#›</a:t>
            </a:fld>
            <a:endParaRPr lang="en-GB" altLang="en-US" sz="1400" b="1">
              <a:solidFill>
                <a:schemeClr val="bg1"/>
              </a:solidFill>
              <a:latin typeface="Century Gothic" charset="0"/>
              <a:ea typeface="ＭＳ Ｐゴシック" charset="-128"/>
            </a:endParaRPr>
          </a:p>
        </p:txBody>
      </p:sp>
      <p:pic>
        <p:nvPicPr>
          <p:cNvPr id="4" name="Picture 4" descr="engagelogo.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3852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E91E06B0-96E3-B44D-BECE-978DB8C30934}"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BF75A82-228A-3C4B-92F7-1245166EAAEC}" type="slidenum">
              <a:rPr lang="en-GB" altLang="x-none"/>
              <a:pPr/>
              <a:t>‹#›</a:t>
            </a:fld>
            <a:endParaRPr lang="en-GB" altLang="x-none"/>
          </a:p>
        </p:txBody>
      </p:sp>
    </p:spTree>
    <p:extLst>
      <p:ext uri="{BB962C8B-B14F-4D97-AF65-F5344CB8AC3E}">
        <p14:creationId xmlns:p14="http://schemas.microsoft.com/office/powerpoint/2010/main" val="1892667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1898E76-D8B5-6C40-9FEB-EC4623E0D1A6}" type="datetimeFigureOut">
              <a:rPr lang="en-GB"/>
              <a:pPr>
                <a:defRPr/>
              </a:pPr>
              <a:t>10/10/2019</a:t>
            </a:fld>
            <a:endParaRPr lang="en-GB" dirty="0"/>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fld id="{C4597156-CEE4-3344-ACB2-4B5F33FEBD26}" type="slidenum">
              <a:rPr lang="en-GB" altLang="x-none"/>
              <a:pPr/>
              <a:t>‹#›</a:t>
            </a:fld>
            <a:endParaRPr lang="en-GB" altLang="x-none"/>
          </a:p>
        </p:txBody>
      </p:sp>
    </p:spTree>
    <p:extLst>
      <p:ext uri="{BB962C8B-B14F-4D97-AF65-F5344CB8AC3E}">
        <p14:creationId xmlns:p14="http://schemas.microsoft.com/office/powerpoint/2010/main" val="1529750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2"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95E77491-8229-FF49-B373-DD37A1732078}" type="datetimeFigureOut">
              <a:rPr lang="en-GB"/>
              <a:pPr>
                <a:defRPr/>
              </a:pPr>
              <a:t>10/10/2019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DD9BEE4D-C535-8741-9A94-EE116E57C9B0}" type="slidenum">
              <a:rPr lang="en-GB" altLang="x-none"/>
              <a:pPr/>
              <a:t>‹#›</a:t>
            </a:fld>
            <a:endParaRPr lang="en-GB" altLang="x-none"/>
          </a:p>
        </p:txBody>
      </p:sp>
    </p:spTree>
    <p:extLst>
      <p:ext uri="{BB962C8B-B14F-4D97-AF65-F5344CB8AC3E}">
        <p14:creationId xmlns:p14="http://schemas.microsoft.com/office/powerpoint/2010/main" val="837288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6EC9FECB-C337-2E42-B565-8957EEB823C9}" type="datetimeFigureOut">
              <a:rPr lang="en-GB"/>
              <a:pPr>
                <a:defRPr/>
              </a:pPr>
              <a:t>10/10/2019</a:t>
            </a:fld>
            <a:endParaRPr lang="en-GB" dirty="0"/>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fld id="{00EE3672-B537-4045-BB0A-FB5FBDBFF702}" type="slidenum">
              <a:rPr lang="en-GB" altLang="x-none"/>
              <a:pPr/>
              <a:t>‹#›</a:t>
            </a:fld>
            <a:endParaRPr lang="en-GB" altLang="x-none"/>
          </a:p>
        </p:txBody>
      </p:sp>
    </p:spTree>
    <p:extLst>
      <p:ext uri="{BB962C8B-B14F-4D97-AF65-F5344CB8AC3E}">
        <p14:creationId xmlns:p14="http://schemas.microsoft.com/office/powerpoint/2010/main" val="19978887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5B5E1551-D07F-6349-93F5-F7D026559D40}" type="datetimeFigureOut">
              <a:rPr lang="en-GB"/>
              <a:pPr>
                <a:defRPr/>
              </a:pPr>
              <a:t>10/10/2019</a:t>
            </a:fld>
            <a:endParaRPr lang="en-GB" dirty="0"/>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fld id="{B78835AE-FDB1-854D-B8AB-858FDD51160E}" type="slidenum">
              <a:rPr lang="en-GB" altLang="x-none"/>
              <a:pPr/>
              <a:t>‹#›</a:t>
            </a:fld>
            <a:endParaRPr lang="en-GB" altLang="x-none"/>
          </a:p>
        </p:txBody>
      </p:sp>
    </p:spTree>
    <p:extLst>
      <p:ext uri="{BB962C8B-B14F-4D97-AF65-F5344CB8AC3E}">
        <p14:creationId xmlns:p14="http://schemas.microsoft.com/office/powerpoint/2010/main" val="4623201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523163" y="6453188"/>
            <a:ext cx="1054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96938" y="6453188"/>
            <a:ext cx="939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8"/>
          <p:cNvSpPr txBox="1"/>
          <p:nvPr userDrawn="1"/>
        </p:nvSpPr>
        <p:spPr>
          <a:xfrm>
            <a:off x="1476375" y="6381750"/>
            <a:ext cx="6262688" cy="461963"/>
          </a:xfrm>
          <a:prstGeom prst="rect">
            <a:avLst/>
          </a:prstGeom>
          <a:noFill/>
        </p:spPr>
        <p:txBody>
          <a:bodyPr>
            <a:spAutoFit/>
          </a:bodyPr>
          <a:lstStyle/>
          <a:p>
            <a:pPr algn="ctr" fontAlgn="auto">
              <a:spcBef>
                <a:spcPts val="0"/>
              </a:spcBef>
              <a:spcAft>
                <a:spcPts val="0"/>
              </a:spcAft>
              <a:defRPr/>
            </a:pPr>
            <a:r>
              <a:rPr lang="en-GB" sz="2400" dirty="0">
                <a:latin typeface="Century Gothic" pitchFamily="34" charset="0"/>
                <a:ea typeface="+mn-ea"/>
                <a:cs typeface="LilyUPC" panose="020B0604020202020204" pitchFamily="34" charset="-34"/>
              </a:rPr>
              <a:t> For more, visit E</a:t>
            </a:r>
            <a:r>
              <a:rPr lang="en-GB" sz="2400" dirty="0">
                <a:latin typeface="Century Gothic" pitchFamily="34" charset="0"/>
                <a:ea typeface="Ebrima" panose="02000000000000000000" pitchFamily="2" charset="0"/>
                <a:cs typeface="Mangal" panose="02040503050203030202" pitchFamily="18" charset="0"/>
              </a:rPr>
              <a:t>ngagingScience.eu</a:t>
            </a:r>
          </a:p>
        </p:txBody>
      </p:sp>
      <p:sp>
        <p:nvSpPr>
          <p:cNvPr id="5" name="Date Placeholder 1"/>
          <p:cNvSpPr>
            <a:spLocks noGrp="1"/>
          </p:cNvSpPr>
          <p:nvPr>
            <p:ph type="dt" sz="half" idx="10"/>
          </p:nvPr>
        </p:nvSpPr>
        <p:spPr/>
        <p:txBody>
          <a:bodyPr/>
          <a:lstStyle>
            <a:lvl1pPr>
              <a:defRPr/>
            </a:lvl1pPr>
          </a:lstStyle>
          <a:p>
            <a:pPr>
              <a:defRPr/>
            </a:pPr>
            <a:fld id="{F2474123-E4A9-0F41-8212-E2A3C7CBF4CA}" type="datetimeFigureOut">
              <a:rPr lang="en-GB"/>
              <a:pPr>
                <a:defRPr/>
              </a:pPr>
              <a:t>10/10/2019</a:t>
            </a:fld>
            <a:endParaRPr lang="en-GB" dirty="0"/>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3"/>
          <p:cNvSpPr>
            <a:spLocks noGrp="1"/>
          </p:cNvSpPr>
          <p:nvPr>
            <p:ph type="sldNum" sz="quarter" idx="12"/>
          </p:nvPr>
        </p:nvSpPr>
        <p:spPr/>
        <p:txBody>
          <a:bodyPr/>
          <a:lstStyle>
            <a:lvl1pPr>
              <a:defRPr/>
            </a:lvl1pPr>
          </a:lstStyle>
          <a:p>
            <a:fld id="{B4D26683-1A3D-F049-B1F0-D037D43A1C34}" type="slidenum">
              <a:rPr lang="en-GB" altLang="x-none"/>
              <a:pPr/>
              <a:t>‹#›</a:t>
            </a:fld>
            <a:endParaRPr lang="en-GB" altLang="x-none"/>
          </a:p>
        </p:txBody>
      </p:sp>
    </p:spTree>
    <p:extLst>
      <p:ext uri="{BB962C8B-B14F-4D97-AF65-F5344CB8AC3E}">
        <p14:creationId xmlns:p14="http://schemas.microsoft.com/office/powerpoint/2010/main" val="706663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1D8BD11-00AD-4A4F-8B09-F7AB630AEF01}" type="datetimeFigureOut">
              <a:rPr lang="en-GB"/>
              <a:pPr>
                <a:defRPr/>
              </a:pPr>
              <a:t>10/10/2019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8FBC31E1-1965-0A46-A871-7696C87F7ACF}" type="slidenum">
              <a:rPr lang="en-GB" altLang="x-none"/>
              <a:pPr/>
              <a:t>‹#›</a:t>
            </a:fld>
            <a:endParaRPr lang="en-GB" altLang="x-none"/>
          </a:p>
        </p:txBody>
      </p:sp>
    </p:spTree>
    <p:extLst>
      <p:ext uri="{BB962C8B-B14F-4D97-AF65-F5344CB8AC3E}">
        <p14:creationId xmlns:p14="http://schemas.microsoft.com/office/powerpoint/2010/main" val="618522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23F8446-15C9-5242-BC12-0F0BCD7C91C9}" type="datetimeFigureOut">
              <a:rPr lang="en-GB"/>
              <a:pPr>
                <a:defRPr/>
              </a:pPr>
              <a:t>10/10/2019</a:t>
            </a:fld>
            <a:endParaRPr lang="en-GB" dirty="0"/>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fld id="{F214407D-59FB-064C-BAE6-FCF7C6E2CE13}" type="slidenum">
              <a:rPr lang="en-GB" altLang="x-none"/>
              <a:pPr/>
              <a:t>‹#›</a:t>
            </a:fld>
            <a:endParaRPr lang="en-GB" altLang="x-none"/>
          </a:p>
        </p:txBody>
      </p:sp>
    </p:spTree>
    <p:extLst>
      <p:ext uri="{BB962C8B-B14F-4D97-AF65-F5344CB8AC3E}">
        <p14:creationId xmlns:p14="http://schemas.microsoft.com/office/powerpoint/2010/main" val="169245317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endParaRPr lang="en-GB" altLang="x-none"/>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endParaRPr lang="en-GB" altLang="x-none"/>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cs typeface="+mn-cs"/>
              </a:defRPr>
            </a:lvl1pPr>
          </a:lstStyle>
          <a:p>
            <a:pPr>
              <a:defRPr/>
            </a:pPr>
            <a:fld id="{77A97B85-3862-2345-8809-1812EECBA0A2}" type="datetimeFigureOut">
              <a:rPr lang="en-GB"/>
              <a:pPr>
                <a:defRPr/>
              </a:pPr>
              <a:t>10/10/2019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defRPr>
            </a:lvl1pPr>
          </a:lstStyle>
          <a:p>
            <a:fld id="{C608A825-C6ED-4F4D-8572-DAA1B9204A6D}" type="slidenum">
              <a:rPr lang="en-GB" altLang="x-none"/>
              <a:pPr/>
              <a:t>‹#›</a:t>
            </a:fld>
            <a:endParaRPr lang="en-GB" altLang="x-none"/>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80" r:id="rId7"/>
    <p:sldLayoutId id="2147483676" r:id="rId8"/>
    <p:sldLayoutId id="2147483677" r:id="rId9"/>
    <p:sldLayoutId id="2147483678" r:id="rId10"/>
    <p:sldLayoutId id="2147483679" r:id="rId11"/>
    <p:sldLayoutId id="2147483681" r:id="rId12"/>
    <p:sldLayoutId id="2147483682" r:id="rId13"/>
    <p:sldLayoutId id="2147483683" r:id="rId14"/>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charset="0"/>
        </a:defRPr>
      </a:lvl2pPr>
      <a:lvl3pPr algn="ctr" rtl="0" fontAlgn="base">
        <a:spcBef>
          <a:spcPct val="0"/>
        </a:spcBef>
        <a:spcAft>
          <a:spcPct val="0"/>
        </a:spcAft>
        <a:defRPr sz="4400">
          <a:solidFill>
            <a:schemeClr val="tx1"/>
          </a:solidFill>
          <a:latin typeface="Calibri" charset="0"/>
        </a:defRPr>
      </a:lvl3pPr>
      <a:lvl4pPr algn="ctr" rtl="0" fontAlgn="base">
        <a:spcBef>
          <a:spcPct val="0"/>
        </a:spcBef>
        <a:spcAft>
          <a:spcPct val="0"/>
        </a:spcAft>
        <a:defRPr sz="4400">
          <a:solidFill>
            <a:schemeClr val="tx1"/>
          </a:solidFill>
          <a:latin typeface="Calibri" charset="0"/>
        </a:defRPr>
      </a:lvl4pPr>
      <a:lvl5pPr algn="ctr" rtl="0" fontAlgn="base">
        <a:spcBef>
          <a:spcPct val="0"/>
        </a:spcBef>
        <a:spcAft>
          <a:spcPct val="0"/>
        </a:spcAft>
        <a:defRPr sz="4400">
          <a:solidFill>
            <a:schemeClr val="tx1"/>
          </a:solidFill>
          <a:latin typeface="Calibri" charset="0"/>
        </a:defRPr>
      </a:lvl5pPr>
      <a:lvl6pPr marL="457200" algn="ctr" rtl="0" fontAlgn="base">
        <a:spcBef>
          <a:spcPct val="0"/>
        </a:spcBef>
        <a:spcAft>
          <a:spcPct val="0"/>
        </a:spcAft>
        <a:defRPr sz="4400">
          <a:solidFill>
            <a:schemeClr val="tx1"/>
          </a:solidFill>
          <a:latin typeface="Calibri" charset="0"/>
        </a:defRPr>
      </a:lvl6pPr>
      <a:lvl7pPr marL="914400" algn="ctr" rtl="0" fontAlgn="base">
        <a:spcBef>
          <a:spcPct val="0"/>
        </a:spcBef>
        <a:spcAft>
          <a:spcPct val="0"/>
        </a:spcAft>
        <a:defRPr sz="4400">
          <a:solidFill>
            <a:schemeClr val="tx1"/>
          </a:solidFill>
          <a:latin typeface="Calibri" charset="0"/>
        </a:defRPr>
      </a:lvl7pPr>
      <a:lvl8pPr marL="1371600" algn="ctr" rtl="0" fontAlgn="base">
        <a:spcBef>
          <a:spcPct val="0"/>
        </a:spcBef>
        <a:spcAft>
          <a:spcPct val="0"/>
        </a:spcAft>
        <a:defRPr sz="4400">
          <a:solidFill>
            <a:schemeClr val="tx1"/>
          </a:solidFill>
          <a:latin typeface="Calibri" charset="0"/>
        </a:defRPr>
      </a:lvl8pPr>
      <a:lvl9pPr marL="1828800" algn="ctr" rtl="0" fontAlgn="base">
        <a:spcBef>
          <a:spcPct val="0"/>
        </a:spcBef>
        <a:spcAft>
          <a:spcPct val="0"/>
        </a:spcAft>
        <a:defRPr sz="4400">
          <a:solidFill>
            <a:schemeClr val="tx1"/>
          </a:solidFill>
          <a:latin typeface="Calibri"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image" Target="../media/image4.png"/><Relationship Id="rId1" Type="http://schemas.openxmlformats.org/officeDocument/2006/relationships/tags" Target="../tags/tag2.xml"/><Relationship Id="rId2"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4" Type="http://schemas.openxmlformats.org/officeDocument/2006/relationships/image" Target="../media/image1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image" Target="../media/image13.png"/><Relationship Id="rId8" Type="http://schemas.openxmlformats.org/officeDocument/2006/relationships/image" Target="../media/image29.png"/><Relationship Id="rId9" Type="http://schemas.openxmlformats.org/officeDocument/2006/relationships/image" Target="../media/image12.png"/><Relationship Id="rId1" Type="http://schemas.openxmlformats.org/officeDocument/2006/relationships/tags" Target="../tags/tag11.xml"/><Relationship Id="rId2"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1" Type="http://schemas.openxmlformats.org/officeDocument/2006/relationships/image" Target="../media/image36.png"/><Relationship Id="rId12" Type="http://schemas.openxmlformats.org/officeDocument/2006/relationships/image" Target="../media/image37.png"/><Relationship Id="rId13" Type="http://schemas.openxmlformats.org/officeDocument/2006/relationships/image" Target="../media/image38.png"/><Relationship Id="rId1" Type="http://schemas.openxmlformats.org/officeDocument/2006/relationships/tags" Target="../tags/tag12.xml"/><Relationship Id="rId2" Type="http://schemas.openxmlformats.org/officeDocument/2006/relationships/slideLayout" Target="../slideLayouts/slideLayout13.xml"/><Relationship Id="rId3" Type="http://schemas.openxmlformats.org/officeDocument/2006/relationships/notesSlide" Target="../notesSlides/notesSlide11.xml"/><Relationship Id="rId4" Type="http://schemas.openxmlformats.org/officeDocument/2006/relationships/image" Target="../media/image30.png"/><Relationship Id="rId5" Type="http://schemas.openxmlformats.org/officeDocument/2006/relationships/image" Target="../media/image16.png"/><Relationship Id="rId6" Type="http://schemas.openxmlformats.org/officeDocument/2006/relationships/image" Target="../media/image31.png"/><Relationship Id="rId7" Type="http://schemas.openxmlformats.org/officeDocument/2006/relationships/image" Target="../media/image32.png"/><Relationship Id="rId8" Type="http://schemas.openxmlformats.org/officeDocument/2006/relationships/image" Target="../media/image33.png"/><Relationship Id="rId9" Type="http://schemas.openxmlformats.org/officeDocument/2006/relationships/image" Target="../media/image34.png"/><Relationship Id="rId10" Type="http://schemas.openxmlformats.org/officeDocument/2006/relationships/image" Target="../media/image35.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4" Type="http://schemas.openxmlformats.org/officeDocument/2006/relationships/image" Target="../media/image1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5.png"/><Relationship Id="rId8" Type="http://schemas.openxmlformats.org/officeDocument/2006/relationships/image" Target="../media/image38.png"/><Relationship Id="rId1" Type="http://schemas.openxmlformats.org/officeDocument/2006/relationships/tags" Target="../tags/tag13.xml"/><Relationship Id="rId2"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image" Target="../media/image16.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tags" Target="../tags/tag14.xml"/><Relationship Id="rId2"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image" Target="../media/image16.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35.png"/><Relationship Id="rId8" Type="http://schemas.openxmlformats.org/officeDocument/2006/relationships/image" Target="../media/image38.png"/><Relationship Id="rId1" Type="http://schemas.openxmlformats.org/officeDocument/2006/relationships/tags" Target="../tags/tag15.xml"/><Relationship Id="rId2"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16.png"/><Relationship Id="rId5" Type="http://schemas.openxmlformats.org/officeDocument/2006/relationships/image" Target="../media/image36.png"/><Relationship Id="rId6" Type="http://schemas.openxmlformats.org/officeDocument/2006/relationships/image" Target="../media/image37.png"/><Relationship Id="rId1" Type="http://schemas.openxmlformats.org/officeDocument/2006/relationships/tags" Target="../tags/tag16.xml"/><Relationship Id="rId2"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image" Target="../media/image39.png"/><Relationship Id="rId5" Type="http://schemas.openxmlformats.org/officeDocument/2006/relationships/image" Target="../media/image4.png"/><Relationship Id="rId1" Type="http://schemas.openxmlformats.org/officeDocument/2006/relationships/tags" Target="../tags/tag17.xml"/><Relationship Id="rId2"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1" Type="http://schemas.openxmlformats.org/officeDocument/2006/relationships/image" Target="../media/image46.png"/><Relationship Id="rId12" Type="http://schemas.openxmlformats.org/officeDocument/2006/relationships/image" Target="../media/image47.png"/><Relationship Id="rId13" Type="http://schemas.openxmlformats.org/officeDocument/2006/relationships/image" Target="../media/image48.png"/><Relationship Id="rId14" Type="http://schemas.openxmlformats.org/officeDocument/2006/relationships/image" Target="../media/image49.png"/><Relationship Id="rId15" Type="http://schemas.openxmlformats.org/officeDocument/2006/relationships/image" Target="../media/image50.emf"/><Relationship Id="rId16" Type="http://schemas.openxmlformats.org/officeDocument/2006/relationships/image" Target="../media/image51.emf"/><Relationship Id="rId17" Type="http://schemas.openxmlformats.org/officeDocument/2006/relationships/image" Target="../media/image52.png"/><Relationship Id="rId18" Type="http://schemas.openxmlformats.org/officeDocument/2006/relationships/image" Target="../media/image53.png"/><Relationship Id="rId1" Type="http://schemas.openxmlformats.org/officeDocument/2006/relationships/tags" Target="../tags/tag18.xml"/><Relationship Id="rId2" Type="http://schemas.openxmlformats.org/officeDocument/2006/relationships/slideLayout" Target="../slideLayouts/slideLayout7.xml"/><Relationship Id="rId3" Type="http://schemas.openxmlformats.org/officeDocument/2006/relationships/notesSlide" Target="../notesSlides/notesSlide17.xml"/><Relationship Id="rId4" Type="http://schemas.openxmlformats.org/officeDocument/2006/relationships/image" Target="../media/image4.png"/><Relationship Id="rId5" Type="http://schemas.openxmlformats.org/officeDocument/2006/relationships/image" Target="../media/image40.png"/><Relationship Id="rId6" Type="http://schemas.openxmlformats.org/officeDocument/2006/relationships/image" Target="../media/image41.png"/><Relationship Id="rId7" Type="http://schemas.openxmlformats.org/officeDocument/2006/relationships/image" Target="../media/image42.png"/><Relationship Id="rId8" Type="http://schemas.openxmlformats.org/officeDocument/2006/relationships/image" Target="../media/image43.png"/><Relationship Id="rId9" Type="http://schemas.openxmlformats.org/officeDocument/2006/relationships/image" Target="../media/image44.png"/><Relationship Id="rId10" Type="http://schemas.openxmlformats.org/officeDocument/2006/relationships/image" Target="../media/image45.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7" Type="http://schemas.openxmlformats.org/officeDocument/2006/relationships/image" Target="../media/image8.png"/><Relationship Id="rId1" Type="http://schemas.openxmlformats.org/officeDocument/2006/relationships/tags" Target="../tags/tag3.xml"/><Relationship Id="rId2"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9.png"/><Relationship Id="rId5" Type="http://schemas.openxmlformats.org/officeDocument/2006/relationships/image" Target="../media/image10.png"/><Relationship Id="rId1" Type="http://schemas.openxmlformats.org/officeDocument/2006/relationships/tags" Target="../tags/tag4.xml"/><Relationship Id="rId2"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1" Type="http://schemas.openxmlformats.org/officeDocument/2006/relationships/image" Target="../media/image17.png"/><Relationship Id="rId12" Type="http://schemas.openxmlformats.org/officeDocument/2006/relationships/image" Target="../media/image18.png"/><Relationship Id="rId1" Type="http://schemas.openxmlformats.org/officeDocument/2006/relationships/tags" Target="../tags/tag5.xml"/><Relationship Id="rId2" Type="http://schemas.openxmlformats.org/officeDocument/2006/relationships/slideLayout" Target="../slideLayouts/slideLayout12.xml"/><Relationship Id="rId3" Type="http://schemas.openxmlformats.org/officeDocument/2006/relationships/notesSlide" Target="../notesSlides/notesSlide4.xml"/><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8" Type="http://schemas.openxmlformats.org/officeDocument/2006/relationships/image" Target="../media/image15.png"/><Relationship Id="rId9" Type="http://schemas.openxmlformats.org/officeDocument/2006/relationships/slide" Target="slide9.xml"/><Relationship Id="rId10"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19.png"/><Relationship Id="rId5" Type="http://schemas.openxmlformats.org/officeDocument/2006/relationships/image" Target="../media/image20.png"/><Relationship Id="rId6" Type="http://schemas.openxmlformats.org/officeDocument/2006/relationships/image" Target="../media/image3.png"/><Relationship Id="rId1" Type="http://schemas.openxmlformats.org/officeDocument/2006/relationships/tags" Target="../tags/tag6.xml"/><Relationship Id="rId2"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1.png"/><Relationship Id="rId5" Type="http://schemas.openxmlformats.org/officeDocument/2006/relationships/slide" Target="slide16.xml"/><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18.png"/><Relationship Id="rId1" Type="http://schemas.openxmlformats.org/officeDocument/2006/relationships/tags" Target="../tags/tag7.xml"/><Relationship Id="rId2"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tags" Target="../tags/tag8.xml"/><Relationship Id="rId2"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24.png"/><Relationship Id="rId5" Type="http://schemas.openxmlformats.org/officeDocument/2006/relationships/slide" Target="slide16.xml"/><Relationship Id="rId1" Type="http://schemas.openxmlformats.org/officeDocument/2006/relationships/tags" Target="../tags/tag9.xml"/><Relationship Id="rId2"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6.png"/><Relationship Id="rId5" Type="http://schemas.openxmlformats.org/officeDocument/2006/relationships/image" Target="../media/image11.png"/><Relationship Id="rId6" Type="http://schemas.openxmlformats.org/officeDocument/2006/relationships/image" Target="../media/image17.png"/><Relationship Id="rId7" Type="http://schemas.openxmlformats.org/officeDocument/2006/relationships/image" Target="../media/image25.png"/><Relationship Id="rId8" Type="http://schemas.openxmlformats.org/officeDocument/2006/relationships/image" Target="../media/image26.png"/><Relationship Id="rId9" Type="http://schemas.openxmlformats.org/officeDocument/2006/relationships/image" Target="../media/image27.png"/><Relationship Id="rId1" Type="http://schemas.openxmlformats.org/officeDocument/2006/relationships/tags" Target="../tags/tag10.xml"/><Relationship Id="rId2"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3298825"/>
            <a:ext cx="9142413" cy="1066800"/>
          </a:xfrm>
          <a:prstGeom prst="rec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6147" name="TextBox 1"/>
          <p:cNvSpPr txBox="1">
            <a:spLocks noChangeArrowheads="1"/>
          </p:cNvSpPr>
          <p:nvPr/>
        </p:nvSpPr>
        <p:spPr bwMode="auto">
          <a:xfrm>
            <a:off x="395288" y="3482975"/>
            <a:ext cx="849788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4000">
                <a:solidFill>
                  <a:schemeClr val="bg1"/>
                </a:solidFill>
                <a:latin typeface="Century Gothic" charset="0"/>
              </a:rPr>
              <a:t>La science de l’électroménager</a:t>
            </a:r>
          </a:p>
        </p:txBody>
      </p:sp>
      <p:pic>
        <p:nvPicPr>
          <p:cNvPr id="6148"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35150" y="2508250"/>
            <a:ext cx="5545138"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Equipping the Next Generation for Active Engagement</a:t>
            </a:r>
            <a:r>
              <a:rPr lang="en-GB" sz="1300" b="1" spc="-150"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in Science</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sp>
        <p:nvSpPr>
          <p:cNvPr id="6150" name="ZoneTexte 5"/>
          <p:cNvSpPr txBox="1">
            <a:spLocks noChangeArrowheads="1"/>
          </p:cNvSpPr>
          <p:nvPr/>
        </p:nvSpPr>
        <p:spPr bwMode="auto">
          <a:xfrm>
            <a:off x="1835150" y="6443663"/>
            <a:ext cx="561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a:latin typeface="Century Gothic" charset="0"/>
              </a:rPr>
              <a:t>Pour en savoir plus, visiter engagingscience.eu/fr</a:t>
            </a:r>
          </a:p>
        </p:txBody>
      </p:sp>
      <p:sp>
        <p:nvSpPr>
          <p:cNvPr id="7" name="ZoneTexte 6"/>
          <p:cNvSpPr txBox="1"/>
          <p:nvPr/>
        </p:nvSpPr>
        <p:spPr>
          <a:xfrm>
            <a:off x="0" y="2492375"/>
            <a:ext cx="9144000" cy="400050"/>
          </a:xfrm>
          <a:prstGeom prst="rect">
            <a:avLst/>
          </a:prstGeom>
          <a:solidFill>
            <a:schemeClr val="bg1"/>
          </a:solidFill>
        </p:spPr>
        <p:txBody>
          <a:bodyPr>
            <a:spAutoFit/>
          </a:bodyPr>
          <a:lstStyle/>
          <a:p>
            <a:pPr algn="ctr" fontAlgn="auto">
              <a:spcBef>
                <a:spcPts val="0"/>
              </a:spcBef>
              <a:spcAft>
                <a:spcPts val="0"/>
              </a:spcAft>
              <a:defRPr/>
            </a:pPr>
            <a:r>
              <a:rPr lang="fr-FR" sz="2000" b="1" dirty="0">
                <a:solidFill>
                  <a:schemeClr val="bg1">
                    <a:lumMod val="50000"/>
                  </a:schemeClr>
                </a:solidFill>
                <a:latin typeface="+mn-lt"/>
                <a:ea typeface="+mn-ea"/>
                <a:cs typeface="+mn-cs"/>
              </a:rPr>
              <a:t>Aider les nouvelles générations à s’impliquer dans les enjeux des sciences</a:t>
            </a:r>
            <a:endParaRPr lang="fr-FR" sz="2000" b="1" dirty="0">
              <a:solidFill>
                <a:schemeClr val="bg1">
                  <a:lumMod val="50000"/>
                </a:schemeClr>
              </a:solidFill>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p:cNvSpPr/>
          <p:nvPr/>
        </p:nvSpPr>
        <p:spPr>
          <a:xfrm>
            <a:off x="4586288" y="1557338"/>
            <a:ext cx="4446587"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5363" name="Group 9"/>
          <p:cNvGrpSpPr>
            <a:grpSpLocks/>
          </p:cNvGrpSpPr>
          <p:nvPr/>
        </p:nvGrpSpPr>
        <p:grpSpPr bwMode="auto">
          <a:xfrm>
            <a:off x="6324600" y="0"/>
            <a:ext cx="2784475" cy="641350"/>
            <a:chOff x="6324600" y="0"/>
            <a:chExt cx="2784698" cy="641606"/>
          </a:xfrm>
        </p:grpSpPr>
        <p:sp>
          <p:nvSpPr>
            <p:cNvPr id="15389" name="TextBox 21"/>
            <p:cNvSpPr txBox="1">
              <a:spLocks noChangeArrowheads="1"/>
            </p:cNvSpPr>
            <p:nvPr/>
          </p:nvSpPr>
          <p:spPr bwMode="auto">
            <a:xfrm>
              <a:off x="6324600" y="0"/>
              <a:ext cx="2280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1b</a:t>
              </a:r>
            </a:p>
          </p:txBody>
        </p:sp>
        <p:pic>
          <p:nvPicPr>
            <p:cNvPr id="15390"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364" name="TextBox 69"/>
          <p:cNvSpPr txBox="1">
            <a:spLocks noChangeArrowheads="1"/>
          </p:cNvSpPr>
          <p:nvPr/>
        </p:nvSpPr>
        <p:spPr bwMode="auto">
          <a:xfrm>
            <a:off x="0" y="25400"/>
            <a:ext cx="9144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latin typeface="Century Gothic" charset="0"/>
              </a:rPr>
              <a:t>Cartes appareils</a:t>
            </a:r>
          </a:p>
          <a:p>
            <a:pPr algn="ctr"/>
            <a:endParaRPr lang="en-GB" altLang="x-none" sz="2800">
              <a:latin typeface="Century Gothic" charset="0"/>
            </a:endParaRPr>
          </a:p>
        </p:txBody>
      </p:sp>
      <p:grpSp>
        <p:nvGrpSpPr>
          <p:cNvPr id="15365" name="Group 20"/>
          <p:cNvGrpSpPr>
            <a:grpSpLocks/>
          </p:cNvGrpSpPr>
          <p:nvPr/>
        </p:nvGrpSpPr>
        <p:grpSpPr bwMode="auto">
          <a:xfrm>
            <a:off x="1619250" y="549275"/>
            <a:ext cx="6697663" cy="935038"/>
            <a:chOff x="1331640" y="404664"/>
            <a:chExt cx="6192688" cy="936104"/>
          </a:xfrm>
        </p:grpSpPr>
        <p:sp>
          <p:nvSpPr>
            <p:cNvPr id="64" name="Rounded Rectangle 63"/>
            <p:cNvSpPr/>
            <p:nvPr/>
          </p:nvSpPr>
          <p:spPr>
            <a:xfrm>
              <a:off x="1331640" y="404664"/>
              <a:ext cx="6120680" cy="936104"/>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5387" name="TextBox 125"/>
            <p:cNvSpPr txBox="1">
              <a:spLocks noChangeArrowheads="1"/>
            </p:cNvSpPr>
            <p:nvPr/>
          </p:nvSpPr>
          <p:spPr bwMode="auto">
            <a:xfrm>
              <a:off x="1331640" y="406405"/>
              <a:ext cx="302433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33CC33"/>
                </a:buClr>
                <a:buSzPct val="94000"/>
                <a:buFont typeface="Wingdings" charset="2"/>
                <a:buChar char="l"/>
              </a:pPr>
              <a:r>
                <a:rPr lang="fr-FR" altLang="x-none" sz="1700">
                  <a:solidFill>
                    <a:schemeClr val="bg1"/>
                  </a:solidFill>
                  <a:latin typeface="Century Gothic" charset="0"/>
                </a:rPr>
                <a:t>Identifie ou calcule la puissance, en kilowatts (kW), de chaque appareil.</a:t>
              </a:r>
            </a:p>
          </p:txBody>
        </p:sp>
        <p:sp>
          <p:nvSpPr>
            <p:cNvPr id="15388" name="TextBox 19"/>
            <p:cNvSpPr txBox="1">
              <a:spLocks noChangeArrowheads="1"/>
            </p:cNvSpPr>
            <p:nvPr/>
          </p:nvSpPr>
          <p:spPr bwMode="auto">
            <a:xfrm>
              <a:off x="4139952" y="406405"/>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33CC33"/>
                </a:buClr>
                <a:buSzPct val="94000"/>
                <a:buFont typeface="Wingdings" charset="2"/>
                <a:buChar char="l"/>
              </a:pPr>
              <a:r>
                <a:rPr lang="en-GB" altLang="x-none" sz="1700">
                  <a:solidFill>
                    <a:schemeClr val="bg1"/>
                  </a:solidFill>
                  <a:latin typeface="Century Gothic" charset="0"/>
                </a:rPr>
                <a:t>Classe les cartes par ordre de puissance croissant.</a:t>
              </a:r>
            </a:p>
          </p:txBody>
        </p:sp>
      </p:grpSp>
      <p:sp>
        <p:nvSpPr>
          <p:cNvPr id="24" name="Rectangle 23"/>
          <p:cNvSpPr/>
          <p:nvPr/>
        </p:nvSpPr>
        <p:spPr>
          <a:xfrm>
            <a:off x="138113" y="1557338"/>
            <a:ext cx="4448175"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138113" y="4005263"/>
            <a:ext cx="4448175"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Rectangle 26"/>
          <p:cNvSpPr/>
          <p:nvPr/>
        </p:nvSpPr>
        <p:spPr>
          <a:xfrm>
            <a:off x="4586288" y="4005263"/>
            <a:ext cx="4446587"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pic>
        <p:nvPicPr>
          <p:cNvPr id="15369" name="Picture 33" descr="scissor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4925" y="1438275"/>
            <a:ext cx="336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70" name="TextBox 34"/>
          <p:cNvSpPr txBox="1">
            <a:spLocks noChangeArrowheads="1"/>
          </p:cNvSpPr>
          <p:nvPr/>
        </p:nvSpPr>
        <p:spPr bwMode="auto">
          <a:xfrm>
            <a:off x="395288" y="1773238"/>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15371" name="TextBox 35"/>
          <p:cNvSpPr txBox="1">
            <a:spLocks noChangeArrowheads="1"/>
          </p:cNvSpPr>
          <p:nvPr/>
        </p:nvSpPr>
        <p:spPr bwMode="auto">
          <a:xfrm>
            <a:off x="179388" y="1557338"/>
            <a:ext cx="317341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900" b="1">
                <a:latin typeface="Century Gothic" charset="0"/>
              </a:rPr>
              <a:t>Radiateur électrique</a:t>
            </a:r>
          </a:p>
        </p:txBody>
      </p:sp>
      <p:sp>
        <p:nvSpPr>
          <p:cNvPr id="15372" name="TextBox 36"/>
          <p:cNvSpPr txBox="1">
            <a:spLocks noChangeArrowheads="1"/>
          </p:cNvSpPr>
          <p:nvPr/>
        </p:nvSpPr>
        <p:spPr bwMode="auto">
          <a:xfrm>
            <a:off x="107950" y="4005263"/>
            <a:ext cx="2376488"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latin typeface="Century Gothic" charset="0"/>
              </a:rPr>
              <a:t>Console de jeux vidéo</a:t>
            </a:r>
          </a:p>
        </p:txBody>
      </p:sp>
      <p:sp>
        <p:nvSpPr>
          <p:cNvPr id="15373" name="TextBox 37"/>
          <p:cNvSpPr txBox="1">
            <a:spLocks noChangeArrowheads="1"/>
          </p:cNvSpPr>
          <p:nvPr/>
        </p:nvSpPr>
        <p:spPr bwMode="auto">
          <a:xfrm>
            <a:off x="4572000" y="1557338"/>
            <a:ext cx="3095625" cy="67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900" b="1">
                <a:latin typeface="Century Gothic" charset="0"/>
              </a:rPr>
              <a:t>Chargeur de téléphone portable</a:t>
            </a:r>
          </a:p>
        </p:txBody>
      </p:sp>
      <p:sp>
        <p:nvSpPr>
          <p:cNvPr id="15374" name="TextBox 38"/>
          <p:cNvSpPr txBox="1">
            <a:spLocks noChangeArrowheads="1"/>
          </p:cNvSpPr>
          <p:nvPr/>
        </p:nvSpPr>
        <p:spPr bwMode="auto">
          <a:xfrm>
            <a:off x="4572000" y="4005263"/>
            <a:ext cx="3048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000" b="1">
                <a:latin typeface="Century Gothic" charset="0"/>
              </a:rPr>
              <a:t>Routeur Wi-Fi</a:t>
            </a:r>
          </a:p>
        </p:txBody>
      </p:sp>
      <p:pic>
        <p:nvPicPr>
          <p:cNvPr id="29" name="Picture 28" descr="heat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619250" y="2309813"/>
            <a:ext cx="2936875" cy="162401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mobile and charge.png"/>
          <p:cNvPicPr>
            <a:picLocks noChangeAspect="1"/>
          </p:cNvPicPr>
          <p:nvPr/>
        </p:nvPicPr>
        <p:blipFill>
          <a:blip r:embed="rId7" cstate="print"/>
          <a:stretch>
            <a:fillRect/>
          </a:stretch>
        </p:blipFill>
        <p:spPr>
          <a:xfrm>
            <a:off x="5940152" y="1837023"/>
            <a:ext cx="3084959" cy="2168041"/>
          </a:xfrm>
          <a:prstGeom prst="rect">
            <a:avLst/>
          </a:prstGeom>
          <a:ln>
            <a:noFill/>
          </a:ln>
          <a:effectLst>
            <a:softEdge rad="112500"/>
          </a:effectLst>
        </p:spPr>
      </p:pic>
      <p:pic>
        <p:nvPicPr>
          <p:cNvPr id="31" name="Picture 30" descr="Rou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5580063" y="4149725"/>
            <a:ext cx="3187700" cy="2112963"/>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8" name="Picture 31" descr="video game console.png"/>
          <p:cNvPicPr>
            <a:picLocks noChangeAspect="1"/>
          </p:cNvPicPr>
          <p:nvPr/>
        </p:nvPicPr>
        <p:blipFill>
          <a:blip r:embed="rId9">
            <a:extLst>
              <a:ext uri="{28A0092B-C50C-407E-A947-70E740481C1C}">
                <a14:useLocalDpi xmlns:a14="http://schemas.microsoft.com/office/drawing/2010/main" val="0"/>
              </a:ext>
            </a:extLst>
          </a:blip>
          <a:srcRect r="6136" b="7693"/>
          <a:stretch>
            <a:fillRect/>
          </a:stretch>
        </p:blipFill>
        <p:spPr bwMode="auto">
          <a:xfrm>
            <a:off x="1673225" y="4149725"/>
            <a:ext cx="2917825"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TextBox 39"/>
          <p:cNvSpPr txBox="1">
            <a:spLocks noChangeArrowheads="1"/>
          </p:cNvSpPr>
          <p:nvPr/>
        </p:nvSpPr>
        <p:spPr bwMode="auto">
          <a:xfrm>
            <a:off x="4787900" y="2632075"/>
            <a:ext cx="2305050" cy="369888"/>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1524000" algn="l"/>
              </a:tabLst>
              <a:defRPr/>
            </a:pPr>
            <a:r>
              <a:rPr lang="en-GB" dirty="0">
                <a:latin typeface="Century Gothic" pitchFamily="34" charset="0"/>
                <a:ea typeface="+mn-ea"/>
                <a:cs typeface="+mn-cs"/>
              </a:rPr>
              <a:t>Puissance = 3 W</a:t>
            </a:r>
          </a:p>
        </p:txBody>
      </p:sp>
      <p:sp>
        <p:nvSpPr>
          <p:cNvPr id="41" name="TextBox 40"/>
          <p:cNvSpPr txBox="1">
            <a:spLocks noChangeArrowheads="1"/>
          </p:cNvSpPr>
          <p:nvPr/>
        </p:nvSpPr>
        <p:spPr bwMode="auto">
          <a:xfrm>
            <a:off x="4716463" y="5080000"/>
            <a:ext cx="2376487" cy="369888"/>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1524000" algn="l"/>
              </a:tabLst>
              <a:defRPr/>
            </a:pPr>
            <a:r>
              <a:rPr lang="en-GB" dirty="0">
                <a:latin typeface="Century Gothic" pitchFamily="34" charset="0"/>
                <a:ea typeface="+mn-ea"/>
                <a:cs typeface="+mn-cs"/>
              </a:rPr>
              <a:t>Puissance = 6 W</a:t>
            </a:r>
          </a:p>
        </p:txBody>
      </p:sp>
      <p:sp>
        <p:nvSpPr>
          <p:cNvPr id="43" name="TextBox 42"/>
          <p:cNvSpPr txBox="1">
            <a:spLocks noChangeArrowheads="1"/>
          </p:cNvSpPr>
          <p:nvPr/>
        </p:nvSpPr>
        <p:spPr bwMode="auto">
          <a:xfrm>
            <a:off x="323850" y="5080000"/>
            <a:ext cx="2519363" cy="369888"/>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263525" algn="l"/>
              </a:tabLst>
              <a:defRPr/>
            </a:pPr>
            <a:r>
              <a:rPr lang="en-GB" dirty="0">
                <a:latin typeface="Century Gothic" pitchFamily="34" charset="0"/>
                <a:ea typeface="+mn-ea"/>
                <a:cs typeface="+mn-cs"/>
              </a:rPr>
              <a:t>Puissance = 200 W</a:t>
            </a:r>
          </a:p>
        </p:txBody>
      </p:sp>
      <p:sp>
        <p:nvSpPr>
          <p:cNvPr id="44" name="TextBox 43"/>
          <p:cNvSpPr txBox="1">
            <a:spLocks noChangeArrowheads="1"/>
          </p:cNvSpPr>
          <p:nvPr/>
        </p:nvSpPr>
        <p:spPr bwMode="auto">
          <a:xfrm>
            <a:off x="323850" y="2632075"/>
            <a:ext cx="2376488" cy="369888"/>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984250" algn="l"/>
              </a:tabLst>
              <a:defRPr/>
            </a:pPr>
            <a:r>
              <a:rPr lang="en-GB" dirty="0">
                <a:latin typeface="Century Gothic" pitchFamily="34" charset="0"/>
                <a:ea typeface="+mn-ea"/>
                <a:cs typeface="+mn-cs"/>
              </a:rPr>
              <a:t>Puissance = 2 kW</a:t>
            </a:r>
          </a:p>
        </p:txBody>
      </p:sp>
      <p:sp>
        <p:nvSpPr>
          <p:cNvPr id="15383" name="ZoneTexte 27"/>
          <p:cNvSpPr txBox="1">
            <a:spLocks noChangeArrowheads="1"/>
          </p:cNvSpPr>
          <p:nvPr/>
        </p:nvSpPr>
        <p:spPr bwMode="auto">
          <a:xfrm>
            <a:off x="0" y="6524625"/>
            <a:ext cx="91440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b="1">
                <a:solidFill>
                  <a:schemeClr val="bg1"/>
                </a:solidFill>
                <a:latin typeface="Century Gothic" charset="0"/>
              </a:rPr>
              <a:t>Fiche apprenant</a:t>
            </a:r>
          </a:p>
        </p:txBody>
      </p:sp>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Right Arrow 34"/>
          <p:cNvSpPr>
            <a:spLocks noChangeArrowheads="1"/>
          </p:cNvSpPr>
          <p:nvPr/>
        </p:nvSpPr>
        <p:spPr bwMode="auto">
          <a:xfrm rot="10800000" flipV="1">
            <a:off x="900113" y="2565400"/>
            <a:ext cx="752475" cy="215900"/>
          </a:xfrm>
          <a:prstGeom prst="rightArrow">
            <a:avLst>
              <a:gd name="adj1" fmla="val 50000"/>
              <a:gd name="adj2" fmla="val 50004"/>
            </a:avLst>
          </a:prstGeom>
          <a:solidFill>
            <a:srgbClr val="D9D9D9"/>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39" name="Right Arrow 38"/>
          <p:cNvSpPr>
            <a:spLocks noChangeArrowheads="1"/>
          </p:cNvSpPr>
          <p:nvPr/>
        </p:nvSpPr>
        <p:spPr bwMode="auto">
          <a:xfrm rot="10800000" flipV="1">
            <a:off x="900113" y="3357563"/>
            <a:ext cx="752475" cy="215900"/>
          </a:xfrm>
          <a:prstGeom prst="rightArrow">
            <a:avLst>
              <a:gd name="adj1" fmla="val 50000"/>
              <a:gd name="adj2" fmla="val 50004"/>
            </a:avLst>
          </a:prstGeom>
          <a:solidFill>
            <a:srgbClr val="D9D9D9"/>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40" name="Right Arrow 39"/>
          <p:cNvSpPr>
            <a:spLocks noChangeArrowheads="1"/>
          </p:cNvSpPr>
          <p:nvPr/>
        </p:nvSpPr>
        <p:spPr bwMode="auto">
          <a:xfrm rot="10800000" flipV="1">
            <a:off x="900113" y="4111625"/>
            <a:ext cx="752475" cy="215900"/>
          </a:xfrm>
          <a:prstGeom prst="rightArrow">
            <a:avLst>
              <a:gd name="adj1" fmla="val 50000"/>
              <a:gd name="adj2" fmla="val 50004"/>
            </a:avLst>
          </a:prstGeom>
          <a:solidFill>
            <a:srgbClr val="D9D9D9"/>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41" name="Right Arrow 40"/>
          <p:cNvSpPr>
            <a:spLocks noChangeArrowheads="1"/>
          </p:cNvSpPr>
          <p:nvPr/>
        </p:nvSpPr>
        <p:spPr bwMode="auto">
          <a:xfrm rot="10800000" flipV="1">
            <a:off x="900113" y="5084763"/>
            <a:ext cx="752475" cy="215900"/>
          </a:xfrm>
          <a:prstGeom prst="rightArrow">
            <a:avLst>
              <a:gd name="adj1" fmla="val 50000"/>
              <a:gd name="adj2" fmla="val 50004"/>
            </a:avLst>
          </a:prstGeom>
          <a:solidFill>
            <a:srgbClr val="D9D9D9"/>
          </a:solidFill>
          <a:ln>
            <a:noFill/>
          </a:ln>
          <a:effectLst>
            <a:outerShdw blurRad="63500" dist="38100" dir="2700000" algn="tl"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graphicFrame>
        <p:nvGraphicFramePr>
          <p:cNvPr id="15" name="Table 14"/>
          <p:cNvGraphicFramePr>
            <a:graphicFrameLocks noGrp="1"/>
          </p:cNvGraphicFramePr>
          <p:nvPr/>
        </p:nvGraphicFramePr>
        <p:xfrm>
          <a:off x="1619250" y="1628775"/>
          <a:ext cx="5219700" cy="4943475"/>
        </p:xfrm>
        <a:graphic>
          <a:graphicData uri="http://schemas.openxmlformats.org/drawingml/2006/table">
            <a:tbl>
              <a:tblPr/>
              <a:tblGrid>
                <a:gridCol w="1885950"/>
                <a:gridCol w="1219200"/>
                <a:gridCol w="838200"/>
                <a:gridCol w="1276350"/>
              </a:tblGrid>
              <a:tr h="788988">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1" i="0" u="none" strike="noStrike" cap="none" normalizeH="0" baseline="0">
                          <a:ln>
                            <a:noFill/>
                          </a:ln>
                          <a:solidFill>
                            <a:srgbClr val="FFFFFF"/>
                          </a:solidFill>
                          <a:effectLst/>
                          <a:latin typeface="Century Gothic" charset="0"/>
                        </a:rPr>
                        <a:t>appliance</a:t>
                      </a:r>
                      <a:endParaRPr kumimoji="0" lang="en-GB" altLang="x-none" sz="1600" b="1"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1" i="0" u="none" strike="noStrike" cap="none" normalizeH="0" baseline="0">
                          <a:ln>
                            <a:noFill/>
                          </a:ln>
                          <a:solidFill>
                            <a:srgbClr val="FFFFFF"/>
                          </a:solidFill>
                          <a:effectLst/>
                          <a:latin typeface="Century Gothic" charset="0"/>
                        </a:rPr>
                        <a:t>puissance (kW)</a:t>
                      </a:r>
                      <a:endParaRPr kumimoji="0" lang="en-GB" altLang="x-none" sz="1600" b="1"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1" i="0" u="none" strike="noStrike" cap="none" normalizeH="0" baseline="0">
                          <a:ln>
                            <a:noFill/>
                          </a:ln>
                          <a:solidFill>
                            <a:srgbClr val="FFFFFF"/>
                          </a:solidFill>
                          <a:effectLst/>
                          <a:latin typeface="Century Gothic" charset="0"/>
                        </a:rPr>
                        <a:t>temps (h)</a:t>
                      </a:r>
                      <a:endParaRPr kumimoji="0" lang="en-GB" altLang="x-none" sz="1600" b="1"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1" i="0" u="none" strike="noStrike" cap="none" normalizeH="0" baseline="0">
                          <a:ln>
                            <a:noFill/>
                          </a:ln>
                          <a:solidFill>
                            <a:srgbClr val="FFFFFF"/>
                          </a:solidFill>
                          <a:effectLst/>
                          <a:latin typeface="Century Gothic" charset="0"/>
                        </a:rPr>
                        <a:t>énergie transferée (kWh)</a:t>
                      </a:r>
                      <a:endParaRPr kumimoji="0" lang="en-GB" altLang="x-none" sz="1600" b="1"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r>
              <a:tr h="3968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douche</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8</a:t>
                      </a:r>
                      <a:endParaRPr kumimoji="0" lang="en-GB" altLang="x-none" sz="1600" b="0" i="0" u="none" strike="noStrike" cap="none" normalizeH="0" baseline="0">
                        <a:ln>
                          <a:noFill/>
                        </a:ln>
                        <a:solidFill>
                          <a:schemeClr val="tx1"/>
                        </a:solidFill>
                        <a:effectLst/>
                        <a:latin typeface="Century Gothic" charset="0"/>
                      </a:endParaRP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sèche-cheveux</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2</a:t>
                      </a:r>
                      <a:endParaRPr kumimoji="0" lang="en-GB" altLang="x-none" sz="1600" b="0" i="0" u="none" strike="noStrike" cap="none" normalizeH="0" baseline="0">
                        <a:ln>
                          <a:noFill/>
                        </a:ln>
                        <a:solidFill>
                          <a:schemeClr val="tx1"/>
                        </a:solidFill>
                        <a:effectLst/>
                        <a:latin typeface="Century Gothic" charset="0"/>
                      </a:endParaRP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chemeClr val="tx1"/>
                          </a:solidFill>
                          <a:effectLst/>
                          <a:latin typeface="Century Gothic" charset="0"/>
                        </a:rPr>
                        <a:t>radiateur</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2</a:t>
                      </a:r>
                      <a:endParaRPr kumimoji="0" lang="en-GB" altLang="x-none" sz="1600" b="0" i="0" u="none" strike="noStrike" cap="none" normalizeH="0" baseline="0">
                        <a:ln>
                          <a:noFill/>
                        </a:ln>
                        <a:solidFill>
                          <a:schemeClr val="tx1"/>
                        </a:solidFill>
                        <a:effectLst/>
                        <a:latin typeface="Century Gothic" charset="0"/>
                      </a:endParaRP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968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TV</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0.3</a:t>
                      </a:r>
                      <a:endParaRPr kumimoji="0" lang="en-GB" altLang="x-none" sz="1600" b="0" i="0" u="none" strike="noStrike" cap="none" normalizeH="0" baseline="0">
                        <a:ln>
                          <a:noFill/>
                        </a:ln>
                        <a:solidFill>
                          <a:schemeClr val="tx1"/>
                        </a:solidFill>
                        <a:effectLst/>
                        <a:latin typeface="Century Gothic" charset="0"/>
                      </a:endParaRP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console jeux vidéo</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0.2</a:t>
                      </a:r>
                      <a:endParaRPr kumimoji="0" lang="en-GB" altLang="x-none" sz="1600" b="0" i="0" u="none" strike="noStrike" cap="none" normalizeH="0" baseline="0">
                        <a:ln>
                          <a:noFill/>
                        </a:ln>
                        <a:solidFill>
                          <a:schemeClr val="tx1"/>
                        </a:solidFill>
                        <a:effectLst/>
                        <a:latin typeface="Century Gothic" charset="0"/>
                      </a:endParaRP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5562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ordinateur de bureau</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0.2</a:t>
                      </a: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968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routeur Wi-Fi</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tabLst>
                          <a:tab pos="360363" algn="l"/>
                        </a:tabLst>
                        <a:defRPr sz="2800">
                          <a:solidFill>
                            <a:schemeClr val="tx1"/>
                          </a:solidFill>
                          <a:latin typeface="Calibri" charset="0"/>
                        </a:defRPr>
                      </a:lvl1pPr>
                      <a:lvl2pPr marL="742950" indent="-285750">
                        <a:spcBef>
                          <a:spcPct val="20000"/>
                        </a:spcBef>
                        <a:buFont typeface="Arial" charset="0"/>
                        <a:tabLst>
                          <a:tab pos="360363" algn="l"/>
                        </a:tabLst>
                        <a:defRPr sz="2400">
                          <a:solidFill>
                            <a:schemeClr val="tx1"/>
                          </a:solidFill>
                          <a:latin typeface="Calibri" charset="0"/>
                        </a:defRPr>
                      </a:lvl2pPr>
                      <a:lvl3pPr marL="1143000" indent="-228600">
                        <a:spcBef>
                          <a:spcPct val="20000"/>
                        </a:spcBef>
                        <a:buFont typeface="Arial" charset="0"/>
                        <a:tabLst>
                          <a:tab pos="360363" algn="l"/>
                        </a:tabLst>
                        <a:defRPr sz="2000">
                          <a:solidFill>
                            <a:schemeClr val="tx1"/>
                          </a:solidFill>
                          <a:latin typeface="Calibri" charset="0"/>
                        </a:defRPr>
                      </a:lvl3pPr>
                      <a:lvl4pPr marL="1600200" indent="-228600">
                        <a:spcBef>
                          <a:spcPct val="20000"/>
                        </a:spcBef>
                        <a:buFont typeface="Arial" charset="0"/>
                        <a:tabLst>
                          <a:tab pos="360363" algn="l"/>
                        </a:tabLst>
                        <a:defRPr>
                          <a:solidFill>
                            <a:schemeClr val="tx1"/>
                          </a:solidFill>
                          <a:latin typeface="Calibri" charset="0"/>
                        </a:defRPr>
                      </a:lvl4pPr>
                      <a:lvl5pPr marL="2057400" indent="-228600">
                        <a:spcBef>
                          <a:spcPct val="20000"/>
                        </a:spcBef>
                        <a:buFont typeface="Arial" charset="0"/>
                        <a:tabLst>
                          <a:tab pos="360363" algn="l"/>
                        </a:tabLst>
                        <a:defRPr>
                          <a:solidFill>
                            <a:schemeClr val="tx1"/>
                          </a:solidFill>
                          <a:latin typeface="Calibri" charset="0"/>
                        </a:defRPr>
                      </a:lvl5pPr>
                      <a:lvl6pPr marL="2514600" indent="-228600" fontAlgn="base">
                        <a:spcBef>
                          <a:spcPct val="20000"/>
                        </a:spcBef>
                        <a:spcAft>
                          <a:spcPct val="0"/>
                        </a:spcAft>
                        <a:buFont typeface="Arial" charset="0"/>
                        <a:tabLst>
                          <a:tab pos="360363" algn="l"/>
                        </a:tabLst>
                        <a:defRPr>
                          <a:solidFill>
                            <a:schemeClr val="tx1"/>
                          </a:solidFill>
                          <a:latin typeface="Calibri" charset="0"/>
                        </a:defRPr>
                      </a:lvl6pPr>
                      <a:lvl7pPr marL="2971800" indent="-228600" fontAlgn="base">
                        <a:spcBef>
                          <a:spcPct val="20000"/>
                        </a:spcBef>
                        <a:spcAft>
                          <a:spcPct val="0"/>
                        </a:spcAft>
                        <a:buFont typeface="Arial" charset="0"/>
                        <a:tabLst>
                          <a:tab pos="360363" algn="l"/>
                        </a:tabLst>
                        <a:defRPr>
                          <a:solidFill>
                            <a:schemeClr val="tx1"/>
                          </a:solidFill>
                          <a:latin typeface="Calibri" charset="0"/>
                        </a:defRPr>
                      </a:lvl7pPr>
                      <a:lvl8pPr marL="3429000" indent="-228600" fontAlgn="base">
                        <a:spcBef>
                          <a:spcPct val="20000"/>
                        </a:spcBef>
                        <a:spcAft>
                          <a:spcPct val="0"/>
                        </a:spcAft>
                        <a:buFont typeface="Arial" charset="0"/>
                        <a:tabLst>
                          <a:tab pos="360363" algn="l"/>
                        </a:tabLst>
                        <a:defRPr>
                          <a:solidFill>
                            <a:schemeClr val="tx1"/>
                          </a:solidFill>
                          <a:latin typeface="Calibri" charset="0"/>
                        </a:defRPr>
                      </a:lvl8pPr>
                      <a:lvl9pPr marL="3886200" indent="-228600" fontAlgn="base">
                        <a:spcBef>
                          <a:spcPct val="20000"/>
                        </a:spcBef>
                        <a:spcAft>
                          <a:spcPct val="0"/>
                        </a:spcAft>
                        <a:buFont typeface="Arial" charset="0"/>
                        <a:tabLst>
                          <a:tab pos="360363" algn="l"/>
                        </a:tabLst>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tab pos="360363" algn="l"/>
                        </a:tabLst>
                      </a:pPr>
                      <a:r>
                        <a:rPr kumimoji="0" lang="en-GB" altLang="x-none" sz="1600" b="0" i="0" u="none" strike="noStrike" cap="none" normalizeH="0" baseline="0">
                          <a:ln>
                            <a:noFill/>
                          </a:ln>
                          <a:solidFill>
                            <a:srgbClr val="000000"/>
                          </a:solidFill>
                          <a:effectLst/>
                          <a:latin typeface="Century Gothic" charset="0"/>
                        </a:rPr>
                        <a:t>0.006</a:t>
                      </a:r>
                      <a:endParaRPr kumimoji="0" lang="en-GB" altLang="x-none" sz="1600" b="0" i="0" u="none" strike="noStrike" cap="none" normalizeH="0" baseline="0">
                        <a:ln>
                          <a:noFill/>
                        </a:ln>
                        <a:solidFill>
                          <a:schemeClr val="tx1"/>
                        </a:solidFill>
                        <a:effectLst/>
                        <a:latin typeface="Century Gothic" charset="0"/>
                      </a:endParaRP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55562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chargeur de téléphone</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0.003</a:t>
                      </a:r>
                      <a:endParaRPr kumimoji="0" lang="en-GB" altLang="x-none" sz="1600" b="0" i="0" u="none" strike="noStrike" cap="none" normalizeH="0" baseline="0">
                        <a:ln>
                          <a:noFill/>
                        </a:ln>
                        <a:solidFill>
                          <a:schemeClr val="tx1"/>
                        </a:solidFill>
                        <a:effectLst/>
                        <a:latin typeface="Century Gothic" charset="0"/>
                      </a:endParaRPr>
                    </a:p>
                  </a:txBody>
                  <a:tcPr marL="19800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E7E7E7"/>
                    </a:solidFill>
                  </a:tcPr>
                </a:tc>
              </a:tr>
              <a:tr h="3968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Total:</a:t>
                      </a:r>
                      <a:endParaRPr kumimoji="0" lang="en-GB" altLang="x-none" sz="1600" b="1"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GB" altLang="x-none" sz="12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pic>
        <p:nvPicPr>
          <p:cNvPr id="16448" name="Picture 13" descr="clock.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850" y="765175"/>
            <a:ext cx="115887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449" name="Group 9"/>
          <p:cNvGrpSpPr>
            <a:grpSpLocks/>
          </p:cNvGrpSpPr>
          <p:nvPr/>
        </p:nvGrpSpPr>
        <p:grpSpPr bwMode="auto">
          <a:xfrm>
            <a:off x="6324600" y="0"/>
            <a:ext cx="2784475" cy="641350"/>
            <a:chOff x="6324600" y="0"/>
            <a:chExt cx="2784698" cy="641606"/>
          </a:xfrm>
        </p:grpSpPr>
        <p:sp>
          <p:nvSpPr>
            <p:cNvPr id="16497" name="TextBox 21"/>
            <p:cNvSpPr txBox="1">
              <a:spLocks noChangeArrowheads="1"/>
            </p:cNvSpPr>
            <p:nvPr/>
          </p:nvSpPr>
          <p:spPr bwMode="auto">
            <a:xfrm>
              <a:off x="6324600" y="0"/>
              <a:ext cx="22806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2</a:t>
              </a:r>
            </a:p>
          </p:txBody>
        </p:sp>
        <p:pic>
          <p:nvPicPr>
            <p:cNvPr id="16498" name="Picture 22" descr="Student sheet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450" name="TextBox 17"/>
          <p:cNvSpPr txBox="1">
            <a:spLocks noChangeArrowheads="1"/>
          </p:cNvSpPr>
          <p:nvPr/>
        </p:nvSpPr>
        <p:spPr bwMode="auto">
          <a:xfrm>
            <a:off x="0" y="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800">
                <a:latin typeface="Century Gothic" charset="0"/>
              </a:rPr>
              <a:t>Tableau de consommation</a:t>
            </a:r>
          </a:p>
        </p:txBody>
      </p:sp>
      <p:graphicFrame>
        <p:nvGraphicFramePr>
          <p:cNvPr id="16" name="Table 15"/>
          <p:cNvGraphicFramePr>
            <a:graphicFrameLocks noGrp="1"/>
          </p:cNvGraphicFramePr>
          <p:nvPr/>
        </p:nvGraphicFramePr>
        <p:xfrm>
          <a:off x="6948488" y="2060575"/>
          <a:ext cx="1944687" cy="2967038"/>
        </p:xfrm>
        <a:graphic>
          <a:graphicData uri="http://schemas.openxmlformats.org/drawingml/2006/table">
            <a:tbl>
              <a:tblPr/>
              <a:tblGrid>
                <a:gridCol w="1008062"/>
                <a:gridCol w="936625"/>
              </a:tblGrid>
              <a:tr h="371475">
                <a:tc gridSpan="2">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1" i="0" u="none" strike="noStrike" cap="none" normalizeH="0" baseline="0">
                          <a:ln>
                            <a:noFill/>
                          </a:ln>
                          <a:solidFill>
                            <a:srgbClr val="FFFFFF"/>
                          </a:solidFill>
                          <a:effectLst/>
                          <a:latin typeface="Century Gothic" charset="0"/>
                        </a:rPr>
                        <a:t>temps</a:t>
                      </a:r>
                      <a:endParaRPr kumimoji="0" lang="en-GB" altLang="x-none" sz="1600" b="1"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hMerge="1">
                  <a:txBody>
                    <a:bodyPr/>
                    <a:lstStyle/>
                    <a:p>
                      <a:endParaRPr lang="fr-FR"/>
                    </a:p>
                  </a:txBody>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minutes</a:t>
                      </a: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heure</a:t>
                      </a:r>
                      <a:endParaRPr kumimoji="0" lang="en-GB" altLang="x-none" sz="1600" b="0" i="0" u="none" strike="noStrike" cap="none" normalizeH="0" baseline="0">
                        <a:ln>
                          <a:noFill/>
                        </a:ln>
                        <a:solidFill>
                          <a:schemeClr val="tx1"/>
                        </a:solidFill>
                        <a:effectLst/>
                        <a:latin typeface="Century Gothic"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5</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0.08</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10</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0.17</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20</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0.33</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30</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0.50</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40</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0.67</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r>
              <a:tr h="371475">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50</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x-none" sz="1600" b="0" i="0" u="none" strike="noStrike" cap="none" normalizeH="0" baseline="0">
                          <a:ln>
                            <a:noFill/>
                          </a:ln>
                          <a:solidFill>
                            <a:srgbClr val="000000"/>
                          </a:solidFill>
                          <a:effectLst/>
                          <a:latin typeface="Century Gothic" charset="0"/>
                        </a:rPr>
                        <a:t>0.83</a:t>
                      </a:r>
                      <a:endParaRPr kumimoji="0" lang="en-GB" altLang="x-none" sz="1600" b="0" i="0" u="none" strike="noStrike" cap="none" normalizeH="0" baseline="0">
                        <a:ln>
                          <a:noFill/>
                        </a:ln>
                        <a:solidFill>
                          <a:schemeClr val="tx1"/>
                        </a:solidFill>
                        <a:effectLst/>
                        <a:latin typeface="Century Gothic" charset="0"/>
                      </a:endParaRP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r>
            </a:tbl>
          </a:graphicData>
        </a:graphic>
      </p:graphicFrame>
      <p:sp>
        <p:nvSpPr>
          <p:cNvPr id="16479" name="TextBox 16"/>
          <p:cNvSpPr txBox="1">
            <a:spLocks noChangeArrowheads="1"/>
          </p:cNvSpPr>
          <p:nvPr/>
        </p:nvSpPr>
        <p:spPr bwMode="auto">
          <a:xfrm>
            <a:off x="6875463" y="1628775"/>
            <a:ext cx="226853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b="1">
                <a:latin typeface="Century Gothic" charset="0"/>
              </a:rPr>
              <a:t>Table de conversion</a:t>
            </a:r>
          </a:p>
        </p:txBody>
      </p:sp>
      <p:sp>
        <p:nvSpPr>
          <p:cNvPr id="19" name="Right Arrow 18"/>
          <p:cNvSpPr/>
          <p:nvPr/>
        </p:nvSpPr>
        <p:spPr>
          <a:xfrm flipV="1">
            <a:off x="7740650" y="2708275"/>
            <a:ext cx="431800" cy="215900"/>
          </a:xfrm>
          <a:prstGeom prst="rightArrow">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grpSp>
        <p:nvGrpSpPr>
          <p:cNvPr id="16481" name="Group 25"/>
          <p:cNvGrpSpPr>
            <a:grpSpLocks/>
          </p:cNvGrpSpPr>
          <p:nvPr/>
        </p:nvGrpSpPr>
        <p:grpSpPr bwMode="auto">
          <a:xfrm>
            <a:off x="1692275" y="498475"/>
            <a:ext cx="7070725" cy="1025525"/>
            <a:chOff x="1763688" y="498764"/>
            <a:chExt cx="7071320" cy="1025236"/>
          </a:xfrm>
        </p:grpSpPr>
        <p:sp>
          <p:nvSpPr>
            <p:cNvPr id="64" name="Rounded Rectangle 63"/>
            <p:cNvSpPr/>
            <p:nvPr/>
          </p:nvSpPr>
          <p:spPr>
            <a:xfrm>
              <a:off x="1763688" y="498764"/>
              <a:ext cx="6842720" cy="1025236"/>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6494" name="TextBox 20"/>
            <p:cNvSpPr txBox="1">
              <a:spLocks noChangeArrowheads="1"/>
            </p:cNvSpPr>
            <p:nvPr/>
          </p:nvSpPr>
          <p:spPr bwMode="auto">
            <a:xfrm>
              <a:off x="5370240" y="530677"/>
              <a:ext cx="331236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79388" indent="-179388">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92D050"/>
                </a:buClr>
                <a:buSzPct val="94000"/>
                <a:buFont typeface="Wingdings" charset="2"/>
                <a:buChar char="l"/>
              </a:pPr>
              <a:r>
                <a:rPr lang="en-GB" altLang="x-none" sz="1400">
                  <a:solidFill>
                    <a:schemeClr val="bg1"/>
                  </a:solidFill>
                  <a:latin typeface="Century Gothic" charset="0"/>
                </a:rPr>
                <a:t>Calcule l’énergie transférée pour chaque appareil:</a:t>
              </a:r>
              <a:endParaRPr lang="en-GB" altLang="x-none" sz="1400" b="1">
                <a:solidFill>
                  <a:srgbClr val="FFFF00"/>
                </a:solidFill>
                <a:latin typeface="Century Gothic" charset="0"/>
              </a:endParaRPr>
            </a:p>
          </p:txBody>
        </p:sp>
        <p:sp>
          <p:nvSpPr>
            <p:cNvPr id="16495" name="TextBox 23"/>
            <p:cNvSpPr txBox="1">
              <a:spLocks noChangeArrowheads="1"/>
            </p:cNvSpPr>
            <p:nvPr/>
          </p:nvSpPr>
          <p:spPr bwMode="auto">
            <a:xfrm>
              <a:off x="1763688" y="530677"/>
              <a:ext cx="3672407"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79388" indent="-179388">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92D050"/>
                </a:buClr>
                <a:buSzPct val="94000"/>
                <a:buFont typeface="Wingdings" charset="2"/>
                <a:buChar char="l"/>
              </a:pPr>
              <a:r>
                <a:rPr lang="fr-FR" altLang="x-none" sz="1400">
                  <a:solidFill>
                    <a:schemeClr val="bg1"/>
                  </a:solidFill>
                  <a:latin typeface="Century Gothic" charset="0"/>
                </a:rPr>
                <a:t>Estime le temps d’usage quotidien de chaque appareil. Si tu l’exprimes en minutes utilise la tableau de conversion des minutes en heures.</a:t>
              </a:r>
              <a:endParaRPr lang="fr-FR" altLang="x-none" sz="1400" b="1">
                <a:solidFill>
                  <a:srgbClr val="FFFF00"/>
                </a:solidFill>
                <a:latin typeface="Century Gothic" charset="0"/>
              </a:endParaRPr>
            </a:p>
          </p:txBody>
        </p:sp>
        <p:sp>
          <p:nvSpPr>
            <p:cNvPr id="16496" name="TextBox 24"/>
            <p:cNvSpPr txBox="1">
              <a:spLocks noChangeArrowheads="1"/>
            </p:cNvSpPr>
            <p:nvPr/>
          </p:nvSpPr>
          <p:spPr bwMode="auto">
            <a:xfrm>
              <a:off x="5025008" y="1052736"/>
              <a:ext cx="38100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92D050"/>
                </a:buClr>
                <a:buSzPct val="94000"/>
              </a:pPr>
              <a:r>
                <a:rPr lang="en-GB" altLang="x-none" sz="1400" b="1">
                  <a:solidFill>
                    <a:srgbClr val="FFFF00"/>
                  </a:solidFill>
                  <a:latin typeface="Century Gothic" charset="0"/>
                </a:rPr>
                <a:t>énergie transférée = puissance </a:t>
              </a:r>
              <a:r>
                <a:rPr lang="en-GB" altLang="x-none" sz="1400" b="1">
                  <a:solidFill>
                    <a:srgbClr val="FFFF00"/>
                  </a:solidFill>
                  <a:latin typeface="Century Gothic" charset="0"/>
                  <a:sym typeface="Symbol" charset="2"/>
                </a:rPr>
                <a:t> temps</a:t>
              </a:r>
              <a:endParaRPr lang="en-GB" altLang="x-none" sz="1400" b="1">
                <a:solidFill>
                  <a:srgbClr val="FFFF00"/>
                </a:solidFill>
                <a:latin typeface="Century Gothic" charset="0"/>
              </a:endParaRPr>
            </a:p>
          </p:txBody>
        </p:sp>
      </p:grpSp>
      <p:pic>
        <p:nvPicPr>
          <p:cNvPr id="27" name="Picture 26" descr="water from shower.png"/>
          <p:cNvPicPr>
            <a:picLocks noChangeAspect="1"/>
          </p:cNvPicPr>
          <p:nvPr/>
        </p:nvPicPr>
        <p:blipFill>
          <a:blip r:embed="rId6">
            <a:extLst>
              <a:ext uri="{28A0092B-C50C-407E-A947-70E740481C1C}">
                <a14:useLocalDpi xmlns:a14="http://schemas.microsoft.com/office/drawing/2010/main" val="0"/>
              </a:ext>
            </a:extLst>
          </a:blip>
          <a:srcRect b="64359"/>
          <a:stretch>
            <a:fillRect/>
          </a:stretch>
        </p:blipFill>
        <p:spPr bwMode="auto">
          <a:xfrm>
            <a:off x="71438" y="2349500"/>
            <a:ext cx="684212" cy="5032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hairdry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rot="-2219088">
            <a:off x="965200" y="2846388"/>
            <a:ext cx="625475" cy="6667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8" descr="mobile and charge.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79463" y="5422900"/>
            <a:ext cx="820737" cy="57626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9" descr="Router.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55563" y="4778375"/>
            <a:ext cx="771525" cy="6080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86" name="Picture 30" descr="video game console.pn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1913" y="3929063"/>
            <a:ext cx="838200"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computer.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884238" y="4476750"/>
            <a:ext cx="738187" cy="5572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TV and football.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971550" y="3644900"/>
            <a:ext cx="596900" cy="442913"/>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heater.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4925" y="3270250"/>
            <a:ext cx="774700" cy="4270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90" name="ZoneTexte 35"/>
          <p:cNvSpPr txBox="1">
            <a:spLocks noChangeArrowheads="1"/>
          </p:cNvSpPr>
          <p:nvPr/>
        </p:nvSpPr>
        <p:spPr bwMode="auto">
          <a:xfrm>
            <a:off x="0" y="6524625"/>
            <a:ext cx="91440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b="1">
                <a:solidFill>
                  <a:schemeClr val="bg1"/>
                </a:solidFill>
                <a:latin typeface="Century Gothic" charset="0"/>
              </a:rPr>
              <a:t>Fiche apprenant</a:t>
            </a:r>
          </a:p>
        </p:txBody>
      </p:sp>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0" name="Group 9"/>
          <p:cNvGrpSpPr>
            <a:grpSpLocks/>
          </p:cNvGrpSpPr>
          <p:nvPr/>
        </p:nvGrpSpPr>
        <p:grpSpPr bwMode="auto">
          <a:xfrm>
            <a:off x="7813675" y="0"/>
            <a:ext cx="1295400" cy="641350"/>
            <a:chOff x="7813154" y="0"/>
            <a:chExt cx="1296144" cy="641606"/>
          </a:xfrm>
        </p:grpSpPr>
        <p:sp>
          <p:nvSpPr>
            <p:cNvPr id="17449" name="TextBox 21"/>
            <p:cNvSpPr txBox="1">
              <a:spLocks noChangeArrowheads="1"/>
            </p:cNvSpPr>
            <p:nvPr/>
          </p:nvSpPr>
          <p:spPr bwMode="auto">
            <a:xfrm>
              <a:off x="7813154" y="0"/>
              <a:ext cx="79208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Fiche3a</a:t>
              </a:r>
            </a:p>
          </p:txBody>
        </p:sp>
        <p:pic>
          <p:nvPicPr>
            <p:cNvPr id="17450"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411" name="TextBox 17"/>
          <p:cNvSpPr txBox="1">
            <a:spLocks noChangeArrowheads="1"/>
          </p:cNvSpPr>
          <p:nvPr/>
        </p:nvSpPr>
        <p:spPr bwMode="auto">
          <a:xfrm>
            <a:off x="0" y="4445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2600"/>
              </a:lnSpc>
            </a:pPr>
            <a:r>
              <a:rPr lang="en-GB" altLang="x-none" sz="2800">
                <a:latin typeface="Century Gothic" charset="0"/>
              </a:rPr>
              <a:t>“Bandes” d’énergie des appareils</a:t>
            </a:r>
            <a:br>
              <a:rPr lang="en-GB" altLang="x-none" sz="2800">
                <a:latin typeface="Century Gothic" charset="0"/>
              </a:rPr>
            </a:br>
            <a:endParaRPr lang="en-GB" altLang="x-none" sz="2400">
              <a:latin typeface="Century Gothic" charset="0"/>
            </a:endParaRPr>
          </a:p>
        </p:txBody>
      </p:sp>
      <p:sp>
        <p:nvSpPr>
          <p:cNvPr id="21" name="Rectangle 20"/>
          <p:cNvSpPr/>
          <p:nvPr/>
        </p:nvSpPr>
        <p:spPr>
          <a:xfrm>
            <a:off x="250825" y="2214563"/>
            <a:ext cx="7993063" cy="719137"/>
          </a:xfrm>
          <a:prstGeom prst="rect">
            <a:avLst/>
          </a:prstGeom>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250825" y="2933700"/>
            <a:ext cx="3960813" cy="720725"/>
          </a:xfrm>
          <a:prstGeom prst="rect">
            <a:avLst/>
          </a:prstGeom>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4" name="TextBox 26"/>
          <p:cNvSpPr txBox="1">
            <a:spLocks noChangeArrowheads="1"/>
          </p:cNvSpPr>
          <p:nvPr/>
        </p:nvSpPr>
        <p:spPr bwMode="auto">
          <a:xfrm>
            <a:off x="395288" y="2286000"/>
            <a:ext cx="122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Douche</a:t>
            </a:r>
          </a:p>
          <a:p>
            <a:r>
              <a:rPr lang="en-GB" altLang="x-none" sz="1600" b="1">
                <a:latin typeface="Century Gothic" charset="0"/>
              </a:rPr>
              <a:t>1.4 kWh</a:t>
            </a:r>
            <a:endParaRPr lang="en-GB" altLang="x-none" sz="1200">
              <a:latin typeface="Century Gothic" charset="0"/>
            </a:endParaRPr>
          </a:p>
        </p:txBody>
      </p:sp>
      <p:sp>
        <p:nvSpPr>
          <p:cNvPr id="17415" name="TextBox 27"/>
          <p:cNvSpPr txBox="1">
            <a:spLocks noChangeArrowheads="1"/>
          </p:cNvSpPr>
          <p:nvPr/>
        </p:nvSpPr>
        <p:spPr bwMode="auto">
          <a:xfrm>
            <a:off x="395288" y="3006725"/>
            <a:ext cx="12239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Douche</a:t>
            </a:r>
          </a:p>
          <a:p>
            <a:r>
              <a:rPr lang="en-GB" altLang="x-none" sz="1600" b="1">
                <a:latin typeface="Century Gothic" charset="0"/>
              </a:rPr>
              <a:t>0.70 kwh</a:t>
            </a:r>
          </a:p>
        </p:txBody>
      </p:sp>
      <p:sp>
        <p:nvSpPr>
          <p:cNvPr id="30" name="Rectangle 29"/>
          <p:cNvSpPr/>
          <p:nvPr/>
        </p:nvSpPr>
        <p:spPr>
          <a:xfrm>
            <a:off x="250825" y="3654425"/>
            <a:ext cx="3816350" cy="720725"/>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17" name="TextBox 31"/>
          <p:cNvSpPr txBox="1">
            <a:spLocks noChangeArrowheads="1"/>
          </p:cNvSpPr>
          <p:nvPr/>
        </p:nvSpPr>
        <p:spPr bwMode="auto">
          <a:xfrm>
            <a:off x="395288" y="3725863"/>
            <a:ext cx="2119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Sèche-cheveux</a:t>
            </a:r>
          </a:p>
          <a:p>
            <a:r>
              <a:rPr lang="en-GB" altLang="x-none" sz="1600" b="1">
                <a:latin typeface="Century Gothic" charset="0"/>
              </a:rPr>
              <a:t>0.66 kwh</a:t>
            </a:r>
          </a:p>
        </p:txBody>
      </p:sp>
      <p:sp>
        <p:nvSpPr>
          <p:cNvPr id="33" name="Rectangle 32"/>
          <p:cNvSpPr/>
          <p:nvPr/>
        </p:nvSpPr>
        <p:spPr>
          <a:xfrm>
            <a:off x="4067175" y="3654425"/>
            <a:ext cx="1873250" cy="720725"/>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Rectangle 33"/>
          <p:cNvSpPr/>
          <p:nvPr/>
        </p:nvSpPr>
        <p:spPr>
          <a:xfrm>
            <a:off x="5940425" y="3654425"/>
            <a:ext cx="935038" cy="720725"/>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20" name="TextBox 34"/>
          <p:cNvSpPr txBox="1">
            <a:spLocks noChangeArrowheads="1"/>
          </p:cNvSpPr>
          <p:nvPr/>
        </p:nvSpPr>
        <p:spPr bwMode="auto">
          <a:xfrm>
            <a:off x="4211638" y="3657600"/>
            <a:ext cx="1152525"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Sèche-cheveux </a:t>
            </a:r>
          </a:p>
          <a:p>
            <a:r>
              <a:rPr lang="en-GB" altLang="x-none" sz="1400" b="1">
                <a:latin typeface="Century Gothic" charset="0"/>
              </a:rPr>
              <a:t>0.33 kwh</a:t>
            </a:r>
            <a:endParaRPr lang="en-GB" altLang="x-none" sz="1400">
              <a:latin typeface="Century Gothic" charset="0"/>
            </a:endParaRPr>
          </a:p>
        </p:txBody>
      </p:sp>
      <p:sp>
        <p:nvSpPr>
          <p:cNvPr id="17421" name="TextBox 35"/>
          <p:cNvSpPr txBox="1">
            <a:spLocks noChangeArrowheads="1"/>
          </p:cNvSpPr>
          <p:nvPr/>
        </p:nvSpPr>
        <p:spPr bwMode="auto">
          <a:xfrm>
            <a:off x="5940425" y="3665538"/>
            <a:ext cx="1008063" cy="677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solidFill>
                  <a:srgbClr val="000000"/>
                </a:solidFill>
                <a:latin typeface="Century Gothic" charset="0"/>
              </a:rPr>
              <a:t>Sèche-cheveux </a:t>
            </a:r>
          </a:p>
          <a:p>
            <a:r>
              <a:rPr lang="en-GB" altLang="x-none" sz="1400">
                <a:latin typeface="Century Gothic" charset="0"/>
              </a:rPr>
              <a:t> </a:t>
            </a:r>
            <a:r>
              <a:rPr lang="en-GB" altLang="x-none" sz="1400" b="1">
                <a:latin typeface="Century Gothic" charset="0"/>
              </a:rPr>
              <a:t>0.17 kwh</a:t>
            </a:r>
          </a:p>
        </p:txBody>
      </p:sp>
      <p:sp>
        <p:nvSpPr>
          <p:cNvPr id="37" name="Rectangle 36"/>
          <p:cNvSpPr/>
          <p:nvPr/>
        </p:nvSpPr>
        <p:spPr>
          <a:xfrm>
            <a:off x="250825" y="4375150"/>
            <a:ext cx="5761038" cy="719138"/>
          </a:xfrm>
          <a:prstGeom prst="rect">
            <a:avLst/>
          </a:prstGeom>
          <a:solidFill>
            <a:srgbClr val="9BD4FF"/>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23" name="TextBox 37"/>
          <p:cNvSpPr txBox="1">
            <a:spLocks noChangeArrowheads="1"/>
          </p:cNvSpPr>
          <p:nvPr/>
        </p:nvSpPr>
        <p:spPr bwMode="auto">
          <a:xfrm>
            <a:off x="395288" y="4446588"/>
            <a:ext cx="1728787"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Radiateur </a:t>
            </a:r>
            <a:br>
              <a:rPr lang="en-GB" altLang="x-none" sz="1600">
                <a:latin typeface="Century Gothic" charset="0"/>
              </a:rPr>
            </a:br>
            <a:r>
              <a:rPr lang="en-GB" altLang="x-none" sz="1600" b="1">
                <a:latin typeface="Century Gothic" charset="0"/>
              </a:rPr>
              <a:t>1.0 kwh</a:t>
            </a:r>
          </a:p>
        </p:txBody>
      </p:sp>
      <p:sp>
        <p:nvSpPr>
          <p:cNvPr id="39" name="Rectangle 38"/>
          <p:cNvSpPr/>
          <p:nvPr/>
        </p:nvSpPr>
        <p:spPr>
          <a:xfrm>
            <a:off x="250825" y="5094288"/>
            <a:ext cx="8642350" cy="720725"/>
          </a:xfrm>
          <a:prstGeom prst="rect">
            <a:avLst/>
          </a:prstGeom>
          <a:solidFill>
            <a:srgbClr val="9BD4FF"/>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25" name="TextBox 39"/>
          <p:cNvSpPr txBox="1">
            <a:spLocks noChangeArrowheads="1"/>
          </p:cNvSpPr>
          <p:nvPr/>
        </p:nvSpPr>
        <p:spPr bwMode="auto">
          <a:xfrm>
            <a:off x="395288" y="5165725"/>
            <a:ext cx="18002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Radiateur</a:t>
            </a:r>
          </a:p>
          <a:p>
            <a:r>
              <a:rPr lang="en-GB" altLang="x-none" sz="1600" b="1">
                <a:latin typeface="Century Gothic" charset="0"/>
              </a:rPr>
              <a:t>1.5 kwh</a:t>
            </a:r>
          </a:p>
        </p:txBody>
      </p:sp>
      <p:sp>
        <p:nvSpPr>
          <p:cNvPr id="41" name="Rectangle 40"/>
          <p:cNvSpPr/>
          <p:nvPr/>
        </p:nvSpPr>
        <p:spPr>
          <a:xfrm>
            <a:off x="6011863" y="4375150"/>
            <a:ext cx="2881312" cy="719138"/>
          </a:xfrm>
          <a:prstGeom prst="rect">
            <a:avLst/>
          </a:prstGeom>
          <a:solidFill>
            <a:srgbClr val="9BD4FF"/>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27" name="TextBox 41"/>
          <p:cNvSpPr txBox="1">
            <a:spLocks noChangeArrowheads="1"/>
          </p:cNvSpPr>
          <p:nvPr/>
        </p:nvSpPr>
        <p:spPr bwMode="auto">
          <a:xfrm>
            <a:off x="6084888" y="4446588"/>
            <a:ext cx="15827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Radiateur</a:t>
            </a:r>
          </a:p>
          <a:p>
            <a:r>
              <a:rPr lang="en-GB" altLang="x-none" sz="1400" b="1">
                <a:latin typeface="Century Gothic" charset="0"/>
              </a:rPr>
              <a:t>0.5 kwh</a:t>
            </a:r>
          </a:p>
        </p:txBody>
      </p:sp>
      <p:sp>
        <p:nvSpPr>
          <p:cNvPr id="43" name="Rectangle 42"/>
          <p:cNvSpPr/>
          <p:nvPr/>
        </p:nvSpPr>
        <p:spPr>
          <a:xfrm>
            <a:off x="3708400" y="5815013"/>
            <a:ext cx="3455988" cy="719137"/>
          </a:xfrm>
          <a:prstGeom prst="rect">
            <a:avLst/>
          </a:prstGeom>
          <a:solidFill>
            <a:schemeClr val="accent4">
              <a:lumMod val="60000"/>
              <a:lumOff val="40000"/>
            </a:schemeClr>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29" name="TextBox 43"/>
          <p:cNvSpPr txBox="1">
            <a:spLocks noChangeArrowheads="1"/>
          </p:cNvSpPr>
          <p:nvPr/>
        </p:nvSpPr>
        <p:spPr bwMode="auto">
          <a:xfrm>
            <a:off x="4500563" y="5886450"/>
            <a:ext cx="172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Console de jeux</a:t>
            </a:r>
          </a:p>
          <a:p>
            <a:r>
              <a:rPr lang="en-GB" altLang="x-none" sz="1400" b="1">
                <a:latin typeface="Century Gothic" charset="0"/>
              </a:rPr>
              <a:t>0.6 kwh</a:t>
            </a:r>
          </a:p>
        </p:txBody>
      </p:sp>
      <p:sp>
        <p:nvSpPr>
          <p:cNvPr id="45" name="Rectangle 44"/>
          <p:cNvSpPr/>
          <p:nvPr/>
        </p:nvSpPr>
        <p:spPr>
          <a:xfrm>
            <a:off x="250825" y="5815013"/>
            <a:ext cx="1152525" cy="719137"/>
          </a:xfrm>
          <a:prstGeom prst="rect">
            <a:avLst/>
          </a:prstGeom>
          <a:solidFill>
            <a:schemeClr val="accent4">
              <a:lumMod val="60000"/>
              <a:lumOff val="40000"/>
            </a:schemeClr>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31" name="TextBox 45"/>
          <p:cNvSpPr txBox="1">
            <a:spLocks noChangeArrowheads="1"/>
          </p:cNvSpPr>
          <p:nvPr/>
        </p:nvSpPr>
        <p:spPr bwMode="auto">
          <a:xfrm>
            <a:off x="395288" y="5815013"/>
            <a:ext cx="9366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Console de jeux</a:t>
            </a:r>
          </a:p>
          <a:p>
            <a:r>
              <a:rPr lang="en-GB" altLang="x-none" sz="1400" b="1">
                <a:latin typeface="Century Gothic" charset="0"/>
              </a:rPr>
              <a:t>0.2 kWh</a:t>
            </a:r>
          </a:p>
        </p:txBody>
      </p:sp>
      <p:sp>
        <p:nvSpPr>
          <p:cNvPr id="49" name="Rectangle 48"/>
          <p:cNvSpPr/>
          <p:nvPr/>
        </p:nvSpPr>
        <p:spPr>
          <a:xfrm>
            <a:off x="1403350" y="5815013"/>
            <a:ext cx="2305050" cy="719137"/>
          </a:xfrm>
          <a:prstGeom prst="rect">
            <a:avLst/>
          </a:prstGeom>
          <a:solidFill>
            <a:schemeClr val="accent4">
              <a:lumMod val="60000"/>
              <a:lumOff val="40000"/>
            </a:schemeClr>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33" name="TextBox 49"/>
          <p:cNvSpPr txBox="1">
            <a:spLocks noChangeArrowheads="1"/>
          </p:cNvSpPr>
          <p:nvPr/>
        </p:nvSpPr>
        <p:spPr bwMode="auto">
          <a:xfrm>
            <a:off x="1476375" y="5886450"/>
            <a:ext cx="1800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Console de jeux</a:t>
            </a:r>
          </a:p>
          <a:p>
            <a:r>
              <a:rPr lang="en-GB" altLang="x-none" sz="1400" b="1">
                <a:latin typeface="Century Gothic" charset="0"/>
              </a:rPr>
              <a:t>0.4 kWh</a:t>
            </a:r>
          </a:p>
        </p:txBody>
      </p:sp>
      <p:grpSp>
        <p:nvGrpSpPr>
          <p:cNvPr id="17434" name="Group 30"/>
          <p:cNvGrpSpPr>
            <a:grpSpLocks/>
          </p:cNvGrpSpPr>
          <p:nvPr/>
        </p:nvGrpSpPr>
        <p:grpSpPr bwMode="auto">
          <a:xfrm>
            <a:off x="158750" y="755650"/>
            <a:ext cx="8909050" cy="1520825"/>
            <a:chOff x="82578" y="757534"/>
            <a:chExt cx="8584909" cy="1194965"/>
          </a:xfrm>
        </p:grpSpPr>
        <p:sp>
          <p:nvSpPr>
            <p:cNvPr id="48" name="Rounded Rectangle 47"/>
            <p:cNvSpPr/>
            <p:nvPr/>
          </p:nvSpPr>
          <p:spPr>
            <a:xfrm>
              <a:off x="82578" y="757534"/>
              <a:ext cx="8568951" cy="1194965"/>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7448" name="TextBox 50"/>
            <p:cNvSpPr txBox="1">
              <a:spLocks noChangeArrowheads="1"/>
            </p:cNvSpPr>
            <p:nvPr/>
          </p:nvSpPr>
          <p:spPr bwMode="auto">
            <a:xfrm>
              <a:off x="156006" y="767438"/>
              <a:ext cx="8511481" cy="101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79388" indent="-179388">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92D050"/>
                </a:buClr>
                <a:buSzPct val="94000"/>
                <a:buFont typeface="Wingdings" charset="2"/>
                <a:buChar char="l"/>
              </a:pPr>
              <a:r>
                <a:rPr lang="fr-FR" altLang="x-none" sz="1300">
                  <a:solidFill>
                    <a:schemeClr val="bg1"/>
                  </a:solidFill>
                  <a:latin typeface="Century Gothic" charset="0"/>
                </a:rPr>
                <a:t>Choisis la bande de douche qui est plus proche de la valeur que tu as écrit dans le tableau de la fiche 2.</a:t>
              </a:r>
            </a:p>
            <a:p>
              <a:pPr>
                <a:buClr>
                  <a:srgbClr val="92D050"/>
                </a:buClr>
                <a:buSzPct val="94000"/>
                <a:buFont typeface="Wingdings" charset="2"/>
                <a:buChar char="l"/>
              </a:pPr>
              <a:r>
                <a:rPr lang="fr-FR" altLang="x-none" sz="1300">
                  <a:solidFill>
                    <a:schemeClr val="bg1"/>
                  </a:solidFill>
                  <a:latin typeface="Century Gothic" charset="0"/>
                </a:rPr>
                <a:t>Découpe cette bande et place-la sur bande grise A (l'électricité que tu consommes actuellement) de la fiche 3b.</a:t>
              </a:r>
            </a:p>
            <a:p>
              <a:pPr>
                <a:buClr>
                  <a:srgbClr val="92D050"/>
                </a:buClr>
                <a:buSzPct val="94000"/>
                <a:buFont typeface="Wingdings" charset="2"/>
                <a:buChar char="l"/>
              </a:pPr>
              <a:r>
                <a:rPr lang="fr-FR" altLang="x-none" sz="1300">
                  <a:solidFill>
                    <a:schemeClr val="bg1"/>
                  </a:solidFill>
                  <a:latin typeface="Century Gothic" charset="0"/>
                </a:rPr>
                <a:t>Répète l'opération pour les autres appareils. Place les bandes  bout à bout, le long de la bande grise A.</a:t>
              </a:r>
            </a:p>
            <a:p>
              <a:pPr>
                <a:buClr>
                  <a:srgbClr val="92D050"/>
                </a:buClr>
                <a:buSzPct val="94000"/>
                <a:buFont typeface="Wingdings" charset="2"/>
                <a:buChar char="l"/>
              </a:pPr>
              <a:r>
                <a:rPr lang="fr-FR" altLang="x-none" sz="1300">
                  <a:solidFill>
                    <a:schemeClr val="bg1"/>
                  </a:solidFill>
                  <a:latin typeface="Century Gothic" charset="0"/>
                </a:rPr>
                <a:t>Décide de réduire ton temps d’utilisation de certains appareils, en fonction de ton allocation.</a:t>
              </a:r>
            </a:p>
            <a:p>
              <a:pPr>
                <a:buClr>
                  <a:srgbClr val="92D050"/>
                </a:buClr>
                <a:buSzPct val="94000"/>
                <a:buFont typeface="Wingdings" charset="2"/>
                <a:buChar char="l"/>
              </a:pPr>
              <a:r>
                <a:rPr lang="fr-FR" altLang="x-none" sz="1300">
                  <a:solidFill>
                    <a:schemeClr val="bg1"/>
                  </a:solidFill>
                  <a:latin typeface="Century Gothic" charset="0"/>
                </a:rPr>
                <a:t>Coupe tes  bandes afin qu’elles coïncident sur le gris de la bande B (ton allocation) et colle-les.</a:t>
              </a:r>
              <a:endParaRPr lang="en-GB" altLang="x-none" sz="1300">
                <a:solidFill>
                  <a:schemeClr val="bg1"/>
                </a:solidFill>
                <a:latin typeface="Century Gothic" charset="0"/>
              </a:endParaRPr>
            </a:p>
          </p:txBody>
        </p:sp>
      </p:grpSp>
      <p:pic>
        <p:nvPicPr>
          <p:cNvPr id="52" name="Picture 51" descr="water from shower.png"/>
          <p:cNvPicPr>
            <a:picLocks noChangeAspect="1"/>
          </p:cNvPicPr>
          <p:nvPr/>
        </p:nvPicPr>
        <p:blipFill>
          <a:blip r:embed="rId5">
            <a:extLst>
              <a:ext uri="{28A0092B-C50C-407E-A947-70E740481C1C}">
                <a14:useLocalDpi xmlns:a14="http://schemas.microsoft.com/office/drawing/2010/main" val="0"/>
              </a:ext>
            </a:extLst>
          </a:blip>
          <a:srcRect b="64359"/>
          <a:stretch>
            <a:fillRect/>
          </a:stretch>
        </p:blipFill>
        <p:spPr bwMode="auto">
          <a:xfrm>
            <a:off x="1501775" y="2324100"/>
            <a:ext cx="684213" cy="50323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water from shower.png"/>
          <p:cNvPicPr>
            <a:picLocks noChangeAspect="1"/>
          </p:cNvPicPr>
          <p:nvPr/>
        </p:nvPicPr>
        <p:blipFill>
          <a:blip r:embed="rId5">
            <a:extLst>
              <a:ext uri="{28A0092B-C50C-407E-A947-70E740481C1C}">
                <a14:useLocalDpi xmlns:a14="http://schemas.microsoft.com/office/drawing/2010/main" val="0"/>
              </a:ext>
            </a:extLst>
          </a:blip>
          <a:srcRect b="64359"/>
          <a:stretch>
            <a:fillRect/>
          </a:stretch>
        </p:blipFill>
        <p:spPr bwMode="auto">
          <a:xfrm>
            <a:off x="1512888" y="3046413"/>
            <a:ext cx="682625" cy="504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hairdry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219088">
            <a:off x="2208213" y="3775075"/>
            <a:ext cx="625475" cy="6667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hairdry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219088">
            <a:off x="5213350" y="3775075"/>
            <a:ext cx="625475" cy="6667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39" name="Picture 58" descr="video game console.png"/>
          <p:cNvPicPr>
            <a:picLocks noChangeAspect="1"/>
          </p:cNvPicPr>
          <p:nvPr/>
        </p:nvPicPr>
        <p:blipFill>
          <a:blip r:embed="rId7">
            <a:extLst>
              <a:ext uri="{28A0092B-C50C-407E-A947-70E740481C1C}">
                <a14:useLocalDpi xmlns:a14="http://schemas.microsoft.com/office/drawing/2010/main" val="0"/>
              </a:ext>
            </a:extLst>
          </a:blip>
          <a:srcRect r="5469" b="14362"/>
          <a:stretch>
            <a:fillRect/>
          </a:stretch>
        </p:blipFill>
        <p:spPr bwMode="auto">
          <a:xfrm>
            <a:off x="2895600" y="5886450"/>
            <a:ext cx="7921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40" name="Picture 59" descr="video game console.png"/>
          <p:cNvPicPr>
            <a:picLocks noChangeAspect="1"/>
          </p:cNvPicPr>
          <p:nvPr/>
        </p:nvPicPr>
        <p:blipFill>
          <a:blip r:embed="rId7">
            <a:extLst>
              <a:ext uri="{28A0092B-C50C-407E-A947-70E740481C1C}">
                <a14:useLocalDpi xmlns:a14="http://schemas.microsoft.com/office/drawing/2010/main" val="0"/>
              </a:ext>
            </a:extLst>
          </a:blip>
          <a:srcRect r="5469" b="14362"/>
          <a:stretch>
            <a:fillRect/>
          </a:stretch>
        </p:blipFill>
        <p:spPr bwMode="auto">
          <a:xfrm>
            <a:off x="6011863" y="5886450"/>
            <a:ext cx="792162"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46" descr="hea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4500563"/>
            <a:ext cx="935038" cy="517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hea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5224463"/>
            <a:ext cx="935038" cy="517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hea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019925" y="4486275"/>
            <a:ext cx="936625" cy="517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44" name="ZoneTexte 60"/>
          <p:cNvSpPr txBox="1">
            <a:spLocks noChangeArrowheads="1"/>
          </p:cNvSpPr>
          <p:nvPr/>
        </p:nvSpPr>
        <p:spPr bwMode="auto">
          <a:xfrm>
            <a:off x="0" y="6524625"/>
            <a:ext cx="91440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b="1">
                <a:solidFill>
                  <a:schemeClr val="bg1"/>
                </a:solidFill>
                <a:latin typeface="Century Gothic" charset="0"/>
              </a:rPr>
              <a:t>Fiche apprenant</a:t>
            </a:r>
          </a:p>
        </p:txBody>
      </p:sp>
    </p:spTree>
    <p:custDataLst>
      <p:tags r:id="rId1"/>
    </p:custData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4" name="Group 9"/>
          <p:cNvGrpSpPr>
            <a:grpSpLocks/>
          </p:cNvGrpSpPr>
          <p:nvPr/>
        </p:nvGrpSpPr>
        <p:grpSpPr bwMode="auto">
          <a:xfrm>
            <a:off x="7813675" y="0"/>
            <a:ext cx="1295400" cy="641350"/>
            <a:chOff x="7813154" y="0"/>
            <a:chExt cx="1296144" cy="641606"/>
          </a:xfrm>
        </p:grpSpPr>
        <p:sp>
          <p:nvSpPr>
            <p:cNvPr id="18465" name="TextBox 21"/>
            <p:cNvSpPr txBox="1">
              <a:spLocks noChangeArrowheads="1"/>
            </p:cNvSpPr>
            <p:nvPr/>
          </p:nvSpPr>
          <p:spPr bwMode="auto">
            <a:xfrm>
              <a:off x="7813154" y="0"/>
              <a:ext cx="792088"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3b</a:t>
              </a:r>
            </a:p>
          </p:txBody>
        </p:sp>
        <p:pic>
          <p:nvPicPr>
            <p:cNvPr id="18466"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42"/>
          <p:cNvSpPr/>
          <p:nvPr/>
        </p:nvSpPr>
        <p:spPr>
          <a:xfrm>
            <a:off x="250825" y="836613"/>
            <a:ext cx="3457575" cy="720725"/>
          </a:xfrm>
          <a:prstGeom prst="rect">
            <a:avLst/>
          </a:prstGeom>
          <a:solidFill>
            <a:srgbClr val="85B4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6" name="TextBox 43"/>
          <p:cNvSpPr txBox="1">
            <a:spLocks noChangeArrowheads="1"/>
          </p:cNvSpPr>
          <p:nvPr/>
        </p:nvSpPr>
        <p:spPr bwMode="auto">
          <a:xfrm>
            <a:off x="250825" y="908050"/>
            <a:ext cx="1081088"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TV</a:t>
            </a:r>
          </a:p>
          <a:p>
            <a:r>
              <a:rPr lang="en-GB" altLang="x-none" sz="1600" b="1">
                <a:latin typeface="Century Gothic" charset="0"/>
              </a:rPr>
              <a:t>0.6 kwh</a:t>
            </a:r>
          </a:p>
        </p:txBody>
      </p:sp>
      <p:sp>
        <p:nvSpPr>
          <p:cNvPr id="45" name="Rectangle 44"/>
          <p:cNvSpPr/>
          <p:nvPr/>
        </p:nvSpPr>
        <p:spPr>
          <a:xfrm>
            <a:off x="3708400" y="836613"/>
            <a:ext cx="1727200" cy="720725"/>
          </a:xfrm>
          <a:prstGeom prst="rect">
            <a:avLst/>
          </a:prstGeom>
          <a:solidFill>
            <a:srgbClr val="85B4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38" name="TextBox 45"/>
          <p:cNvSpPr txBox="1">
            <a:spLocks noChangeArrowheads="1"/>
          </p:cNvSpPr>
          <p:nvPr/>
        </p:nvSpPr>
        <p:spPr bwMode="auto">
          <a:xfrm>
            <a:off x="3924300" y="908050"/>
            <a:ext cx="10795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TV </a:t>
            </a:r>
          </a:p>
          <a:p>
            <a:r>
              <a:rPr lang="en-GB" altLang="x-none" sz="1600" b="1">
                <a:latin typeface="Century Gothic" charset="0"/>
              </a:rPr>
              <a:t>0.3 kwh</a:t>
            </a:r>
          </a:p>
        </p:txBody>
      </p:sp>
      <p:sp>
        <p:nvSpPr>
          <p:cNvPr id="31" name="Rectangle 30"/>
          <p:cNvSpPr/>
          <p:nvPr/>
        </p:nvSpPr>
        <p:spPr>
          <a:xfrm>
            <a:off x="250825" y="1557338"/>
            <a:ext cx="5184775" cy="719137"/>
          </a:xfrm>
          <a:prstGeom prst="rect">
            <a:avLst/>
          </a:prstGeom>
          <a:solidFill>
            <a:srgbClr val="85B4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40" name="TextBox 46"/>
          <p:cNvSpPr txBox="1">
            <a:spLocks noChangeArrowheads="1"/>
          </p:cNvSpPr>
          <p:nvPr/>
        </p:nvSpPr>
        <p:spPr bwMode="auto">
          <a:xfrm>
            <a:off x="250825" y="16287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TV</a:t>
            </a:r>
          </a:p>
          <a:p>
            <a:r>
              <a:rPr lang="en-GB" altLang="x-none" sz="1600" b="1">
                <a:latin typeface="Century Gothic" charset="0"/>
              </a:rPr>
              <a:t>0.9 kwh</a:t>
            </a:r>
          </a:p>
        </p:txBody>
      </p:sp>
      <p:sp>
        <p:nvSpPr>
          <p:cNvPr id="55" name="Rectangle 54"/>
          <p:cNvSpPr/>
          <p:nvPr/>
        </p:nvSpPr>
        <p:spPr>
          <a:xfrm>
            <a:off x="250825" y="2997200"/>
            <a:ext cx="865188" cy="719138"/>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42" name="TextBox 55"/>
          <p:cNvSpPr txBox="1">
            <a:spLocks noChangeArrowheads="1"/>
          </p:cNvSpPr>
          <p:nvPr/>
        </p:nvSpPr>
        <p:spPr bwMode="auto">
          <a:xfrm>
            <a:off x="179388" y="3068638"/>
            <a:ext cx="17287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Routeur</a:t>
            </a:r>
            <a:br>
              <a:rPr lang="en-GB" altLang="x-none" sz="1200">
                <a:latin typeface="Century Gothic" charset="0"/>
              </a:rPr>
            </a:br>
            <a:r>
              <a:rPr lang="en-GB" altLang="x-none" sz="1200">
                <a:latin typeface="Century Gothic" charset="0"/>
              </a:rPr>
              <a:t> Wi-Fi</a:t>
            </a:r>
          </a:p>
          <a:p>
            <a:r>
              <a:rPr lang="en-GB" altLang="x-none" sz="1200" b="1">
                <a:latin typeface="Century Gothic" charset="0"/>
              </a:rPr>
              <a:t>0.14 kwh</a:t>
            </a:r>
          </a:p>
        </p:txBody>
      </p:sp>
      <p:sp>
        <p:nvSpPr>
          <p:cNvPr id="57" name="Rectangle 56"/>
          <p:cNvSpPr/>
          <p:nvPr/>
        </p:nvSpPr>
        <p:spPr>
          <a:xfrm>
            <a:off x="1116013" y="2997200"/>
            <a:ext cx="431800" cy="719138"/>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44" name="TextBox 58"/>
          <p:cNvSpPr txBox="1">
            <a:spLocks noChangeArrowheads="1"/>
          </p:cNvSpPr>
          <p:nvPr/>
        </p:nvSpPr>
        <p:spPr bwMode="auto">
          <a:xfrm>
            <a:off x="1030288" y="3068638"/>
            <a:ext cx="87788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900">
                <a:latin typeface="Century Gothic" charset="0"/>
              </a:rPr>
              <a:t>Routeur </a:t>
            </a:r>
            <a:br>
              <a:rPr lang="en-GB" altLang="x-none" sz="900">
                <a:latin typeface="Century Gothic" charset="0"/>
              </a:rPr>
            </a:br>
            <a:r>
              <a:rPr lang="en-GB" altLang="x-none" sz="900">
                <a:latin typeface="Century Gothic" charset="0"/>
              </a:rPr>
              <a:t>Wi-Fi</a:t>
            </a:r>
          </a:p>
          <a:p>
            <a:r>
              <a:rPr lang="en-GB" altLang="x-none" sz="900" b="1">
                <a:latin typeface="Century Gothic" charset="0"/>
              </a:rPr>
              <a:t>0.07</a:t>
            </a:r>
            <a:br>
              <a:rPr lang="en-GB" altLang="x-none" sz="900" b="1">
                <a:latin typeface="Century Gothic" charset="0"/>
              </a:rPr>
            </a:br>
            <a:r>
              <a:rPr lang="en-GB" altLang="x-none" sz="900" b="1">
                <a:latin typeface="Century Gothic" charset="0"/>
              </a:rPr>
              <a:t> kwh</a:t>
            </a:r>
          </a:p>
        </p:txBody>
      </p:sp>
      <p:sp>
        <p:nvSpPr>
          <p:cNvPr id="61" name="Rectangle 60"/>
          <p:cNvSpPr>
            <a:spLocks noChangeArrowheads="1"/>
          </p:cNvSpPr>
          <p:nvPr/>
        </p:nvSpPr>
        <p:spPr bwMode="auto">
          <a:xfrm>
            <a:off x="6084888" y="762000"/>
            <a:ext cx="2519362" cy="1384300"/>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b="1">
                <a:latin typeface="Century Gothic" charset="0"/>
              </a:rPr>
              <a:t>Chargeur de téléphone portable</a:t>
            </a:r>
            <a:r>
              <a:rPr lang="en-GB" altLang="x-none" sz="1400">
                <a:latin typeface="Century Gothic" charset="0"/>
              </a:rPr>
              <a:t/>
            </a:r>
            <a:br>
              <a:rPr lang="en-GB" altLang="x-none" sz="1400">
                <a:latin typeface="Century Gothic" charset="0"/>
              </a:rPr>
            </a:br>
            <a:r>
              <a:rPr lang="en-GB" altLang="x-none" sz="1400">
                <a:latin typeface="Century Gothic" charset="0"/>
              </a:rPr>
              <a:t>– </a:t>
            </a:r>
            <a:r>
              <a:rPr lang="fr-FR" altLang="x-none" sz="1400">
                <a:latin typeface="Century Gothic" charset="0"/>
              </a:rPr>
              <a:t>l'énergie transférée en une heure est si faible que la bande est trop petite pour être vue</a:t>
            </a:r>
            <a:r>
              <a:rPr lang="en-GB" altLang="x-none" sz="1400">
                <a:latin typeface="Century Gothic" charset="0"/>
              </a:rPr>
              <a:t>.</a:t>
            </a:r>
          </a:p>
        </p:txBody>
      </p:sp>
      <p:sp>
        <p:nvSpPr>
          <p:cNvPr id="63" name="Rectangle 62"/>
          <p:cNvSpPr/>
          <p:nvPr/>
        </p:nvSpPr>
        <p:spPr>
          <a:xfrm>
            <a:off x="250825" y="4724400"/>
            <a:ext cx="8642350" cy="720725"/>
          </a:xfrm>
          <a:prstGeom prst="rect">
            <a:avLst/>
          </a:prstGeom>
          <a:solidFill>
            <a:srgbClr val="8C8C8C"/>
          </a:solidFill>
          <a:ln w="127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lumMod val="65000"/>
                </a:schemeClr>
              </a:solidFill>
            </a:endParaRPr>
          </a:p>
        </p:txBody>
      </p:sp>
      <p:sp>
        <p:nvSpPr>
          <p:cNvPr id="65" name="Rectangle 64"/>
          <p:cNvSpPr/>
          <p:nvPr/>
        </p:nvSpPr>
        <p:spPr>
          <a:xfrm>
            <a:off x="250825" y="5732463"/>
            <a:ext cx="6842125" cy="720725"/>
          </a:xfrm>
          <a:prstGeom prst="rect">
            <a:avLst/>
          </a:prstGeom>
          <a:solidFill>
            <a:srgbClr val="8C8C8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lumMod val="65000"/>
                </a:schemeClr>
              </a:solidFill>
            </a:endParaRPr>
          </a:p>
        </p:txBody>
      </p:sp>
      <p:sp>
        <p:nvSpPr>
          <p:cNvPr id="68" name="Rectangle 67"/>
          <p:cNvSpPr/>
          <p:nvPr/>
        </p:nvSpPr>
        <p:spPr>
          <a:xfrm>
            <a:off x="8027988" y="5732463"/>
            <a:ext cx="1058862" cy="720725"/>
          </a:xfrm>
          <a:prstGeom prst="rect">
            <a:avLst/>
          </a:prstGeom>
          <a:solidFill>
            <a:srgbClr val="DEDEDE"/>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Rectangle 68"/>
          <p:cNvSpPr/>
          <p:nvPr/>
        </p:nvSpPr>
        <p:spPr>
          <a:xfrm>
            <a:off x="6970713" y="5732463"/>
            <a:ext cx="1057275" cy="720725"/>
          </a:xfrm>
          <a:prstGeom prst="rect">
            <a:avLst/>
          </a:prstGeom>
          <a:solidFill>
            <a:srgbClr val="AEAEAE"/>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Rectangle 71"/>
          <p:cNvSpPr/>
          <p:nvPr/>
        </p:nvSpPr>
        <p:spPr>
          <a:xfrm>
            <a:off x="250825" y="2276475"/>
            <a:ext cx="1152525" cy="720725"/>
          </a:xfrm>
          <a:prstGeom prst="rect">
            <a:avLst/>
          </a:prstGeom>
          <a:solidFill>
            <a:srgbClr val="FF4747"/>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3" name="Rectangle 72"/>
          <p:cNvSpPr/>
          <p:nvPr/>
        </p:nvSpPr>
        <p:spPr>
          <a:xfrm>
            <a:off x="1403350" y="2276475"/>
            <a:ext cx="2305050" cy="720725"/>
          </a:xfrm>
          <a:prstGeom prst="rect">
            <a:avLst/>
          </a:prstGeom>
          <a:solidFill>
            <a:srgbClr val="FF4747"/>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Rectangle 73"/>
          <p:cNvSpPr/>
          <p:nvPr/>
        </p:nvSpPr>
        <p:spPr>
          <a:xfrm>
            <a:off x="3708400" y="2276475"/>
            <a:ext cx="3455988" cy="720725"/>
          </a:xfrm>
          <a:prstGeom prst="rect">
            <a:avLst/>
          </a:prstGeom>
          <a:solidFill>
            <a:srgbClr val="FF4747"/>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8453" name="TextBox 74"/>
          <p:cNvSpPr txBox="1">
            <a:spLocks noChangeArrowheads="1"/>
          </p:cNvSpPr>
          <p:nvPr/>
        </p:nvSpPr>
        <p:spPr bwMode="auto">
          <a:xfrm>
            <a:off x="3851275" y="2349500"/>
            <a:ext cx="24733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ordinateur de bureau</a:t>
            </a:r>
          </a:p>
          <a:p>
            <a:r>
              <a:rPr lang="en-GB" altLang="x-none" sz="1600" b="1">
                <a:latin typeface="Century Gothic" charset="0"/>
              </a:rPr>
              <a:t>0.6 kwh</a:t>
            </a:r>
          </a:p>
        </p:txBody>
      </p:sp>
      <p:sp>
        <p:nvSpPr>
          <p:cNvPr id="18454" name="TextBox 75"/>
          <p:cNvSpPr txBox="1">
            <a:spLocks noChangeArrowheads="1"/>
          </p:cNvSpPr>
          <p:nvPr/>
        </p:nvSpPr>
        <p:spPr bwMode="auto">
          <a:xfrm>
            <a:off x="1371600" y="2349500"/>
            <a:ext cx="23336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ordinateur de bureau</a:t>
            </a:r>
            <a:br>
              <a:rPr lang="en-GB" altLang="x-none" sz="1600">
                <a:latin typeface="Century Gothic" charset="0"/>
              </a:rPr>
            </a:br>
            <a:r>
              <a:rPr lang="en-GB" altLang="x-none" sz="1600" b="1">
                <a:latin typeface="Century Gothic" charset="0"/>
              </a:rPr>
              <a:t>0.4 kwh</a:t>
            </a:r>
          </a:p>
        </p:txBody>
      </p:sp>
      <p:sp>
        <p:nvSpPr>
          <p:cNvPr id="18455" name="TextBox 76"/>
          <p:cNvSpPr txBox="1">
            <a:spLocks noChangeArrowheads="1"/>
          </p:cNvSpPr>
          <p:nvPr/>
        </p:nvSpPr>
        <p:spPr bwMode="auto">
          <a:xfrm>
            <a:off x="228600" y="2286000"/>
            <a:ext cx="11557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ordinateur de bureau</a:t>
            </a:r>
          </a:p>
          <a:p>
            <a:r>
              <a:rPr lang="en-GB" altLang="x-none" sz="1400" b="1">
                <a:latin typeface="Century Gothic" charset="0"/>
              </a:rPr>
              <a:t>0.2 kwh</a:t>
            </a:r>
          </a:p>
        </p:txBody>
      </p:sp>
      <p:sp>
        <p:nvSpPr>
          <p:cNvPr id="18456" name="TextBox 33"/>
          <p:cNvSpPr txBox="1">
            <a:spLocks noChangeArrowheads="1"/>
          </p:cNvSpPr>
          <p:nvPr/>
        </p:nvSpPr>
        <p:spPr bwMode="auto">
          <a:xfrm>
            <a:off x="250825" y="4787900"/>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Bande grise A</a:t>
            </a:r>
            <a:r>
              <a:rPr lang="en-GB" altLang="x-none">
                <a:latin typeface="Century Gothic" charset="0"/>
              </a:rPr>
              <a:t> </a:t>
            </a:r>
            <a:br>
              <a:rPr lang="en-GB" altLang="x-none">
                <a:latin typeface="Century Gothic" charset="0"/>
              </a:rPr>
            </a:br>
            <a:r>
              <a:rPr lang="fr-FR" altLang="x-none" sz="1400">
                <a:latin typeface="Century Gothic" charset="0"/>
              </a:rPr>
              <a:t>L'électricité que tu utilises actuellement (tu peux aller au-delà de cette bande si nécessaire)</a:t>
            </a:r>
            <a:endParaRPr lang="en-GB" altLang="x-none" sz="1400" i="1">
              <a:latin typeface="Century Gothic" charset="0"/>
            </a:endParaRPr>
          </a:p>
        </p:txBody>
      </p:sp>
      <p:sp>
        <p:nvSpPr>
          <p:cNvPr id="18457" name="TextBox 34"/>
          <p:cNvSpPr txBox="1">
            <a:spLocks noChangeArrowheads="1"/>
          </p:cNvSpPr>
          <p:nvPr/>
        </p:nvSpPr>
        <p:spPr bwMode="auto">
          <a:xfrm>
            <a:off x="250825" y="5676900"/>
            <a:ext cx="66246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Bande grise B </a:t>
            </a:r>
            <a:r>
              <a:rPr lang="en-GB" altLang="x-none">
                <a:latin typeface="Century Gothic" charset="0"/>
              </a:rPr>
              <a:t/>
            </a:r>
            <a:br>
              <a:rPr lang="en-GB" altLang="x-none">
                <a:latin typeface="Century Gothic" charset="0"/>
              </a:rPr>
            </a:br>
            <a:r>
              <a:rPr lang="fr-FR" altLang="x-none" sz="1400">
                <a:latin typeface="Century Gothic" charset="0"/>
              </a:rPr>
              <a:t>Ton allocation d'électricité est de 1,5 kWh (tu ne peux pas dépasser cette bande)</a:t>
            </a:r>
            <a:endParaRPr lang="en-GB" altLang="x-none" sz="1400" i="1">
              <a:latin typeface="Century Gothic" charset="0"/>
            </a:endParaRPr>
          </a:p>
        </p:txBody>
      </p:sp>
      <p:sp>
        <p:nvSpPr>
          <p:cNvPr id="36" name="TextBox 35"/>
          <p:cNvSpPr txBox="1"/>
          <p:nvPr/>
        </p:nvSpPr>
        <p:spPr>
          <a:xfrm>
            <a:off x="7019925" y="5732463"/>
            <a:ext cx="1081088" cy="735012"/>
          </a:xfrm>
          <a:prstGeom prst="rect">
            <a:avLst/>
          </a:prstGeom>
          <a:noFill/>
        </p:spPr>
        <p:txBody>
          <a:bodyPr>
            <a:spAutoFit/>
          </a:bodyPr>
          <a:lstStyle/>
          <a:p>
            <a:pPr fontAlgn="auto">
              <a:lnSpc>
                <a:spcPts val="1000"/>
              </a:lnSpc>
              <a:spcBef>
                <a:spcPts val="0"/>
              </a:spcBef>
              <a:spcAft>
                <a:spcPts val="0"/>
              </a:spcAft>
              <a:defRPr/>
            </a:pPr>
            <a:r>
              <a:rPr lang="en-GB" sz="950" dirty="0">
                <a:latin typeface="Century Gothic" pitchFamily="34" charset="0"/>
                <a:ea typeface="+mn-ea"/>
                <a:cs typeface="+mn-cs"/>
              </a:rPr>
              <a:t>Si </a:t>
            </a:r>
            <a:r>
              <a:rPr lang="en-GB" sz="950" dirty="0" err="1">
                <a:latin typeface="Century Gothic" pitchFamily="34" charset="0"/>
                <a:ea typeface="+mn-ea"/>
                <a:cs typeface="+mn-cs"/>
              </a:rPr>
              <a:t>ta</a:t>
            </a:r>
            <a:r>
              <a:rPr lang="en-GB" sz="950" dirty="0">
                <a:latin typeface="Century Gothic" pitchFamily="34" charset="0"/>
                <a:ea typeface="+mn-ea"/>
                <a:cs typeface="+mn-cs"/>
              </a:rPr>
              <a:t> </a:t>
            </a:r>
            <a:r>
              <a:rPr lang="en-GB" sz="950" err="1">
                <a:latin typeface="Century Gothic" pitchFamily="34" charset="0"/>
                <a:ea typeface="+mn-ea"/>
                <a:cs typeface="+mn-cs"/>
              </a:rPr>
              <a:t>consommation</a:t>
            </a:r>
            <a:r>
              <a:rPr lang="en-GB" sz="950">
                <a:latin typeface="Century Gothic" pitchFamily="34" charset="0"/>
                <a:ea typeface="+mn-ea"/>
                <a:cs typeface="+mn-cs"/>
              </a:rPr>
              <a:t> n’arrive pas à </a:t>
            </a:r>
            <a:r>
              <a:rPr lang="en-GB" sz="950" dirty="0" err="1">
                <a:latin typeface="Century Gothic" pitchFamily="34" charset="0"/>
                <a:ea typeface="+mn-ea"/>
                <a:cs typeface="+mn-cs"/>
              </a:rPr>
              <a:t>cette</a:t>
            </a:r>
            <a:r>
              <a:rPr lang="en-GB" sz="950" dirty="0">
                <a:latin typeface="Century Gothic" pitchFamily="34" charset="0"/>
                <a:ea typeface="+mn-ea"/>
                <a:cs typeface="+mn-cs"/>
              </a:rPr>
              <a:t> zone, </a:t>
            </a:r>
            <a:r>
              <a:rPr lang="en-GB" sz="950" dirty="0" err="1">
                <a:latin typeface="Century Gothic" pitchFamily="34" charset="0"/>
                <a:ea typeface="+mn-ea"/>
                <a:cs typeface="+mn-cs"/>
              </a:rPr>
              <a:t>tu</a:t>
            </a:r>
            <a:r>
              <a:rPr lang="en-GB" sz="950" dirty="0">
                <a:latin typeface="Century Gothic" pitchFamily="34" charset="0"/>
                <a:ea typeface="+mn-ea"/>
                <a:cs typeface="+mn-cs"/>
              </a:rPr>
              <a:t> </a:t>
            </a:r>
            <a:r>
              <a:rPr lang="en-GB" sz="950" dirty="0" err="1">
                <a:latin typeface="Century Gothic" pitchFamily="34" charset="0"/>
                <a:ea typeface="+mn-ea"/>
                <a:cs typeface="+mn-cs"/>
              </a:rPr>
              <a:t>gagnes</a:t>
            </a:r>
            <a:r>
              <a:rPr lang="en-GB" sz="950" dirty="0">
                <a:latin typeface="Century Gothic" pitchFamily="34" charset="0"/>
                <a:ea typeface="+mn-ea"/>
                <a:cs typeface="+mn-cs"/>
              </a:rPr>
              <a:t> 100€.</a:t>
            </a:r>
            <a:endParaRPr lang="en-GB" sz="950" dirty="0">
              <a:latin typeface="Century Gothic" pitchFamily="34" charset="0"/>
              <a:ea typeface="+mn-ea"/>
              <a:cs typeface="+mn-cs"/>
            </a:endParaRPr>
          </a:p>
        </p:txBody>
      </p:sp>
      <p:sp>
        <p:nvSpPr>
          <p:cNvPr id="18459" name="TextBox 36"/>
          <p:cNvSpPr txBox="1">
            <a:spLocks noChangeArrowheads="1"/>
          </p:cNvSpPr>
          <p:nvPr/>
        </p:nvSpPr>
        <p:spPr bwMode="auto">
          <a:xfrm>
            <a:off x="8027988" y="5732463"/>
            <a:ext cx="1152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000"/>
              </a:lnSpc>
            </a:pPr>
            <a:r>
              <a:rPr lang="en-GB" altLang="x-none" sz="1000">
                <a:latin typeface="Century Gothic" charset="0"/>
              </a:rPr>
              <a:t>Si ta consommation n’arrive pas à cette zone, tu gagnes 50€.</a:t>
            </a:r>
          </a:p>
        </p:txBody>
      </p:sp>
      <p:sp>
        <p:nvSpPr>
          <p:cNvPr id="18460" name="TextBox 37"/>
          <p:cNvSpPr txBox="1">
            <a:spLocks noChangeArrowheads="1"/>
          </p:cNvSpPr>
          <p:nvPr/>
        </p:nvSpPr>
        <p:spPr bwMode="auto">
          <a:xfrm>
            <a:off x="0" y="44450"/>
            <a:ext cx="9144000" cy="44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2600"/>
              </a:lnSpc>
            </a:pPr>
            <a:r>
              <a:rPr lang="en-GB" altLang="x-none" sz="2800">
                <a:latin typeface="Century Gothic" charset="0"/>
              </a:rPr>
              <a:t>“Bandes” d’énergie des appareils</a:t>
            </a:r>
            <a:endParaRPr lang="en-GB" altLang="x-none" sz="2400">
              <a:latin typeface="Century Gothic" charset="0"/>
            </a:endParaRPr>
          </a:p>
        </p:txBody>
      </p:sp>
      <p:pic>
        <p:nvPicPr>
          <p:cNvPr id="39" name="Picture 38" descr="comput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227763" y="2311400"/>
            <a:ext cx="858837" cy="6477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TV and footbal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908050"/>
            <a:ext cx="720725" cy="5349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TV and footbal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1670050"/>
            <a:ext cx="720725" cy="5349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64" name="ZoneTexte 48"/>
          <p:cNvSpPr txBox="1">
            <a:spLocks noChangeArrowheads="1"/>
          </p:cNvSpPr>
          <p:nvPr/>
        </p:nvSpPr>
        <p:spPr bwMode="auto">
          <a:xfrm>
            <a:off x="0" y="6524625"/>
            <a:ext cx="91440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b="1">
                <a:solidFill>
                  <a:schemeClr val="bg1"/>
                </a:solidFill>
                <a:latin typeface="Century Gothic" charset="0"/>
              </a:rPr>
              <a:t>Fiche apprenant</a:t>
            </a:r>
          </a:p>
        </p:txBody>
      </p:sp>
    </p:spTree>
    <p:custDataLst>
      <p:tags r:id="rId1"/>
    </p:custData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458" name="Group 9"/>
          <p:cNvGrpSpPr>
            <a:grpSpLocks/>
          </p:cNvGrpSpPr>
          <p:nvPr/>
        </p:nvGrpSpPr>
        <p:grpSpPr bwMode="auto">
          <a:xfrm>
            <a:off x="7391400" y="0"/>
            <a:ext cx="1717675" cy="641350"/>
            <a:chOff x="7391400" y="0"/>
            <a:chExt cx="1717898" cy="641606"/>
          </a:xfrm>
        </p:grpSpPr>
        <p:sp>
          <p:nvSpPr>
            <p:cNvPr id="19497" name="TextBox 21"/>
            <p:cNvSpPr txBox="1">
              <a:spLocks noChangeArrowheads="1"/>
            </p:cNvSpPr>
            <p:nvPr/>
          </p:nvSpPr>
          <p:spPr bwMode="auto">
            <a:xfrm>
              <a:off x="7391400" y="0"/>
              <a:ext cx="12138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4a</a:t>
              </a:r>
            </a:p>
          </p:txBody>
        </p:sp>
        <p:pic>
          <p:nvPicPr>
            <p:cNvPr id="19498"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9459" name="TextBox 17"/>
          <p:cNvSpPr txBox="1">
            <a:spLocks noChangeArrowheads="1"/>
          </p:cNvSpPr>
          <p:nvPr/>
        </p:nvSpPr>
        <p:spPr bwMode="auto">
          <a:xfrm>
            <a:off x="0" y="4445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2600"/>
              </a:lnSpc>
            </a:pPr>
            <a:r>
              <a:rPr lang="en-GB" altLang="x-none" sz="2800">
                <a:latin typeface="Century Gothic" charset="0"/>
              </a:rPr>
              <a:t>“Bandes” d’énergie des appareils</a:t>
            </a:r>
            <a:br>
              <a:rPr lang="en-GB" altLang="x-none" sz="2800">
                <a:latin typeface="Century Gothic" charset="0"/>
              </a:rPr>
            </a:br>
            <a:r>
              <a:rPr lang="en-GB" altLang="x-none" sz="2400">
                <a:latin typeface="Century Gothic" charset="0"/>
              </a:rPr>
              <a:t>(sans calculs)</a:t>
            </a:r>
          </a:p>
        </p:txBody>
      </p:sp>
      <p:sp>
        <p:nvSpPr>
          <p:cNvPr id="21" name="Rectangle 20"/>
          <p:cNvSpPr/>
          <p:nvPr/>
        </p:nvSpPr>
        <p:spPr>
          <a:xfrm>
            <a:off x="250825" y="2060575"/>
            <a:ext cx="7993063" cy="720725"/>
          </a:xfrm>
          <a:prstGeom prst="rect">
            <a:avLst/>
          </a:prstGeom>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250825" y="2781300"/>
            <a:ext cx="3960813" cy="719138"/>
          </a:xfrm>
          <a:prstGeom prst="rect">
            <a:avLst/>
          </a:prstGeom>
          <a:ln w="127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62" name="TextBox 26"/>
          <p:cNvSpPr txBox="1">
            <a:spLocks noChangeArrowheads="1"/>
          </p:cNvSpPr>
          <p:nvPr/>
        </p:nvSpPr>
        <p:spPr bwMode="auto">
          <a:xfrm>
            <a:off x="395288" y="2060575"/>
            <a:ext cx="12239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10 min de douche</a:t>
            </a:r>
          </a:p>
          <a:p>
            <a:r>
              <a:rPr lang="en-GB" altLang="x-none" sz="1400" b="1">
                <a:latin typeface="Century Gothic" charset="0"/>
              </a:rPr>
              <a:t>1.4 kWh</a:t>
            </a:r>
            <a:endParaRPr lang="en-GB" altLang="x-none" sz="1400">
              <a:latin typeface="Century Gothic" charset="0"/>
            </a:endParaRPr>
          </a:p>
        </p:txBody>
      </p:sp>
      <p:sp>
        <p:nvSpPr>
          <p:cNvPr id="19463" name="TextBox 27"/>
          <p:cNvSpPr txBox="1">
            <a:spLocks noChangeArrowheads="1"/>
          </p:cNvSpPr>
          <p:nvPr/>
        </p:nvSpPr>
        <p:spPr bwMode="auto">
          <a:xfrm>
            <a:off x="395288" y="2781300"/>
            <a:ext cx="1223962"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5 min de douche</a:t>
            </a:r>
          </a:p>
          <a:p>
            <a:r>
              <a:rPr lang="en-GB" altLang="x-none" sz="1400" b="1">
                <a:latin typeface="Century Gothic" charset="0"/>
              </a:rPr>
              <a:t>0.70 kwh</a:t>
            </a:r>
          </a:p>
        </p:txBody>
      </p:sp>
      <p:sp>
        <p:nvSpPr>
          <p:cNvPr id="30" name="Rectangle 29"/>
          <p:cNvSpPr/>
          <p:nvPr/>
        </p:nvSpPr>
        <p:spPr>
          <a:xfrm>
            <a:off x="250825" y="3500438"/>
            <a:ext cx="3816350" cy="720725"/>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65" name="TextBox 31"/>
          <p:cNvSpPr txBox="1">
            <a:spLocks noChangeArrowheads="1"/>
          </p:cNvSpPr>
          <p:nvPr/>
        </p:nvSpPr>
        <p:spPr bwMode="auto">
          <a:xfrm>
            <a:off x="395288" y="3500438"/>
            <a:ext cx="1662112"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20 min de sèche-cheveux</a:t>
            </a:r>
          </a:p>
          <a:p>
            <a:r>
              <a:rPr lang="en-GB" altLang="x-none" sz="1400" b="1">
                <a:latin typeface="Century Gothic" charset="0"/>
              </a:rPr>
              <a:t>0.66 kwh</a:t>
            </a:r>
          </a:p>
        </p:txBody>
      </p:sp>
      <p:sp>
        <p:nvSpPr>
          <p:cNvPr id="33" name="Rectangle 32"/>
          <p:cNvSpPr/>
          <p:nvPr/>
        </p:nvSpPr>
        <p:spPr>
          <a:xfrm>
            <a:off x="4067175" y="3500438"/>
            <a:ext cx="1873250" cy="720725"/>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34" name="Rectangle 33"/>
          <p:cNvSpPr/>
          <p:nvPr/>
        </p:nvSpPr>
        <p:spPr>
          <a:xfrm>
            <a:off x="5940425" y="3500438"/>
            <a:ext cx="935038" cy="720725"/>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68" name="TextBox 34"/>
          <p:cNvSpPr txBox="1">
            <a:spLocks noChangeArrowheads="1"/>
          </p:cNvSpPr>
          <p:nvPr/>
        </p:nvSpPr>
        <p:spPr bwMode="auto">
          <a:xfrm>
            <a:off x="4140200" y="3500438"/>
            <a:ext cx="1574800"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10 min de sèche-cheveux</a:t>
            </a:r>
          </a:p>
          <a:p>
            <a:r>
              <a:rPr lang="en-GB" altLang="x-none" sz="1400" b="1">
                <a:latin typeface="Century Gothic" charset="0"/>
              </a:rPr>
              <a:t>0.33 kwh</a:t>
            </a:r>
            <a:endParaRPr lang="en-GB" altLang="x-none" sz="1400">
              <a:latin typeface="Century Gothic" charset="0"/>
            </a:endParaRPr>
          </a:p>
        </p:txBody>
      </p:sp>
      <p:sp>
        <p:nvSpPr>
          <p:cNvPr id="19469" name="TextBox 35"/>
          <p:cNvSpPr txBox="1">
            <a:spLocks noChangeArrowheads="1"/>
          </p:cNvSpPr>
          <p:nvPr/>
        </p:nvSpPr>
        <p:spPr bwMode="auto">
          <a:xfrm>
            <a:off x="5915025" y="3429000"/>
            <a:ext cx="100806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200">
                <a:latin typeface="Century Gothic" charset="0"/>
              </a:rPr>
              <a:t>5 min</a:t>
            </a:r>
          </a:p>
          <a:p>
            <a:r>
              <a:rPr lang="en-GB" altLang="x-none" sz="1200">
                <a:latin typeface="Century Gothic" charset="0"/>
              </a:rPr>
              <a:t>de sèche-cheveux </a:t>
            </a:r>
            <a:r>
              <a:rPr lang="en-GB" altLang="x-none" sz="1200" b="1">
                <a:latin typeface="Century Gothic" charset="0"/>
              </a:rPr>
              <a:t>0.17 kwh</a:t>
            </a:r>
          </a:p>
        </p:txBody>
      </p:sp>
      <p:sp>
        <p:nvSpPr>
          <p:cNvPr id="37" name="Rectangle 36"/>
          <p:cNvSpPr/>
          <p:nvPr/>
        </p:nvSpPr>
        <p:spPr>
          <a:xfrm>
            <a:off x="250825" y="4221163"/>
            <a:ext cx="5761038" cy="720725"/>
          </a:xfrm>
          <a:prstGeom prst="rect">
            <a:avLst/>
          </a:prstGeom>
          <a:solidFill>
            <a:srgbClr val="9BD4FF"/>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1" name="TextBox 37"/>
          <p:cNvSpPr txBox="1">
            <a:spLocks noChangeArrowheads="1"/>
          </p:cNvSpPr>
          <p:nvPr/>
        </p:nvSpPr>
        <p:spPr bwMode="auto">
          <a:xfrm>
            <a:off x="395288" y="4221163"/>
            <a:ext cx="158432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30 min de chauffage </a:t>
            </a:r>
            <a:br>
              <a:rPr lang="en-GB" altLang="x-none" sz="1400">
                <a:latin typeface="Century Gothic" charset="0"/>
              </a:rPr>
            </a:br>
            <a:r>
              <a:rPr lang="en-GB" altLang="x-none" sz="1400" b="1">
                <a:latin typeface="Century Gothic" charset="0"/>
              </a:rPr>
              <a:t>1.0 kwh</a:t>
            </a:r>
          </a:p>
        </p:txBody>
      </p:sp>
      <p:sp>
        <p:nvSpPr>
          <p:cNvPr id="39" name="Rectangle 38"/>
          <p:cNvSpPr/>
          <p:nvPr/>
        </p:nvSpPr>
        <p:spPr>
          <a:xfrm>
            <a:off x="250825" y="4941888"/>
            <a:ext cx="8642350" cy="719137"/>
          </a:xfrm>
          <a:prstGeom prst="rect">
            <a:avLst/>
          </a:prstGeom>
          <a:solidFill>
            <a:srgbClr val="9BD4FF"/>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3" name="TextBox 39"/>
          <p:cNvSpPr txBox="1">
            <a:spLocks noChangeArrowheads="1"/>
          </p:cNvSpPr>
          <p:nvPr/>
        </p:nvSpPr>
        <p:spPr bwMode="auto">
          <a:xfrm>
            <a:off x="395288" y="4941888"/>
            <a:ext cx="1655762"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45 min de chauffage</a:t>
            </a:r>
          </a:p>
          <a:p>
            <a:r>
              <a:rPr lang="en-GB" altLang="x-none" sz="1400" b="1">
                <a:latin typeface="Century Gothic" charset="0"/>
              </a:rPr>
              <a:t>1.5 kwh</a:t>
            </a:r>
          </a:p>
        </p:txBody>
      </p:sp>
      <p:sp>
        <p:nvSpPr>
          <p:cNvPr id="41" name="Rectangle 40"/>
          <p:cNvSpPr/>
          <p:nvPr/>
        </p:nvSpPr>
        <p:spPr>
          <a:xfrm>
            <a:off x="6011863" y="4221163"/>
            <a:ext cx="2881312" cy="720725"/>
          </a:xfrm>
          <a:prstGeom prst="rect">
            <a:avLst/>
          </a:prstGeom>
          <a:solidFill>
            <a:srgbClr val="9BD4FF"/>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5" name="TextBox 41"/>
          <p:cNvSpPr txBox="1">
            <a:spLocks noChangeArrowheads="1"/>
          </p:cNvSpPr>
          <p:nvPr/>
        </p:nvSpPr>
        <p:spPr bwMode="auto">
          <a:xfrm>
            <a:off x="6084888" y="4221163"/>
            <a:ext cx="1582737"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400">
                <a:latin typeface="Century Gothic" charset="0"/>
              </a:rPr>
              <a:t>15 min de chauffage</a:t>
            </a:r>
          </a:p>
          <a:p>
            <a:r>
              <a:rPr lang="en-GB" altLang="x-none" sz="1400" b="1">
                <a:latin typeface="Century Gothic" charset="0"/>
              </a:rPr>
              <a:t>0.5 kwh</a:t>
            </a:r>
          </a:p>
        </p:txBody>
      </p:sp>
      <p:sp>
        <p:nvSpPr>
          <p:cNvPr id="43" name="Rectangle 42"/>
          <p:cNvSpPr/>
          <p:nvPr/>
        </p:nvSpPr>
        <p:spPr>
          <a:xfrm>
            <a:off x="3708400" y="5661025"/>
            <a:ext cx="3455988" cy="720725"/>
          </a:xfrm>
          <a:prstGeom prst="rect">
            <a:avLst/>
          </a:prstGeom>
          <a:solidFill>
            <a:schemeClr val="accent4">
              <a:lumMod val="60000"/>
              <a:lumOff val="40000"/>
            </a:schemeClr>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7" name="TextBox 43"/>
          <p:cNvSpPr txBox="1">
            <a:spLocks noChangeArrowheads="1"/>
          </p:cNvSpPr>
          <p:nvPr/>
        </p:nvSpPr>
        <p:spPr bwMode="auto">
          <a:xfrm>
            <a:off x="4427538" y="5661025"/>
            <a:ext cx="1728787"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300"/>
              </a:lnSpc>
            </a:pPr>
            <a:r>
              <a:rPr lang="en-GB" altLang="x-none" sz="1400">
                <a:latin typeface="Century Gothic" charset="0"/>
              </a:rPr>
              <a:t>3 h de jeux vidéos</a:t>
            </a:r>
          </a:p>
          <a:p>
            <a:r>
              <a:rPr lang="en-GB" altLang="x-none" sz="1400" b="1">
                <a:latin typeface="Century Gothic" charset="0"/>
              </a:rPr>
              <a:t>0.6 kwh</a:t>
            </a:r>
          </a:p>
        </p:txBody>
      </p:sp>
      <p:sp>
        <p:nvSpPr>
          <p:cNvPr id="45" name="Rectangle 44"/>
          <p:cNvSpPr/>
          <p:nvPr/>
        </p:nvSpPr>
        <p:spPr>
          <a:xfrm>
            <a:off x="250825" y="5661025"/>
            <a:ext cx="1152525" cy="720725"/>
          </a:xfrm>
          <a:prstGeom prst="rect">
            <a:avLst/>
          </a:prstGeom>
          <a:solidFill>
            <a:schemeClr val="accent4">
              <a:lumMod val="60000"/>
              <a:lumOff val="40000"/>
            </a:schemeClr>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79" name="TextBox 45"/>
          <p:cNvSpPr txBox="1">
            <a:spLocks noChangeArrowheads="1"/>
          </p:cNvSpPr>
          <p:nvPr/>
        </p:nvSpPr>
        <p:spPr bwMode="auto">
          <a:xfrm>
            <a:off x="304800" y="5661025"/>
            <a:ext cx="12192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300"/>
              </a:lnSpc>
            </a:pPr>
            <a:r>
              <a:rPr lang="en-GB" altLang="x-none" sz="1400">
                <a:latin typeface="Century Gothic" charset="0"/>
              </a:rPr>
              <a:t>1 h de jeux vidéos</a:t>
            </a:r>
          </a:p>
          <a:p>
            <a:pPr>
              <a:lnSpc>
                <a:spcPts val="1300"/>
              </a:lnSpc>
            </a:pPr>
            <a:r>
              <a:rPr lang="en-GB" altLang="x-none" sz="1400" b="1">
                <a:latin typeface="Century Gothic" charset="0"/>
              </a:rPr>
              <a:t>0.2 kWh</a:t>
            </a:r>
          </a:p>
        </p:txBody>
      </p:sp>
      <p:sp>
        <p:nvSpPr>
          <p:cNvPr id="49" name="Rectangle 48"/>
          <p:cNvSpPr/>
          <p:nvPr/>
        </p:nvSpPr>
        <p:spPr>
          <a:xfrm>
            <a:off x="1403350" y="5661025"/>
            <a:ext cx="2305050" cy="720725"/>
          </a:xfrm>
          <a:prstGeom prst="rect">
            <a:avLst/>
          </a:prstGeom>
          <a:solidFill>
            <a:schemeClr val="accent4">
              <a:lumMod val="60000"/>
              <a:lumOff val="40000"/>
            </a:schemeClr>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81" name="TextBox 49"/>
          <p:cNvSpPr txBox="1">
            <a:spLocks noChangeArrowheads="1"/>
          </p:cNvSpPr>
          <p:nvPr/>
        </p:nvSpPr>
        <p:spPr bwMode="auto">
          <a:xfrm>
            <a:off x="1476375" y="5661025"/>
            <a:ext cx="18002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300"/>
              </a:lnSpc>
            </a:pPr>
            <a:r>
              <a:rPr lang="en-GB" altLang="x-none" sz="1400">
                <a:latin typeface="Century Gothic" charset="0"/>
              </a:rPr>
              <a:t>2 h de jeux vidéos</a:t>
            </a:r>
          </a:p>
          <a:p>
            <a:r>
              <a:rPr lang="en-GB" altLang="x-none" sz="1400" b="1">
                <a:latin typeface="Century Gothic" charset="0"/>
              </a:rPr>
              <a:t>0.4 kWh</a:t>
            </a:r>
          </a:p>
        </p:txBody>
      </p:sp>
      <p:grpSp>
        <p:nvGrpSpPr>
          <p:cNvPr id="19482" name="Group 30"/>
          <p:cNvGrpSpPr>
            <a:grpSpLocks/>
          </p:cNvGrpSpPr>
          <p:nvPr/>
        </p:nvGrpSpPr>
        <p:grpSpPr bwMode="auto">
          <a:xfrm>
            <a:off x="228600" y="765175"/>
            <a:ext cx="8893175" cy="1247775"/>
            <a:chOff x="229063" y="764704"/>
            <a:chExt cx="8712968" cy="1248762"/>
          </a:xfrm>
        </p:grpSpPr>
        <p:sp>
          <p:nvSpPr>
            <p:cNvPr id="48" name="Rounded Rectangle 47"/>
            <p:cNvSpPr/>
            <p:nvPr/>
          </p:nvSpPr>
          <p:spPr>
            <a:xfrm>
              <a:off x="251521" y="764704"/>
              <a:ext cx="8568951" cy="1194964"/>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9496" name="TextBox 50"/>
            <p:cNvSpPr txBox="1">
              <a:spLocks noChangeArrowheads="1"/>
            </p:cNvSpPr>
            <p:nvPr/>
          </p:nvSpPr>
          <p:spPr bwMode="auto">
            <a:xfrm>
              <a:off x="229063" y="813137"/>
              <a:ext cx="8712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182563" indent="-182563">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92D050"/>
                </a:buClr>
                <a:buSzPct val="94000"/>
                <a:buFont typeface="Wingdings" charset="2"/>
                <a:buChar char="l"/>
              </a:pPr>
              <a:r>
                <a:rPr lang="fr-FR" altLang="x-none" sz="1200">
                  <a:solidFill>
                    <a:schemeClr val="bg1"/>
                  </a:solidFill>
                  <a:latin typeface="Century Gothic" charset="0"/>
                </a:rPr>
                <a:t>Choisis la bande « douche » qui correspond le plus au temps de ta douche quotidienne.</a:t>
              </a:r>
            </a:p>
            <a:p>
              <a:pPr>
                <a:buClr>
                  <a:srgbClr val="92D050"/>
                </a:buClr>
                <a:buSzPct val="94000"/>
                <a:buFont typeface="Wingdings" charset="2"/>
                <a:buChar char="l"/>
              </a:pPr>
              <a:r>
                <a:rPr lang="fr-FR" altLang="x-none" sz="1200">
                  <a:solidFill>
                    <a:schemeClr val="bg1"/>
                  </a:solidFill>
                  <a:latin typeface="Century Gothic" charset="0"/>
                </a:rPr>
                <a:t>Découpe cette bande et place-la sur bande grise A (l'électricité que tu consommes effectivement) de la fiche 4b.</a:t>
              </a:r>
            </a:p>
            <a:p>
              <a:pPr>
                <a:buClr>
                  <a:srgbClr val="92D050"/>
                </a:buClr>
                <a:buSzPct val="94000"/>
                <a:buFont typeface="Wingdings" charset="2"/>
                <a:buChar char="l"/>
              </a:pPr>
              <a:r>
                <a:rPr lang="fr-FR" altLang="x-none" sz="1200">
                  <a:solidFill>
                    <a:schemeClr val="bg1"/>
                  </a:solidFill>
                  <a:latin typeface="Century Gothic" charset="0"/>
                </a:rPr>
                <a:t>Répéte l'opération pour les autres appareils. Place les bandes bout à bout, le long de la bande grise A.</a:t>
              </a:r>
            </a:p>
            <a:p>
              <a:pPr>
                <a:buClr>
                  <a:srgbClr val="92D050"/>
                </a:buClr>
                <a:buSzPct val="94000"/>
                <a:buFont typeface="Wingdings" charset="2"/>
                <a:buChar char="l"/>
              </a:pPr>
              <a:r>
                <a:rPr lang="fr-FR" altLang="x-none" sz="1200">
                  <a:solidFill>
                    <a:schemeClr val="bg1"/>
                  </a:solidFill>
                  <a:latin typeface="Century Gothic" charset="0"/>
                </a:rPr>
                <a:t>Maintenant décide quels changements faire dans ton utilisation des appareils, en fonction de ton allocation.</a:t>
              </a:r>
            </a:p>
            <a:p>
              <a:pPr>
                <a:buClr>
                  <a:srgbClr val="92D050"/>
                </a:buClr>
                <a:buSzPct val="94000"/>
                <a:buFont typeface="Wingdings" charset="2"/>
                <a:buChar char="l"/>
              </a:pPr>
              <a:r>
                <a:rPr lang="fr-FR" altLang="x-none" sz="1200">
                  <a:solidFill>
                    <a:schemeClr val="bg1"/>
                  </a:solidFill>
                  <a:latin typeface="Century Gothic" charset="0"/>
                </a:rPr>
                <a:t>Coupez vos bandes de couleur afin qu'ils coïncident sur le gris de la bande B (ton allocation de l'électricité) et colle-les.</a:t>
              </a:r>
              <a:r>
                <a:rPr lang="en-GB" altLang="x-none" sz="1200">
                  <a:solidFill>
                    <a:schemeClr val="bg1"/>
                  </a:solidFill>
                  <a:latin typeface="Century Gothic" charset="0"/>
                  <a:sym typeface="Symbol" charset="2"/>
                </a:rPr>
                <a:t>   </a:t>
              </a:r>
              <a:endParaRPr lang="en-GB" altLang="x-none" sz="1200">
                <a:solidFill>
                  <a:schemeClr val="bg1"/>
                </a:solidFill>
                <a:latin typeface="Century Gothic" charset="0"/>
              </a:endParaRPr>
            </a:p>
          </p:txBody>
        </p:sp>
      </p:grpSp>
      <p:pic>
        <p:nvPicPr>
          <p:cNvPr id="52" name="Picture 51" descr="water from shower.png"/>
          <p:cNvPicPr>
            <a:picLocks noChangeAspect="1"/>
          </p:cNvPicPr>
          <p:nvPr/>
        </p:nvPicPr>
        <p:blipFill>
          <a:blip r:embed="rId5">
            <a:extLst>
              <a:ext uri="{28A0092B-C50C-407E-A947-70E740481C1C}">
                <a14:useLocalDpi xmlns:a14="http://schemas.microsoft.com/office/drawing/2010/main" val="0"/>
              </a:ext>
            </a:extLst>
          </a:blip>
          <a:srcRect b="64359"/>
          <a:stretch>
            <a:fillRect/>
          </a:stretch>
        </p:blipFill>
        <p:spPr bwMode="auto">
          <a:xfrm>
            <a:off x="1501775" y="2170113"/>
            <a:ext cx="684213" cy="5048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descr="water from shower.png"/>
          <p:cNvPicPr>
            <a:picLocks noChangeAspect="1"/>
          </p:cNvPicPr>
          <p:nvPr/>
        </p:nvPicPr>
        <p:blipFill>
          <a:blip r:embed="rId5">
            <a:extLst>
              <a:ext uri="{28A0092B-C50C-407E-A947-70E740481C1C}">
                <a14:useLocalDpi xmlns:a14="http://schemas.microsoft.com/office/drawing/2010/main" val="0"/>
              </a:ext>
            </a:extLst>
          </a:blip>
          <a:srcRect b="64359"/>
          <a:stretch>
            <a:fillRect/>
          </a:stretch>
        </p:blipFill>
        <p:spPr bwMode="auto">
          <a:xfrm>
            <a:off x="1512888" y="2894013"/>
            <a:ext cx="682625" cy="50323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4" name="Picture 53" descr="hairdry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219088">
            <a:off x="2436813" y="3622675"/>
            <a:ext cx="625475" cy="66675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descr="hairdry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219088">
            <a:off x="5489575" y="3570288"/>
            <a:ext cx="373063" cy="39687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7" name="Picture 58" descr="video game console.png"/>
          <p:cNvPicPr>
            <a:picLocks noChangeAspect="1"/>
          </p:cNvPicPr>
          <p:nvPr/>
        </p:nvPicPr>
        <p:blipFill>
          <a:blip r:embed="rId7">
            <a:extLst>
              <a:ext uri="{28A0092B-C50C-407E-A947-70E740481C1C}">
                <a14:useLocalDpi xmlns:a14="http://schemas.microsoft.com/office/drawing/2010/main" val="0"/>
              </a:ext>
            </a:extLst>
          </a:blip>
          <a:srcRect r="5469" b="14362"/>
          <a:stretch>
            <a:fillRect/>
          </a:stretch>
        </p:blipFill>
        <p:spPr bwMode="auto">
          <a:xfrm>
            <a:off x="2843213" y="5732463"/>
            <a:ext cx="7921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88" name="Picture 59" descr="video game console.png"/>
          <p:cNvPicPr>
            <a:picLocks noChangeAspect="1"/>
          </p:cNvPicPr>
          <p:nvPr/>
        </p:nvPicPr>
        <p:blipFill>
          <a:blip r:embed="rId7">
            <a:extLst>
              <a:ext uri="{28A0092B-C50C-407E-A947-70E740481C1C}">
                <a14:useLocalDpi xmlns:a14="http://schemas.microsoft.com/office/drawing/2010/main" val="0"/>
              </a:ext>
            </a:extLst>
          </a:blip>
          <a:srcRect r="5469" b="14362"/>
          <a:stretch>
            <a:fillRect/>
          </a:stretch>
        </p:blipFill>
        <p:spPr bwMode="auto">
          <a:xfrm>
            <a:off x="6011863" y="5732463"/>
            <a:ext cx="792162"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6" name="Picture 55" descr="hea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476375" y="4346575"/>
            <a:ext cx="935038" cy="517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 name="Picture 56" descr="hea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54175" y="5072063"/>
            <a:ext cx="936625" cy="517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 name="Picture 57" descr="hea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7216775" y="4332288"/>
            <a:ext cx="936625" cy="51752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92" name="ZoneTexte 46"/>
          <p:cNvSpPr txBox="1">
            <a:spLocks noChangeArrowheads="1"/>
          </p:cNvSpPr>
          <p:nvPr/>
        </p:nvSpPr>
        <p:spPr bwMode="auto">
          <a:xfrm>
            <a:off x="0" y="6524625"/>
            <a:ext cx="91440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b="1">
                <a:solidFill>
                  <a:schemeClr val="bg1"/>
                </a:solidFill>
                <a:latin typeface="Century Gothic" charset="0"/>
              </a:rPr>
              <a:t>Fiche apprenant</a:t>
            </a:r>
          </a:p>
        </p:txBody>
      </p:sp>
    </p:spTree>
    <p:custDataLst>
      <p:tags r:id="rId1"/>
    </p:custData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2" name="Group 9"/>
          <p:cNvGrpSpPr>
            <a:grpSpLocks/>
          </p:cNvGrpSpPr>
          <p:nvPr/>
        </p:nvGrpSpPr>
        <p:grpSpPr bwMode="auto">
          <a:xfrm>
            <a:off x="6781800" y="0"/>
            <a:ext cx="2327275" cy="641350"/>
            <a:chOff x="6781800" y="0"/>
            <a:chExt cx="2327498" cy="641606"/>
          </a:xfrm>
        </p:grpSpPr>
        <p:sp>
          <p:nvSpPr>
            <p:cNvPr id="20513" name="TextBox 21"/>
            <p:cNvSpPr txBox="1">
              <a:spLocks noChangeArrowheads="1"/>
            </p:cNvSpPr>
            <p:nvPr/>
          </p:nvSpPr>
          <p:spPr bwMode="auto">
            <a:xfrm>
              <a:off x="6781800" y="0"/>
              <a:ext cx="18234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sz="1600">
                  <a:latin typeface="Century Gothic" charset="0"/>
                </a:rPr>
                <a:t>Fiche 4b</a:t>
              </a:r>
            </a:p>
          </p:txBody>
        </p:sp>
        <p:pic>
          <p:nvPicPr>
            <p:cNvPr id="20514"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3" name="Rectangle 42"/>
          <p:cNvSpPr/>
          <p:nvPr/>
        </p:nvSpPr>
        <p:spPr>
          <a:xfrm>
            <a:off x="250825" y="836613"/>
            <a:ext cx="3457575" cy="720725"/>
          </a:xfrm>
          <a:prstGeom prst="rect">
            <a:avLst/>
          </a:prstGeom>
          <a:solidFill>
            <a:srgbClr val="85B4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4" name="TextBox 43"/>
          <p:cNvSpPr txBox="1">
            <a:spLocks noChangeArrowheads="1"/>
          </p:cNvSpPr>
          <p:nvPr/>
        </p:nvSpPr>
        <p:spPr bwMode="auto">
          <a:xfrm>
            <a:off x="250825" y="908050"/>
            <a:ext cx="1368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2h de TV</a:t>
            </a:r>
          </a:p>
          <a:p>
            <a:r>
              <a:rPr lang="en-GB" altLang="x-none" sz="1600" b="1">
                <a:latin typeface="Century Gothic" charset="0"/>
              </a:rPr>
              <a:t>0.6 kwh</a:t>
            </a:r>
          </a:p>
        </p:txBody>
      </p:sp>
      <p:sp>
        <p:nvSpPr>
          <p:cNvPr id="45" name="Rectangle 44"/>
          <p:cNvSpPr/>
          <p:nvPr/>
        </p:nvSpPr>
        <p:spPr>
          <a:xfrm>
            <a:off x="3708400" y="836613"/>
            <a:ext cx="1727200" cy="720725"/>
          </a:xfrm>
          <a:prstGeom prst="rect">
            <a:avLst/>
          </a:prstGeom>
          <a:solidFill>
            <a:srgbClr val="85B4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6" name="TextBox 45"/>
          <p:cNvSpPr txBox="1">
            <a:spLocks noChangeArrowheads="1"/>
          </p:cNvSpPr>
          <p:nvPr/>
        </p:nvSpPr>
        <p:spPr bwMode="auto">
          <a:xfrm>
            <a:off x="3924300" y="908050"/>
            <a:ext cx="12954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1h de TV</a:t>
            </a:r>
          </a:p>
          <a:p>
            <a:r>
              <a:rPr lang="en-GB" altLang="x-none" sz="1600" b="1">
                <a:latin typeface="Century Gothic" charset="0"/>
              </a:rPr>
              <a:t>0.3 kwh</a:t>
            </a:r>
          </a:p>
        </p:txBody>
      </p:sp>
      <p:sp>
        <p:nvSpPr>
          <p:cNvPr id="31" name="Rectangle 30"/>
          <p:cNvSpPr/>
          <p:nvPr/>
        </p:nvSpPr>
        <p:spPr>
          <a:xfrm>
            <a:off x="250825" y="1557338"/>
            <a:ext cx="5184775" cy="719137"/>
          </a:xfrm>
          <a:prstGeom prst="rect">
            <a:avLst/>
          </a:prstGeom>
          <a:solidFill>
            <a:srgbClr val="85B4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88" name="TextBox 46"/>
          <p:cNvSpPr txBox="1">
            <a:spLocks noChangeArrowheads="1"/>
          </p:cNvSpPr>
          <p:nvPr/>
        </p:nvSpPr>
        <p:spPr bwMode="auto">
          <a:xfrm>
            <a:off x="250825" y="1628775"/>
            <a:ext cx="1296988"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3h de TV</a:t>
            </a:r>
          </a:p>
          <a:p>
            <a:r>
              <a:rPr lang="en-GB" altLang="x-none" sz="1600" b="1">
                <a:latin typeface="Century Gothic" charset="0"/>
              </a:rPr>
              <a:t>0.9 kwh</a:t>
            </a:r>
          </a:p>
        </p:txBody>
      </p:sp>
      <p:sp>
        <p:nvSpPr>
          <p:cNvPr id="55" name="Rectangle 54"/>
          <p:cNvSpPr/>
          <p:nvPr/>
        </p:nvSpPr>
        <p:spPr>
          <a:xfrm>
            <a:off x="250825" y="2997200"/>
            <a:ext cx="865188" cy="719138"/>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90" name="TextBox 55"/>
          <p:cNvSpPr txBox="1">
            <a:spLocks noChangeArrowheads="1"/>
          </p:cNvSpPr>
          <p:nvPr/>
        </p:nvSpPr>
        <p:spPr bwMode="auto">
          <a:xfrm>
            <a:off x="179388" y="3068638"/>
            <a:ext cx="23050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100">
                <a:latin typeface="Century Gothic" charset="0"/>
              </a:rPr>
              <a:t>24h de </a:t>
            </a:r>
            <a:br>
              <a:rPr lang="en-GB" altLang="x-none" sz="1100">
                <a:latin typeface="Century Gothic" charset="0"/>
              </a:rPr>
            </a:br>
            <a:r>
              <a:rPr lang="en-GB" altLang="x-none" sz="1100">
                <a:latin typeface="Century Gothic" charset="0"/>
              </a:rPr>
              <a:t>routeur Wi-Fi</a:t>
            </a:r>
          </a:p>
          <a:p>
            <a:r>
              <a:rPr lang="en-GB" altLang="x-none" sz="1100" b="1">
                <a:latin typeface="Century Gothic" charset="0"/>
              </a:rPr>
              <a:t>0.14 kwh</a:t>
            </a:r>
          </a:p>
        </p:txBody>
      </p:sp>
      <p:sp>
        <p:nvSpPr>
          <p:cNvPr id="57" name="Rectangle 56"/>
          <p:cNvSpPr/>
          <p:nvPr/>
        </p:nvSpPr>
        <p:spPr>
          <a:xfrm>
            <a:off x="1116013" y="2997200"/>
            <a:ext cx="431800" cy="719138"/>
          </a:xfrm>
          <a:prstGeom prst="rect">
            <a:avLst/>
          </a:prstGeom>
          <a:solidFill>
            <a:srgbClr val="CC9900"/>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492" name="TextBox 58"/>
          <p:cNvSpPr txBox="1">
            <a:spLocks noChangeArrowheads="1"/>
          </p:cNvSpPr>
          <p:nvPr/>
        </p:nvSpPr>
        <p:spPr bwMode="auto">
          <a:xfrm>
            <a:off x="1042988" y="3003550"/>
            <a:ext cx="2305050" cy="785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900">
                <a:latin typeface="Century Gothic" charset="0"/>
              </a:rPr>
              <a:t>12h de</a:t>
            </a:r>
            <a:br>
              <a:rPr lang="en-GB" altLang="x-none" sz="900">
                <a:latin typeface="Century Gothic" charset="0"/>
              </a:rPr>
            </a:br>
            <a:r>
              <a:rPr lang="en-GB" altLang="x-none" sz="900">
                <a:latin typeface="Century Gothic" charset="0"/>
              </a:rPr>
              <a:t> routeur </a:t>
            </a:r>
            <a:br>
              <a:rPr lang="en-GB" altLang="x-none" sz="900">
                <a:latin typeface="Century Gothic" charset="0"/>
              </a:rPr>
            </a:br>
            <a:r>
              <a:rPr lang="en-GB" altLang="x-none" sz="900">
                <a:latin typeface="Century Gothic" charset="0"/>
              </a:rPr>
              <a:t>Wi-Fi</a:t>
            </a:r>
          </a:p>
          <a:p>
            <a:r>
              <a:rPr lang="en-GB" altLang="x-none" sz="900" b="1">
                <a:latin typeface="Century Gothic" charset="0"/>
              </a:rPr>
              <a:t>0.07</a:t>
            </a:r>
            <a:br>
              <a:rPr lang="en-GB" altLang="x-none" sz="900" b="1">
                <a:latin typeface="Century Gothic" charset="0"/>
              </a:rPr>
            </a:br>
            <a:r>
              <a:rPr lang="en-GB" altLang="x-none" sz="900" b="1">
                <a:latin typeface="Century Gothic" charset="0"/>
              </a:rPr>
              <a:t> kwh</a:t>
            </a:r>
          </a:p>
        </p:txBody>
      </p:sp>
      <p:sp>
        <p:nvSpPr>
          <p:cNvPr id="61" name="Rectangle 60"/>
          <p:cNvSpPr>
            <a:spLocks noChangeArrowheads="1"/>
          </p:cNvSpPr>
          <p:nvPr/>
        </p:nvSpPr>
        <p:spPr bwMode="auto">
          <a:xfrm>
            <a:off x="6084888" y="762000"/>
            <a:ext cx="2678112" cy="1384300"/>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1400" b="1">
                <a:latin typeface="Century Gothic" charset="0"/>
              </a:rPr>
              <a:t>Chargeur de téléphone portable</a:t>
            </a:r>
            <a:r>
              <a:rPr lang="en-GB" altLang="x-none" sz="1400">
                <a:latin typeface="Century Gothic" charset="0"/>
              </a:rPr>
              <a:t/>
            </a:r>
            <a:br>
              <a:rPr lang="en-GB" altLang="x-none" sz="1400">
                <a:latin typeface="Century Gothic" charset="0"/>
              </a:rPr>
            </a:br>
            <a:r>
              <a:rPr lang="en-GB" altLang="x-none" sz="1400">
                <a:latin typeface="Century Gothic" charset="0"/>
              </a:rPr>
              <a:t>– </a:t>
            </a:r>
            <a:r>
              <a:rPr lang="fr-FR" altLang="x-none" sz="1400">
                <a:latin typeface="Century Gothic" charset="0"/>
              </a:rPr>
              <a:t>l'énergie transférée en une heure est si faible que la bande est trop petite pour être vue</a:t>
            </a:r>
            <a:r>
              <a:rPr lang="en-GB" altLang="x-none" sz="1400">
                <a:latin typeface="Century Gothic" charset="0"/>
              </a:rPr>
              <a:t>.</a:t>
            </a:r>
          </a:p>
        </p:txBody>
      </p:sp>
      <p:sp>
        <p:nvSpPr>
          <p:cNvPr id="63" name="Rectangle 62"/>
          <p:cNvSpPr/>
          <p:nvPr/>
        </p:nvSpPr>
        <p:spPr>
          <a:xfrm>
            <a:off x="250825" y="4724400"/>
            <a:ext cx="8642350" cy="720725"/>
          </a:xfrm>
          <a:prstGeom prst="rect">
            <a:avLst/>
          </a:prstGeom>
          <a:solidFill>
            <a:srgbClr val="8C8C8C"/>
          </a:solidFill>
          <a:ln w="12700">
            <a:solidFill>
              <a:schemeClr val="tx1">
                <a:lumMod val="95000"/>
                <a:lumOff val="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lumMod val="65000"/>
                </a:schemeClr>
              </a:solidFill>
            </a:endParaRPr>
          </a:p>
        </p:txBody>
      </p:sp>
      <p:sp>
        <p:nvSpPr>
          <p:cNvPr id="65" name="Rectangle 64"/>
          <p:cNvSpPr/>
          <p:nvPr/>
        </p:nvSpPr>
        <p:spPr>
          <a:xfrm>
            <a:off x="250825" y="5732463"/>
            <a:ext cx="6842125" cy="720725"/>
          </a:xfrm>
          <a:prstGeom prst="rect">
            <a:avLst/>
          </a:prstGeom>
          <a:solidFill>
            <a:srgbClr val="8C8C8C"/>
          </a:solidFill>
          <a:ln w="1270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solidFill>
                <a:schemeClr val="bg1">
                  <a:lumMod val="65000"/>
                </a:schemeClr>
              </a:solidFill>
            </a:endParaRPr>
          </a:p>
        </p:txBody>
      </p:sp>
      <p:sp>
        <p:nvSpPr>
          <p:cNvPr id="68" name="Rectangle 67"/>
          <p:cNvSpPr/>
          <p:nvPr/>
        </p:nvSpPr>
        <p:spPr>
          <a:xfrm>
            <a:off x="8027988" y="5732463"/>
            <a:ext cx="1058862" cy="720725"/>
          </a:xfrm>
          <a:prstGeom prst="rect">
            <a:avLst/>
          </a:prstGeom>
          <a:solidFill>
            <a:srgbClr val="DEDEDE"/>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9" name="Rectangle 68"/>
          <p:cNvSpPr/>
          <p:nvPr/>
        </p:nvSpPr>
        <p:spPr>
          <a:xfrm>
            <a:off x="6970713" y="5732463"/>
            <a:ext cx="1057275" cy="720725"/>
          </a:xfrm>
          <a:prstGeom prst="rect">
            <a:avLst/>
          </a:prstGeom>
          <a:solidFill>
            <a:srgbClr val="AEAEAE"/>
          </a:solid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2" name="Rectangle 71"/>
          <p:cNvSpPr/>
          <p:nvPr/>
        </p:nvSpPr>
        <p:spPr>
          <a:xfrm>
            <a:off x="250825" y="2276475"/>
            <a:ext cx="1152525" cy="720725"/>
          </a:xfrm>
          <a:prstGeom prst="rect">
            <a:avLst/>
          </a:prstGeom>
          <a:solidFill>
            <a:srgbClr val="FF4747"/>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3" name="Rectangle 72"/>
          <p:cNvSpPr/>
          <p:nvPr/>
        </p:nvSpPr>
        <p:spPr>
          <a:xfrm>
            <a:off x="1403350" y="2276475"/>
            <a:ext cx="2305050" cy="720725"/>
          </a:xfrm>
          <a:prstGeom prst="rect">
            <a:avLst/>
          </a:prstGeom>
          <a:solidFill>
            <a:srgbClr val="FF4747"/>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4" name="Rectangle 73"/>
          <p:cNvSpPr/>
          <p:nvPr/>
        </p:nvSpPr>
        <p:spPr>
          <a:xfrm>
            <a:off x="3708400" y="2276475"/>
            <a:ext cx="3455988" cy="720725"/>
          </a:xfrm>
          <a:prstGeom prst="rect">
            <a:avLst/>
          </a:prstGeom>
          <a:solidFill>
            <a:srgbClr val="FF4747"/>
          </a:solidFill>
          <a:ln w="12700">
            <a:solidFill>
              <a:schemeClr val="tx1">
                <a:lumMod val="95000"/>
                <a:lumOff val="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0501" name="TextBox 74"/>
          <p:cNvSpPr txBox="1">
            <a:spLocks noChangeArrowheads="1"/>
          </p:cNvSpPr>
          <p:nvPr/>
        </p:nvSpPr>
        <p:spPr bwMode="auto">
          <a:xfrm>
            <a:off x="3851275" y="2349500"/>
            <a:ext cx="22336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3h de PC</a:t>
            </a:r>
          </a:p>
          <a:p>
            <a:r>
              <a:rPr lang="en-GB" altLang="x-none" sz="1600" b="1">
                <a:latin typeface="Century Gothic" charset="0"/>
              </a:rPr>
              <a:t>0.6 kwh</a:t>
            </a:r>
          </a:p>
        </p:txBody>
      </p:sp>
      <p:sp>
        <p:nvSpPr>
          <p:cNvPr id="20502" name="TextBox 75"/>
          <p:cNvSpPr txBox="1">
            <a:spLocks noChangeArrowheads="1"/>
          </p:cNvSpPr>
          <p:nvPr/>
        </p:nvSpPr>
        <p:spPr bwMode="auto">
          <a:xfrm>
            <a:off x="1476375" y="2339975"/>
            <a:ext cx="20875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2h de PC</a:t>
            </a:r>
          </a:p>
          <a:p>
            <a:r>
              <a:rPr lang="en-GB" altLang="x-none" sz="1600" b="1">
                <a:latin typeface="Century Gothic" charset="0"/>
              </a:rPr>
              <a:t>0.4 kwh</a:t>
            </a:r>
          </a:p>
        </p:txBody>
      </p:sp>
      <p:sp>
        <p:nvSpPr>
          <p:cNvPr id="20503" name="TextBox 76"/>
          <p:cNvSpPr txBox="1">
            <a:spLocks noChangeArrowheads="1"/>
          </p:cNvSpPr>
          <p:nvPr/>
        </p:nvSpPr>
        <p:spPr bwMode="auto">
          <a:xfrm>
            <a:off x="250825" y="2362200"/>
            <a:ext cx="1152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600">
                <a:latin typeface="Century Gothic" charset="0"/>
              </a:rPr>
              <a:t>1h de PC</a:t>
            </a:r>
          </a:p>
          <a:p>
            <a:r>
              <a:rPr lang="en-GB" altLang="x-none" sz="1600" b="1">
                <a:latin typeface="Century Gothic" charset="0"/>
              </a:rPr>
              <a:t>0.2 kwh</a:t>
            </a:r>
          </a:p>
        </p:txBody>
      </p:sp>
      <p:sp>
        <p:nvSpPr>
          <p:cNvPr id="20504" name="TextBox 33"/>
          <p:cNvSpPr txBox="1">
            <a:spLocks noChangeArrowheads="1"/>
          </p:cNvSpPr>
          <p:nvPr/>
        </p:nvSpPr>
        <p:spPr bwMode="auto">
          <a:xfrm>
            <a:off x="250825" y="4787900"/>
            <a:ext cx="835342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Bande grise A</a:t>
            </a:r>
            <a:r>
              <a:rPr lang="en-GB" altLang="x-none">
                <a:latin typeface="Century Gothic" charset="0"/>
              </a:rPr>
              <a:t> </a:t>
            </a:r>
            <a:br>
              <a:rPr lang="en-GB" altLang="x-none">
                <a:latin typeface="Century Gothic" charset="0"/>
              </a:rPr>
            </a:br>
            <a:r>
              <a:rPr lang="fr-FR" altLang="x-none" sz="1400">
                <a:latin typeface="Century Gothic" charset="0"/>
              </a:rPr>
              <a:t>L'électricité que tu utilises actuellement (tu peux aller au-delà de cette bande si nécessaire)</a:t>
            </a:r>
            <a:endParaRPr lang="en-GB" altLang="x-none" sz="1400" i="1">
              <a:latin typeface="Century Gothic" charset="0"/>
            </a:endParaRPr>
          </a:p>
        </p:txBody>
      </p:sp>
      <p:sp>
        <p:nvSpPr>
          <p:cNvPr id="20505" name="TextBox 34"/>
          <p:cNvSpPr txBox="1">
            <a:spLocks noChangeArrowheads="1"/>
          </p:cNvSpPr>
          <p:nvPr/>
        </p:nvSpPr>
        <p:spPr bwMode="auto">
          <a:xfrm>
            <a:off x="250825" y="5676900"/>
            <a:ext cx="66246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latin typeface="Century Gothic" charset="0"/>
              </a:rPr>
              <a:t>Bande grise B </a:t>
            </a:r>
            <a:r>
              <a:rPr lang="en-GB" altLang="x-none">
                <a:latin typeface="Century Gothic" charset="0"/>
              </a:rPr>
              <a:t/>
            </a:r>
            <a:br>
              <a:rPr lang="en-GB" altLang="x-none">
                <a:latin typeface="Century Gothic" charset="0"/>
              </a:rPr>
            </a:br>
            <a:r>
              <a:rPr lang="fr-FR" altLang="x-none" sz="1400">
                <a:latin typeface="Century Gothic" charset="0"/>
              </a:rPr>
              <a:t>Ton allocation d'électricité est de 1,5 kWh (tu ne peux pas dépasser cette bande)</a:t>
            </a:r>
            <a:endParaRPr lang="en-GB" altLang="x-none" sz="1400" i="1">
              <a:latin typeface="Century Gothic" charset="0"/>
            </a:endParaRPr>
          </a:p>
        </p:txBody>
      </p:sp>
      <p:sp>
        <p:nvSpPr>
          <p:cNvPr id="20506" name="TextBox 35"/>
          <p:cNvSpPr txBox="1">
            <a:spLocks noChangeArrowheads="1"/>
          </p:cNvSpPr>
          <p:nvPr/>
        </p:nvSpPr>
        <p:spPr bwMode="auto">
          <a:xfrm>
            <a:off x="6934200" y="5732463"/>
            <a:ext cx="1166813"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000"/>
              </a:lnSpc>
            </a:pPr>
            <a:r>
              <a:rPr lang="en-GB" altLang="x-none" sz="1000">
                <a:latin typeface="Century Gothic" charset="0"/>
              </a:rPr>
              <a:t>Si ta consommation n’arrive pas à cette zone, tu gagnes 100€.</a:t>
            </a:r>
          </a:p>
        </p:txBody>
      </p:sp>
      <p:sp>
        <p:nvSpPr>
          <p:cNvPr id="20507" name="TextBox 36"/>
          <p:cNvSpPr txBox="1">
            <a:spLocks noChangeArrowheads="1"/>
          </p:cNvSpPr>
          <p:nvPr/>
        </p:nvSpPr>
        <p:spPr bwMode="auto">
          <a:xfrm>
            <a:off x="8027988" y="5732463"/>
            <a:ext cx="1152525"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nSpc>
                <a:spcPts val="1000"/>
              </a:lnSpc>
            </a:pPr>
            <a:r>
              <a:rPr lang="en-GB" altLang="x-none" sz="1000">
                <a:latin typeface="Century Gothic" charset="0"/>
              </a:rPr>
              <a:t>Si ta consommation n’arrive pas à cette zone, tu gagnes 50€.</a:t>
            </a:r>
          </a:p>
        </p:txBody>
      </p:sp>
      <p:sp>
        <p:nvSpPr>
          <p:cNvPr id="20508" name="TextBox 37"/>
          <p:cNvSpPr txBox="1">
            <a:spLocks noChangeArrowheads="1"/>
          </p:cNvSpPr>
          <p:nvPr/>
        </p:nvSpPr>
        <p:spPr bwMode="auto">
          <a:xfrm>
            <a:off x="0" y="44450"/>
            <a:ext cx="9144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lnSpc>
                <a:spcPts val="2600"/>
              </a:lnSpc>
            </a:pPr>
            <a:r>
              <a:rPr lang="en-GB" altLang="x-none" sz="2800">
                <a:latin typeface="Century Gothic" charset="0"/>
              </a:rPr>
              <a:t>“Bandes” d’énergie des appareils </a:t>
            </a:r>
            <a:br>
              <a:rPr lang="en-GB" altLang="x-none" sz="2800">
                <a:latin typeface="Century Gothic" charset="0"/>
              </a:rPr>
            </a:br>
            <a:r>
              <a:rPr lang="en-GB" altLang="x-none" sz="2400">
                <a:latin typeface="Century Gothic" charset="0"/>
              </a:rPr>
              <a:t>(sans calculs)</a:t>
            </a:r>
          </a:p>
        </p:txBody>
      </p:sp>
      <p:pic>
        <p:nvPicPr>
          <p:cNvPr id="39" name="Picture 38" descr="computer.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8525" y="2311400"/>
            <a:ext cx="858838" cy="64770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39" descr="TV and footbal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908050"/>
            <a:ext cx="720725" cy="5349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0" descr="TV and football.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03350" y="1670050"/>
            <a:ext cx="720725" cy="534988"/>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2" name="ZoneTexte 48"/>
          <p:cNvSpPr txBox="1">
            <a:spLocks noChangeArrowheads="1"/>
          </p:cNvSpPr>
          <p:nvPr/>
        </p:nvSpPr>
        <p:spPr bwMode="auto">
          <a:xfrm>
            <a:off x="0" y="6524625"/>
            <a:ext cx="91440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b="1">
                <a:solidFill>
                  <a:schemeClr val="bg1"/>
                </a:solidFill>
                <a:latin typeface="Century Gothic" charset="0"/>
              </a:rPr>
              <a:t>Fiche apprenant</a:t>
            </a:r>
          </a:p>
        </p:txBody>
      </p:sp>
    </p:spTree>
    <p:custDataLst>
      <p:tags r:id="rId1"/>
    </p:custData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rcRect b="23170"/>
          <a:stretch>
            <a:fillRect/>
          </a:stretch>
        </p:blipFill>
        <p:spPr bwMode="auto">
          <a:xfrm>
            <a:off x="-1588" y="2209800"/>
            <a:ext cx="9145588" cy="46751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7" descr="engagelogo.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03575" y="404813"/>
            <a:ext cx="2822575" cy="1131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p:nvSpPr>
        <p:spPr bwMode="auto">
          <a:xfrm>
            <a:off x="838200" y="1676400"/>
            <a:ext cx="7777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3200">
                <a:solidFill>
                  <a:srgbClr val="639729"/>
                </a:solidFill>
                <a:latin typeface="Century Gothic" charset="0"/>
              </a:rPr>
              <a:t>Promouvoir le dialogue et la réflexion</a:t>
            </a:r>
            <a:endParaRPr lang="pt-BR" altLang="x-none" sz="3200">
              <a:solidFill>
                <a:srgbClr val="639729"/>
              </a:solidFill>
              <a:latin typeface="Century Gothic"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00238" y="396875"/>
            <a:ext cx="5135562" cy="205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835150" y="2508250"/>
            <a:ext cx="5545138" cy="292100"/>
          </a:xfrm>
          <a:prstGeom prst="rect">
            <a:avLst/>
          </a:prstGeom>
        </p:spPr>
        <p:txBody>
          <a:bodyPr>
            <a:spAutoFit/>
          </a:bodyPr>
          <a:lstStyle/>
          <a:p>
            <a:pPr fontAlgn="auto">
              <a:spcBef>
                <a:spcPts val="0"/>
              </a:spcBef>
              <a:spcAft>
                <a:spcPts val="0"/>
              </a:spcAft>
              <a:defRPr/>
            </a:pP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Equipping the Next Generation for Active Engagement</a:t>
            </a:r>
            <a:r>
              <a:rPr lang="en-GB" sz="1300" b="1" spc="-150" dirty="0">
                <a:solidFill>
                  <a:schemeClr val="bg1">
                    <a:lumMod val="50000"/>
                  </a:schemeClr>
                </a:solidFill>
                <a:latin typeface="Century Gothic" pitchFamily="34" charset="0"/>
                <a:ea typeface="Ebrima" panose="02000000000000000000" pitchFamily="2" charset="0"/>
                <a:cs typeface="Mangal" panose="02040503050203030202" pitchFamily="18" charset="0"/>
              </a:rPr>
              <a:t> </a:t>
            </a:r>
            <a:r>
              <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rPr>
              <a:t>in Science</a:t>
            </a:r>
            <a:endParaRPr lang="en-GB" sz="1300" b="1" dirty="0">
              <a:solidFill>
                <a:schemeClr val="bg1">
                  <a:lumMod val="50000"/>
                </a:schemeClr>
              </a:solidFill>
              <a:latin typeface="Century Gothic" pitchFamily="34" charset="0"/>
              <a:ea typeface="Ebrima" panose="02000000000000000000" pitchFamily="2" charset="0"/>
              <a:cs typeface="Mangal" panose="02040503050203030202" pitchFamily="18" charset="0"/>
            </a:endParaRPr>
          </a:p>
        </p:txBody>
      </p:sp>
      <p:pic>
        <p:nvPicPr>
          <p:cNvPr id="22532"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80063" y="5157788"/>
            <a:ext cx="187325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413" y="4437063"/>
            <a:ext cx="12858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4"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11638" y="4365625"/>
            <a:ext cx="912812"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39975" y="4437063"/>
            <a:ext cx="1181100"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12088" y="5157788"/>
            <a:ext cx="611187"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12775" y="3716338"/>
            <a:ext cx="601663"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96875" y="5229225"/>
            <a:ext cx="1406525" cy="31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1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508625" y="4149725"/>
            <a:ext cx="18240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427538" y="3500438"/>
            <a:ext cx="496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1" name="TextBox 17"/>
          <p:cNvSpPr txBox="1">
            <a:spLocks noChangeArrowheads="1"/>
          </p:cNvSpPr>
          <p:nvPr/>
        </p:nvSpPr>
        <p:spPr bwMode="auto">
          <a:xfrm>
            <a:off x="7667625" y="4437063"/>
            <a:ext cx="12160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a:t>TRACES</a:t>
            </a:r>
            <a:endParaRPr lang="pt-BR" altLang="x-none"/>
          </a:p>
        </p:txBody>
      </p:sp>
      <p:pic>
        <p:nvPicPr>
          <p:cNvPr id="22542" name="Picture 16"/>
          <p:cNvPicPr>
            <a:picLocks noChangeAspect="1" noChangeArrowheads="1"/>
          </p:cNvPicPr>
          <p:nvPr/>
        </p:nvPicPr>
        <p:blipFill>
          <a:blip r:embed="rId14">
            <a:extLst>
              <a:ext uri="{28A0092B-C50C-407E-A947-70E740481C1C}">
                <a14:useLocalDpi xmlns:a14="http://schemas.microsoft.com/office/drawing/2010/main" val="0"/>
              </a:ext>
            </a:extLst>
          </a:blip>
          <a:srcRect l="12569" r="40408"/>
          <a:stretch>
            <a:fillRect/>
          </a:stretch>
        </p:blipFill>
        <p:spPr bwMode="auto">
          <a:xfrm>
            <a:off x="4068763" y="5157788"/>
            <a:ext cx="1103312"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Picture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580063" y="3500438"/>
            <a:ext cx="855662" cy="379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4" name="Picture 2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339975" y="5300663"/>
            <a:ext cx="1220788" cy="280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5" name="Picture 2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812088" y="3573463"/>
            <a:ext cx="4095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6" name="Picture 2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3500438"/>
            <a:ext cx="877887"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a:spLocks noChangeArrowheads="1"/>
          </p:cNvSpPr>
          <p:nvPr/>
        </p:nvSpPr>
        <p:spPr bwMode="auto">
          <a:xfrm>
            <a:off x="180975" y="3213100"/>
            <a:ext cx="8782050" cy="2663825"/>
          </a:xfrm>
          <a:prstGeom prst="rect">
            <a:avLst/>
          </a:prstGeom>
          <a:noFill/>
          <a:ln w="6350">
            <a:solidFill>
              <a:srgbClr val="0091C4"/>
            </a:solidFill>
            <a:miter lim="800000"/>
            <a:headEnd/>
            <a:tailEnd/>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2548" name="ZoneTexte 24"/>
          <p:cNvSpPr txBox="1">
            <a:spLocks noChangeArrowheads="1"/>
          </p:cNvSpPr>
          <p:nvPr/>
        </p:nvSpPr>
        <p:spPr bwMode="auto">
          <a:xfrm>
            <a:off x="1835150" y="6443663"/>
            <a:ext cx="561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a:latin typeface="Century Gothic" charset="0"/>
              </a:rPr>
              <a:t>Pour en savoir plus, visiter engagingscience.eu/fr</a:t>
            </a:r>
          </a:p>
        </p:txBody>
      </p:sp>
      <p:sp>
        <p:nvSpPr>
          <p:cNvPr id="26" name="ZoneTexte 25"/>
          <p:cNvSpPr txBox="1"/>
          <p:nvPr/>
        </p:nvSpPr>
        <p:spPr>
          <a:xfrm>
            <a:off x="0" y="2492375"/>
            <a:ext cx="9144000" cy="400050"/>
          </a:xfrm>
          <a:prstGeom prst="rect">
            <a:avLst/>
          </a:prstGeom>
          <a:solidFill>
            <a:schemeClr val="bg1"/>
          </a:solidFill>
        </p:spPr>
        <p:txBody>
          <a:bodyPr>
            <a:spAutoFit/>
          </a:bodyPr>
          <a:lstStyle/>
          <a:p>
            <a:pPr algn="ctr" fontAlgn="auto">
              <a:spcBef>
                <a:spcPts val="0"/>
              </a:spcBef>
              <a:spcAft>
                <a:spcPts val="0"/>
              </a:spcAft>
              <a:defRPr/>
            </a:pPr>
            <a:r>
              <a:rPr lang="fr-FR" sz="2000" b="1" dirty="0">
                <a:solidFill>
                  <a:schemeClr val="bg1">
                    <a:lumMod val="50000"/>
                  </a:schemeClr>
                </a:solidFill>
                <a:latin typeface="+mn-lt"/>
                <a:ea typeface="+mn-ea"/>
                <a:cs typeface="+mn-cs"/>
              </a:rPr>
              <a:t>Aider les nouvelles générations à s’impliquer dans les enjeux des sciences</a:t>
            </a:r>
            <a:endParaRPr lang="fr-FR" sz="2000" b="1" dirty="0">
              <a:solidFill>
                <a:schemeClr val="bg1">
                  <a:lumMod val="50000"/>
                </a:schemeClr>
              </a:solidFill>
              <a:latin typeface="+mn-lt"/>
              <a:ea typeface="+mn-ea"/>
              <a:cs typeface="+mn-cs"/>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5" descr="newspaper blank.png"/>
          <p:cNvPicPr>
            <a:picLocks noChangeAspect="1"/>
          </p:cNvPicPr>
          <p:nvPr/>
        </p:nvPicPr>
        <p:blipFill>
          <a:blip r:embed="rId4">
            <a:extLst>
              <a:ext uri="{28A0092B-C50C-407E-A947-70E740481C1C}">
                <a14:useLocalDpi xmlns:a14="http://schemas.microsoft.com/office/drawing/2010/main" val="0"/>
              </a:ext>
            </a:extLst>
          </a:blip>
          <a:srcRect l="6007" t="3616" r="6015" b="4851"/>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35375" y="3933825"/>
            <a:ext cx="2617788" cy="1825625"/>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7638" y="3933825"/>
            <a:ext cx="2466975" cy="1833563"/>
          </a:xfrm>
          <a:prstGeom prst="rect">
            <a:avLst/>
          </a:prstGeom>
          <a:noFill/>
          <a:ln w="38100" cap="sq">
            <a:solidFill>
              <a:srgbClr val="000000"/>
            </a:solidFill>
            <a:miter lim="800000"/>
            <a:headEnd/>
            <a:tailEnd/>
          </a:ln>
          <a:effectLst>
            <a:outerShdw blurRad="63500" dist="38100" dir="2700000" algn="tl" rotWithShape="0">
              <a:srgbClr val="000000">
                <a:alpha val="42999"/>
              </a:srgbClr>
            </a:outerShdw>
          </a:effectLst>
          <a:extLst>
            <a:ext uri="{909E8E84-426E-40DD-AFC4-6F175D3DCCD1}">
              <a14:hiddenFill xmlns:a14="http://schemas.microsoft.com/office/drawing/2010/main">
                <a:solidFill>
                  <a:srgbClr val="FFFFFF"/>
                </a:solidFill>
              </a14:hiddenFill>
            </a:ext>
          </a:extLst>
        </p:spPr>
      </p:pic>
      <p:pic>
        <p:nvPicPr>
          <p:cNvPr id="15" name="Picture 14" descr="xblow hai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14338" y="3716338"/>
            <a:ext cx="4278312" cy="314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8" name="Straight Connector 17"/>
          <p:cNvCxnSpPr/>
          <p:nvPr/>
        </p:nvCxnSpPr>
        <p:spPr>
          <a:xfrm>
            <a:off x="838200" y="2895600"/>
            <a:ext cx="79581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Rounded Rectangle 18"/>
          <p:cNvSpPr>
            <a:spLocks noChangeArrowheads="1"/>
          </p:cNvSpPr>
          <p:nvPr/>
        </p:nvSpPr>
        <p:spPr bwMode="auto">
          <a:xfrm>
            <a:off x="0" y="6529388"/>
            <a:ext cx="3132138" cy="355600"/>
          </a:xfrm>
          <a:prstGeom prst="roundRect">
            <a:avLst>
              <a:gd name="adj" fmla="val 16667"/>
            </a:avLst>
          </a:prstGeom>
          <a:solidFill>
            <a:srgbClr val="7030A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Dilemme</a:t>
            </a:r>
            <a:endParaRPr lang="en-GB" sz="2000" b="1" dirty="0">
              <a:solidFill>
                <a:schemeClr val="bg1"/>
              </a:solidFill>
              <a:latin typeface="Century Gothic" pitchFamily="34" charset="0"/>
              <a:ea typeface="+mn-ea"/>
              <a:cs typeface="+mn-cs"/>
            </a:endParaRPr>
          </a:p>
        </p:txBody>
      </p:sp>
      <p:sp>
        <p:nvSpPr>
          <p:cNvPr id="20" name="Rectangle 19"/>
          <p:cNvSpPr/>
          <p:nvPr/>
        </p:nvSpPr>
        <p:spPr>
          <a:xfrm>
            <a:off x="3059113" y="6524625"/>
            <a:ext cx="3060700"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Science</a:t>
            </a:r>
          </a:p>
        </p:txBody>
      </p:sp>
      <p:sp>
        <p:nvSpPr>
          <p:cNvPr id="21" name="Rectangle 20"/>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Décision</a:t>
            </a:r>
            <a:endParaRPr lang="en-GB" sz="2000" b="1" dirty="0">
              <a:solidFill>
                <a:schemeClr val="bg1"/>
              </a:solidFill>
              <a:latin typeface="Century Gothic" pitchFamily="34" charset="0"/>
            </a:endParaRPr>
          </a:p>
        </p:txBody>
      </p:sp>
      <p:sp>
        <p:nvSpPr>
          <p:cNvPr id="22" name="TextBox 21"/>
          <p:cNvSpPr txBox="1">
            <a:spLocks noChangeArrowheads="1"/>
          </p:cNvSpPr>
          <p:nvPr/>
        </p:nvSpPr>
        <p:spPr bwMode="auto">
          <a:xfrm rot="-1343099">
            <a:off x="936625" y="4514850"/>
            <a:ext cx="2451100" cy="52387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FF0000"/>
                </a:solidFill>
                <a:latin typeface="Times New Roman" charset="0"/>
                <a:ea typeface="Times New Roman" charset="0"/>
                <a:cs typeface="Times New Roman" charset="0"/>
              </a:rPr>
              <a:t>REDUCTION</a:t>
            </a:r>
          </a:p>
        </p:txBody>
      </p:sp>
      <p:sp>
        <p:nvSpPr>
          <p:cNvPr id="7" name="Rounded Rectangle 6"/>
          <p:cNvSpPr/>
          <p:nvPr/>
        </p:nvSpPr>
        <p:spPr>
          <a:xfrm rot="16200000">
            <a:off x="9135269" y="5706269"/>
            <a:ext cx="306388" cy="1079500"/>
          </a:xfrm>
          <a:prstGeom prst="roundRec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180" name="Text Box 13"/>
          <p:cNvSpPr txBox="1">
            <a:spLocks noChangeArrowheads="1"/>
          </p:cNvSpPr>
          <p:nvPr/>
        </p:nvSpPr>
        <p:spPr bwMode="auto">
          <a:xfrm>
            <a:off x="8761413" y="6143625"/>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11F71291-5AC6-9049-947A-13839FB00626}" type="slidenum">
              <a:rPr lang="en-GB" altLang="en-US" sz="1400" b="1">
                <a:solidFill>
                  <a:schemeClr val="bg1"/>
                </a:solidFill>
                <a:latin typeface="Century Gothic" charset="0"/>
                <a:ea typeface="ＭＳ Ｐゴシック" charset="-128"/>
              </a:rPr>
              <a:pPr algn="ctr"/>
              <a:t>2</a:t>
            </a:fld>
            <a:endParaRPr lang="en-GB" altLang="en-US" sz="1400" b="1">
              <a:solidFill>
                <a:schemeClr val="bg1"/>
              </a:solidFill>
              <a:latin typeface="Century Gothic" charset="0"/>
              <a:ea typeface="ＭＳ Ｐゴシック" charset="-128"/>
            </a:endParaRPr>
          </a:p>
        </p:txBody>
      </p:sp>
      <p:grpSp>
        <p:nvGrpSpPr>
          <p:cNvPr id="2" name="Group 12"/>
          <p:cNvGrpSpPr>
            <a:grpSpLocks/>
          </p:cNvGrpSpPr>
          <p:nvPr/>
        </p:nvGrpSpPr>
        <p:grpSpPr bwMode="auto">
          <a:xfrm>
            <a:off x="250825" y="5776913"/>
            <a:ext cx="8893175" cy="735012"/>
            <a:chOff x="251698" y="5497184"/>
            <a:chExt cx="8892480" cy="734717"/>
          </a:xfrm>
        </p:grpSpPr>
        <p:sp>
          <p:nvSpPr>
            <p:cNvPr id="14" name="Rounded Rectangle 13"/>
            <p:cNvSpPr/>
            <p:nvPr/>
          </p:nvSpPr>
          <p:spPr>
            <a:xfrm>
              <a:off x="683746" y="5497184"/>
              <a:ext cx="7992888" cy="734717"/>
            </a:xfrm>
            <a:prstGeom prst="round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7193" name="TextBox 15"/>
            <p:cNvSpPr>
              <a:spLocks noChangeArrowheads="1"/>
            </p:cNvSpPr>
            <p:nvPr/>
          </p:nvSpPr>
          <p:spPr bwMode="auto">
            <a:xfrm>
              <a:off x="251698" y="5511039"/>
              <a:ext cx="8892480" cy="647360"/>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3200">
                  <a:solidFill>
                    <a:schemeClr val="bg1"/>
                  </a:solidFill>
                  <a:latin typeface="Century Gothic" charset="0"/>
                </a:rPr>
                <a:t>Pourras-</a:t>
              </a:r>
              <a:r>
                <a:rPr lang="fr-FR" altLang="x-none" sz="3200">
                  <a:solidFill>
                    <a:srgbClr val="FFFF00"/>
                  </a:solidFill>
                  <a:latin typeface="Century Gothic" charset="0"/>
                </a:rPr>
                <a:t>tu </a:t>
              </a:r>
              <a:r>
                <a:rPr lang="fr-FR" altLang="x-none" sz="3200">
                  <a:solidFill>
                    <a:schemeClr val="bg1"/>
                  </a:solidFill>
                  <a:latin typeface="Century Gothic" charset="0"/>
                </a:rPr>
                <a:t>limiter ta consommation ?</a:t>
              </a:r>
            </a:p>
          </p:txBody>
        </p:sp>
      </p:grpSp>
      <p:grpSp>
        <p:nvGrpSpPr>
          <p:cNvPr id="3" name="Group 10"/>
          <p:cNvGrpSpPr>
            <a:grpSpLocks/>
          </p:cNvGrpSpPr>
          <p:nvPr/>
        </p:nvGrpSpPr>
        <p:grpSpPr bwMode="auto">
          <a:xfrm>
            <a:off x="804863" y="2895600"/>
            <a:ext cx="8107362" cy="838200"/>
            <a:chOff x="2828412" y="-9094613"/>
            <a:chExt cx="8105922" cy="14013582"/>
          </a:xfrm>
        </p:grpSpPr>
        <p:sp>
          <p:nvSpPr>
            <p:cNvPr id="7188" name="TextBox 16"/>
            <p:cNvSpPr txBox="1">
              <a:spLocks noChangeArrowheads="1"/>
            </p:cNvSpPr>
            <p:nvPr/>
          </p:nvSpPr>
          <p:spPr bwMode="auto">
            <a:xfrm>
              <a:off x="3013454" y="-9094613"/>
              <a:ext cx="7920880" cy="11834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2000">
                  <a:latin typeface="Century Gothic" charset="0"/>
                  <a:ea typeface="Times New Roman" charset="0"/>
                  <a:cs typeface="Times New Roman" charset="0"/>
                </a:rPr>
                <a:t>L’UE a restreint drastiquement l’utilisation de l’électricité dans les maisons.</a:t>
              </a:r>
              <a:endParaRPr lang="fr-FR" altLang="x-none" sz="2000">
                <a:latin typeface="Century Gothic" charset="0"/>
              </a:endParaRPr>
            </a:p>
          </p:txBody>
        </p:sp>
        <p:cxnSp>
          <p:nvCxnSpPr>
            <p:cNvPr id="28" name="Straight Connector 17"/>
            <p:cNvCxnSpPr/>
            <p:nvPr/>
          </p:nvCxnSpPr>
          <p:spPr>
            <a:xfrm>
              <a:off x="2828412" y="4918969"/>
              <a:ext cx="7956724"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0" name="TextBox 22"/>
          <p:cNvSpPr txBox="1"/>
          <p:nvPr/>
        </p:nvSpPr>
        <p:spPr>
          <a:xfrm>
            <a:off x="685800" y="2057400"/>
            <a:ext cx="7921625" cy="830263"/>
          </a:xfrm>
          <a:prstGeom prst="rect">
            <a:avLst/>
          </a:prstGeom>
          <a:noFill/>
        </p:spPr>
        <p:txBody>
          <a:bodyPr>
            <a:spAutoFit/>
          </a:bodyPr>
          <a:lstStyle/>
          <a:p>
            <a:pPr algn="ctr" fontAlgn="auto">
              <a:spcBef>
                <a:spcPts val="0"/>
              </a:spcBef>
              <a:spcAft>
                <a:spcPts val="0"/>
              </a:spcAft>
              <a:defRPr/>
            </a:pPr>
            <a:r>
              <a:rPr lang="fr-FR" sz="2400" b="1" dirty="0">
                <a:latin typeface="Century Gothic" pitchFamily="34" charset="0"/>
                <a:ea typeface="+mn-ea"/>
                <a:cs typeface="Times New Roman" pitchFamily="18" charset="0"/>
              </a:rPr>
              <a:t>Après </a:t>
            </a:r>
            <a:r>
              <a:rPr lang="fr-FR" sz="2400" b="1" dirty="0">
                <a:solidFill>
                  <a:srgbClr val="FF0000"/>
                </a:solidFill>
                <a:latin typeface="Century Gothic" pitchFamily="34" charset="0"/>
                <a:ea typeface="+mn-ea"/>
                <a:cs typeface="Times New Roman" pitchFamily="18" charset="0"/>
              </a:rPr>
              <a:t>l’</a:t>
            </a:r>
            <a:r>
              <a:rPr lang="fr-FR" sz="2400" b="1" cap="all" dirty="0">
                <a:solidFill>
                  <a:srgbClr val="FF0000"/>
                </a:solidFill>
                <a:latin typeface="Century Gothic" pitchFamily="34" charset="0"/>
                <a:ea typeface="+mn-ea"/>
                <a:cs typeface="Times New Roman" pitchFamily="18" charset="0"/>
              </a:rPr>
              <a:t>interdiction</a:t>
            </a:r>
            <a:r>
              <a:rPr lang="fr-FR" sz="2400" b="1" dirty="0">
                <a:latin typeface="Century Gothic" pitchFamily="34" charset="0"/>
                <a:ea typeface="+mn-ea"/>
                <a:cs typeface="Times New Roman" pitchFamily="18" charset="0"/>
              </a:rPr>
              <a:t> de certains appareils électriques ...maintenant </a:t>
            </a:r>
            <a:r>
              <a:rPr lang="fr-FR" sz="2400" b="1" dirty="0">
                <a:solidFill>
                  <a:srgbClr val="FF0000"/>
                </a:solidFill>
                <a:latin typeface="Century Gothic" pitchFamily="34" charset="0"/>
                <a:ea typeface="+mn-ea"/>
                <a:cs typeface="Times New Roman" pitchFamily="18" charset="0"/>
              </a:rPr>
              <a:t>ÇA</a:t>
            </a:r>
            <a:r>
              <a:rPr lang="fr-FR" sz="2400" b="1" dirty="0">
                <a:latin typeface="Century Gothic" pitchFamily="34" charset="0"/>
                <a:ea typeface="+mn-ea"/>
                <a:cs typeface="Times New Roman" pitchFamily="18" charset="0"/>
              </a:rPr>
              <a:t> </a:t>
            </a:r>
            <a:r>
              <a:rPr lang="fr-FR" sz="2400" b="1" dirty="0">
                <a:solidFill>
                  <a:srgbClr val="FF0000"/>
                </a:solidFill>
                <a:latin typeface="Century Gothic" pitchFamily="34" charset="0"/>
                <a:ea typeface="+mn-ea"/>
                <a:cs typeface="Times New Roman" pitchFamily="18" charset="0"/>
              </a:rPr>
              <a:t>!</a:t>
            </a:r>
            <a:endParaRPr lang="fr-FR" sz="2400" b="1" dirty="0">
              <a:solidFill>
                <a:srgbClr val="FF0000"/>
              </a:solidFill>
              <a:latin typeface="Century Gothic" pitchFamily="34" charset="0"/>
              <a:ea typeface="+mn-ea"/>
              <a:cs typeface="+mn-cs"/>
            </a:endParaRPr>
          </a:p>
        </p:txBody>
      </p:sp>
      <p:sp>
        <p:nvSpPr>
          <p:cNvPr id="31" name="TextBox 21"/>
          <p:cNvSpPr txBox="1">
            <a:spLocks noChangeArrowheads="1"/>
          </p:cNvSpPr>
          <p:nvPr/>
        </p:nvSpPr>
        <p:spPr bwMode="auto">
          <a:xfrm rot="-1343099">
            <a:off x="3741738" y="4486275"/>
            <a:ext cx="2449512" cy="522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FF0000"/>
                </a:solidFill>
                <a:latin typeface="Times New Roman" charset="0"/>
                <a:ea typeface="Times New Roman" charset="0"/>
                <a:cs typeface="Times New Roman" charset="0"/>
              </a:rPr>
              <a:t>REDUCTION</a:t>
            </a:r>
          </a:p>
        </p:txBody>
      </p:sp>
      <p:sp>
        <p:nvSpPr>
          <p:cNvPr id="32" name="TextBox 21"/>
          <p:cNvSpPr txBox="1">
            <a:spLocks noChangeArrowheads="1"/>
          </p:cNvSpPr>
          <p:nvPr/>
        </p:nvSpPr>
        <p:spPr bwMode="auto">
          <a:xfrm rot="-1343099">
            <a:off x="6484938" y="4486275"/>
            <a:ext cx="2449512" cy="522288"/>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solidFill>
                  <a:srgbClr val="FF0000"/>
                </a:solidFill>
                <a:latin typeface="Times New Roman" charset="0"/>
                <a:ea typeface="Times New Roman" charset="0"/>
                <a:cs typeface="Times New Roman" charset="0"/>
              </a:rPr>
              <a:t>REDUCTION</a:t>
            </a:r>
          </a:p>
        </p:txBody>
      </p:sp>
      <p:sp>
        <p:nvSpPr>
          <p:cNvPr id="7186" name="ZoneTexte 22"/>
          <p:cNvSpPr txBox="1">
            <a:spLocks noChangeArrowheads="1"/>
          </p:cNvSpPr>
          <p:nvPr/>
        </p:nvSpPr>
        <p:spPr bwMode="auto">
          <a:xfrm>
            <a:off x="2057400" y="990600"/>
            <a:ext cx="5638800" cy="969963"/>
          </a:xfrm>
          <a:prstGeom prst="rect">
            <a:avLst/>
          </a:prstGeom>
          <a:solidFill>
            <a:srgbClr val="ECE7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5700" b="1">
                <a:latin typeface="Times New Roman" charset="0"/>
                <a:ea typeface="Times New Roman" charset="0"/>
                <a:cs typeface="Times New Roman" charset="0"/>
              </a:rPr>
              <a:t>LE JOURNAL</a:t>
            </a:r>
          </a:p>
        </p:txBody>
      </p:sp>
      <p:sp>
        <p:nvSpPr>
          <p:cNvPr id="29" name="TextBox 11"/>
          <p:cNvSpPr txBox="1">
            <a:spLocks noChangeArrowheads="1"/>
          </p:cNvSpPr>
          <p:nvPr/>
        </p:nvSpPr>
        <p:spPr bwMode="auto">
          <a:xfrm rot="-1062211">
            <a:off x="307975" y="598488"/>
            <a:ext cx="4040188" cy="646112"/>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auto">
              <a:spcBef>
                <a:spcPts val="0"/>
              </a:spcBef>
              <a:spcAft>
                <a:spcPts val="0"/>
              </a:spcAft>
              <a:defRPr/>
            </a:pPr>
            <a:r>
              <a:rPr lang="en-GB" sz="3600" dirty="0" err="1">
                <a:solidFill>
                  <a:srgbClr val="FF0000"/>
                </a:solidFill>
                <a:latin typeface="Times New Roman" pitchFamily="18" charset="0"/>
                <a:ea typeface="+mn-ea"/>
                <a:cs typeface="Times New Roman" pitchFamily="18" charset="0"/>
              </a:rPr>
              <a:t>L’année</a:t>
            </a:r>
            <a:r>
              <a:rPr lang="en-GB" sz="3600" dirty="0">
                <a:solidFill>
                  <a:srgbClr val="FF0000"/>
                </a:solidFill>
                <a:latin typeface="Times New Roman" pitchFamily="18" charset="0"/>
                <a:ea typeface="+mn-ea"/>
                <a:cs typeface="Times New Roman" pitchFamily="18" charset="0"/>
              </a:rPr>
              <a:t> </a:t>
            </a:r>
            <a:r>
              <a:rPr lang="en-GB" sz="3600" dirty="0" err="1">
                <a:solidFill>
                  <a:srgbClr val="FF0000"/>
                </a:solidFill>
                <a:latin typeface="Times New Roman" pitchFamily="18" charset="0"/>
                <a:ea typeface="+mn-ea"/>
                <a:cs typeface="Times New Roman" pitchFamily="18" charset="0"/>
              </a:rPr>
              <a:t>prochaine</a:t>
            </a:r>
            <a:endParaRPr lang="en-GB" sz="3600" dirty="0">
              <a:solidFill>
                <a:srgbClr val="FF0000"/>
              </a:solidFill>
              <a:latin typeface="Times New Roman" pitchFamily="18" charset="0"/>
              <a:ea typeface="+mn-ea"/>
              <a:cs typeface="Times New Roman" pitchFamily="18"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Effect transition="in" filter="fade">
                                      <p:cBhvr>
                                        <p:cTn id="11" dur="2000"/>
                                        <p:tgtEl>
                                          <p:spTgt spid="1026"/>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1027"/>
                                        </p:tgtEl>
                                        <p:attrNameLst>
                                          <p:attrName>style.visibility</p:attrName>
                                        </p:attrNameLst>
                                      </p:cBhvr>
                                      <p:to>
                                        <p:strVal val="visible"/>
                                      </p:to>
                                    </p:set>
                                    <p:animEffect transition="in" filter="fade">
                                      <p:cBhvr>
                                        <p:cTn id="15" dur="2000"/>
                                        <p:tgtEl>
                                          <p:spTgt spid="1027"/>
                                        </p:tgtEl>
                                      </p:cBhvr>
                                    </p:animEffect>
                                  </p:childTnLst>
                                </p:cTn>
                              </p:par>
                            </p:childTnLst>
                          </p:cTn>
                        </p:par>
                        <p:par>
                          <p:cTn id="16" fill="hold" nodeType="afterGroup">
                            <p:stCondLst>
                              <p:cond delay="6000"/>
                            </p:stCondLst>
                            <p:childTnLst>
                              <p:par>
                                <p:cTn id="17" presetID="22" presetClass="entr" presetSubtype="4" fill="hold"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wipe(down)">
                                      <p:cBhvr>
                                        <p:cTn id="19" dur="1000"/>
                                        <p:tgtEl>
                                          <p:spTgt spid="22"/>
                                        </p:tgtEl>
                                      </p:cBhvr>
                                    </p:animEffect>
                                  </p:childTnLst>
                                </p:cTn>
                              </p:par>
                            </p:childTnLst>
                          </p:cTn>
                        </p:par>
                        <p:par>
                          <p:cTn id="20" fill="hold" nodeType="afterGroup">
                            <p:stCondLst>
                              <p:cond delay="7000"/>
                            </p:stCondLst>
                            <p:childTnLst>
                              <p:par>
                                <p:cTn id="21" presetID="22" presetClass="entr" presetSubtype="4" fill="hold" nodeType="afterEffect">
                                  <p:stCondLst>
                                    <p:cond delay="0"/>
                                  </p:stCondLst>
                                  <p:childTnLst>
                                    <p:set>
                                      <p:cBhvr>
                                        <p:cTn id="22" dur="1" fill="hold">
                                          <p:stCondLst>
                                            <p:cond delay="0"/>
                                          </p:stCondLst>
                                        </p:cTn>
                                        <p:tgtEl>
                                          <p:spTgt spid="31"/>
                                        </p:tgtEl>
                                        <p:attrNameLst>
                                          <p:attrName>style.visibility</p:attrName>
                                        </p:attrNameLst>
                                      </p:cBhvr>
                                      <p:to>
                                        <p:strVal val="visible"/>
                                      </p:to>
                                    </p:set>
                                    <p:animEffect transition="in" filter="wipe(down)">
                                      <p:cBhvr>
                                        <p:cTn id="23" dur="1000"/>
                                        <p:tgtEl>
                                          <p:spTgt spid="31"/>
                                        </p:tgtEl>
                                      </p:cBhvr>
                                    </p:animEffect>
                                  </p:childTnLst>
                                </p:cTn>
                              </p:par>
                            </p:childTnLst>
                          </p:cTn>
                        </p:par>
                        <p:par>
                          <p:cTn id="24" fill="hold" nodeType="afterGroup">
                            <p:stCondLst>
                              <p:cond delay="8000"/>
                            </p:stCondLst>
                            <p:childTnLst>
                              <p:par>
                                <p:cTn id="25" presetID="22" presetClass="entr" presetSubtype="4" fill="hold" nodeType="after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down)">
                                      <p:cBhvr>
                                        <p:cTn id="27" dur="1000"/>
                                        <p:tgtEl>
                                          <p:spTgt spid="32"/>
                                        </p:tgtEl>
                                      </p:cBhvr>
                                    </p:animEffect>
                                  </p:childTnLst>
                                </p:cTn>
                              </p:par>
                            </p:childTnLst>
                          </p:cTn>
                        </p:par>
                        <p:par>
                          <p:cTn id="28" fill="hold" nodeType="afterGroup">
                            <p:stCondLst>
                              <p:cond delay="9000"/>
                            </p:stCondLst>
                            <p:childTnLst>
                              <p:par>
                                <p:cTn id="29" presetID="10" presetClass="entr" presetSubtype="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2000"/>
                                        <p:tgtEl>
                                          <p:spTgt spid="2"/>
                                        </p:tgtEl>
                                      </p:cBhvr>
                                    </p:animEffect>
                                  </p:childTnLst>
                                </p:cTn>
                              </p:par>
                            </p:childTnLst>
                          </p:cTn>
                        </p:par>
                        <p:par>
                          <p:cTn id="32" fill="hold" nodeType="afterGroup">
                            <p:stCondLst>
                              <p:cond delay="11000"/>
                            </p:stCondLst>
                            <p:childTnLst>
                              <p:par>
                                <p:cTn id="33" presetID="22" presetClass="entr" presetSubtype="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1000"/>
                                        <p:tgtEl>
                                          <p:spTgt spid="29"/>
                                        </p:tgtEl>
                                      </p:cBhvr>
                                    </p:animEffect>
                                  </p:childTnLst>
                                </p:cTn>
                              </p:par>
                            </p:childTnLst>
                          </p:cTn>
                        </p:par>
                        <p:par>
                          <p:cTn id="36" fill="hold" nodeType="afterGroup">
                            <p:stCondLst>
                              <p:cond delay="12000"/>
                            </p:stCondLst>
                            <p:childTnLst>
                              <p:par>
                                <p:cTn id="37" presetID="10" presetClass="entr" presetSubtype="0" fill="hold" grpId="0"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childTnLst>
                                </p:cTn>
                              </p:par>
                            </p:childTnLst>
                          </p:cTn>
                        </p:par>
                        <p:par>
                          <p:cTn id="40" fill="hold" nodeType="afterGroup">
                            <p:stCondLst>
                              <p:cond delay="14000"/>
                            </p:stCondLst>
                            <p:childTnLst>
                              <p:par>
                                <p:cTn id="41" presetID="22" presetClass="entr" presetSubtype="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left)">
                                      <p:cBhvr>
                                        <p:cTn id="43"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4213" y="1052513"/>
            <a:ext cx="8135937" cy="954087"/>
          </a:xfrm>
          <a:prstGeom prst="rect">
            <a:avLst/>
          </a:prstGeom>
        </p:spPr>
        <p:txBody>
          <a:bodyPr>
            <a:spAutoFit/>
          </a:bodyPr>
          <a:lstStyle/>
          <a:p>
            <a:pPr>
              <a:spcBef>
                <a:spcPts val="0"/>
              </a:spcBef>
              <a:spcAft>
                <a:spcPts val="0"/>
              </a:spcAft>
              <a:defRPr/>
            </a:pPr>
            <a:r>
              <a:rPr lang="fr-FR" sz="2800" b="1" dirty="0">
                <a:latin typeface="Century Gothic" pitchFamily="34" charset="0"/>
                <a:ea typeface="+mn-ea"/>
                <a:cs typeface="+mn-cs"/>
              </a:rPr>
              <a:t>Dans</a:t>
            </a:r>
            <a:r>
              <a:rPr lang="en-GB" sz="2800" b="1" dirty="0">
                <a:latin typeface="Century Gothic" pitchFamily="34" charset="0"/>
                <a:ea typeface="+mn-ea"/>
                <a:cs typeface="+mn-cs"/>
              </a:rPr>
              <a:t> </a:t>
            </a:r>
            <a:r>
              <a:rPr lang="en-GB" sz="2800" b="1" dirty="0" err="1">
                <a:latin typeface="Century Gothic" pitchFamily="34" charset="0"/>
                <a:ea typeface="+mn-ea"/>
                <a:cs typeface="+mn-cs"/>
              </a:rPr>
              <a:t>cette</a:t>
            </a:r>
            <a:r>
              <a:rPr lang="en-GB" sz="2800" b="1" dirty="0">
                <a:latin typeface="Century Gothic" pitchFamily="34" charset="0"/>
                <a:ea typeface="+mn-ea"/>
                <a:cs typeface="+mn-cs"/>
              </a:rPr>
              <a:t> session </a:t>
            </a:r>
            <a:r>
              <a:rPr lang="en-GB" sz="2800" b="1" dirty="0" err="1">
                <a:latin typeface="Century Gothic" pitchFamily="34" charset="0"/>
                <a:ea typeface="+mn-ea"/>
                <a:cs typeface="+mn-cs"/>
              </a:rPr>
              <a:t>dilemme</a:t>
            </a:r>
            <a:r>
              <a:rPr lang="en-GB" sz="2800" b="1" dirty="0">
                <a:latin typeface="Century Gothic" pitchFamily="34" charset="0"/>
                <a:ea typeface="+mn-ea"/>
                <a:cs typeface="+mn-cs"/>
              </a:rPr>
              <a:t>, </a:t>
            </a:r>
            <a:r>
              <a:rPr lang="en-GB" sz="2800" b="1" dirty="0" err="1">
                <a:latin typeface="Century Gothic" pitchFamily="34" charset="0"/>
                <a:ea typeface="+mn-ea"/>
                <a:cs typeface="+mn-cs"/>
              </a:rPr>
              <a:t>vous</a:t>
            </a:r>
            <a:r>
              <a:rPr lang="en-GB" sz="2800" b="1" dirty="0">
                <a:latin typeface="Century Gothic" pitchFamily="34" charset="0"/>
                <a:ea typeface="+mn-ea"/>
                <a:cs typeface="+mn-cs"/>
              </a:rPr>
              <a:t> </a:t>
            </a:r>
            <a:r>
              <a:rPr lang="en-GB" sz="2800" b="1" dirty="0" err="1">
                <a:latin typeface="Century Gothic" pitchFamily="34" charset="0"/>
                <a:ea typeface="+mn-ea"/>
                <a:cs typeface="+mn-cs"/>
              </a:rPr>
              <a:t>allez</a:t>
            </a:r>
            <a:endParaRPr lang="en-GB" sz="2800" b="1" dirty="0">
              <a:latin typeface="Century Gothic" pitchFamily="34" charset="0"/>
              <a:ea typeface="+mn-ea"/>
              <a:cs typeface="+mn-cs"/>
            </a:endParaRPr>
          </a:p>
          <a:p>
            <a:pPr>
              <a:spcBef>
                <a:spcPts val="0"/>
              </a:spcBef>
              <a:spcAft>
                <a:spcPts val="0"/>
              </a:spcAft>
              <a:defRPr/>
            </a:pPr>
            <a:r>
              <a:rPr lang="en-GB" sz="2800" dirty="0">
                <a:latin typeface="Century Gothic" pitchFamily="34" charset="0"/>
                <a:ea typeface="+mn-ea"/>
                <a:cs typeface="+mn-cs"/>
              </a:rPr>
              <a:t>analyser </a:t>
            </a:r>
            <a:r>
              <a:rPr lang="en-GB" sz="2800" dirty="0" err="1">
                <a:latin typeface="Century Gothic" pitchFamily="34" charset="0"/>
                <a:ea typeface="+mn-ea"/>
                <a:cs typeface="+mn-cs"/>
              </a:rPr>
              <a:t>une</a:t>
            </a:r>
            <a:r>
              <a:rPr lang="en-GB" sz="2800" dirty="0">
                <a:latin typeface="Century Gothic" pitchFamily="34" charset="0"/>
                <a:ea typeface="+mn-ea"/>
                <a:cs typeface="+mn-cs"/>
              </a:rPr>
              <a:t> question </a:t>
            </a:r>
            <a:r>
              <a:rPr lang="en-GB" sz="2800" dirty="0" err="1">
                <a:latin typeface="Century Gothic" pitchFamily="34" charset="0"/>
                <a:ea typeface="+mn-ea"/>
                <a:cs typeface="+mn-cs"/>
              </a:rPr>
              <a:t>scientifique</a:t>
            </a:r>
            <a:r>
              <a:rPr lang="en-GB" sz="2800" dirty="0">
                <a:latin typeface="Century Gothic" pitchFamily="34" charset="0"/>
                <a:ea typeface="+mn-ea"/>
                <a:cs typeface="+mn-cs"/>
              </a:rPr>
              <a:t> en </a:t>
            </a:r>
            <a:r>
              <a:rPr lang="en-GB" sz="2800" dirty="0" err="1">
                <a:latin typeface="Century Gothic" pitchFamily="34" charset="0"/>
                <a:ea typeface="+mn-ea"/>
                <a:cs typeface="+mn-cs"/>
              </a:rPr>
              <a:t>utilisant</a:t>
            </a:r>
            <a:r>
              <a:rPr lang="en-GB" sz="2800" dirty="0">
                <a:latin typeface="Century Gothic" pitchFamily="34" charset="0"/>
                <a:ea typeface="+mn-ea"/>
                <a:cs typeface="+mn-cs"/>
              </a:rPr>
              <a:t> </a:t>
            </a:r>
            <a:r>
              <a:rPr lang="en-GB" sz="2800" dirty="0">
                <a:solidFill>
                  <a:schemeClr val="tx1">
                    <a:lumMod val="85000"/>
                    <a:lumOff val="15000"/>
                  </a:schemeClr>
                </a:solidFill>
                <a:latin typeface="Century Gothic" pitchFamily="34" charset="0"/>
                <a:ea typeface="+mn-ea"/>
                <a:cs typeface="+mn-cs"/>
              </a:rPr>
              <a:t>:</a:t>
            </a:r>
            <a:endParaRPr lang="en-GB" sz="2800" dirty="0">
              <a:latin typeface="Century Gothic" pitchFamily="34" charset="0"/>
              <a:ea typeface="+mn-ea"/>
              <a:cs typeface="+mn-cs"/>
            </a:endParaRPr>
          </a:p>
        </p:txBody>
      </p:sp>
      <p:sp>
        <p:nvSpPr>
          <p:cNvPr id="16" name="Rectangle 15"/>
          <p:cNvSpPr>
            <a:spLocks noChangeArrowheads="1"/>
          </p:cNvSpPr>
          <p:nvPr/>
        </p:nvSpPr>
        <p:spPr bwMode="auto">
          <a:xfrm>
            <a:off x="684213" y="3863975"/>
            <a:ext cx="79914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800"/>
              </a:spcBef>
            </a:pPr>
            <a:r>
              <a:rPr lang="en-GB" altLang="x-none" sz="3200" b="1">
                <a:solidFill>
                  <a:srgbClr val="009900"/>
                </a:solidFill>
                <a:latin typeface="Century Gothic" charset="0"/>
              </a:rPr>
              <a:t>Science en société: </a:t>
            </a:r>
            <a:r>
              <a:rPr lang="fr-FR" altLang="x-none" sz="3200">
                <a:latin typeface="Century Gothic" charset="0"/>
              </a:rPr>
              <a:t>définir un problème et travailler sur la façon de le résoudre</a:t>
            </a:r>
            <a:endParaRPr lang="en-GB" altLang="x-none" sz="3200">
              <a:latin typeface="Century Gothic" charset="0"/>
            </a:endParaRPr>
          </a:p>
        </p:txBody>
      </p:sp>
      <p:sp>
        <p:nvSpPr>
          <p:cNvPr id="17" name="Rectangle 16"/>
          <p:cNvSpPr>
            <a:spLocks noChangeArrowheads="1"/>
          </p:cNvSpPr>
          <p:nvPr/>
        </p:nvSpPr>
        <p:spPr bwMode="auto">
          <a:xfrm>
            <a:off x="684213" y="2219325"/>
            <a:ext cx="80645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1800"/>
              </a:spcBef>
            </a:pPr>
            <a:r>
              <a:rPr lang="en-GB" altLang="x-none" sz="3200" b="1">
                <a:solidFill>
                  <a:srgbClr val="008EC0"/>
                </a:solidFill>
                <a:latin typeface="Century Gothic" charset="0"/>
              </a:rPr>
              <a:t>Energie: </a:t>
            </a:r>
            <a:r>
              <a:rPr lang="fr-FR" altLang="x-none" sz="3200">
                <a:latin typeface="Century Gothic" charset="0"/>
              </a:rPr>
              <a:t>les puissances d'appareils électriques et l'énergie qu'ils transfèrent</a:t>
            </a:r>
            <a:endParaRPr lang="en-GB" altLang="x-none" sz="3200">
              <a:latin typeface="Century Gothic" charset="0"/>
            </a:endParaRPr>
          </a:p>
        </p:txBody>
      </p:sp>
      <p:sp>
        <p:nvSpPr>
          <p:cNvPr id="8197" name="Rectangle 10"/>
          <p:cNvSpPr>
            <a:spLocks noChangeArrowheads="1"/>
          </p:cNvSpPr>
          <p:nvPr/>
        </p:nvSpPr>
        <p:spPr bwMode="auto">
          <a:xfrm>
            <a:off x="6043613" y="6089650"/>
            <a:ext cx="26368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389E2A"/>
                </a:solidFill>
                <a:latin typeface="Century Gothic" charset="0"/>
              </a:rPr>
              <a:t>Démache scientifique</a:t>
            </a:r>
            <a:endParaRPr lang="en-GB" altLang="x-none">
              <a:solidFill>
                <a:srgbClr val="389E2A"/>
              </a:solidFill>
            </a:endParaRPr>
          </a:p>
        </p:txBody>
      </p:sp>
      <p:sp>
        <p:nvSpPr>
          <p:cNvPr id="8198" name="Rectangle 11"/>
          <p:cNvSpPr>
            <a:spLocks noChangeArrowheads="1"/>
          </p:cNvSpPr>
          <p:nvPr/>
        </p:nvSpPr>
        <p:spPr bwMode="auto">
          <a:xfrm>
            <a:off x="3392488" y="6097588"/>
            <a:ext cx="153193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b="1">
                <a:solidFill>
                  <a:srgbClr val="008EC0"/>
                </a:solidFill>
                <a:latin typeface="Century Gothic" charset="0"/>
              </a:rPr>
              <a:t>Notions clés</a:t>
            </a:r>
            <a:endParaRPr lang="en-GB" altLang="x-none">
              <a:solidFill>
                <a:srgbClr val="008EC0"/>
              </a:solidFill>
            </a:endParaRPr>
          </a:p>
        </p:txBody>
      </p:sp>
      <p:pic>
        <p:nvPicPr>
          <p:cNvPr id="13" name="Picture 12" descr="citizen.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67350" y="6021388"/>
            <a:ext cx="555625" cy="50958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descr="knowledg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743200" y="6034088"/>
            <a:ext cx="649288" cy="496887"/>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0"/>
                            </p:stCondLst>
                            <p:childTnLst>
                              <p:par>
                                <p:cTn id="5" presetID="10" presetClass="entr" presetSubtype="0" fill="hold" grpId="0"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nodeType="afterGroup">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nodeType="afterGroup">
                            <p:stCondLst>
                              <p:cond delay="6000"/>
                            </p:stCondLst>
                            <p:childTnLst>
                              <p:par>
                                <p:cTn id="13" presetID="10" presetClass="entr" presetSubtype="0" fill="hold" grpId="0" nodeType="afterEffect">
                                  <p:stCondLst>
                                    <p:cond delay="0"/>
                                  </p:stCondLst>
                                  <p:childTnLst>
                                    <p:set>
                                      <p:cBhvr>
                                        <p:cTn id="14" dur="1" fill="hold">
                                          <p:stCondLst>
                                            <p:cond delay="0"/>
                                          </p:stCondLst>
                                        </p:cTn>
                                        <p:tgtEl>
                                          <p:spTgt spid="17">
                                            <p:txEl>
                                              <p:pRg st="0" end="0"/>
                                            </p:txEl>
                                          </p:spTgt>
                                        </p:tgtEl>
                                        <p:attrNameLst>
                                          <p:attrName>style.visibility</p:attrName>
                                        </p:attrNameLst>
                                      </p:cBhvr>
                                      <p:to>
                                        <p:strVal val="visible"/>
                                      </p:to>
                                    </p:set>
                                    <p:animEffect transition="in" filter="fade">
                                      <p:cBhvr>
                                        <p:cTn id="15" dur="2000"/>
                                        <p:tgtEl>
                                          <p:spTgt spid="17">
                                            <p:txEl>
                                              <p:pRg st="0" end="0"/>
                                            </p:txEl>
                                          </p:spTgt>
                                        </p:tgtEl>
                                      </p:cBhvr>
                                    </p:animEffect>
                                  </p:childTnLst>
                                </p:cTn>
                              </p:par>
                            </p:childTnLst>
                          </p:cTn>
                        </p:par>
                        <p:par>
                          <p:cTn id="16" fill="hold" nodeType="afterGroup">
                            <p:stCondLst>
                              <p:cond delay="8000"/>
                            </p:stCondLst>
                            <p:childTnLst>
                              <p:par>
                                <p:cTn id="17" presetID="10" presetClass="entr" presetSubtype="0" fill="hold" grpId="0" nodeType="after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Effect transition="in" filter="fade">
                                      <p:cBhvr>
                                        <p:cTn id="19" dur="2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16" grpId="0" build="p"/>
      <p:bldP spid="1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water from shower.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052513"/>
            <a:ext cx="2051050" cy="5478462"/>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 name="Picture 34" descr="video game consol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47813" y="2924175"/>
            <a:ext cx="3203575"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2" descr="mobile and charge.png"/>
          <p:cNvPicPr>
            <a:picLocks noChangeAspect="1"/>
          </p:cNvPicPr>
          <p:nvPr/>
        </p:nvPicPr>
        <p:blipFill>
          <a:blip r:embed="rId6">
            <a:extLst>
              <a:ext uri="{28A0092B-C50C-407E-A947-70E740481C1C}">
                <a14:useLocalDpi xmlns:a14="http://schemas.microsoft.com/office/drawing/2010/main" val="0"/>
              </a:ext>
            </a:extLst>
          </a:blip>
          <a:srcRect r="12904"/>
          <a:stretch>
            <a:fillRect/>
          </a:stretch>
        </p:blipFill>
        <p:spPr bwMode="auto">
          <a:xfrm>
            <a:off x="5724525" y="2586038"/>
            <a:ext cx="3419475" cy="264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47"/>
          <p:cNvGrpSpPr>
            <a:grpSpLocks/>
          </p:cNvGrpSpPr>
          <p:nvPr/>
        </p:nvGrpSpPr>
        <p:grpSpPr bwMode="auto">
          <a:xfrm>
            <a:off x="684213" y="404813"/>
            <a:ext cx="7920037" cy="792162"/>
            <a:chOff x="705396" y="5952949"/>
            <a:chExt cx="6207833" cy="1433826"/>
          </a:xfrm>
        </p:grpSpPr>
        <p:sp>
          <p:nvSpPr>
            <p:cNvPr id="25" name="Rounded Rectangle 24"/>
            <p:cNvSpPr/>
            <p:nvPr/>
          </p:nvSpPr>
          <p:spPr>
            <a:xfrm>
              <a:off x="705396" y="5952949"/>
              <a:ext cx="6207833" cy="1433826"/>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9238" name="Rectangle 26"/>
            <p:cNvSpPr>
              <a:spLocks noChangeArrowheads="1"/>
            </p:cNvSpPr>
            <p:nvPr/>
          </p:nvSpPr>
          <p:spPr bwMode="auto">
            <a:xfrm>
              <a:off x="767214" y="6213647"/>
              <a:ext cx="6146015" cy="696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1900" b="1">
                  <a:solidFill>
                    <a:schemeClr val="bg1"/>
                  </a:solidFill>
                  <a:latin typeface="Century Gothic" charset="0"/>
                </a:rPr>
                <a:t>Quels sont les appareils ayant les puissances les plus élevées ?</a:t>
              </a:r>
            </a:p>
          </p:txBody>
        </p:sp>
      </p:grpSp>
      <p:pic>
        <p:nvPicPr>
          <p:cNvPr id="22" name="Picture 21" descr="computer.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24138" y="962025"/>
            <a:ext cx="3171825" cy="2395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3" descr="steam iron.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932363" y="2543175"/>
            <a:ext cx="2360612" cy="2757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4" name="TextBox 44"/>
          <p:cNvSpPr txBox="1">
            <a:spLocks noChangeArrowheads="1"/>
          </p:cNvSpPr>
          <p:nvPr/>
        </p:nvSpPr>
        <p:spPr bwMode="auto">
          <a:xfrm>
            <a:off x="5486400" y="50800"/>
            <a:ext cx="31178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 </a:t>
            </a:r>
          </a:p>
        </p:txBody>
      </p:sp>
      <p:pic>
        <p:nvPicPr>
          <p:cNvPr id="9225" name="Picture 45" descr="Student sheets.png">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Dilemme</a:t>
            </a:r>
            <a:endParaRPr lang="en-GB" sz="2000" b="1" dirty="0">
              <a:solidFill>
                <a:schemeClr val="bg1"/>
              </a:solidFill>
              <a:latin typeface="Century Gothic" pitchFamily="34" charset="0"/>
            </a:endParaRPr>
          </a:p>
        </p:txBody>
      </p:sp>
      <p:sp>
        <p:nvSpPr>
          <p:cNvPr id="69" name="Rounded Rectangle 68"/>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Science</a:t>
            </a:r>
          </a:p>
        </p:txBody>
      </p:sp>
      <p:sp>
        <p:nvSpPr>
          <p:cNvPr id="30" name="Rectangle 29"/>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Décision</a:t>
            </a:r>
            <a:endParaRPr lang="en-GB" sz="2000" b="1" dirty="0">
              <a:solidFill>
                <a:schemeClr val="bg1"/>
              </a:solidFill>
              <a:latin typeface="Century Gothic" pitchFamily="34" charset="0"/>
            </a:endParaRPr>
          </a:p>
        </p:txBody>
      </p:sp>
      <p:pic>
        <p:nvPicPr>
          <p:cNvPr id="29" name="Picture 28" descr="hairdryer.pn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5435600" y="1268413"/>
            <a:ext cx="2370138" cy="252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er 20"/>
          <p:cNvGrpSpPr>
            <a:grpSpLocks/>
          </p:cNvGrpSpPr>
          <p:nvPr/>
        </p:nvGrpSpPr>
        <p:grpSpPr bwMode="auto">
          <a:xfrm>
            <a:off x="611188" y="5157788"/>
            <a:ext cx="8064500" cy="1223962"/>
            <a:chOff x="611559" y="5157192"/>
            <a:chExt cx="8064897" cy="1224136"/>
          </a:xfrm>
        </p:grpSpPr>
        <p:grpSp>
          <p:nvGrpSpPr>
            <p:cNvPr id="9231" name="Group 25"/>
            <p:cNvGrpSpPr>
              <a:grpSpLocks/>
            </p:cNvGrpSpPr>
            <p:nvPr/>
          </p:nvGrpSpPr>
          <p:grpSpPr bwMode="auto">
            <a:xfrm>
              <a:off x="611559" y="5157192"/>
              <a:ext cx="8064897" cy="1224136"/>
              <a:chOff x="611559" y="5157192"/>
              <a:chExt cx="8064897" cy="1224136"/>
            </a:xfrm>
          </p:grpSpPr>
          <p:sp>
            <p:nvSpPr>
              <p:cNvPr id="166" name="Rectangle 165"/>
              <p:cNvSpPr>
                <a:spLocks noChangeArrowheads="1"/>
              </p:cNvSpPr>
              <p:nvPr/>
            </p:nvSpPr>
            <p:spPr bwMode="auto">
              <a:xfrm>
                <a:off x="611559" y="5157192"/>
                <a:ext cx="8064897" cy="1224136"/>
              </a:xfrm>
              <a:prstGeom prst="rect">
                <a:avLst/>
              </a:prstGeom>
              <a:solidFill>
                <a:schemeClr val="bg1"/>
              </a:solidFill>
              <a:ln w="6350">
                <a:solidFill>
                  <a:srgbClr val="99009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0" name="Picture 19" descr="discuss.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69696" y="5373216"/>
                <a:ext cx="1038008" cy="64485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232" name="TextBox 163"/>
            <p:cNvSpPr txBox="1">
              <a:spLocks noChangeArrowheads="1"/>
            </p:cNvSpPr>
            <p:nvPr/>
          </p:nvSpPr>
          <p:spPr bwMode="auto">
            <a:xfrm>
              <a:off x="2051720" y="5216713"/>
              <a:ext cx="6624736" cy="100027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008000"/>
                </a:buClr>
                <a:buFont typeface="Wingdings" charset="2"/>
                <a:buChar char="l"/>
              </a:pPr>
              <a:r>
                <a:rPr lang="fr-FR" altLang="x-none">
                  <a:latin typeface="Century Gothic" charset="0"/>
                </a:rPr>
                <a:t>Choisis les trois appareils avec la plus forte puissance</a:t>
              </a:r>
            </a:p>
            <a:p>
              <a:pPr>
                <a:spcBef>
                  <a:spcPts val="600"/>
                </a:spcBef>
                <a:buClr>
                  <a:srgbClr val="008000"/>
                </a:buClr>
                <a:buFont typeface="Wingdings" charset="2"/>
                <a:buChar char="l"/>
              </a:pPr>
              <a:r>
                <a:rPr lang="fr-FR" altLang="x-none">
                  <a:latin typeface="Century Gothic" charset="0"/>
                </a:rPr>
                <a:t>Classe les cartes de l'appareil avec la puissance la plus élevée à la plus basse</a:t>
              </a: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2000"/>
                                        <p:tgtEl>
                                          <p:spTgt spid="28"/>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2000"/>
                                        <p:tgtEl>
                                          <p:spTgt spid="23"/>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2000"/>
                                        <p:tgtEl>
                                          <p:spTgt spid="35"/>
                                        </p:tgtEl>
                                      </p:cBhvr>
                                    </p:animEffect>
                                  </p:childTnLst>
                                </p:cTn>
                              </p:par>
                            </p:childTnLst>
                          </p:cTn>
                        </p:par>
                        <p:par>
                          <p:cTn id="20" fill="hold" nodeType="afterGroup">
                            <p:stCondLst>
                              <p:cond delay="8000"/>
                            </p:stCondLst>
                            <p:childTnLst>
                              <p:par>
                                <p:cTn id="21" presetID="10" presetClass="entr" presetSubtype="0"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2000"/>
                                        <p:tgtEl>
                                          <p:spTgt spid="22"/>
                                        </p:tgtEl>
                                      </p:cBhvr>
                                    </p:animEffect>
                                  </p:childTnLst>
                                </p:cTn>
                              </p:par>
                            </p:childTnLst>
                          </p:cTn>
                        </p:par>
                        <p:par>
                          <p:cTn id="24" fill="hold" nodeType="afterGroup">
                            <p:stCondLst>
                              <p:cond delay="10000"/>
                            </p:stCondLst>
                            <p:childTnLst>
                              <p:par>
                                <p:cTn id="25" presetID="10" presetClass="entr" presetSubtype="0" fill="hold"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2000"/>
                                        <p:tgtEl>
                                          <p:spTgt spid="34"/>
                                        </p:tgtEl>
                                      </p:cBhvr>
                                    </p:animEffect>
                                  </p:childTnLst>
                                </p:cTn>
                              </p:par>
                            </p:childTnLst>
                          </p:cTn>
                        </p:par>
                        <p:par>
                          <p:cTn id="28" fill="hold" nodeType="afterGroup">
                            <p:stCondLst>
                              <p:cond delay="12000"/>
                            </p:stCondLst>
                            <p:childTnLst>
                              <p:par>
                                <p:cTn id="29" presetID="10" presetClass="entr" presetSubtype="0"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2000"/>
                                        <p:tgtEl>
                                          <p:spTgt spid="29"/>
                                        </p:tgtEl>
                                      </p:cBhvr>
                                    </p:animEffect>
                                  </p:childTnLst>
                                </p:cTn>
                              </p:par>
                            </p:childTnLst>
                          </p:cTn>
                        </p:par>
                        <p:par>
                          <p:cTn id="32" fill="hold" nodeType="afterGroup">
                            <p:stCondLst>
                              <p:cond delay="14000"/>
                            </p:stCondLst>
                            <p:childTnLst>
                              <p:par>
                                <p:cTn id="33" presetID="1"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 y="0"/>
            <a:ext cx="91630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Rectangle 40"/>
          <p:cNvSpPr/>
          <p:nvPr/>
        </p:nvSpPr>
        <p:spPr>
          <a:xfrm>
            <a:off x="-36513" y="6524625"/>
            <a:ext cx="3089276" cy="360363"/>
          </a:xfrm>
          <a:prstGeom prst="rect">
            <a:avLst/>
          </a:prstGeom>
          <a:solidFill>
            <a:srgbClr val="E0CDE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Dilemme</a:t>
            </a:r>
            <a:endParaRPr lang="en-GB" sz="2000" b="1" dirty="0">
              <a:solidFill>
                <a:schemeClr val="bg1"/>
              </a:solidFill>
              <a:latin typeface="Century Gothic" pitchFamily="34" charset="0"/>
            </a:endParaRPr>
          </a:p>
        </p:txBody>
      </p:sp>
      <p:sp>
        <p:nvSpPr>
          <p:cNvPr id="69" name="Rounded Rectangle 68"/>
          <p:cNvSpPr>
            <a:spLocks noChangeArrowheads="1"/>
          </p:cNvSpPr>
          <p:nvPr/>
        </p:nvSpPr>
        <p:spPr bwMode="auto">
          <a:xfrm>
            <a:off x="3024188" y="6529388"/>
            <a:ext cx="3132137" cy="355600"/>
          </a:xfrm>
          <a:prstGeom prst="roundRect">
            <a:avLst>
              <a:gd name="adj" fmla="val 16667"/>
            </a:avLst>
          </a:prstGeom>
          <a:solidFill>
            <a:srgbClr val="CC9900"/>
          </a:solidFill>
          <a:ln>
            <a:noFill/>
          </a:ln>
          <a:effectLst>
            <a:outerShdw blurRad="63500" sx="102000" sy="102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a:solidFill>
                  <a:schemeClr val="bg1"/>
                </a:solidFill>
                <a:latin typeface="Century Gothic" pitchFamily="34" charset="0"/>
                <a:ea typeface="+mn-ea"/>
                <a:cs typeface="+mn-cs"/>
              </a:rPr>
              <a:t>Science</a:t>
            </a:r>
          </a:p>
        </p:txBody>
      </p:sp>
      <p:grpSp>
        <p:nvGrpSpPr>
          <p:cNvPr id="2" name="Group 14"/>
          <p:cNvGrpSpPr>
            <a:grpSpLocks/>
          </p:cNvGrpSpPr>
          <p:nvPr/>
        </p:nvGrpSpPr>
        <p:grpSpPr bwMode="auto">
          <a:xfrm>
            <a:off x="684213" y="836613"/>
            <a:ext cx="7848600" cy="792162"/>
            <a:chOff x="467544" y="908720"/>
            <a:chExt cx="7848872" cy="792088"/>
          </a:xfrm>
        </p:grpSpPr>
        <p:sp>
          <p:nvSpPr>
            <p:cNvPr id="25" name="Rounded Rectangle 24"/>
            <p:cNvSpPr/>
            <p:nvPr/>
          </p:nvSpPr>
          <p:spPr>
            <a:xfrm>
              <a:off x="467544" y="908720"/>
              <a:ext cx="7848872" cy="792088"/>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0263" name="Rectangle 26"/>
            <p:cNvSpPr>
              <a:spLocks noChangeArrowheads="1"/>
            </p:cNvSpPr>
            <p:nvPr/>
          </p:nvSpPr>
          <p:spPr bwMode="auto">
            <a:xfrm>
              <a:off x="539552" y="1052736"/>
              <a:ext cx="7704855"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700">
                  <a:solidFill>
                    <a:schemeClr val="bg1"/>
                  </a:solidFill>
                  <a:latin typeface="Century Gothic" charset="0"/>
                </a:rPr>
                <a:t>Combien d’énergie transfère ces appareils ?</a:t>
              </a:r>
            </a:p>
          </p:txBody>
        </p:sp>
      </p:grpSp>
      <p:grpSp>
        <p:nvGrpSpPr>
          <p:cNvPr id="3" name="Group 28"/>
          <p:cNvGrpSpPr>
            <a:grpSpLocks/>
          </p:cNvGrpSpPr>
          <p:nvPr/>
        </p:nvGrpSpPr>
        <p:grpSpPr bwMode="auto">
          <a:xfrm>
            <a:off x="1187450" y="2060575"/>
            <a:ext cx="7056438" cy="1081088"/>
            <a:chOff x="827584" y="1844824"/>
            <a:chExt cx="7056784" cy="1080120"/>
          </a:xfrm>
        </p:grpSpPr>
        <p:sp>
          <p:nvSpPr>
            <p:cNvPr id="28" name="Rectangle 27"/>
            <p:cNvSpPr>
              <a:spLocks noChangeArrowheads="1"/>
            </p:cNvSpPr>
            <p:nvPr/>
          </p:nvSpPr>
          <p:spPr bwMode="auto">
            <a:xfrm>
              <a:off x="827584" y="1916832"/>
              <a:ext cx="6840760" cy="1008112"/>
            </a:xfrm>
            <a:prstGeom prst="rect">
              <a:avLst/>
            </a:prstGeom>
            <a:solidFill>
              <a:srgbClr val="88A6CA"/>
            </a:solidFill>
            <a:ln>
              <a:noFill/>
            </a:ln>
            <a:effectLst>
              <a:outerShdw blurRad="63500" dist="63500" dir="5400000" algn="t" rotWithShape="0">
                <a:srgbClr val="000000">
                  <a:alpha val="39999"/>
                </a:srgbClr>
              </a:outerShdw>
            </a:effectLst>
            <a:extLst>
              <a:ext uri="{91240B29-F687-4F45-9708-019B960494DF}">
                <a14:hiddenLine xmlns:a14="http://schemas.microsoft.com/office/drawing/2010/main" w="25400">
                  <a:solidFill>
                    <a:srgbClr val="000000"/>
                  </a:solidFill>
                  <a:miter lim="800000"/>
                  <a:headEnd/>
                  <a:tailEnd/>
                </a14:hiddenLine>
              </a:ext>
            </a:ex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20" name="TextBox 19"/>
            <p:cNvSpPr txBox="1">
              <a:spLocks noChangeArrowheads="1"/>
            </p:cNvSpPr>
            <p:nvPr/>
          </p:nvSpPr>
          <p:spPr bwMode="auto">
            <a:xfrm>
              <a:off x="827584" y="1844824"/>
              <a:ext cx="7056784" cy="954107"/>
            </a:xfrm>
            <a:prstGeom prst="rect">
              <a:avLst/>
            </a:prstGeom>
            <a:noFill/>
            <a:ln>
              <a:noFill/>
            </a:ln>
            <a:effectLst>
              <a:outerShdw blurRad="63500" sx="102000" sy="102000" algn="ctr"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2800" b="1">
                  <a:latin typeface="Century Gothic" charset="0"/>
                </a:rPr>
                <a:t>énergie transférée = puissance </a:t>
              </a:r>
              <a:r>
                <a:rPr lang="en-GB" altLang="x-none" sz="2800" b="1">
                  <a:latin typeface="Century Gothic" charset="0"/>
                  <a:sym typeface="Symbol" charset="2"/>
                </a:rPr>
                <a:t> temps</a:t>
              </a:r>
              <a:br>
                <a:rPr lang="en-GB" altLang="x-none" sz="2800" b="1">
                  <a:latin typeface="Century Gothic" charset="0"/>
                  <a:sym typeface="Symbol" charset="2"/>
                </a:rPr>
              </a:br>
              <a:r>
                <a:rPr lang="en-GB" altLang="x-none" sz="2800" b="1">
                  <a:latin typeface="Century Gothic" charset="0"/>
                  <a:sym typeface="Symbol" charset="2"/>
                </a:rPr>
                <a:t>		</a:t>
              </a:r>
              <a:r>
                <a:rPr lang="en-GB" altLang="x-none" sz="2800" b="1">
                  <a:solidFill>
                    <a:schemeClr val="bg1"/>
                  </a:solidFill>
                  <a:latin typeface="Century Gothic" charset="0"/>
                  <a:sym typeface="Symbol" charset="2"/>
                </a:rPr>
                <a:t>kWh			kW	     h</a:t>
              </a:r>
              <a:r>
                <a:rPr lang="en-GB" altLang="x-none" sz="2800" b="1">
                  <a:solidFill>
                    <a:srgbClr val="6600CC"/>
                  </a:solidFill>
                  <a:latin typeface="Century Gothic" charset="0"/>
                  <a:sym typeface="Symbol" charset="2"/>
                </a:rPr>
                <a:t>	</a:t>
              </a:r>
              <a:endParaRPr lang="en-GB" altLang="x-none" sz="2800" b="1">
                <a:latin typeface="Century Gothic" charset="0"/>
              </a:endParaRPr>
            </a:p>
          </p:txBody>
        </p:sp>
      </p:grpSp>
      <p:grpSp>
        <p:nvGrpSpPr>
          <p:cNvPr id="4" name="Group 18"/>
          <p:cNvGrpSpPr>
            <a:grpSpLocks/>
          </p:cNvGrpSpPr>
          <p:nvPr/>
        </p:nvGrpSpPr>
        <p:grpSpPr bwMode="auto">
          <a:xfrm>
            <a:off x="323850" y="3141663"/>
            <a:ext cx="8626475" cy="2241550"/>
            <a:chOff x="323528" y="2996952"/>
            <a:chExt cx="8626424" cy="2241833"/>
          </a:xfrm>
        </p:grpSpPr>
        <p:sp>
          <p:nvSpPr>
            <p:cNvPr id="16" name="Rounded Rectangle 15"/>
            <p:cNvSpPr/>
            <p:nvPr/>
          </p:nvSpPr>
          <p:spPr>
            <a:xfrm>
              <a:off x="323528" y="2996952"/>
              <a:ext cx="8496250" cy="2232307"/>
            </a:xfrm>
            <a:prstGeom prst="roundRect">
              <a:avLst>
                <a:gd name="adj" fmla="val 9219"/>
              </a:avLst>
            </a:prstGeom>
            <a:solidFill>
              <a:schemeClr val="bg1"/>
            </a:solidFill>
            <a:ln>
              <a:solidFill>
                <a:srgbClr val="88A6C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1" name="TextBox 20"/>
            <p:cNvSpPr txBox="1"/>
            <p:nvPr/>
          </p:nvSpPr>
          <p:spPr>
            <a:xfrm>
              <a:off x="380678" y="3068398"/>
              <a:ext cx="8569274" cy="2170387"/>
            </a:xfrm>
            <a:prstGeom prst="rect">
              <a:avLst/>
            </a:prstGeom>
            <a:noFill/>
          </p:spPr>
          <p:txBody>
            <a:bodyPr>
              <a:spAutoFit/>
            </a:bodyPr>
            <a:lstStyle/>
            <a:p>
              <a:pPr marL="442913" indent="-442913" fontAlgn="auto">
                <a:spcBef>
                  <a:spcPts val="0"/>
                </a:spcBef>
                <a:spcAft>
                  <a:spcPts val="0"/>
                </a:spcAft>
                <a:defRPr/>
              </a:pPr>
              <a:r>
                <a:rPr lang="en-GB" sz="2600" b="1" dirty="0">
                  <a:solidFill>
                    <a:srgbClr val="008000"/>
                  </a:solidFill>
                  <a:latin typeface="Century Gothic" pitchFamily="34" charset="0"/>
                  <a:ea typeface="+mn-ea"/>
                  <a:cs typeface="+mn-cs"/>
                </a:rPr>
                <a:t>Q</a:t>
              </a:r>
              <a:r>
                <a:rPr lang="en-GB" sz="2600" dirty="0">
                  <a:latin typeface="Century Gothic" pitchFamily="34" charset="0"/>
                  <a:ea typeface="+mn-ea"/>
                  <a:cs typeface="+mn-cs"/>
                </a:rPr>
                <a:t> Si </a:t>
              </a:r>
              <a:r>
                <a:rPr lang="en-GB" sz="2600" dirty="0" err="1">
                  <a:latin typeface="Century Gothic" pitchFamily="34" charset="0"/>
                  <a:ea typeface="+mn-ea"/>
                  <a:cs typeface="+mn-cs"/>
                </a:rPr>
                <a:t>tu</a:t>
              </a:r>
              <a:r>
                <a:rPr lang="en-GB" sz="2600" dirty="0">
                  <a:latin typeface="Century Gothic" pitchFamily="34" charset="0"/>
                  <a:ea typeface="+mn-ea"/>
                  <a:cs typeface="+mn-cs"/>
                </a:rPr>
                <a:t> </a:t>
              </a:r>
              <a:r>
                <a:rPr lang="en-GB" sz="2600" dirty="0" err="1">
                  <a:latin typeface="Century Gothic" pitchFamily="34" charset="0"/>
                  <a:ea typeface="+mn-ea"/>
                  <a:cs typeface="+mn-cs"/>
                </a:rPr>
                <a:t>prends</a:t>
              </a:r>
              <a:r>
                <a:rPr lang="en-GB" sz="2600" dirty="0">
                  <a:latin typeface="Century Gothic" pitchFamily="34" charset="0"/>
                  <a:ea typeface="+mn-ea"/>
                  <a:cs typeface="+mn-cs"/>
                </a:rPr>
                <a:t> </a:t>
              </a:r>
              <a:r>
                <a:rPr lang="en-GB" sz="2600" dirty="0" err="1">
                  <a:latin typeface="Century Gothic" pitchFamily="34" charset="0"/>
                  <a:ea typeface="+mn-ea"/>
                  <a:cs typeface="+mn-cs"/>
                </a:rPr>
                <a:t>une</a:t>
              </a:r>
              <a:r>
                <a:rPr lang="en-GB" sz="2600" dirty="0">
                  <a:latin typeface="Century Gothic" pitchFamily="34" charset="0"/>
                  <a:ea typeface="+mn-ea"/>
                  <a:cs typeface="+mn-cs"/>
                </a:rPr>
                <a:t> douche </a:t>
              </a:r>
              <a:r>
                <a:rPr lang="en-GB" sz="2600" dirty="0" err="1">
                  <a:latin typeface="Century Gothic" pitchFamily="34" charset="0"/>
                  <a:ea typeface="+mn-ea"/>
                  <a:cs typeface="+mn-cs"/>
                </a:rPr>
                <a:t>d’une</a:t>
              </a:r>
              <a:r>
                <a:rPr lang="en-GB" sz="2600" dirty="0">
                  <a:latin typeface="Century Gothic" pitchFamily="34" charset="0"/>
                  <a:ea typeface="+mn-ea"/>
                  <a:cs typeface="+mn-cs"/>
                </a:rPr>
                <a:t> puissance de </a:t>
              </a:r>
            </a:p>
            <a:p>
              <a:pPr marL="442913" indent="-442913" fontAlgn="auto">
                <a:spcBef>
                  <a:spcPts val="0"/>
                </a:spcBef>
                <a:spcAft>
                  <a:spcPts val="0"/>
                </a:spcAft>
                <a:defRPr/>
              </a:pPr>
              <a:r>
                <a:rPr lang="en-GB" sz="2600" dirty="0">
                  <a:latin typeface="Century Gothic" pitchFamily="34" charset="0"/>
                  <a:ea typeface="+mn-ea"/>
                  <a:cs typeface="+mn-cs"/>
                </a:rPr>
                <a:t>8 kW pendant ¼ </a:t>
              </a:r>
              <a:r>
                <a:rPr lang="en-GB" sz="2600" dirty="0" err="1">
                  <a:latin typeface="Century Gothic" pitchFamily="34" charset="0"/>
                  <a:ea typeface="+mn-ea"/>
                  <a:cs typeface="+mn-cs"/>
                </a:rPr>
                <a:t>heure</a:t>
              </a:r>
              <a:r>
                <a:rPr lang="en-GB" sz="2600" dirty="0">
                  <a:latin typeface="Century Gothic" pitchFamily="34" charset="0"/>
                  <a:ea typeface="+mn-ea"/>
                  <a:cs typeface="+mn-cs"/>
                </a:rPr>
                <a:t>, </a:t>
              </a:r>
              <a:r>
                <a:rPr lang="en-GB" sz="2600" dirty="0" err="1">
                  <a:latin typeface="Century Gothic" pitchFamily="34" charset="0"/>
                  <a:ea typeface="+mn-ea"/>
                  <a:cs typeface="+mn-cs"/>
                </a:rPr>
                <a:t>combien</a:t>
              </a:r>
              <a:r>
                <a:rPr lang="en-GB" sz="2600" dirty="0">
                  <a:latin typeface="Century Gothic" pitchFamily="34" charset="0"/>
                  <a:ea typeface="+mn-ea"/>
                  <a:cs typeface="+mn-cs"/>
                </a:rPr>
                <a:t> </a:t>
              </a:r>
              <a:r>
                <a:rPr lang="en-GB" sz="2600" dirty="0" err="1">
                  <a:latin typeface="Century Gothic" pitchFamily="34" charset="0"/>
                  <a:ea typeface="+mn-ea"/>
                  <a:cs typeface="+mn-cs"/>
                </a:rPr>
                <a:t>d’énergie</a:t>
              </a:r>
              <a:r>
                <a:rPr lang="en-GB" sz="2600" dirty="0">
                  <a:latin typeface="Century Gothic" pitchFamily="34" charset="0"/>
                  <a:ea typeface="+mn-ea"/>
                  <a:cs typeface="+mn-cs"/>
                </a:rPr>
                <a:t> a </a:t>
              </a:r>
              <a:r>
                <a:rPr lang="en-GB" sz="2600" dirty="0" err="1">
                  <a:latin typeface="Century Gothic" pitchFamily="34" charset="0"/>
                  <a:ea typeface="+mn-ea"/>
                  <a:cs typeface="+mn-cs"/>
                </a:rPr>
                <a:t>été</a:t>
              </a:r>
              <a:r>
                <a:rPr lang="en-GB" sz="2600" dirty="0">
                  <a:latin typeface="Century Gothic" pitchFamily="34" charset="0"/>
                  <a:ea typeface="+mn-ea"/>
                  <a:cs typeface="+mn-cs"/>
                </a:rPr>
                <a:t> </a:t>
              </a:r>
              <a:r>
                <a:rPr lang="en-GB" sz="2600" dirty="0" err="1">
                  <a:latin typeface="Century Gothic" pitchFamily="34" charset="0"/>
                  <a:ea typeface="+mn-ea"/>
                  <a:cs typeface="+mn-cs"/>
                </a:rPr>
                <a:t>transférée</a:t>
              </a:r>
              <a:r>
                <a:rPr lang="en-GB" sz="2600" dirty="0">
                  <a:latin typeface="Century Gothic" pitchFamily="34" charset="0"/>
                  <a:ea typeface="+mn-ea"/>
                  <a:cs typeface="+mn-cs"/>
                </a:rPr>
                <a:t> ?</a:t>
              </a:r>
            </a:p>
            <a:p>
              <a:pPr fontAlgn="auto">
                <a:spcBef>
                  <a:spcPts val="600"/>
                </a:spcBef>
                <a:spcAft>
                  <a:spcPts val="0"/>
                </a:spcAft>
                <a:defRPr/>
              </a:pPr>
              <a:r>
                <a:rPr lang="en-GB" sz="2600" b="1" dirty="0">
                  <a:solidFill>
                    <a:srgbClr val="008000"/>
                  </a:solidFill>
                  <a:latin typeface="Century Gothic" pitchFamily="34" charset="0"/>
                  <a:ea typeface="+mn-ea"/>
                  <a:cs typeface="+mn-cs"/>
                </a:rPr>
                <a:t>R</a:t>
              </a:r>
              <a:r>
                <a:rPr lang="en-GB" sz="2600" b="1" dirty="0">
                  <a:solidFill>
                    <a:srgbClr val="6600CC"/>
                  </a:solidFill>
                  <a:latin typeface="Century Gothic" pitchFamily="34" charset="0"/>
                  <a:ea typeface="+mn-ea"/>
                  <a:cs typeface="+mn-cs"/>
                </a:rPr>
                <a:t> </a:t>
              </a:r>
              <a:r>
                <a:rPr lang="fr-FR" sz="2600" dirty="0">
                  <a:latin typeface="Century Gothic" pitchFamily="34" charset="0"/>
                  <a:ea typeface="+mn-ea"/>
                  <a:cs typeface="+mn-cs"/>
                </a:rPr>
                <a:t>énergie transférée </a:t>
              </a:r>
              <a:r>
                <a:rPr lang="en-GB" sz="2600" dirty="0">
                  <a:latin typeface="Century Gothic" pitchFamily="34" charset="0"/>
                  <a:ea typeface="+mn-ea"/>
                  <a:cs typeface="+mn-cs"/>
                </a:rPr>
                <a:t>= 8kW </a:t>
              </a:r>
              <a:r>
                <a:rPr lang="en-GB" sz="2600" dirty="0">
                  <a:latin typeface="Century Gothic" pitchFamily="34" charset="0"/>
                  <a:ea typeface="+mn-ea"/>
                  <a:cs typeface="+mn-cs"/>
                  <a:sym typeface="Symbol"/>
                </a:rPr>
                <a:t> ¼ </a:t>
              </a:r>
              <a:r>
                <a:rPr lang="en-GB" sz="2600" dirty="0" err="1">
                  <a:latin typeface="Century Gothic" pitchFamily="34" charset="0"/>
                  <a:ea typeface="+mn-ea"/>
                  <a:cs typeface="+mn-cs"/>
                  <a:sym typeface="Symbol"/>
                </a:rPr>
                <a:t>heure</a:t>
              </a:r>
              <a:r>
                <a:rPr lang="en-GB" sz="2600" dirty="0">
                  <a:latin typeface="Century Gothic" pitchFamily="34" charset="0"/>
                  <a:ea typeface="+mn-ea"/>
                  <a:cs typeface="+mn-cs"/>
                  <a:sym typeface="Symbol"/>
                </a:rPr>
                <a:t/>
              </a:r>
              <a:br>
                <a:rPr lang="en-GB" sz="2600" dirty="0">
                  <a:latin typeface="Century Gothic" pitchFamily="34" charset="0"/>
                  <a:ea typeface="+mn-ea"/>
                  <a:cs typeface="+mn-cs"/>
                  <a:sym typeface="Symbol"/>
                </a:rPr>
              </a:br>
              <a:r>
                <a:rPr lang="en-GB" sz="2600" dirty="0">
                  <a:latin typeface="Century Gothic" pitchFamily="34" charset="0"/>
                  <a:ea typeface="+mn-ea"/>
                  <a:cs typeface="+mn-cs"/>
                  <a:sym typeface="Symbol"/>
                </a:rPr>
                <a:t> 			      </a:t>
              </a:r>
              <a:r>
                <a:rPr lang="en-GB" sz="2600" b="1" dirty="0">
                  <a:latin typeface="Century Gothic" pitchFamily="34" charset="0"/>
                  <a:ea typeface="+mn-ea"/>
                  <a:cs typeface="+mn-cs"/>
                  <a:sym typeface="Symbol"/>
                </a:rPr>
                <a:t>= 2 kWh</a:t>
              </a:r>
              <a:endParaRPr lang="en-GB" sz="2600" b="1" dirty="0">
                <a:solidFill>
                  <a:srgbClr val="6600CC"/>
                </a:solidFill>
                <a:latin typeface="Century Gothic" pitchFamily="34" charset="0"/>
                <a:ea typeface="+mn-ea"/>
                <a:cs typeface="+mn-cs"/>
              </a:endParaRPr>
            </a:p>
          </p:txBody>
        </p:sp>
      </p:grpSp>
      <p:grpSp>
        <p:nvGrpSpPr>
          <p:cNvPr id="5" name="Group 13"/>
          <p:cNvGrpSpPr>
            <a:grpSpLocks/>
          </p:cNvGrpSpPr>
          <p:nvPr/>
        </p:nvGrpSpPr>
        <p:grpSpPr bwMode="auto">
          <a:xfrm>
            <a:off x="1258888" y="5516563"/>
            <a:ext cx="6697662" cy="865187"/>
            <a:chOff x="971599" y="5517232"/>
            <a:chExt cx="6696745" cy="864096"/>
          </a:xfrm>
        </p:grpSpPr>
        <p:sp>
          <p:nvSpPr>
            <p:cNvPr id="166" name="Rectangle 165"/>
            <p:cNvSpPr>
              <a:spLocks noChangeArrowheads="1"/>
            </p:cNvSpPr>
            <p:nvPr/>
          </p:nvSpPr>
          <p:spPr bwMode="auto">
            <a:xfrm>
              <a:off x="971599" y="5517232"/>
              <a:ext cx="6696745" cy="864096"/>
            </a:xfrm>
            <a:prstGeom prst="rect">
              <a:avLst/>
            </a:prstGeom>
            <a:solidFill>
              <a:schemeClr val="bg1"/>
            </a:solidFill>
            <a:ln w="6350">
              <a:solidFill>
                <a:srgbClr val="99009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0254" name="TextBox 163"/>
            <p:cNvSpPr txBox="1">
              <a:spLocks noChangeArrowheads="1"/>
            </p:cNvSpPr>
            <p:nvPr/>
          </p:nvSpPr>
          <p:spPr bwMode="auto">
            <a:xfrm>
              <a:off x="1691679" y="5517232"/>
              <a:ext cx="597666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600"/>
                </a:spcBef>
                <a:buClr>
                  <a:srgbClr val="008EC0"/>
                </a:buClr>
              </a:pPr>
              <a:r>
                <a:rPr lang="fr-FR" altLang="x-none" sz="2400">
                  <a:latin typeface="Century Gothic" charset="0"/>
                </a:rPr>
                <a:t>Essaie de faire ce genre exercice avec ton binôme, et de vérifier ses réponses.</a:t>
              </a:r>
              <a:endParaRPr lang="en-GB" altLang="x-none" sz="2400">
                <a:latin typeface="Century Gothic" charset="0"/>
              </a:endParaRPr>
            </a:p>
          </p:txBody>
        </p:sp>
        <p:pic>
          <p:nvPicPr>
            <p:cNvPr id="13" name="Picture 12" descr="writ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115617" y="5589240"/>
              <a:ext cx="493832" cy="720080"/>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249" name="Picture 23" descr="engage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79388" y="115888"/>
            <a:ext cx="1511300" cy="60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25"/>
          <p:cNvSpPr/>
          <p:nvPr/>
        </p:nvSpPr>
        <p:spPr>
          <a:xfrm>
            <a:off x="6121400" y="6524625"/>
            <a:ext cx="3059113" cy="360363"/>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Décision</a:t>
            </a:r>
            <a:endParaRPr lang="en-GB" sz="2000" b="1" dirty="0">
              <a:solidFill>
                <a:schemeClr val="bg1"/>
              </a:solidFill>
              <a:latin typeface="Century Gothic" pitchFamily="34" charset="0"/>
            </a:endParaRPr>
          </a:p>
        </p:txBody>
      </p:sp>
      <p:sp>
        <p:nvSpPr>
          <p:cNvPr id="22" name="Rounded Rectangle 21"/>
          <p:cNvSpPr/>
          <p:nvPr/>
        </p:nvSpPr>
        <p:spPr>
          <a:xfrm rot="16200000">
            <a:off x="9135269" y="5779294"/>
            <a:ext cx="306388" cy="1079500"/>
          </a:xfrm>
          <a:prstGeom prst="roundRec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252" name="Text Box 13"/>
          <p:cNvSpPr txBox="1">
            <a:spLocks noChangeArrowheads="1"/>
          </p:cNvSpPr>
          <p:nvPr/>
        </p:nvSpPr>
        <p:spPr bwMode="auto">
          <a:xfrm>
            <a:off x="8761413" y="6215063"/>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782B8B95-8C72-394E-AEC9-6638FC3D0476}" type="slidenum">
              <a:rPr lang="en-GB" altLang="en-US" sz="1400" b="1">
                <a:solidFill>
                  <a:schemeClr val="bg1"/>
                </a:solidFill>
                <a:latin typeface="Century Gothic" charset="0"/>
                <a:ea typeface="ＭＳ Ｐゴシック" charset="-128"/>
              </a:rPr>
              <a:pPr algn="ctr"/>
              <a:t>5</a:t>
            </a:fld>
            <a:endParaRPr lang="en-GB" altLang="en-US" sz="1400" b="1">
              <a:solidFill>
                <a:schemeClr val="bg1"/>
              </a:solidFill>
              <a:latin typeface="Century Gothic" charset="0"/>
              <a:ea typeface="ＭＳ Ｐゴシック" charset="-128"/>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0" y="0"/>
            <a:ext cx="8001000" cy="1524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FR"/>
          </a:p>
        </p:txBody>
      </p:sp>
      <p:pic>
        <p:nvPicPr>
          <p:cNvPr id="35" name="Picture 34" descr="couple worried.png"/>
          <p:cNvPicPr>
            <a:picLocks noChangeAspect="1"/>
          </p:cNvPicPr>
          <p:nvPr/>
        </p:nvPicPr>
        <p:blipFill>
          <a:blip r:embed="rId4" cstate="print"/>
          <a:stretch>
            <a:fillRect/>
          </a:stretch>
        </p:blipFill>
        <p:spPr>
          <a:xfrm>
            <a:off x="1403648" y="1628801"/>
            <a:ext cx="6111968" cy="412315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268" name="TextBox 29"/>
          <p:cNvSpPr txBox="1">
            <a:spLocks noChangeArrowheads="1"/>
          </p:cNvSpPr>
          <p:nvPr/>
        </p:nvSpPr>
        <p:spPr bwMode="auto">
          <a:xfrm>
            <a:off x="7467600" y="50800"/>
            <a:ext cx="11366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Fiches2-4</a:t>
            </a:r>
          </a:p>
        </p:txBody>
      </p:sp>
      <p:pic>
        <p:nvPicPr>
          <p:cNvPr id="11269" name="Picture 30" descr="Student sheets.png">
            <a:hlinkClick r:id="rId5" action="ppaction://hlinksldjump"/>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597900" y="95250"/>
            <a:ext cx="509588" cy="59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Dilemme</a:t>
            </a:r>
            <a:endParaRPr lang="en-GB" sz="2000" b="1" dirty="0">
              <a:solidFill>
                <a:schemeClr val="bg1"/>
              </a:solidFill>
              <a:latin typeface="Century Gothic" pitchFamily="34" charset="0"/>
            </a:endParaRPr>
          </a:p>
        </p:txBody>
      </p:sp>
      <p:sp>
        <p:nvSpPr>
          <p:cNvPr id="47" name="Rectangle 46"/>
          <p:cNvSpPr/>
          <p:nvPr/>
        </p:nvSpPr>
        <p:spPr>
          <a:xfrm>
            <a:off x="2987675" y="6524625"/>
            <a:ext cx="3081338"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Science</a:t>
            </a:r>
          </a:p>
        </p:txBody>
      </p:sp>
      <p:sp>
        <p:nvSpPr>
          <p:cNvPr id="49" name="Rounded Rectangle 48"/>
          <p:cNvSpPr>
            <a:spLocks noChangeArrowheads="1"/>
          </p:cNvSpPr>
          <p:nvPr/>
        </p:nvSpPr>
        <p:spPr bwMode="auto">
          <a:xfrm>
            <a:off x="6048375" y="6529388"/>
            <a:ext cx="3132138" cy="355600"/>
          </a:xfrm>
          <a:prstGeom prst="roundRect">
            <a:avLst>
              <a:gd name="adj" fmla="val 16667"/>
            </a:avLst>
          </a:prstGeom>
          <a:solidFill>
            <a:srgbClr val="00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Décision</a:t>
            </a:r>
            <a:endParaRPr lang="en-GB" sz="2000" b="1" dirty="0">
              <a:solidFill>
                <a:schemeClr val="bg1"/>
              </a:solidFill>
              <a:latin typeface="Century Gothic" pitchFamily="34" charset="0"/>
              <a:ea typeface="+mn-ea"/>
              <a:cs typeface="+mn-cs"/>
            </a:endParaRPr>
          </a:p>
        </p:txBody>
      </p:sp>
      <p:sp>
        <p:nvSpPr>
          <p:cNvPr id="29" name="TextBox 28"/>
          <p:cNvSpPr txBox="1">
            <a:spLocks noChangeArrowheads="1"/>
          </p:cNvSpPr>
          <p:nvPr/>
        </p:nvSpPr>
        <p:spPr bwMode="auto">
          <a:xfrm>
            <a:off x="971550" y="115888"/>
            <a:ext cx="7129463"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800">
                <a:latin typeface="Century Gothic" charset="0"/>
              </a:rPr>
              <a:t>A la maison, « ceux qui paient les factures » te donnent une </a:t>
            </a:r>
            <a:r>
              <a:rPr lang="fr-FR" altLang="x-none" sz="2800" b="1">
                <a:latin typeface="Century Gothic" charset="0"/>
              </a:rPr>
              <a:t>allocation personnelle électrique </a:t>
            </a:r>
            <a:r>
              <a:rPr lang="fr-FR" altLang="x-none" sz="2800">
                <a:latin typeface="Century Gothic" charset="0"/>
              </a:rPr>
              <a:t>de </a:t>
            </a:r>
            <a:r>
              <a:rPr lang="fr-FR" altLang="x-none" sz="2800" b="1">
                <a:solidFill>
                  <a:srgbClr val="C00000"/>
                </a:solidFill>
                <a:latin typeface="Century Gothic" charset="0"/>
              </a:rPr>
              <a:t>1.5 kWh</a:t>
            </a:r>
            <a:r>
              <a:rPr lang="fr-FR" altLang="x-none" sz="2800">
                <a:solidFill>
                  <a:srgbClr val="C00000"/>
                </a:solidFill>
                <a:latin typeface="Century Gothic" charset="0"/>
              </a:rPr>
              <a:t>.  </a:t>
            </a:r>
          </a:p>
        </p:txBody>
      </p:sp>
      <p:grpSp>
        <p:nvGrpSpPr>
          <p:cNvPr id="2" name="Group 32"/>
          <p:cNvGrpSpPr>
            <a:grpSpLocks/>
          </p:cNvGrpSpPr>
          <p:nvPr/>
        </p:nvGrpSpPr>
        <p:grpSpPr bwMode="auto">
          <a:xfrm>
            <a:off x="395288" y="5373688"/>
            <a:ext cx="2305050" cy="1079500"/>
            <a:chOff x="395536" y="5373216"/>
            <a:chExt cx="2304256" cy="1080120"/>
          </a:xfrm>
        </p:grpSpPr>
        <p:sp>
          <p:nvSpPr>
            <p:cNvPr id="26" name="Rectangle 25"/>
            <p:cNvSpPr>
              <a:spLocks noChangeArrowheads="1"/>
            </p:cNvSpPr>
            <p:nvPr/>
          </p:nvSpPr>
          <p:spPr bwMode="auto">
            <a:xfrm>
              <a:off x="395536" y="5373216"/>
              <a:ext cx="2232248" cy="1080120"/>
            </a:xfrm>
            <a:prstGeom prst="rect">
              <a:avLst/>
            </a:prstGeom>
            <a:solidFill>
              <a:schemeClr val="bg1"/>
            </a:solidFill>
            <a:ln w="6350">
              <a:solidFill>
                <a:srgbClr val="99009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1284" name="TextBox 17"/>
            <p:cNvSpPr txBox="1">
              <a:spLocks noChangeArrowheads="1"/>
            </p:cNvSpPr>
            <p:nvPr/>
          </p:nvSpPr>
          <p:spPr bwMode="auto">
            <a:xfrm>
              <a:off x="755576" y="5373216"/>
              <a:ext cx="194421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buClr>
                  <a:srgbClr val="008EC0"/>
                </a:buClr>
              </a:pPr>
              <a:r>
                <a:rPr lang="fr-FR" altLang="x-none" sz="1600">
                  <a:latin typeface="Century Gothic" charset="0"/>
                </a:rPr>
                <a:t>Quelle quantité d'électricité vas-tu utiliser maintenant ?</a:t>
              </a:r>
              <a:endParaRPr lang="en-GB" altLang="x-none" sz="1600">
                <a:latin typeface="Century Gothic" charset="0"/>
              </a:endParaRPr>
            </a:p>
          </p:txBody>
        </p:sp>
        <p:pic>
          <p:nvPicPr>
            <p:cNvPr id="20" name="Picture 19" descr="wri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457378" y="5673435"/>
              <a:ext cx="345949" cy="50444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33"/>
          <p:cNvGrpSpPr>
            <a:grpSpLocks/>
          </p:cNvGrpSpPr>
          <p:nvPr/>
        </p:nvGrpSpPr>
        <p:grpSpPr bwMode="auto">
          <a:xfrm>
            <a:off x="2771775" y="5373688"/>
            <a:ext cx="3168650" cy="1079500"/>
            <a:chOff x="2771800" y="5373216"/>
            <a:chExt cx="3168352" cy="1080120"/>
          </a:xfrm>
        </p:grpSpPr>
        <p:sp>
          <p:nvSpPr>
            <p:cNvPr id="24" name="Rectangle 23"/>
            <p:cNvSpPr>
              <a:spLocks noChangeArrowheads="1"/>
            </p:cNvSpPr>
            <p:nvPr/>
          </p:nvSpPr>
          <p:spPr bwMode="auto">
            <a:xfrm>
              <a:off x="2771800" y="5373216"/>
              <a:ext cx="3096344" cy="1080120"/>
            </a:xfrm>
            <a:prstGeom prst="rect">
              <a:avLst/>
            </a:prstGeom>
            <a:solidFill>
              <a:schemeClr val="bg1"/>
            </a:solidFill>
            <a:ln w="6350">
              <a:solidFill>
                <a:srgbClr val="99009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sp>
          <p:nvSpPr>
            <p:cNvPr id="11281" name="TextBox 18"/>
            <p:cNvSpPr txBox="1">
              <a:spLocks noChangeArrowheads="1"/>
            </p:cNvSpPr>
            <p:nvPr/>
          </p:nvSpPr>
          <p:spPr bwMode="auto">
            <a:xfrm>
              <a:off x="3635896" y="5373216"/>
              <a:ext cx="230425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buClr>
                  <a:srgbClr val="008EC0"/>
                </a:buClr>
              </a:pPr>
              <a:r>
                <a:rPr lang="en-GB" altLang="x-none" sz="1600">
                  <a:latin typeface="Century Gothic" charset="0"/>
                </a:rPr>
                <a:t>Où vas-tu faire des coupes pour respecter ton allocation ?</a:t>
              </a:r>
            </a:p>
          </p:txBody>
        </p:sp>
        <p:pic>
          <p:nvPicPr>
            <p:cNvPr id="23" name="Picture 22" descr="discuss.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843808" y="5661248"/>
              <a:ext cx="690279" cy="428831"/>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37"/>
          <p:cNvGrpSpPr>
            <a:grpSpLocks/>
          </p:cNvGrpSpPr>
          <p:nvPr/>
        </p:nvGrpSpPr>
        <p:grpSpPr bwMode="auto">
          <a:xfrm>
            <a:off x="6011863" y="5373688"/>
            <a:ext cx="2808287" cy="1079500"/>
            <a:chOff x="6012160" y="5373216"/>
            <a:chExt cx="2808312" cy="1080120"/>
          </a:xfrm>
        </p:grpSpPr>
        <p:sp>
          <p:nvSpPr>
            <p:cNvPr id="25" name="Rectangle 24"/>
            <p:cNvSpPr>
              <a:spLocks noChangeArrowheads="1"/>
            </p:cNvSpPr>
            <p:nvPr/>
          </p:nvSpPr>
          <p:spPr bwMode="auto">
            <a:xfrm>
              <a:off x="6012160" y="5373216"/>
              <a:ext cx="2736304" cy="1080120"/>
            </a:xfrm>
            <a:prstGeom prst="rect">
              <a:avLst/>
            </a:prstGeom>
            <a:solidFill>
              <a:schemeClr val="bg1"/>
            </a:solidFill>
            <a:ln w="6350">
              <a:solidFill>
                <a:srgbClr val="990099"/>
              </a:solidFill>
              <a:miter lim="800000"/>
              <a:headEnd/>
              <a:tailEnd/>
            </a:ln>
            <a:effectLst>
              <a:outerShdw blurRad="63500" dist="38100" dir="2700000" algn="tl" rotWithShape="0">
                <a:srgbClr val="000000">
                  <a:alpha val="39999"/>
                </a:srgbClr>
              </a:outerShdw>
            </a:effectLst>
          </p:spPr>
          <p:txBody>
            <a:bodyPr anchor="ct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endParaRPr lang="en-GB" altLang="x-none">
                <a:solidFill>
                  <a:srgbClr val="FFFFFF"/>
                </a:solidFill>
              </a:endParaRPr>
            </a:p>
          </p:txBody>
        </p:sp>
        <p:pic>
          <p:nvPicPr>
            <p:cNvPr id="22" name="Picture 21" descr="writ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084168" y="5661248"/>
              <a:ext cx="345949" cy="504445"/>
            </a:xfrm>
            <a:prstGeom prst="rect">
              <a:avLst/>
            </a:prstGeom>
            <a:noFill/>
            <a:ln>
              <a:noFill/>
            </a:ln>
            <a:effectLst>
              <a:outerShdw blurRad="63500" dist="38100" dir="2700000" algn="tl" rotWithShape="0">
                <a:srgbClr val="00000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9" name="TextBox 38"/>
            <p:cNvSpPr txBox="1">
              <a:spLocks noChangeArrowheads="1"/>
            </p:cNvSpPr>
            <p:nvPr/>
          </p:nvSpPr>
          <p:spPr bwMode="auto">
            <a:xfrm>
              <a:off x="6372200" y="5373216"/>
              <a:ext cx="244827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spcBef>
                  <a:spcPts val="400"/>
                </a:spcBef>
                <a:buClr>
                  <a:srgbClr val="008EC0"/>
                </a:buClr>
              </a:pPr>
              <a:r>
                <a:rPr lang="fr-FR" altLang="x-none">
                  <a:latin typeface="Century Gothic" charset="0"/>
                </a:rPr>
                <a:t>Quels appareils vas-tu utiliser, et combien de temps?</a:t>
              </a:r>
              <a:endParaRPr lang="en-GB" altLang="x-none">
                <a:latin typeface="Century Gothic" charset="0"/>
              </a:endParaRPr>
            </a:p>
          </p:txBody>
        </p:sp>
      </p:gr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2000"/>
                                        <p:tgtEl>
                                          <p:spTgt spid="29"/>
                                        </p:tgtEl>
                                      </p:cBhvr>
                                    </p:animEffect>
                                  </p:childTnLst>
                                </p:cTn>
                              </p:par>
                            </p:childTnLst>
                          </p:cTn>
                        </p:par>
                        <p:par>
                          <p:cTn id="8" fill="hold" nodeType="afterGroup">
                            <p:stCondLst>
                              <p:cond delay="20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par>
                          <p:cTn id="12" fill="hold" nodeType="afterGroup">
                            <p:stCondLst>
                              <p:cond delay="4000"/>
                            </p:stCondLst>
                            <p:childTnLst>
                              <p:par>
                                <p:cTn id="13" presetID="10"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2000"/>
                                        <p:tgtEl>
                                          <p:spTgt spid="3"/>
                                        </p:tgtEl>
                                      </p:cBhvr>
                                    </p:animEffect>
                                  </p:childTnLst>
                                </p:cTn>
                              </p:par>
                            </p:childTnLst>
                          </p:cTn>
                        </p:par>
                        <p:par>
                          <p:cTn id="16" fill="hold" nodeType="afterGroup">
                            <p:stCondLst>
                              <p:cond delay="6000"/>
                            </p:stCondLst>
                            <p:childTnLst>
                              <p:par>
                                <p:cTn id="17" presetID="10"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l="5882"/>
          <a:stretch>
            <a:fillRect/>
          </a:stretch>
        </p:blipFill>
        <p:spPr bwMode="auto">
          <a:xfrm>
            <a:off x="3657600" y="1955800"/>
            <a:ext cx="5541963" cy="4568825"/>
          </a:xfrm>
          <a:prstGeom prst="rect">
            <a:avLst/>
          </a:prstGeom>
          <a:noFill/>
          <a:ln>
            <a:noFill/>
          </a:ln>
          <a:effectLst>
            <a:outerShdw blurRad="63500" algn="tl" rotWithShape="0">
              <a:srgbClr val="000000">
                <a:alpha val="7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 name="Rectangle 35"/>
          <p:cNvSpPr/>
          <p:nvPr/>
        </p:nvSpPr>
        <p:spPr>
          <a:xfrm>
            <a:off x="-36513" y="6524625"/>
            <a:ext cx="3089276" cy="360363"/>
          </a:xfrm>
          <a:prstGeom prst="rect">
            <a:avLst/>
          </a:prstGeom>
          <a:solidFill>
            <a:srgbClr val="E8D9F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err="1">
                <a:solidFill>
                  <a:schemeClr val="bg1"/>
                </a:solidFill>
                <a:latin typeface="Century Gothic" pitchFamily="34" charset="0"/>
              </a:rPr>
              <a:t>Dilemme</a:t>
            </a:r>
            <a:endParaRPr lang="en-GB" sz="2000" b="1" dirty="0">
              <a:solidFill>
                <a:schemeClr val="bg1"/>
              </a:solidFill>
              <a:latin typeface="Century Gothic" pitchFamily="34" charset="0"/>
            </a:endParaRPr>
          </a:p>
        </p:txBody>
      </p:sp>
      <p:sp>
        <p:nvSpPr>
          <p:cNvPr id="47" name="Rectangle 46"/>
          <p:cNvSpPr/>
          <p:nvPr/>
        </p:nvSpPr>
        <p:spPr>
          <a:xfrm>
            <a:off x="2987675" y="6524625"/>
            <a:ext cx="3081338" cy="360363"/>
          </a:xfrm>
          <a:prstGeom prst="rect">
            <a:avLst/>
          </a:prstGeom>
          <a:solidFill>
            <a:srgbClr val="FCD6B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2000" b="1" dirty="0">
                <a:solidFill>
                  <a:schemeClr val="bg1"/>
                </a:solidFill>
                <a:latin typeface="Century Gothic" pitchFamily="34" charset="0"/>
              </a:rPr>
              <a:t>Science</a:t>
            </a:r>
          </a:p>
        </p:txBody>
      </p:sp>
      <p:sp>
        <p:nvSpPr>
          <p:cNvPr id="49" name="Rounded Rectangle 48"/>
          <p:cNvSpPr>
            <a:spLocks noChangeArrowheads="1"/>
          </p:cNvSpPr>
          <p:nvPr/>
        </p:nvSpPr>
        <p:spPr bwMode="auto">
          <a:xfrm>
            <a:off x="6048375" y="6529388"/>
            <a:ext cx="3132138" cy="355600"/>
          </a:xfrm>
          <a:prstGeom prst="roundRect">
            <a:avLst>
              <a:gd name="adj" fmla="val 16667"/>
            </a:avLst>
          </a:prstGeom>
          <a:solidFill>
            <a:srgbClr val="009900"/>
          </a:solidFill>
          <a:ln>
            <a:noFill/>
          </a:ln>
          <a:effectLst>
            <a:outerShdw blurRad="63500" sx="103000" sy="103000" algn="ctr" rotWithShape="0">
              <a:srgbClr val="000000">
                <a:alpha val="39999"/>
              </a:srgbClr>
            </a:outerShdw>
          </a:effectLst>
          <a:extLst>
            <a:ext uri="{91240B29-F687-4F45-9708-019B960494DF}">
              <a14:hiddenLine xmlns:a14="http://schemas.microsoft.com/office/drawing/2010/main" w="25400">
                <a:solidFill>
                  <a:srgbClr val="000000"/>
                </a:solidFill>
                <a:round/>
                <a:headEnd/>
                <a:tailEnd/>
              </a14:hiddenLine>
            </a:ext>
          </a:extLst>
        </p:spPr>
        <p:txBody>
          <a:bodyPr anchor="ctr"/>
          <a:lstStyle/>
          <a:p>
            <a:pPr algn="ctr" fontAlgn="auto">
              <a:spcBef>
                <a:spcPts val="0"/>
              </a:spcBef>
              <a:spcAft>
                <a:spcPts val="0"/>
              </a:spcAft>
              <a:defRPr/>
            </a:pPr>
            <a:r>
              <a:rPr lang="en-GB" sz="2000" b="1" dirty="0" err="1">
                <a:solidFill>
                  <a:schemeClr val="bg1"/>
                </a:solidFill>
                <a:latin typeface="Century Gothic" pitchFamily="34" charset="0"/>
                <a:ea typeface="+mn-ea"/>
                <a:cs typeface="+mn-cs"/>
              </a:rPr>
              <a:t>Décision</a:t>
            </a:r>
            <a:endParaRPr lang="en-GB" sz="2000" b="1" dirty="0">
              <a:solidFill>
                <a:schemeClr val="bg1"/>
              </a:solidFill>
              <a:latin typeface="Century Gothic" pitchFamily="34" charset="0"/>
              <a:ea typeface="+mn-ea"/>
              <a:cs typeface="+mn-cs"/>
            </a:endParaRPr>
          </a:p>
        </p:txBody>
      </p:sp>
      <p:grpSp>
        <p:nvGrpSpPr>
          <p:cNvPr id="2" name="Group 47"/>
          <p:cNvGrpSpPr>
            <a:grpSpLocks/>
          </p:cNvGrpSpPr>
          <p:nvPr/>
        </p:nvGrpSpPr>
        <p:grpSpPr bwMode="auto">
          <a:xfrm>
            <a:off x="3268663" y="304800"/>
            <a:ext cx="5695950" cy="1524000"/>
            <a:chOff x="1756304" y="5267345"/>
            <a:chExt cx="5335978" cy="1886075"/>
          </a:xfrm>
        </p:grpSpPr>
        <p:sp>
          <p:nvSpPr>
            <p:cNvPr id="29" name="Rounded Rectangle 28"/>
            <p:cNvSpPr/>
            <p:nvPr/>
          </p:nvSpPr>
          <p:spPr>
            <a:xfrm>
              <a:off x="1835697" y="5301210"/>
              <a:ext cx="5256584" cy="1734193"/>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306" name="Rectangle 31"/>
            <p:cNvSpPr>
              <a:spLocks noChangeArrowheads="1"/>
            </p:cNvSpPr>
            <p:nvPr/>
          </p:nvSpPr>
          <p:spPr bwMode="auto">
            <a:xfrm>
              <a:off x="1756304" y="5267345"/>
              <a:ext cx="5335978" cy="188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3000">
                  <a:solidFill>
                    <a:schemeClr val="bg1"/>
                  </a:solidFill>
                  <a:latin typeface="Century Gothic" charset="0"/>
                </a:rPr>
                <a:t>Comment peux-tu obtenir </a:t>
              </a:r>
              <a:r>
                <a:rPr lang="fr-FR" altLang="x-none" sz="3000" b="1">
                  <a:solidFill>
                    <a:schemeClr val="bg1"/>
                  </a:solidFill>
                  <a:latin typeface="Century Gothic" charset="0"/>
                </a:rPr>
                <a:t>plus de temps</a:t>
              </a:r>
              <a:r>
                <a:rPr lang="fr-FR" altLang="x-none" sz="3000">
                  <a:solidFill>
                    <a:schemeClr val="bg1"/>
                  </a:solidFill>
                  <a:latin typeface="Century Gothic" charset="0"/>
                </a:rPr>
                <a:t> pour ton allocation?</a:t>
              </a:r>
              <a:endParaRPr lang="en-GB" altLang="x-none" sz="3000">
                <a:solidFill>
                  <a:schemeClr val="bg1"/>
                </a:solidFill>
                <a:latin typeface="Century Gothic" charset="0"/>
              </a:endParaRPr>
            </a:p>
          </p:txBody>
        </p:sp>
      </p:grpSp>
      <p:grpSp>
        <p:nvGrpSpPr>
          <p:cNvPr id="3" name="Group 17"/>
          <p:cNvGrpSpPr>
            <a:grpSpLocks/>
          </p:cNvGrpSpPr>
          <p:nvPr/>
        </p:nvGrpSpPr>
        <p:grpSpPr bwMode="auto">
          <a:xfrm>
            <a:off x="179388" y="3213100"/>
            <a:ext cx="3097212" cy="3024188"/>
            <a:chOff x="107504" y="3212976"/>
            <a:chExt cx="3096344" cy="3024336"/>
          </a:xfrm>
        </p:grpSpPr>
        <p:sp>
          <p:nvSpPr>
            <p:cNvPr id="34" name="Rounded Rectangle 33"/>
            <p:cNvSpPr/>
            <p:nvPr/>
          </p:nvSpPr>
          <p:spPr>
            <a:xfrm>
              <a:off x="179513" y="3212976"/>
              <a:ext cx="2965469" cy="3024336"/>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rtDeco"/>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2302" name="Rectangle 34"/>
            <p:cNvSpPr>
              <a:spLocks noChangeArrowheads="1"/>
            </p:cNvSpPr>
            <p:nvPr/>
          </p:nvSpPr>
          <p:spPr bwMode="auto">
            <a:xfrm>
              <a:off x="107504" y="3429000"/>
              <a:ext cx="309634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2800">
                  <a:solidFill>
                    <a:schemeClr val="bg1"/>
                  </a:solidFill>
                  <a:latin typeface="Century Gothic" charset="0"/>
                </a:rPr>
                <a:t>Qu’est-ce qui pourrait te faire changer la façon dont tu utilises ton allocation?</a:t>
              </a:r>
              <a:endParaRPr lang="en-GB" altLang="x-none" sz="2800">
                <a:solidFill>
                  <a:schemeClr val="bg1"/>
                </a:solidFill>
                <a:latin typeface="Century Gothic" charset="0"/>
              </a:endParaRPr>
            </a:p>
          </p:txBody>
        </p:sp>
      </p:grpSp>
      <p:sp>
        <p:nvSpPr>
          <p:cNvPr id="14" name="Rounded Rectangle 13"/>
          <p:cNvSpPr/>
          <p:nvPr/>
        </p:nvSpPr>
        <p:spPr>
          <a:xfrm rot="16200000">
            <a:off x="9147969" y="5779294"/>
            <a:ext cx="306388" cy="1079500"/>
          </a:xfrm>
          <a:prstGeom prst="roundRect">
            <a:avLst/>
          </a:prstGeom>
          <a:solidFill>
            <a:srgbClr val="0099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297" name="Text Box 13"/>
          <p:cNvSpPr txBox="1">
            <a:spLocks noChangeArrowheads="1"/>
          </p:cNvSpPr>
          <p:nvPr/>
        </p:nvSpPr>
        <p:spPr bwMode="auto">
          <a:xfrm>
            <a:off x="8761413" y="6197600"/>
            <a:ext cx="4572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fld id="{EF4DEF0D-C1D0-1347-96C3-FDB5C2D2D724}" type="slidenum">
              <a:rPr lang="en-GB" altLang="en-US" sz="1400" b="1">
                <a:solidFill>
                  <a:schemeClr val="bg1"/>
                </a:solidFill>
                <a:latin typeface="Century Gothic" charset="0"/>
                <a:ea typeface="ＭＳ Ｐゴシック" charset="-128"/>
              </a:rPr>
              <a:pPr algn="ctr"/>
              <a:t>7</a:t>
            </a:fld>
            <a:endParaRPr lang="en-GB" altLang="en-US" sz="1400" b="1">
              <a:solidFill>
                <a:schemeClr val="bg1"/>
              </a:solidFill>
              <a:latin typeface="Century Gothic" charset="0"/>
              <a:ea typeface="ＭＳ Ｐゴシック" charset="-128"/>
            </a:endParaRPr>
          </a:p>
        </p:txBody>
      </p:sp>
      <p:pic>
        <p:nvPicPr>
          <p:cNvPr id="17" name="Picture 16" descr="clo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55650" y="836613"/>
            <a:ext cx="2592388" cy="2370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2000"/>
                                        <p:tgtEl>
                                          <p:spTgt spid="1026"/>
                                        </p:tgtEl>
                                      </p:cBhvr>
                                    </p:animEffect>
                                  </p:childTnLst>
                                </p:cTn>
                              </p:par>
                              <p:par>
                                <p:cTn id="8" presetID="10" presetClass="entr" presetSubtype="0" fill="hold" nodeType="withEffect">
                                  <p:stCondLst>
                                    <p:cond delay="150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2000"/>
                                        <p:tgtEl>
                                          <p:spTgt spid="17"/>
                                        </p:tgtEl>
                                      </p:cBhvr>
                                    </p:animEffect>
                                  </p:childTnLst>
                                </p:cTn>
                              </p:par>
                            </p:childTnLst>
                          </p:cTn>
                        </p:par>
                        <p:par>
                          <p:cTn id="11" fill="hold" nodeType="afterGroup">
                            <p:stCondLst>
                              <p:cond delay="3500"/>
                            </p:stCondLst>
                            <p:childTnLst>
                              <p:par>
                                <p:cTn id="12" presetID="10" presetClass="entr" presetSubtype="0"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2000"/>
                                        <p:tgtEl>
                                          <p:spTgt spid="2"/>
                                        </p:tgtEl>
                                      </p:cBhvr>
                                    </p:animEffect>
                                  </p:childTnLst>
                                </p:cTn>
                              </p:par>
                            </p:childTnLst>
                          </p:cTn>
                        </p:par>
                        <p:par>
                          <p:cTn id="15" fill="hold" nodeType="afterGroup">
                            <p:stCondLst>
                              <p:cond delay="5500"/>
                            </p:stCondLst>
                            <p:childTnLst>
                              <p:par>
                                <p:cTn id="16" presetID="10" presetClass="entr" presetSubtype="0"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idx="4294967295"/>
          </p:nvPr>
        </p:nvSpPr>
        <p:spPr>
          <a:xfrm>
            <a:off x="2411413" y="476250"/>
            <a:ext cx="4464050" cy="647700"/>
          </a:xfrm>
        </p:spPr>
        <p:txBody>
          <a:bodyPr/>
          <a:lstStyle/>
          <a:p>
            <a:r>
              <a:rPr lang="fr-FR" altLang="x-none" sz="3200">
                <a:solidFill>
                  <a:srgbClr val="0091C4"/>
                </a:solidFill>
                <a:latin typeface="Century Gothic" charset="0"/>
              </a:rPr>
              <a:t>Fiches apprenants</a:t>
            </a:r>
            <a:endParaRPr lang="fr-FR" altLang="x-none" sz="4000">
              <a:solidFill>
                <a:srgbClr val="0091C4"/>
              </a:solidFill>
              <a:latin typeface="Century Gothic" charset="0"/>
              <a:ea typeface="Lato Regular" charset="0"/>
              <a:cs typeface="Lato Regular" charset="0"/>
            </a:endParaRPr>
          </a:p>
        </p:txBody>
      </p:sp>
      <p:pic>
        <p:nvPicPr>
          <p:cNvPr id="13315" name="Picture 4" descr="engagelogo.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5800" y="204788"/>
            <a:ext cx="1903413" cy="763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p:cNvSpPr/>
          <p:nvPr/>
        </p:nvSpPr>
        <p:spPr>
          <a:xfrm>
            <a:off x="0" y="1209675"/>
            <a:ext cx="9142413" cy="1066800"/>
          </a:xfrm>
          <a:prstGeom prst="rect">
            <a:avLst/>
          </a:prstGeom>
          <a:solidFill>
            <a:srgbClr val="0091C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rgbClr val="FFFFFF"/>
              </a:solidFill>
            </a:endParaRPr>
          </a:p>
        </p:txBody>
      </p:sp>
      <p:sp>
        <p:nvSpPr>
          <p:cNvPr id="13317" name="TextBox 16"/>
          <p:cNvSpPr txBox="1">
            <a:spLocks noChangeArrowheads="1"/>
          </p:cNvSpPr>
          <p:nvPr/>
        </p:nvSpPr>
        <p:spPr bwMode="auto">
          <a:xfrm>
            <a:off x="323850" y="1371600"/>
            <a:ext cx="85693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fr-FR" altLang="x-none" sz="4000">
                <a:solidFill>
                  <a:schemeClr val="bg1"/>
                </a:solidFill>
                <a:latin typeface="Century Gothic" charset="0"/>
              </a:rPr>
              <a:t>La science de l’électroménager</a:t>
            </a:r>
          </a:p>
        </p:txBody>
      </p:sp>
      <p:graphicFrame>
        <p:nvGraphicFramePr>
          <p:cNvPr id="18" name="Table 17"/>
          <p:cNvGraphicFramePr>
            <a:graphicFrameLocks noGrp="1"/>
          </p:cNvGraphicFramePr>
          <p:nvPr/>
        </p:nvGraphicFramePr>
        <p:xfrm>
          <a:off x="539750" y="2492375"/>
          <a:ext cx="8135938" cy="3660775"/>
        </p:xfrm>
        <a:graphic>
          <a:graphicData uri="http://schemas.openxmlformats.org/drawingml/2006/table">
            <a:tbl>
              <a:tblPr/>
              <a:tblGrid>
                <a:gridCol w="1516063"/>
                <a:gridCol w="2803525"/>
                <a:gridCol w="3816350"/>
              </a:tblGrid>
              <a:tr h="260350">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91C4"/>
                          </a:solidFill>
                          <a:effectLst/>
                          <a:latin typeface="Century Gothic" charset="0"/>
                        </a:rPr>
                        <a:t>Fiche no. </a:t>
                      </a:r>
                      <a:endParaRPr kumimoji="0" lang="fr-FR" altLang="x-none" sz="1600" b="0" i="0" u="none" strike="noStrike" cap="none" normalizeH="0" baseline="0">
                        <a:ln>
                          <a:noFill/>
                        </a:ln>
                        <a:solidFill>
                          <a:srgbClr val="0091C4"/>
                        </a:solidFill>
                        <a:effectLst/>
                        <a:latin typeface="Century Gothic" charset="0"/>
                        <a:ea typeface="ＭＳ Ｐゴシック" charset="-128"/>
                        <a:cs typeface="ＭＳ Ｐゴシック" charset="-128"/>
                      </a:endParaRPr>
                    </a:p>
                  </a:txBody>
                  <a:tcPr marL="126000" marR="126000" marT="72000" marB="50400" horzOverflow="overflow">
                    <a:lnL>
                      <a:noFill/>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91C4"/>
                          </a:solidFill>
                          <a:effectLst/>
                          <a:latin typeface="Century Gothic" charset="0"/>
                        </a:rPr>
                        <a:t>Titre</a:t>
                      </a:r>
                      <a:endParaRPr kumimoji="0" lang="fr-FR" altLang="x-none" sz="1600" b="0" i="0" u="none" strike="noStrike" cap="none" normalizeH="0" baseline="0">
                        <a:ln>
                          <a:noFill/>
                        </a:ln>
                        <a:solidFill>
                          <a:srgbClr val="0091C4"/>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w="6350" cap="flat" cmpd="sng" algn="ctr">
                      <a:solidFill>
                        <a:srgbClr val="B7DEE8"/>
                      </a:solidFill>
                      <a:prstDash val="solid"/>
                      <a:round/>
                      <a:headEnd type="none" w="med" len="med"/>
                      <a:tailEnd type="none" w="med" len="med"/>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altLang="en-US" sz="1600" b="1" i="0" u="none" strike="noStrike" cap="none" normalizeH="0" baseline="0">
                          <a:ln>
                            <a:noFill/>
                          </a:ln>
                          <a:solidFill>
                            <a:srgbClr val="0091C4"/>
                          </a:solidFill>
                          <a:effectLst/>
                          <a:latin typeface="Century Gothic" charset="0"/>
                        </a:rPr>
                        <a:t>Notes</a:t>
                      </a:r>
                      <a:endParaRPr kumimoji="0" lang="fr-FR" altLang="x-none" sz="1600" b="0" i="0" u="none" strike="noStrike" cap="none" normalizeH="0" baseline="0">
                        <a:ln>
                          <a:noFill/>
                        </a:ln>
                        <a:solidFill>
                          <a:srgbClr val="0091C4"/>
                        </a:solidFill>
                        <a:effectLst/>
                        <a:latin typeface="Century Gothic" charset="0"/>
                        <a:ea typeface="ＭＳ Ｐゴシック" charset="-128"/>
                        <a:cs typeface="ＭＳ Ｐゴシック" charset="-128"/>
                      </a:endParaRPr>
                    </a:p>
                  </a:txBody>
                  <a:tcPr marL="126000" marR="126000" marT="72000" marB="50400" horzOverflow="overflow">
                    <a:lnL w="6350" cap="flat" cmpd="sng" algn="ctr">
                      <a:solidFill>
                        <a:srgbClr val="B7DEE8"/>
                      </a:solidFill>
                      <a:prstDash val="solid"/>
                      <a:round/>
                      <a:headEnd type="none" w="med" len="med"/>
                      <a:tailEnd type="none" w="med" len="med"/>
                    </a:lnL>
                    <a:lnR>
                      <a:noFill/>
                    </a:lnR>
                    <a:lnT>
                      <a:noFill/>
                    </a:lnT>
                    <a:lnB w="6350" cap="flat" cmpd="sng" algn="ctr">
                      <a:solidFill>
                        <a:srgbClr val="B7DEE8"/>
                      </a:solidFill>
                      <a:prstDash val="solid"/>
                      <a:round/>
                      <a:headEnd type="none" w="med" len="med"/>
                      <a:tailEnd type="none" w="med" len="med"/>
                    </a:lnB>
                    <a:lnTlToBr>
                      <a:noFill/>
                    </a:lnTlToBr>
                    <a:lnBlToTr>
                      <a:noFill/>
                    </a:lnBlToTr>
                    <a:noFill/>
                  </a:tcPr>
                </a:tc>
              </a:tr>
              <a:tr h="663575">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Fiches 1a </a:t>
                      </a:r>
                      <a:br>
                        <a:rPr kumimoji="0" lang="fr-FR" altLang="x-none" sz="1400" b="0" i="0" u="none" strike="noStrike" cap="none" normalizeH="0" baseline="0">
                          <a:ln>
                            <a:noFill/>
                          </a:ln>
                          <a:solidFill>
                            <a:schemeClr val="tx1"/>
                          </a:solidFill>
                          <a:effectLst/>
                          <a:latin typeface="Century Gothic" charset="0"/>
                          <a:ea typeface="Arial" charset="0"/>
                          <a:cs typeface="Arial" charset="0"/>
                        </a:rPr>
                      </a:br>
                      <a:r>
                        <a:rPr kumimoji="0" lang="fr-FR" altLang="x-none" sz="1400" b="0" i="0" u="none" strike="noStrike" cap="none" normalizeH="0" baseline="0">
                          <a:ln>
                            <a:noFill/>
                          </a:ln>
                          <a:solidFill>
                            <a:schemeClr val="tx1"/>
                          </a:solidFill>
                          <a:effectLst/>
                          <a:latin typeface="Century Gothic" charset="0"/>
                          <a:ea typeface="Arial" charset="0"/>
                          <a:cs typeface="Arial" charset="0"/>
                        </a:rPr>
                        <a:t>et 1b </a:t>
                      </a:r>
                    </a:p>
                  </a:txBody>
                  <a:tcPr horzOverflow="overflow">
                    <a:lnL>
                      <a:noFill/>
                    </a:lnL>
                    <a:lnR w="6350" cap="flat" cmpd="sng" algn="ctr">
                      <a:solidFill>
                        <a:srgbClr val="B7DEE8"/>
                      </a:solidFill>
                      <a:prstDash val="solid"/>
                      <a:round/>
                      <a:headEnd type="none" w="med" len="med"/>
                      <a:tailEnd type="none" w="med" len="med"/>
                    </a:lnR>
                    <a:lnT w="6350" cap="flat" cmpd="sng" algn="ctr">
                      <a:solidFill>
                        <a:srgbClr val="B7DEE8"/>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Cartes appareils</a:t>
                      </a: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w="6350" cap="flat" cmpd="sng" algn="ctr">
                      <a:solidFill>
                        <a:srgbClr val="B7DEE8"/>
                      </a:solidFill>
                      <a:prstDash val="solid"/>
                      <a:round/>
                      <a:headEnd type="none" w="med" len="med"/>
                      <a:tailEnd type="none" w="med" len="med"/>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Réutilisable, à découper et plastifier, un jeu de 8 cartes par groupe</a:t>
                      </a:r>
                    </a:p>
                  </a:txBody>
                  <a:tcPr horzOverflow="overflow">
                    <a:lnL w="6350" cap="flat" cmpd="sng" algn="ctr">
                      <a:solidFill>
                        <a:srgbClr val="B7DEE8"/>
                      </a:solidFill>
                      <a:prstDash val="solid"/>
                      <a:round/>
                      <a:headEnd type="none" w="med" len="med"/>
                      <a:tailEnd type="none" w="med" len="med"/>
                    </a:lnL>
                    <a:lnR>
                      <a:noFill/>
                    </a:lnR>
                    <a:lnT w="6350" cap="flat" cmpd="sng" algn="ctr">
                      <a:solidFill>
                        <a:srgbClr val="B7DEE8"/>
                      </a:solidFill>
                      <a:prstDash val="solid"/>
                      <a:round/>
                      <a:headEnd type="none" w="med" len="med"/>
                      <a:tailEnd type="none" w="med" len="med"/>
                    </a:lnT>
                    <a:lnB>
                      <a:noFill/>
                    </a:lnB>
                    <a:lnTlToBr>
                      <a:noFill/>
                    </a:lnTlToBr>
                    <a:lnBlToTr>
                      <a:noFill/>
                    </a:lnBlToTr>
                    <a:noFill/>
                  </a:tcPr>
                </a:tc>
              </a:tr>
              <a:tr h="663575">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Fiches 2</a:t>
                      </a:r>
                    </a:p>
                  </a:txBody>
                  <a:tcP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Tableau de consommation électrique</a:t>
                      </a:r>
                    </a:p>
                    <a:p>
                      <a:pPr marL="0" marR="0" lvl="0" indent="0" algn="l" defTabSz="914400" rtl="0" eaLnBrk="1" fontAlgn="base" latinLnBrk="0" hangingPunct="1">
                        <a:lnSpc>
                          <a:spcPct val="100000"/>
                        </a:lnSpc>
                        <a:spcBef>
                          <a:spcPts val="1200"/>
                        </a:spcBef>
                        <a:spcAft>
                          <a:spcPct val="0"/>
                        </a:spcAft>
                        <a:buClrTx/>
                        <a:buSzTx/>
                        <a:buFontTx/>
                        <a:buNone/>
                        <a:tabLst/>
                      </a:pPr>
                      <a:endParaRPr kumimoji="0" lang="fr-FR" altLang="x-none" sz="1400" b="0" i="0" u="none" strike="noStrike" cap="none" normalizeH="0" baseline="0">
                        <a:ln>
                          <a:noFill/>
                        </a:ln>
                        <a:solidFill>
                          <a:schemeClr val="tx1"/>
                        </a:solidFill>
                        <a:effectLst/>
                        <a:latin typeface="Century Gothic" charset="0"/>
                        <a:ea typeface="Arial" charset="0"/>
                        <a:cs typeface="Arial" charset="0"/>
                      </a:endParaRP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Consommable, une par apprenant. A ne pas distribuer si vous optez pour l’option sans calculs.</a:t>
                      </a:r>
                    </a:p>
                  </a:txBody>
                  <a:tcP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873125">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Fiches 3a </a:t>
                      </a:r>
                      <a:br>
                        <a:rPr kumimoji="0" lang="fr-FR" altLang="x-none" sz="1400" b="0" i="0" u="none" strike="noStrike" cap="none" normalizeH="0" baseline="0">
                          <a:ln>
                            <a:noFill/>
                          </a:ln>
                          <a:solidFill>
                            <a:schemeClr val="tx1"/>
                          </a:solidFill>
                          <a:effectLst/>
                          <a:latin typeface="Century Gothic" charset="0"/>
                          <a:ea typeface="Arial" charset="0"/>
                          <a:cs typeface="Arial" charset="0"/>
                        </a:rPr>
                      </a:br>
                      <a:r>
                        <a:rPr kumimoji="0" lang="fr-FR" altLang="x-none" sz="1400" b="0" i="0" u="none" strike="noStrike" cap="none" normalizeH="0" baseline="0">
                          <a:ln>
                            <a:noFill/>
                          </a:ln>
                          <a:solidFill>
                            <a:schemeClr val="tx1"/>
                          </a:solidFill>
                          <a:effectLst/>
                          <a:latin typeface="Century Gothic" charset="0"/>
                          <a:ea typeface="Arial" charset="0"/>
                          <a:cs typeface="Arial" charset="0"/>
                        </a:rPr>
                        <a:t>et 3b</a:t>
                      </a:r>
                    </a:p>
                  </a:txBody>
                  <a:tcP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rPr>
                        <a:t>“Bandes” d’énergie des appareils</a:t>
                      </a:r>
                      <a:endParaRPr kumimoji="0" lang="fr-FR" altLang="x-none" sz="1400" b="0" i="0" u="none" strike="noStrike" cap="none" normalizeH="0" baseline="0">
                        <a:ln>
                          <a:noFill/>
                        </a:ln>
                        <a:solidFill>
                          <a:schemeClr val="tx1"/>
                        </a:solidFill>
                        <a:effectLst/>
                        <a:latin typeface="Century Gothic" charset="0"/>
                        <a:ea typeface="Arial" charset="0"/>
                        <a:cs typeface="Arial" charset="0"/>
                      </a:endParaRP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Consommable, à imprimer en couleur si possible, une par apprenant qui </a:t>
                      </a:r>
                      <a:r>
                        <a:rPr kumimoji="0" lang="fr-FR" altLang="x-none" sz="1400" b="1" i="0" u="none" strike="noStrike" cap="none" normalizeH="0" baseline="0">
                          <a:ln>
                            <a:noFill/>
                          </a:ln>
                          <a:solidFill>
                            <a:schemeClr val="tx1"/>
                          </a:solidFill>
                          <a:effectLst/>
                          <a:latin typeface="Century Gothic" charset="0"/>
                          <a:ea typeface="Arial" charset="0"/>
                          <a:cs typeface="Arial" charset="0"/>
                        </a:rPr>
                        <a:t>effectue</a:t>
                      </a:r>
                      <a:r>
                        <a:rPr kumimoji="0" lang="fr-FR" altLang="x-none" sz="1400" b="0" i="0" u="none" strike="noStrike" cap="none" normalizeH="0" baseline="0">
                          <a:ln>
                            <a:noFill/>
                          </a:ln>
                          <a:solidFill>
                            <a:schemeClr val="tx1"/>
                          </a:solidFill>
                          <a:effectLst/>
                          <a:latin typeface="Century Gothic" charset="0"/>
                          <a:ea typeface="Arial" charset="0"/>
                          <a:cs typeface="Arial" charset="0"/>
                        </a:rPr>
                        <a:t> les calculs sur la fiche 2</a:t>
                      </a:r>
                    </a:p>
                  </a:txBody>
                  <a:tcP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r h="873125">
                <a:tc>
                  <a:txBody>
                    <a:bodyPr/>
                    <a:lstStyle>
                      <a:lvl1pPr marL="360363">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360363"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Fiches 4a </a:t>
                      </a:r>
                      <a:br>
                        <a:rPr kumimoji="0" lang="fr-FR" altLang="x-none" sz="1400" b="0" i="0" u="none" strike="noStrike" cap="none" normalizeH="0" baseline="0">
                          <a:ln>
                            <a:noFill/>
                          </a:ln>
                          <a:solidFill>
                            <a:schemeClr val="tx1"/>
                          </a:solidFill>
                          <a:effectLst/>
                          <a:latin typeface="Century Gothic" charset="0"/>
                          <a:ea typeface="Arial" charset="0"/>
                          <a:cs typeface="Arial" charset="0"/>
                        </a:rPr>
                      </a:br>
                      <a:r>
                        <a:rPr kumimoji="0" lang="fr-FR" altLang="x-none" sz="1400" b="0" i="0" u="none" strike="noStrike" cap="none" normalizeH="0" baseline="0">
                          <a:ln>
                            <a:noFill/>
                          </a:ln>
                          <a:solidFill>
                            <a:schemeClr val="tx1"/>
                          </a:solidFill>
                          <a:effectLst/>
                          <a:latin typeface="Century Gothic" charset="0"/>
                          <a:ea typeface="Arial" charset="0"/>
                          <a:cs typeface="Arial" charset="0"/>
                        </a:rPr>
                        <a:t>et 4b</a:t>
                      </a:r>
                    </a:p>
                  </a:txBody>
                  <a:tcPr horzOverflow="overflow">
                    <a:lnL>
                      <a:noFill/>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defTabSz="179388">
                        <a:spcBef>
                          <a:spcPct val="20000"/>
                        </a:spcBef>
                        <a:buFont typeface="Arial" charset="0"/>
                        <a:defRPr sz="2800">
                          <a:solidFill>
                            <a:schemeClr val="tx1"/>
                          </a:solidFill>
                          <a:latin typeface="Calibri" charset="0"/>
                        </a:defRPr>
                      </a:lvl1pPr>
                      <a:lvl2pPr marL="742950" indent="-285750" defTabSz="179388">
                        <a:spcBef>
                          <a:spcPct val="20000"/>
                        </a:spcBef>
                        <a:buFont typeface="Arial" charset="0"/>
                        <a:defRPr sz="2400">
                          <a:solidFill>
                            <a:schemeClr val="tx1"/>
                          </a:solidFill>
                          <a:latin typeface="Calibri" charset="0"/>
                        </a:defRPr>
                      </a:lvl2pPr>
                      <a:lvl3pPr marL="1143000" indent="-228600" defTabSz="179388">
                        <a:spcBef>
                          <a:spcPct val="20000"/>
                        </a:spcBef>
                        <a:buFont typeface="Arial" charset="0"/>
                        <a:defRPr sz="2000">
                          <a:solidFill>
                            <a:schemeClr val="tx1"/>
                          </a:solidFill>
                          <a:latin typeface="Calibri" charset="0"/>
                        </a:defRPr>
                      </a:lvl3pPr>
                      <a:lvl4pPr marL="1600200" indent="-228600" defTabSz="179388">
                        <a:spcBef>
                          <a:spcPct val="20000"/>
                        </a:spcBef>
                        <a:buFont typeface="Arial" charset="0"/>
                        <a:defRPr>
                          <a:solidFill>
                            <a:schemeClr val="tx1"/>
                          </a:solidFill>
                          <a:latin typeface="Calibri" charset="0"/>
                        </a:defRPr>
                      </a:lvl4pPr>
                      <a:lvl5pPr marL="2057400" indent="-228600" defTabSz="179388">
                        <a:spcBef>
                          <a:spcPct val="20000"/>
                        </a:spcBef>
                        <a:buFont typeface="Arial" charset="0"/>
                        <a:defRPr>
                          <a:solidFill>
                            <a:schemeClr val="tx1"/>
                          </a:solidFill>
                          <a:latin typeface="Calibri" charset="0"/>
                        </a:defRPr>
                      </a:lvl5pPr>
                      <a:lvl6pPr marL="2514600" indent="-228600" defTabSz="179388" fontAlgn="base">
                        <a:spcBef>
                          <a:spcPct val="20000"/>
                        </a:spcBef>
                        <a:spcAft>
                          <a:spcPct val="0"/>
                        </a:spcAft>
                        <a:buFont typeface="Arial" charset="0"/>
                        <a:defRPr>
                          <a:solidFill>
                            <a:schemeClr val="tx1"/>
                          </a:solidFill>
                          <a:latin typeface="Calibri" charset="0"/>
                        </a:defRPr>
                      </a:lvl6pPr>
                      <a:lvl7pPr marL="2971800" indent="-228600" defTabSz="179388" fontAlgn="base">
                        <a:spcBef>
                          <a:spcPct val="20000"/>
                        </a:spcBef>
                        <a:spcAft>
                          <a:spcPct val="0"/>
                        </a:spcAft>
                        <a:buFont typeface="Arial" charset="0"/>
                        <a:defRPr>
                          <a:solidFill>
                            <a:schemeClr val="tx1"/>
                          </a:solidFill>
                          <a:latin typeface="Calibri" charset="0"/>
                        </a:defRPr>
                      </a:lvl7pPr>
                      <a:lvl8pPr marL="3429000" indent="-228600" defTabSz="179388" fontAlgn="base">
                        <a:spcBef>
                          <a:spcPct val="20000"/>
                        </a:spcBef>
                        <a:spcAft>
                          <a:spcPct val="0"/>
                        </a:spcAft>
                        <a:buFont typeface="Arial" charset="0"/>
                        <a:defRPr>
                          <a:solidFill>
                            <a:schemeClr val="tx1"/>
                          </a:solidFill>
                          <a:latin typeface="Calibri" charset="0"/>
                        </a:defRPr>
                      </a:lvl8pPr>
                      <a:lvl9pPr marL="3886200" indent="-228600" defTabSz="179388" fontAlgn="base">
                        <a:spcBef>
                          <a:spcPct val="20000"/>
                        </a:spcBef>
                        <a:spcAft>
                          <a:spcPct val="0"/>
                        </a:spcAft>
                        <a:buFont typeface="Arial" charset="0"/>
                        <a:defRPr>
                          <a:solidFill>
                            <a:schemeClr val="tx1"/>
                          </a:solidFill>
                          <a:latin typeface="Calibri" charset="0"/>
                        </a:defRPr>
                      </a:lvl9pPr>
                    </a:lstStyle>
                    <a:p>
                      <a:pPr marL="0" marR="0" lvl="0" indent="0" algn="l" defTabSz="179388" rtl="0" eaLnBrk="1" fontAlgn="base" latinLnBrk="0" hangingPunct="1">
                        <a:lnSpc>
                          <a:spcPct val="100000"/>
                        </a:lnSpc>
                        <a:spcBef>
                          <a:spcPts val="1200"/>
                        </a:spcBef>
                        <a:spcAft>
                          <a:spcPct val="0"/>
                        </a:spcAft>
                        <a:buClrTx/>
                        <a:buSzTx/>
                        <a:buFontTx/>
                        <a:buNone/>
                        <a:tabLst/>
                      </a:pPr>
                      <a:r>
                        <a:rPr kumimoji="0" lang="en-GB" altLang="x-none" sz="1400" b="0" i="0" u="none" strike="noStrike" cap="none" normalizeH="0" baseline="0">
                          <a:ln>
                            <a:noFill/>
                          </a:ln>
                          <a:solidFill>
                            <a:schemeClr val="tx1"/>
                          </a:solidFill>
                          <a:effectLst/>
                          <a:latin typeface="Century Gothic" charset="0"/>
                        </a:rPr>
                        <a:t>“Bandes” d’énergie des appareils</a:t>
                      </a:r>
                      <a:r>
                        <a:rPr kumimoji="0" lang="fr-FR" altLang="x-none" sz="1400" b="0" i="0" u="none" strike="noStrike" cap="none" normalizeH="0" baseline="0">
                          <a:ln>
                            <a:noFill/>
                          </a:ln>
                          <a:solidFill>
                            <a:schemeClr val="tx1"/>
                          </a:solidFill>
                          <a:effectLst/>
                          <a:latin typeface="Century Gothic" charset="0"/>
                          <a:ea typeface="Arial" charset="0"/>
                          <a:cs typeface="Arial" charset="0"/>
                        </a:rPr>
                        <a:t>(sans calculs)</a:t>
                      </a:r>
                    </a:p>
                  </a:txBody>
                  <a:tcPr horzOverflow="overflow">
                    <a:lnL w="6350" cap="flat" cmpd="sng" algn="ctr">
                      <a:solidFill>
                        <a:srgbClr val="B7DEE8"/>
                      </a:solidFill>
                      <a:prstDash val="solid"/>
                      <a:round/>
                      <a:headEnd type="none" w="med" len="med"/>
                      <a:tailEnd type="none" w="med" len="med"/>
                    </a:lnL>
                    <a:lnR w="6350" cap="flat" cmpd="sng" algn="ctr">
                      <a:solidFill>
                        <a:srgbClr val="B7DEE8"/>
                      </a:solidFill>
                      <a:prstDash val="solid"/>
                      <a:round/>
                      <a:headEnd type="none" w="med" len="med"/>
                      <a:tailEnd type="none" w="med" len="med"/>
                    </a:lnR>
                    <a:lnT>
                      <a:noFill/>
                    </a:lnT>
                    <a:lnB>
                      <a:noFill/>
                    </a:lnB>
                    <a:lnTlToBr>
                      <a:noFill/>
                    </a:lnTlToBr>
                    <a:lnBlToTr>
                      <a:noFill/>
                    </a:lnBlToTr>
                    <a:noFill/>
                  </a:tcPr>
                </a:tc>
                <a:tc>
                  <a:txBody>
                    <a:bodyPr/>
                    <a:lstStyle>
                      <a:lvl1pPr>
                        <a:spcBef>
                          <a:spcPct val="20000"/>
                        </a:spcBef>
                        <a:buFont typeface="Arial" charset="0"/>
                        <a:defRPr sz="2800">
                          <a:solidFill>
                            <a:schemeClr val="tx1"/>
                          </a:solidFill>
                          <a:latin typeface="Calibri" charset="0"/>
                        </a:defRPr>
                      </a:lvl1pPr>
                      <a:lvl2pPr marL="742950" indent="-285750">
                        <a:spcBef>
                          <a:spcPct val="20000"/>
                        </a:spcBef>
                        <a:buFont typeface="Arial" charset="0"/>
                        <a:defRPr sz="2400">
                          <a:solidFill>
                            <a:schemeClr val="tx1"/>
                          </a:solidFill>
                          <a:latin typeface="Calibri" charset="0"/>
                        </a:defRPr>
                      </a:lvl2pPr>
                      <a:lvl3pPr marL="1143000" indent="-228600">
                        <a:spcBef>
                          <a:spcPct val="20000"/>
                        </a:spcBef>
                        <a:buFont typeface="Arial" charset="0"/>
                        <a:defRPr sz="2000">
                          <a:solidFill>
                            <a:schemeClr val="tx1"/>
                          </a:solidFill>
                          <a:latin typeface="Calibri" charset="0"/>
                        </a:defRPr>
                      </a:lvl3pPr>
                      <a:lvl4pPr marL="1600200" indent="-228600">
                        <a:spcBef>
                          <a:spcPct val="20000"/>
                        </a:spcBef>
                        <a:buFont typeface="Arial" charset="0"/>
                        <a:defRPr>
                          <a:solidFill>
                            <a:schemeClr val="tx1"/>
                          </a:solidFill>
                          <a:latin typeface="Calibri" charset="0"/>
                        </a:defRPr>
                      </a:lvl4pPr>
                      <a:lvl5pPr marL="2057400" indent="-228600">
                        <a:spcBef>
                          <a:spcPct val="20000"/>
                        </a:spcBef>
                        <a:buFont typeface="Arial" charset="0"/>
                        <a:defRPr>
                          <a:solidFill>
                            <a:schemeClr val="tx1"/>
                          </a:solidFill>
                          <a:latin typeface="Calibri" charset="0"/>
                        </a:defRPr>
                      </a:lvl5pPr>
                      <a:lvl6pPr marL="2514600" indent="-228600" fontAlgn="base">
                        <a:spcBef>
                          <a:spcPct val="20000"/>
                        </a:spcBef>
                        <a:spcAft>
                          <a:spcPct val="0"/>
                        </a:spcAft>
                        <a:buFont typeface="Arial" charset="0"/>
                        <a:defRPr>
                          <a:solidFill>
                            <a:schemeClr val="tx1"/>
                          </a:solidFill>
                          <a:latin typeface="Calibri" charset="0"/>
                        </a:defRPr>
                      </a:lvl6pPr>
                      <a:lvl7pPr marL="2971800" indent="-228600" fontAlgn="base">
                        <a:spcBef>
                          <a:spcPct val="20000"/>
                        </a:spcBef>
                        <a:spcAft>
                          <a:spcPct val="0"/>
                        </a:spcAft>
                        <a:buFont typeface="Arial" charset="0"/>
                        <a:defRPr>
                          <a:solidFill>
                            <a:schemeClr val="tx1"/>
                          </a:solidFill>
                          <a:latin typeface="Calibri" charset="0"/>
                        </a:defRPr>
                      </a:lvl7pPr>
                      <a:lvl8pPr marL="3429000" indent="-228600" fontAlgn="base">
                        <a:spcBef>
                          <a:spcPct val="20000"/>
                        </a:spcBef>
                        <a:spcAft>
                          <a:spcPct val="0"/>
                        </a:spcAft>
                        <a:buFont typeface="Arial" charset="0"/>
                        <a:defRPr>
                          <a:solidFill>
                            <a:schemeClr val="tx1"/>
                          </a:solidFill>
                          <a:latin typeface="Calibri" charset="0"/>
                        </a:defRPr>
                      </a:lvl8pPr>
                      <a:lvl9pPr marL="3886200" indent="-228600" fontAlgn="base">
                        <a:spcBef>
                          <a:spcPct val="20000"/>
                        </a:spcBef>
                        <a:spcAft>
                          <a:spcPct val="0"/>
                        </a:spcAft>
                        <a:buFont typeface="Arial" charset="0"/>
                        <a:defRPr>
                          <a:solidFill>
                            <a:schemeClr val="tx1"/>
                          </a:solidFill>
                          <a:latin typeface="Calibri" charset="0"/>
                        </a:defRPr>
                      </a:lvl9pPr>
                    </a:lstStyle>
                    <a:p>
                      <a:pPr marL="0" marR="0" lvl="0" indent="0" algn="l" defTabSz="914400" rtl="0" eaLnBrk="1" fontAlgn="base" latinLnBrk="0" hangingPunct="1">
                        <a:lnSpc>
                          <a:spcPct val="100000"/>
                        </a:lnSpc>
                        <a:spcBef>
                          <a:spcPts val="1200"/>
                        </a:spcBef>
                        <a:spcAft>
                          <a:spcPct val="0"/>
                        </a:spcAft>
                        <a:buClrTx/>
                        <a:buSzTx/>
                        <a:buFontTx/>
                        <a:buNone/>
                        <a:tabLst/>
                      </a:pPr>
                      <a:r>
                        <a:rPr kumimoji="0" lang="fr-FR" altLang="x-none" sz="1400" b="0" i="0" u="none" strike="noStrike" cap="none" normalizeH="0" baseline="0">
                          <a:ln>
                            <a:noFill/>
                          </a:ln>
                          <a:solidFill>
                            <a:schemeClr val="tx1"/>
                          </a:solidFill>
                          <a:effectLst/>
                          <a:latin typeface="Century Gothic" charset="0"/>
                          <a:ea typeface="Arial" charset="0"/>
                          <a:cs typeface="Arial" charset="0"/>
                        </a:rPr>
                        <a:t>Consommable, à imprimer en couleur si possible, une par apprenant qui </a:t>
                      </a:r>
                      <a:r>
                        <a:rPr kumimoji="0" lang="fr-FR" altLang="x-none" sz="1400" b="1" i="0" u="none" strike="noStrike" cap="none" normalizeH="0" baseline="0">
                          <a:ln>
                            <a:noFill/>
                          </a:ln>
                          <a:solidFill>
                            <a:schemeClr val="tx1"/>
                          </a:solidFill>
                          <a:effectLst/>
                          <a:latin typeface="Century Gothic" charset="0"/>
                          <a:ea typeface="Arial" charset="0"/>
                          <a:cs typeface="Arial" charset="0"/>
                        </a:rPr>
                        <a:t>n’effectue pas </a:t>
                      </a:r>
                      <a:r>
                        <a:rPr kumimoji="0" lang="fr-FR" altLang="x-none" sz="1400" b="0" i="0" u="none" strike="noStrike" cap="none" normalizeH="0" baseline="0">
                          <a:ln>
                            <a:noFill/>
                          </a:ln>
                          <a:solidFill>
                            <a:schemeClr val="tx1"/>
                          </a:solidFill>
                          <a:effectLst/>
                          <a:latin typeface="Century Gothic" charset="0"/>
                          <a:ea typeface="Arial" charset="0"/>
                          <a:cs typeface="Arial" charset="0"/>
                        </a:rPr>
                        <a:t>les calculs</a:t>
                      </a:r>
                    </a:p>
                  </a:txBody>
                  <a:tcPr horzOverflow="overflow">
                    <a:lnL w="6350" cap="flat" cmpd="sng" algn="ctr">
                      <a:solidFill>
                        <a:srgbClr val="B7DEE8"/>
                      </a:solidFill>
                      <a:prstDash val="solid"/>
                      <a:round/>
                      <a:headEnd type="none" w="med" len="med"/>
                      <a:tailEnd type="none" w="med" len="med"/>
                    </a:lnL>
                    <a:lnR>
                      <a:noFill/>
                    </a:lnR>
                    <a:lnT>
                      <a:noFill/>
                    </a:lnT>
                    <a:lnB>
                      <a:noFill/>
                    </a:lnB>
                    <a:lnTlToBr>
                      <a:noFill/>
                    </a:lnTlToBr>
                    <a:lnBlToTr>
                      <a:noFill/>
                    </a:lnBlToTr>
                    <a:noFill/>
                  </a:tcPr>
                </a:tc>
              </a:tr>
            </a:tbl>
          </a:graphicData>
        </a:graphic>
      </p:graphicFrame>
      <p:sp>
        <p:nvSpPr>
          <p:cNvPr id="7" name="Action Button: Custom 6">
            <a:hlinkClick r:id="rId5" action="ppaction://hlinksldjump" highlightClick="1"/>
          </p:cNvPr>
          <p:cNvSpPr/>
          <p:nvPr/>
        </p:nvSpPr>
        <p:spPr>
          <a:xfrm>
            <a:off x="6875463" y="0"/>
            <a:ext cx="2268537" cy="1169988"/>
          </a:xfrm>
          <a:prstGeom prst="actionButtonBlank">
            <a:avLst/>
          </a:prstGeom>
          <a:solidFill>
            <a:schemeClr val="bg1">
              <a:lumMod val="85000"/>
              <a:alpha val="1961"/>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13338" name="ZoneTexte 7"/>
          <p:cNvSpPr txBox="1">
            <a:spLocks noChangeArrowheads="1"/>
          </p:cNvSpPr>
          <p:nvPr/>
        </p:nvSpPr>
        <p:spPr bwMode="auto">
          <a:xfrm>
            <a:off x="1835150" y="6443663"/>
            <a:ext cx="5616575"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a:latin typeface="Century Gothic" charset="0"/>
              </a:rPr>
              <a:t>Pour en savoir plus, visiter engagingscience.eu/fr</a:t>
            </a:r>
          </a:p>
        </p:txBody>
      </p:sp>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8" name="Group 9"/>
          <p:cNvGrpSpPr>
            <a:grpSpLocks/>
          </p:cNvGrpSpPr>
          <p:nvPr/>
        </p:nvGrpSpPr>
        <p:grpSpPr bwMode="auto">
          <a:xfrm>
            <a:off x="6934200" y="0"/>
            <a:ext cx="2174875" cy="641350"/>
            <a:chOff x="6934200" y="0"/>
            <a:chExt cx="2175098" cy="641606"/>
          </a:xfrm>
        </p:grpSpPr>
        <p:sp>
          <p:nvSpPr>
            <p:cNvPr id="14365" name="TextBox 21"/>
            <p:cNvSpPr txBox="1">
              <a:spLocks noChangeArrowheads="1"/>
            </p:cNvSpPr>
            <p:nvPr/>
          </p:nvSpPr>
          <p:spPr bwMode="auto">
            <a:xfrm>
              <a:off x="6934200" y="0"/>
              <a:ext cx="167104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en-GB" altLang="x-none" sz="1600">
                  <a:latin typeface="Century Gothic" charset="0"/>
                </a:rPr>
                <a:t>Fiche 1a</a:t>
              </a:r>
            </a:p>
          </p:txBody>
        </p:sp>
        <p:pic>
          <p:nvPicPr>
            <p:cNvPr id="14366" name="Picture 22" descr="Student sheets.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598815" y="44624"/>
              <a:ext cx="510483" cy="5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4339" name="TextBox 69"/>
          <p:cNvSpPr txBox="1">
            <a:spLocks noChangeArrowheads="1"/>
          </p:cNvSpPr>
          <p:nvPr/>
        </p:nvSpPr>
        <p:spPr bwMode="auto">
          <a:xfrm>
            <a:off x="0" y="25400"/>
            <a:ext cx="914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ctr"/>
            <a:r>
              <a:rPr lang="en-GB" altLang="x-none" sz="2800">
                <a:latin typeface="Century Gothic" charset="0"/>
              </a:rPr>
              <a:t>Cartes appareils</a:t>
            </a:r>
          </a:p>
        </p:txBody>
      </p:sp>
      <p:sp>
        <p:nvSpPr>
          <p:cNvPr id="24" name="Rectangle 23"/>
          <p:cNvSpPr/>
          <p:nvPr/>
        </p:nvSpPr>
        <p:spPr>
          <a:xfrm>
            <a:off x="138113" y="1557338"/>
            <a:ext cx="4448175"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5" name="Rectangle 24"/>
          <p:cNvSpPr/>
          <p:nvPr/>
        </p:nvSpPr>
        <p:spPr>
          <a:xfrm>
            <a:off x="138113" y="4005263"/>
            <a:ext cx="4448175"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6" name="Rectangle 25"/>
          <p:cNvSpPr/>
          <p:nvPr/>
        </p:nvSpPr>
        <p:spPr>
          <a:xfrm>
            <a:off x="4586288" y="1557338"/>
            <a:ext cx="4446587"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27" name="Rectangle 26"/>
          <p:cNvSpPr/>
          <p:nvPr/>
        </p:nvSpPr>
        <p:spPr>
          <a:xfrm>
            <a:off x="4586288" y="4005263"/>
            <a:ext cx="4446587" cy="2447925"/>
          </a:xfrm>
          <a:prstGeom prst="rect">
            <a:avLst/>
          </a:prstGeom>
          <a:solidFill>
            <a:schemeClr val="bg1"/>
          </a:solidFill>
          <a:ln w="190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3" name="TextBox 62"/>
          <p:cNvSpPr txBox="1">
            <a:spLocks noChangeArrowheads="1"/>
          </p:cNvSpPr>
          <p:nvPr/>
        </p:nvSpPr>
        <p:spPr bwMode="auto">
          <a:xfrm>
            <a:off x="323850" y="2636838"/>
            <a:ext cx="2447925" cy="369887"/>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984250" algn="l"/>
              </a:tabLst>
              <a:defRPr/>
            </a:pPr>
            <a:r>
              <a:rPr lang="en-GB" dirty="0">
                <a:latin typeface="Century Gothic" pitchFamily="34" charset="0"/>
                <a:ea typeface="+mn-ea"/>
                <a:cs typeface="+mn-cs"/>
              </a:rPr>
              <a:t>Puissance = 8 kW</a:t>
            </a:r>
          </a:p>
        </p:txBody>
      </p:sp>
      <p:pic>
        <p:nvPicPr>
          <p:cNvPr id="19" name="Picture 18" descr="water from shower.png"/>
          <p:cNvPicPr>
            <a:picLocks noChangeAspect="1"/>
          </p:cNvPicPr>
          <p:nvPr/>
        </p:nvPicPr>
        <p:blipFill>
          <a:blip r:embed="rId5" cstate="print"/>
          <a:stretch>
            <a:fillRect/>
          </a:stretch>
        </p:blipFill>
        <p:spPr>
          <a:xfrm>
            <a:off x="2856048" y="1561605"/>
            <a:ext cx="1703390" cy="2443459"/>
          </a:xfrm>
          <a:prstGeom prst="rect">
            <a:avLst/>
          </a:prstGeom>
          <a:ln>
            <a:noFill/>
          </a:ln>
          <a:effectLst>
            <a:softEdge rad="112500"/>
          </a:effectLst>
        </p:spPr>
      </p:pic>
      <p:pic>
        <p:nvPicPr>
          <p:cNvPr id="29" name="Picture 28" descr="hairdryer.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116775">
            <a:off x="6713538" y="4324350"/>
            <a:ext cx="2312987" cy="2465388"/>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TV and football.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935663" y="1628775"/>
            <a:ext cx="3009900" cy="2232025"/>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Box 30"/>
          <p:cNvSpPr txBox="1">
            <a:spLocks noChangeArrowheads="1"/>
          </p:cNvSpPr>
          <p:nvPr/>
        </p:nvSpPr>
        <p:spPr bwMode="auto">
          <a:xfrm>
            <a:off x="4787900" y="2636838"/>
            <a:ext cx="2592388" cy="369887"/>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263525" algn="l"/>
              </a:tabLst>
              <a:defRPr/>
            </a:pPr>
            <a:r>
              <a:rPr lang="en-GB" dirty="0">
                <a:latin typeface="Century Gothic" pitchFamily="34" charset="0"/>
                <a:ea typeface="+mn-ea"/>
                <a:cs typeface="+mn-cs"/>
              </a:rPr>
              <a:t>Puissance = 300 W</a:t>
            </a:r>
          </a:p>
        </p:txBody>
      </p:sp>
      <p:pic>
        <p:nvPicPr>
          <p:cNvPr id="33" name="Picture 32" descr="computer.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619250" y="4221163"/>
            <a:ext cx="2838450" cy="2141537"/>
          </a:xfrm>
          <a:prstGeom prst="rect">
            <a:avLst/>
          </a:prstGeom>
          <a:noFill/>
          <a:ln>
            <a:noFill/>
          </a:ln>
          <a:effectLst>
            <a:outerShdw blurRad="63500" dist="139700" dir="2700000" algn="tl" rotWithShape="0">
              <a:srgbClr val="333333">
                <a:alpha val="64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 name="TextBox 75"/>
          <p:cNvSpPr txBox="1">
            <a:spLocks noChangeArrowheads="1"/>
          </p:cNvSpPr>
          <p:nvPr/>
        </p:nvSpPr>
        <p:spPr bwMode="auto">
          <a:xfrm>
            <a:off x="323850" y="5008563"/>
            <a:ext cx="2592388" cy="369887"/>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984250" algn="l"/>
              </a:tabLst>
              <a:defRPr/>
            </a:pPr>
            <a:r>
              <a:rPr lang="en-GB" dirty="0">
                <a:latin typeface="Century Gothic" pitchFamily="34" charset="0"/>
                <a:ea typeface="+mn-ea"/>
                <a:cs typeface="+mn-cs"/>
              </a:rPr>
              <a:t>Puissance = 200 W</a:t>
            </a:r>
            <a:endParaRPr lang="en-GB" dirty="0">
              <a:latin typeface="Century Gothic" pitchFamily="34" charset="0"/>
              <a:ea typeface="+mn-ea"/>
              <a:cs typeface="+mn-cs"/>
            </a:endParaRPr>
          </a:p>
        </p:txBody>
      </p:sp>
      <p:pic>
        <p:nvPicPr>
          <p:cNvPr id="14351" name="Picture 33" descr="scissors.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925" y="1438275"/>
            <a:ext cx="33655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Box 34"/>
          <p:cNvSpPr txBox="1">
            <a:spLocks noChangeArrowheads="1"/>
          </p:cNvSpPr>
          <p:nvPr/>
        </p:nvSpPr>
        <p:spPr bwMode="auto">
          <a:xfrm>
            <a:off x="395288" y="1773238"/>
            <a:ext cx="22320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endParaRPr lang="en-GB" altLang="x-none"/>
          </a:p>
        </p:txBody>
      </p:sp>
      <p:sp>
        <p:nvSpPr>
          <p:cNvPr id="14353" name="TextBox 35"/>
          <p:cNvSpPr txBox="1">
            <a:spLocks noChangeArrowheads="1"/>
          </p:cNvSpPr>
          <p:nvPr/>
        </p:nvSpPr>
        <p:spPr bwMode="auto">
          <a:xfrm>
            <a:off x="179388" y="1557338"/>
            <a:ext cx="12239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900" b="1">
                <a:latin typeface="Century Gothic" charset="0"/>
              </a:rPr>
              <a:t>Douche</a:t>
            </a:r>
          </a:p>
        </p:txBody>
      </p:sp>
      <p:sp>
        <p:nvSpPr>
          <p:cNvPr id="14354" name="TextBox 36"/>
          <p:cNvSpPr txBox="1">
            <a:spLocks noChangeArrowheads="1"/>
          </p:cNvSpPr>
          <p:nvPr/>
        </p:nvSpPr>
        <p:spPr bwMode="auto">
          <a:xfrm>
            <a:off x="107950" y="4005263"/>
            <a:ext cx="347345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900" b="1">
                <a:latin typeface="Century Gothic" charset="0"/>
              </a:rPr>
              <a:t>Ordinateur de bureau</a:t>
            </a:r>
          </a:p>
        </p:txBody>
      </p:sp>
      <p:sp>
        <p:nvSpPr>
          <p:cNvPr id="14355" name="TextBox 37"/>
          <p:cNvSpPr txBox="1">
            <a:spLocks noChangeArrowheads="1"/>
          </p:cNvSpPr>
          <p:nvPr/>
        </p:nvSpPr>
        <p:spPr bwMode="auto">
          <a:xfrm>
            <a:off x="4572000" y="1557338"/>
            <a:ext cx="12239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en-GB" altLang="x-none" sz="1900" b="1">
                <a:latin typeface="Century Gothic" charset="0"/>
              </a:rPr>
              <a:t>TV</a:t>
            </a:r>
          </a:p>
        </p:txBody>
      </p:sp>
      <p:sp>
        <p:nvSpPr>
          <p:cNvPr id="14356" name="TextBox 38"/>
          <p:cNvSpPr txBox="1">
            <a:spLocks noChangeArrowheads="1"/>
          </p:cNvSpPr>
          <p:nvPr/>
        </p:nvSpPr>
        <p:spPr bwMode="auto">
          <a:xfrm>
            <a:off x="4572000" y="4005263"/>
            <a:ext cx="2819400"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r>
              <a:rPr lang="fr-FR" altLang="x-none" sz="1900" b="1">
                <a:latin typeface="Century Gothic" charset="0"/>
              </a:rPr>
              <a:t>Sèche-cheveux</a:t>
            </a:r>
          </a:p>
        </p:txBody>
      </p:sp>
      <p:grpSp>
        <p:nvGrpSpPr>
          <p:cNvPr id="14357" name="Group 20"/>
          <p:cNvGrpSpPr>
            <a:grpSpLocks/>
          </p:cNvGrpSpPr>
          <p:nvPr/>
        </p:nvGrpSpPr>
        <p:grpSpPr bwMode="auto">
          <a:xfrm>
            <a:off x="1619250" y="549275"/>
            <a:ext cx="6697663" cy="935038"/>
            <a:chOff x="1331640" y="404664"/>
            <a:chExt cx="6192688" cy="936104"/>
          </a:xfrm>
        </p:grpSpPr>
        <p:sp>
          <p:nvSpPr>
            <p:cNvPr id="30" name="Rounded Rectangle 29"/>
            <p:cNvSpPr/>
            <p:nvPr/>
          </p:nvSpPr>
          <p:spPr>
            <a:xfrm>
              <a:off x="1331640" y="404664"/>
              <a:ext cx="6120680" cy="936104"/>
            </a:xfrm>
            <a:prstGeom prst="roundRect">
              <a:avLst/>
            </a:prstGeom>
            <a:solidFill>
              <a:srgbClr val="0099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14363" name="TextBox 39"/>
            <p:cNvSpPr txBox="1">
              <a:spLocks noChangeArrowheads="1"/>
            </p:cNvSpPr>
            <p:nvPr/>
          </p:nvSpPr>
          <p:spPr bwMode="auto">
            <a:xfrm>
              <a:off x="1331640" y="406405"/>
              <a:ext cx="3024335" cy="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33CC33"/>
                </a:buClr>
                <a:buSzPct val="94000"/>
                <a:buFont typeface="Wingdings" charset="2"/>
                <a:buChar char="l"/>
              </a:pPr>
              <a:r>
                <a:rPr lang="en-GB" altLang="x-none" sz="1700">
                  <a:solidFill>
                    <a:schemeClr val="bg1"/>
                  </a:solidFill>
                  <a:latin typeface="Century Gothic" charset="0"/>
                </a:rPr>
                <a:t>Identifie ou calcule la puissance, en kilowatts (kW), de chaque appareil.</a:t>
              </a:r>
            </a:p>
          </p:txBody>
        </p:sp>
        <p:sp>
          <p:nvSpPr>
            <p:cNvPr id="14364" name="TextBox 40"/>
            <p:cNvSpPr txBox="1">
              <a:spLocks noChangeArrowheads="1"/>
            </p:cNvSpPr>
            <p:nvPr/>
          </p:nvSpPr>
          <p:spPr bwMode="auto">
            <a:xfrm>
              <a:off x="4139952" y="406405"/>
              <a:ext cx="338437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marL="263525" indent="-263525">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buClr>
                  <a:srgbClr val="33CC33"/>
                </a:buClr>
                <a:buSzPct val="94000"/>
                <a:buFont typeface="Wingdings" charset="2"/>
                <a:buChar char="l"/>
              </a:pPr>
              <a:r>
                <a:rPr lang="en-GB" altLang="x-none" sz="1700">
                  <a:solidFill>
                    <a:schemeClr val="bg1"/>
                  </a:solidFill>
                  <a:latin typeface="Century Gothic" charset="0"/>
                </a:rPr>
                <a:t>Classe les cartes par ordre de puissance croissant</a:t>
              </a:r>
            </a:p>
          </p:txBody>
        </p:sp>
      </p:grpSp>
      <p:sp>
        <p:nvSpPr>
          <p:cNvPr id="74" name="TextBox 73"/>
          <p:cNvSpPr txBox="1">
            <a:spLocks noChangeArrowheads="1"/>
          </p:cNvSpPr>
          <p:nvPr/>
        </p:nvSpPr>
        <p:spPr bwMode="auto">
          <a:xfrm>
            <a:off x="4787900" y="5008563"/>
            <a:ext cx="2447925" cy="369887"/>
          </a:xfrm>
          <a:prstGeom prst="rect">
            <a:avLst/>
          </a:prstGeom>
          <a:solidFill>
            <a:schemeClr val="bg1"/>
          </a:solidFill>
          <a:ln w="9525">
            <a:solidFill>
              <a:srgbClr val="CC9900"/>
            </a:solidFill>
            <a:miter lim="800000"/>
            <a:headEnd/>
            <a:tailEnd/>
          </a:ln>
          <a:effectLst>
            <a:outerShdw blurRad="63500" dist="76201" dir="2700000" algn="tl" rotWithShape="0">
              <a:srgbClr val="000000">
                <a:alpha val="39999"/>
              </a:srgbClr>
            </a:outerShdw>
          </a:effectLst>
        </p:spPr>
        <p:txBody>
          <a:bodyPr>
            <a:spAutoFit/>
          </a:bodyPr>
          <a:lstStyle/>
          <a:p>
            <a:pPr fontAlgn="auto">
              <a:spcBef>
                <a:spcPts val="0"/>
              </a:spcBef>
              <a:spcAft>
                <a:spcPts val="0"/>
              </a:spcAft>
              <a:tabLst>
                <a:tab pos="263525" algn="l"/>
              </a:tabLst>
              <a:defRPr/>
            </a:pPr>
            <a:r>
              <a:rPr lang="en-GB" dirty="0">
                <a:latin typeface="Century Gothic" pitchFamily="34" charset="0"/>
                <a:ea typeface="+mn-ea"/>
                <a:cs typeface="+mn-cs"/>
              </a:rPr>
              <a:t>Puissance = 2 kW</a:t>
            </a:r>
          </a:p>
        </p:txBody>
      </p:sp>
      <p:sp>
        <p:nvSpPr>
          <p:cNvPr id="14359" name="ZoneTexte 41"/>
          <p:cNvSpPr txBox="1">
            <a:spLocks noChangeArrowheads="1"/>
          </p:cNvSpPr>
          <p:nvPr/>
        </p:nvSpPr>
        <p:spPr bwMode="auto">
          <a:xfrm>
            <a:off x="0" y="6524625"/>
            <a:ext cx="9144000" cy="369888"/>
          </a:xfrm>
          <a:prstGeom prst="rect">
            <a:avLst/>
          </a:prstGeom>
          <a:solidFill>
            <a:srgbClr val="008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defRPr>
            </a:lvl1pPr>
            <a:lvl2pPr marL="742950" indent="-285750">
              <a:defRPr>
                <a:solidFill>
                  <a:schemeClr val="tx1"/>
                </a:solidFill>
                <a:latin typeface="Calibri" charset="0"/>
              </a:defRPr>
            </a:lvl2pPr>
            <a:lvl3pPr marL="1143000" indent="-228600">
              <a:defRPr>
                <a:solidFill>
                  <a:schemeClr val="tx1"/>
                </a:solidFill>
                <a:latin typeface="Calibri" charset="0"/>
              </a:defRPr>
            </a:lvl3pPr>
            <a:lvl4pPr marL="1600200" indent="-228600">
              <a:defRPr>
                <a:solidFill>
                  <a:schemeClr val="tx1"/>
                </a:solidFill>
                <a:latin typeface="Calibri" charset="0"/>
              </a:defRPr>
            </a:lvl4pPr>
            <a:lvl5pPr marL="2057400" indent="-228600">
              <a:defRPr>
                <a:solidFill>
                  <a:schemeClr val="tx1"/>
                </a:solidFill>
                <a:latin typeface="Calibri" charset="0"/>
              </a:defRPr>
            </a:lvl5pPr>
            <a:lvl6pPr marL="2514600" indent="-228600" fontAlgn="base">
              <a:spcBef>
                <a:spcPct val="0"/>
              </a:spcBef>
              <a:spcAft>
                <a:spcPct val="0"/>
              </a:spcAft>
              <a:defRPr>
                <a:solidFill>
                  <a:schemeClr val="tx1"/>
                </a:solidFill>
                <a:latin typeface="Calibri" charset="0"/>
              </a:defRPr>
            </a:lvl6pPr>
            <a:lvl7pPr marL="2971800" indent="-228600" fontAlgn="base">
              <a:spcBef>
                <a:spcPct val="0"/>
              </a:spcBef>
              <a:spcAft>
                <a:spcPct val="0"/>
              </a:spcAft>
              <a:defRPr>
                <a:solidFill>
                  <a:schemeClr val="tx1"/>
                </a:solidFill>
                <a:latin typeface="Calibri" charset="0"/>
              </a:defRPr>
            </a:lvl7pPr>
            <a:lvl8pPr marL="3429000" indent="-228600" fontAlgn="base">
              <a:spcBef>
                <a:spcPct val="0"/>
              </a:spcBef>
              <a:spcAft>
                <a:spcPct val="0"/>
              </a:spcAft>
              <a:defRPr>
                <a:solidFill>
                  <a:schemeClr val="tx1"/>
                </a:solidFill>
                <a:latin typeface="Calibri" charset="0"/>
              </a:defRPr>
            </a:lvl8pPr>
            <a:lvl9pPr marL="3886200" indent="-228600" fontAlgn="base">
              <a:spcBef>
                <a:spcPct val="0"/>
              </a:spcBef>
              <a:spcAft>
                <a:spcPct val="0"/>
              </a:spcAft>
              <a:defRPr>
                <a:solidFill>
                  <a:schemeClr val="tx1"/>
                </a:solidFill>
                <a:latin typeface="Calibri" charset="0"/>
              </a:defRPr>
            </a:lvl9pPr>
          </a:lstStyle>
          <a:p>
            <a:pPr algn="r"/>
            <a:r>
              <a:rPr lang="fr-FR" altLang="x-none" b="1">
                <a:solidFill>
                  <a:schemeClr val="bg1"/>
                </a:solidFill>
                <a:latin typeface="Century Gothic" charset="0"/>
              </a:rPr>
              <a:t>Fiche apprenant</a:t>
            </a:r>
          </a:p>
        </p:txBody>
      </p:sp>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ebol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23020</TotalTime>
  <Words>1187</Words>
  <Application>Microsoft Macintosh PowerPoint</Application>
  <PresentationFormat>Présentation à l'écran (4:3)</PresentationFormat>
  <Paragraphs>273</Paragraphs>
  <Slides>17</Slides>
  <Notes>17</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17</vt:i4>
      </vt:variant>
    </vt:vector>
  </HeadingPairs>
  <TitlesOfParts>
    <vt:vector size="29" baseType="lpstr">
      <vt:lpstr>Century Gothic</vt:lpstr>
      <vt:lpstr>ＭＳ Ｐゴシック</vt:lpstr>
      <vt:lpstr>Times New Roman</vt:lpstr>
      <vt:lpstr>Ebrima</vt:lpstr>
      <vt:lpstr>Symbol</vt:lpstr>
      <vt:lpstr>Wingdings</vt:lpstr>
      <vt:lpstr>Lato Regular</vt:lpstr>
      <vt:lpstr>Arial</vt:lpstr>
      <vt:lpstr>LilyUPC</vt:lpstr>
      <vt:lpstr>Mangal</vt:lpstr>
      <vt:lpstr>Calibri</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Fiches apprenants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15.0029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Gemma Young</dc:creator>
  <cp:lastModifiedBy>FPE</cp:lastModifiedBy>
  <cp:revision>665</cp:revision>
  <dcterms:created xsi:type="dcterms:W3CDTF">2015-12-23T09:23:35Z</dcterms:created>
  <dcterms:modified xsi:type="dcterms:W3CDTF">2019-10-10T08:47:51Z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926A4257-4A38-4A28-A204-42692B1F4461</vt:lpwstr>
  </property>
  <property fmtid="{D5CDD505-2E9C-101B-9397-08002B2CF9AE}" pid="3" name="ArticulatePath">
    <vt:lpwstr>Ebola presentation</vt:lpwstr>
  </property>
</Properties>
</file>