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56" r:id="rId4"/>
    <p:sldId id="278" r:id="rId5"/>
    <p:sldId id="279" r:id="rId6"/>
    <p:sldId id="280" r:id="rId7"/>
    <p:sldId id="275" r:id="rId8"/>
    <p:sldId id="276" r:id="rId9"/>
  </p:sldIdLst>
  <p:sldSz cx="9145588" cy="6858000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AD00"/>
    <a:srgbClr val="93FFB7"/>
    <a:srgbClr val="4BFF9C"/>
    <a:srgbClr val="0091C4"/>
    <a:srgbClr val="BC9800"/>
    <a:srgbClr val="0084DE"/>
    <a:srgbClr val="0099FF"/>
    <a:srgbClr val="EA6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94632" autoAdjust="0"/>
  </p:normalViewPr>
  <p:slideViewPr>
    <p:cSldViewPr>
      <p:cViewPr varScale="1">
        <p:scale>
          <a:sx n="106" d="100"/>
          <a:sy n="106" d="100"/>
        </p:scale>
        <p:origin x="1560" y="184"/>
      </p:cViewPr>
      <p:guideLst>
        <p:guide orient="horz" pos="2160"/>
        <p:guide pos="288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29BBA0-A592-3146-A079-14BC4C45558D}" type="datetimeFigureOut">
              <a:rPr lang="en-GB"/>
              <a:pPr>
                <a:defRPr/>
              </a:pPr>
              <a:t>10/10/2019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822197C-4D9B-474D-B4BF-7257712F583E}" type="slidenum">
              <a:rPr lang="en-GB" altLang="x-none"/>
              <a:pPr/>
              <a:t>‹#›</a:t>
            </a:fld>
            <a:endParaRPr lang="fr-F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931A6DC-FD86-3944-8332-1C3DF1AEA99C}" type="slidenum">
              <a:rPr lang="en-GB" altLang="x-none"/>
              <a:pPr/>
              <a:t>1</a:t>
            </a:fld>
            <a:endParaRPr lang="fr-FR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D110D6F-7AB2-3B47-91EA-B08B3D9E7856}" type="slidenum">
              <a:rPr lang="en-GB" altLang="x-none"/>
              <a:pPr/>
              <a:t>2</a:t>
            </a:fld>
            <a:endParaRPr lang="fr-FR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95D7749-E934-064E-B33D-FAC371BCAB7F}" type="slidenum">
              <a:rPr lang="en-GB" altLang="x-none"/>
              <a:pPr/>
              <a:t>3</a:t>
            </a:fld>
            <a:endParaRPr lang="fr-FR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3D23E9F-737D-F544-8772-A9B289CA9247}" type="slidenum">
              <a:rPr lang="en-GB" altLang="x-none"/>
              <a:pPr/>
              <a:t>4</a:t>
            </a:fld>
            <a:endParaRPr lang="fr-FR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E32A461-B886-8245-91AB-C0767CF7F7AE}" type="slidenum">
              <a:rPr lang="en-GB" altLang="x-none"/>
              <a:pPr/>
              <a:t>5</a:t>
            </a:fld>
            <a:endParaRPr lang="fr-FR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8F938141-13F8-004B-BEF5-AD3A516F12E7}" type="slidenum">
              <a:rPr lang="en-GB" altLang="x-none"/>
              <a:pPr/>
              <a:t>7</a:t>
            </a:fld>
            <a:endParaRPr lang="fr-FR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F20CEBE9-0EF4-6F4B-B6FC-138AD78EE764}" type="slidenum">
              <a:rPr lang="en-GB" altLang="x-none"/>
              <a:pPr/>
              <a:t>8</a:t>
            </a:fld>
            <a:endParaRPr lang="fr-FR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9556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3000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086B0F30-438B-0945-A6A7-2F422C2180DD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fr-FR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09DC-D6E8-474E-A2FC-A266272C2AC9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0F441-0787-B440-ACD9-8CA6BE6B9F81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7943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1" y="274641"/>
            <a:ext cx="205775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1" y="274641"/>
            <a:ext cx="602084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C1954-9847-514D-8C6D-00A6B1E3F1CF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62A87-0A62-C64D-A5C4-43F32CAC0C44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46799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3457-CC42-4F4E-A985-BBE4838E71E6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C8B95-3465-E740-8D57-769A634DB800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48025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8" y="4406903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47013-EC21-5241-946A-3A98F017756A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8F01C-2F3D-704F-8623-575D1C461BB9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46435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1" y="1600203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600203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A83E-129E-4443-88E5-0B086E30AE6C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E8F49-5CCC-D94B-A3E1-3828F1A4C8C6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30644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79" y="1535113"/>
            <a:ext cx="40408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79" y="2174875"/>
            <a:ext cx="40408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92A1-62B1-C44F-87EA-5EE0B6C72BCB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ED6F8-5F44-144C-B72F-F3028CAE6EDA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634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448E-ABE4-2747-9539-CD237C4FB97B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F17FB-24C4-F34B-9F3E-8B710782EA3C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965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45318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53188"/>
            <a:ext cx="939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/>
          <p:nvPr userDrawn="1"/>
        </p:nvSpPr>
        <p:spPr>
          <a:xfrm>
            <a:off x="1476375" y="6381750"/>
            <a:ext cx="6264275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latin typeface="Century Gothic" pitchFamily="34" charset="0"/>
                <a:ea typeface="+mn-ea"/>
                <a:cs typeface="+mn-cs"/>
              </a:rPr>
              <a:t> Pour plus d'informations, visitez EngagingScience.eu</a:t>
            </a:r>
          </a:p>
        </p:txBody>
      </p:sp>
    </p:spTree>
    <p:extLst>
      <p:ext uri="{BB962C8B-B14F-4D97-AF65-F5344CB8AC3E}">
        <p14:creationId xmlns:p14="http://schemas.microsoft.com/office/powerpoint/2010/main" val="78384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1" y="273053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1" y="1435103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AD22-C0C9-1045-BEF9-AE36F88690A1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378E2-E5C1-AE41-A038-B419AB7101D8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2705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58C5-346D-F042-AFBF-E26A8073FF08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B1670-24C5-7342-AED3-142205320FDA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65100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31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311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B22BD8-528F-3547-B53A-F49992930CAC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7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7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7916D6B-CF11-B548-9BB0-2CEC39FCA183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3.png"/><Relationship Id="rId5" Type="http://schemas.openxmlformats.org/officeDocument/2006/relationships/image" Target="../media/image4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emf"/><Relationship Id="rId16" Type="http://schemas.openxmlformats.org/officeDocument/2006/relationships/image" Target="../media/image35.emf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98825"/>
            <a:ext cx="9144000" cy="1066800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900113" y="3359150"/>
            <a:ext cx="7489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5400">
                <a:solidFill>
                  <a:schemeClr val="bg1"/>
                </a:solidFill>
                <a:latin typeface="Century Gothic" charset="0"/>
              </a:rPr>
              <a:t>3 parents</a:t>
            </a:r>
          </a:p>
        </p:txBody>
      </p:sp>
      <p:pic>
        <p:nvPicPr>
          <p:cNvPr id="4100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71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92275" y="2508250"/>
            <a:ext cx="5905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Préparer la Génération Suivante pour un Engagement Actif</a:t>
            </a:r>
            <a:r>
              <a:rPr dirty="0">
                <a:latin typeface="+mn-lt"/>
                <a:ea typeface="+mn-ea"/>
                <a:cs typeface="+mn-cs"/>
              </a:rPr>
              <a:t> </a:t>
            </a:r>
            <a:r>
              <a:rPr lang="en-GB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rPr>
              <a:t>en Sciences</a:t>
            </a:r>
            <a:endParaRPr lang="fr-FR" sz="13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3703" t="3571" r="3728"/>
          <a:stretch>
            <a:fillRect/>
          </a:stretch>
        </p:blipFill>
        <p:spPr bwMode="auto">
          <a:xfrm>
            <a:off x="3564682" y="4281575"/>
            <a:ext cx="1944216" cy="2099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4938" y="1916113"/>
            <a:ext cx="6840537" cy="3294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Century Gothic" pitchFamily="34" charset="0"/>
                <a:ea typeface="+mn-ea"/>
                <a:cs typeface="+mn-cs"/>
              </a:rPr>
              <a:t>Objectifs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6AD00"/>
              </a:buClr>
              <a:buSzPct val="100000"/>
              <a:defRPr/>
            </a:pPr>
            <a:endParaRPr lang="fr-FR" sz="2800" b="1" dirty="0">
              <a:latin typeface="+mn-lt"/>
              <a:ea typeface="+mn-ea"/>
              <a:cs typeface="+mn-cs"/>
            </a:endParaRPr>
          </a:p>
          <a:p>
            <a:pPr marL="901700">
              <a:spcBef>
                <a:spcPts val="0"/>
              </a:spcBef>
              <a:spcAft>
                <a:spcPts val="0"/>
              </a:spcAft>
              <a:buClr>
                <a:srgbClr val="D6AD00"/>
              </a:buClr>
              <a:buSzPct val="100000"/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Utiliser les connaissances sur la génétique pour expliquer comment créer un embryon avec trois parents.</a:t>
            </a:r>
            <a:endParaRPr lang="fr-FR" sz="2400" dirty="0">
              <a:latin typeface="Century Gothic" pitchFamily="34" charset="0"/>
              <a:ea typeface="+mn-ea"/>
              <a:cs typeface="+mn-cs"/>
            </a:endParaRPr>
          </a:p>
          <a:p>
            <a:pPr marL="901700">
              <a:spcBef>
                <a:spcPts val="0"/>
              </a:spcBef>
              <a:spcAft>
                <a:spcPts val="0"/>
              </a:spcAft>
              <a:buClr>
                <a:srgbClr val="D6AD00"/>
              </a:buClr>
              <a:buSzPct val="100000"/>
              <a:defRPr/>
            </a:pPr>
            <a:endParaRPr lang="fr-FR" sz="2400" dirty="0">
              <a:latin typeface="Century Gothic" pitchFamily="34" charset="0"/>
              <a:ea typeface="+mn-ea"/>
              <a:cs typeface="+mn-cs"/>
            </a:endParaRPr>
          </a:p>
          <a:p>
            <a:pPr marL="901700">
              <a:spcBef>
                <a:spcPts val="0"/>
              </a:spcBef>
              <a:spcAft>
                <a:spcPts val="0"/>
              </a:spcAft>
              <a:buClr>
                <a:srgbClr val="D6AD00"/>
              </a:buClr>
              <a:buSzPct val="100000"/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Prendre une décision sur une nouvelle technologie en se basant sur un raisonnement éthique.</a:t>
            </a:r>
            <a:endParaRPr lang="fr-FR" sz="2400" dirty="0"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7" name="Picture 16" descr="knowled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182938"/>
            <a:ext cx="792162" cy="6064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itiz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4437063"/>
            <a:ext cx="708025" cy="64928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95250" y="765175"/>
            <a:ext cx="8953500" cy="5062538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3571" r="3728"/>
          <a:stretch>
            <a:fillRect/>
          </a:stretch>
        </p:blipFill>
        <p:spPr bwMode="auto">
          <a:xfrm>
            <a:off x="252413" y="1773238"/>
            <a:ext cx="3600450" cy="38877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discu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975" y="12779375"/>
            <a:ext cx="382588" cy="3746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3852863" y="3924300"/>
            <a:ext cx="5049837" cy="1616075"/>
            <a:chOff x="828378" y="4274512"/>
            <a:chExt cx="5049239" cy="1616424"/>
          </a:xfrm>
        </p:grpSpPr>
        <p:pic>
          <p:nvPicPr>
            <p:cNvPr id="618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1" r="92599" b="62982"/>
            <a:stretch>
              <a:fillRect/>
            </a:stretch>
          </p:blipFill>
          <p:spPr bwMode="auto">
            <a:xfrm>
              <a:off x="1044402" y="4715852"/>
              <a:ext cx="54094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972823" y="4612723"/>
              <a:ext cx="4904794" cy="127821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85" name="Rectangle 1"/>
            <p:cNvSpPr>
              <a:spLocks noChangeArrowheads="1"/>
            </p:cNvSpPr>
            <p:nvPr/>
          </p:nvSpPr>
          <p:spPr bwMode="auto">
            <a:xfrm>
              <a:off x="828378" y="4274512"/>
              <a:ext cx="19335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b="1">
                  <a:solidFill>
                    <a:srgbClr val="00B050"/>
                  </a:solidFill>
                  <a:latin typeface="Century Gothic" charset="0"/>
                </a:rPr>
                <a:t>Vos commentaires</a:t>
              </a:r>
              <a:endParaRPr lang="fr-FR" altLang="x-none" b="1">
                <a:solidFill>
                  <a:srgbClr val="00B050"/>
                </a:solidFill>
                <a:latin typeface="Century Gothic" charset="0"/>
              </a:endParaRPr>
            </a:p>
          </p:txBody>
        </p:sp>
      </p:grpSp>
      <p:grpSp>
        <p:nvGrpSpPr>
          <p:cNvPr id="6150" name="Group 20"/>
          <p:cNvGrpSpPr>
            <a:grpSpLocks/>
          </p:cNvGrpSpPr>
          <p:nvPr/>
        </p:nvGrpSpPr>
        <p:grpSpPr bwMode="auto">
          <a:xfrm>
            <a:off x="-468313" y="6445250"/>
            <a:ext cx="1479551" cy="320675"/>
            <a:chOff x="-76200" y="6453334"/>
            <a:chExt cx="1479848" cy="288034"/>
          </a:xfrm>
        </p:grpSpPr>
        <p:sp>
          <p:nvSpPr>
            <p:cNvPr id="17" name="Freeform 16"/>
            <p:cNvSpPr/>
            <p:nvPr/>
          </p:nvSpPr>
          <p:spPr>
            <a:xfrm rot="16200000">
              <a:off x="483981" y="5893153"/>
              <a:ext cx="288034" cy="1408396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87705" y="6453334"/>
              <a:ext cx="215943" cy="288034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-247650" y="643255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DÉBUT</a:t>
            </a:r>
            <a:endParaRPr lang="fr-FR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900113" y="5732463"/>
            <a:ext cx="7272337" cy="720725"/>
            <a:chOff x="972394" y="5589240"/>
            <a:chExt cx="7272809" cy="720080"/>
          </a:xfrm>
        </p:grpSpPr>
        <p:sp>
          <p:nvSpPr>
            <p:cNvPr id="22" name="Rounded Rectangle 21"/>
            <p:cNvSpPr/>
            <p:nvPr/>
          </p:nvSpPr>
          <p:spPr>
            <a:xfrm>
              <a:off x="972395" y="5589240"/>
              <a:ext cx="7272808" cy="72008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52400" dist="1016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80" name="TextBox 22"/>
            <p:cNvSpPr txBox="1">
              <a:spLocks noChangeArrowheads="1"/>
            </p:cNvSpPr>
            <p:nvPr/>
          </p:nvSpPr>
          <p:spPr bwMode="auto">
            <a:xfrm>
              <a:off x="972394" y="5703639"/>
              <a:ext cx="72728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400">
                  <a:solidFill>
                    <a:schemeClr val="bg1"/>
                  </a:solidFill>
                  <a:latin typeface="Century Gothic" charset="0"/>
                </a:rPr>
                <a:t>Pensez-</a:t>
              </a:r>
              <a:r>
                <a:rPr lang="en-GB" altLang="x-none" sz="2400" b="1">
                  <a:solidFill>
                    <a:schemeClr val="bg1"/>
                  </a:solidFill>
                  <a:latin typeface="Century Gothic" charset="0"/>
                </a:rPr>
                <a:t>vous</a:t>
              </a:r>
              <a:r>
                <a:rPr lang="en-GB" altLang="x-none" sz="2400">
                  <a:solidFill>
                    <a:schemeClr val="bg1"/>
                  </a:solidFill>
                  <a:latin typeface="Century Gothic" charset="0"/>
                </a:rPr>
                <a:t> que cela devrait être autorisé ?</a:t>
              </a:r>
              <a:endParaRPr lang="fr-FR" altLang="x-none" sz="24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6153" name="Group 53"/>
          <p:cNvGrpSpPr>
            <a:grpSpLocks/>
          </p:cNvGrpSpPr>
          <p:nvPr/>
        </p:nvGrpSpPr>
        <p:grpSpPr bwMode="auto">
          <a:xfrm>
            <a:off x="93663" y="760413"/>
            <a:ext cx="8955087" cy="336550"/>
            <a:chOff x="72008" y="778127"/>
            <a:chExt cx="8976458" cy="369079"/>
          </a:xfrm>
        </p:grpSpPr>
        <p:sp>
          <p:nvSpPr>
            <p:cNvPr id="25" name="Rectangle 24"/>
            <p:cNvSpPr/>
            <p:nvPr/>
          </p:nvSpPr>
          <p:spPr>
            <a:xfrm>
              <a:off x="72008" y="778127"/>
              <a:ext cx="1457620" cy="3690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4184" y="778127"/>
              <a:ext cx="1457620" cy="3690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76361" y="778127"/>
              <a:ext cx="1457620" cy="3690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8537" y="778127"/>
              <a:ext cx="1457620" cy="3690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80713" y="778127"/>
              <a:ext cx="1457620" cy="3690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590846" y="778127"/>
              <a:ext cx="1457620" cy="3690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154" name="TextBox 37"/>
          <p:cNvSpPr txBox="1">
            <a:spLocks noChangeArrowheads="1"/>
          </p:cNvSpPr>
          <p:nvPr/>
        </p:nvSpPr>
        <p:spPr bwMode="auto">
          <a:xfrm>
            <a:off x="111125" y="785813"/>
            <a:ext cx="14049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900" b="1">
                <a:solidFill>
                  <a:schemeClr val="bg1"/>
                </a:solidFill>
                <a:latin typeface="Century Gothic" charset="0"/>
              </a:rPr>
              <a:t>Actualité scientifique</a:t>
            </a:r>
            <a:endParaRPr lang="fr-FR" altLang="x-none" sz="900" b="1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6155" name="TextBox 38"/>
          <p:cNvSpPr txBox="1">
            <a:spLocks noChangeArrowheads="1"/>
          </p:cNvSpPr>
          <p:nvPr/>
        </p:nvSpPr>
        <p:spPr bwMode="auto">
          <a:xfrm>
            <a:off x="1622425" y="793750"/>
            <a:ext cx="1347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200" b="1">
                <a:solidFill>
                  <a:schemeClr val="bg1"/>
                </a:solidFill>
                <a:latin typeface="Century Gothic" charset="0"/>
              </a:rPr>
              <a:t>Éducation</a:t>
            </a:r>
          </a:p>
        </p:txBody>
      </p:sp>
      <p:sp>
        <p:nvSpPr>
          <p:cNvPr id="6156" name="TextBox 39"/>
          <p:cNvSpPr txBox="1">
            <a:spLocks noChangeArrowheads="1"/>
          </p:cNvSpPr>
          <p:nvPr/>
        </p:nvSpPr>
        <p:spPr bwMode="auto">
          <a:xfrm>
            <a:off x="3149600" y="796925"/>
            <a:ext cx="1349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200" b="1">
                <a:solidFill>
                  <a:schemeClr val="bg1"/>
                </a:solidFill>
                <a:latin typeface="Century Gothic" charset="0"/>
              </a:rPr>
              <a:t>Enquêtes</a:t>
            </a:r>
          </a:p>
        </p:txBody>
      </p:sp>
      <p:sp>
        <p:nvSpPr>
          <p:cNvPr id="6157" name="TextBox 43"/>
          <p:cNvSpPr txBox="1">
            <a:spLocks noChangeArrowheads="1"/>
          </p:cNvSpPr>
          <p:nvPr/>
        </p:nvSpPr>
        <p:spPr bwMode="auto">
          <a:xfrm>
            <a:off x="4567238" y="792163"/>
            <a:ext cx="1441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chemeClr val="bg1"/>
                </a:solidFill>
                <a:latin typeface="Century Gothic" charset="0"/>
              </a:rPr>
              <a:t>Problèmes de santé</a:t>
            </a:r>
          </a:p>
        </p:txBody>
      </p:sp>
      <p:sp>
        <p:nvSpPr>
          <p:cNvPr id="6158" name="TextBox 45"/>
          <p:cNvSpPr txBox="1">
            <a:spLocks noChangeArrowheads="1"/>
          </p:cNvSpPr>
          <p:nvPr/>
        </p:nvSpPr>
        <p:spPr bwMode="auto">
          <a:xfrm>
            <a:off x="6156325" y="796925"/>
            <a:ext cx="1349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200" b="1">
                <a:solidFill>
                  <a:schemeClr val="bg1"/>
                </a:solidFill>
                <a:latin typeface="Century Gothic" charset="0"/>
              </a:rPr>
              <a:t>Faits étranges</a:t>
            </a:r>
          </a:p>
        </p:txBody>
      </p:sp>
      <p:sp>
        <p:nvSpPr>
          <p:cNvPr id="6159" name="TextBox 47"/>
          <p:cNvSpPr txBox="1">
            <a:spLocks noChangeArrowheads="1"/>
          </p:cNvSpPr>
          <p:nvPr/>
        </p:nvSpPr>
        <p:spPr bwMode="auto">
          <a:xfrm>
            <a:off x="7635875" y="792163"/>
            <a:ext cx="1347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200" b="1">
                <a:solidFill>
                  <a:schemeClr val="bg1"/>
                </a:solidFill>
                <a:latin typeface="Century Gothic" charset="0"/>
              </a:rPr>
              <a:t>Santé mondiale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0975" y="1125538"/>
            <a:ext cx="8964613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spc="200" dirty="0">
                <a:latin typeface="Century Gothic" pitchFamily="34" charset="0"/>
                <a:ea typeface="+mn-ea"/>
                <a:cs typeface="+mn-cs"/>
              </a:rPr>
              <a:t>Les premiers bébés avec trois parents, c'est pour bientôt</a:t>
            </a: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601788"/>
            <a:ext cx="12668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4573588" y="4241800"/>
            <a:ext cx="4356100" cy="1344613"/>
            <a:chOff x="4572794" y="4242574"/>
            <a:chExt cx="4356770" cy="1343184"/>
          </a:xfrm>
        </p:grpSpPr>
        <p:sp>
          <p:nvSpPr>
            <p:cNvPr id="31" name="TextBox 30"/>
            <p:cNvSpPr txBox="1"/>
            <p:nvPr/>
          </p:nvSpPr>
          <p:spPr>
            <a:xfrm>
              <a:off x="4572794" y="4293320"/>
              <a:ext cx="4356770" cy="12924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n-lt"/>
                  <a:ea typeface="+mn-ea"/>
                  <a:cs typeface="+mn-cs"/>
                </a:rPr>
                <a:t>Margy162</a:t>
              </a:r>
              <a:r>
                <a:rPr lang="en-US" sz="1500" b="1" dirty="0">
                  <a:latin typeface="+mn-lt"/>
                  <a:ea typeface="+mn-ea"/>
                  <a:cs typeface="+mn-cs"/>
                </a:rPr>
                <a:t>	</a:t>
              </a:r>
              <a:endParaRPr lang="fr-FR" sz="15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i="1" dirty="0">
                  <a:latin typeface="+mn-lt"/>
                  <a:ea typeface="+mn-ea"/>
                  <a:cs typeface="+mn-cs"/>
                </a:rPr>
                <a:t>C'est tout simplement mal – les scientifiques ne devraient pas avoir le droit d'altérer notre ADN pour permettre de concevoir des enfants dotés des caractéristiques qu'ils désirent leur donner.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53114" y="4242574"/>
              <a:ext cx="1440160" cy="338554"/>
            </a:xfrm>
            <a:prstGeom prst="rect">
              <a:avLst/>
            </a:prstGeom>
            <a:solidFill>
              <a:srgbClr val="93FFB7"/>
            </a:solidFill>
            <a:effectLst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latin typeface="Century Gothic" pitchFamily="34" charset="0"/>
                  <a:ea typeface="+mn-ea"/>
                  <a:cs typeface="+mn-cs"/>
                </a:rPr>
                <a:t>Il y a 2 jours</a:t>
              </a:r>
              <a:endParaRPr lang="fr-FR" sz="1600" b="1" dirty="0"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852863" y="1847850"/>
            <a:ext cx="5292725" cy="2170113"/>
            <a:chOff x="3852714" y="1848306"/>
            <a:chExt cx="5292874" cy="2169825"/>
          </a:xfrm>
        </p:grpSpPr>
        <p:sp>
          <p:nvSpPr>
            <p:cNvPr id="6165" name="TextBox 51"/>
            <p:cNvSpPr txBox="1">
              <a:spLocks noChangeArrowheads="1"/>
            </p:cNvSpPr>
            <p:nvPr/>
          </p:nvSpPr>
          <p:spPr bwMode="auto">
            <a:xfrm>
              <a:off x="3874046" y="1848306"/>
              <a:ext cx="5059656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GB" altLang="x-none" sz="1700">
                  <a:latin typeface="Century Gothic" charset="0"/>
                </a:rPr>
                <a:t>Bientôt naîtront les premiers bébés avec </a:t>
              </a:r>
              <a:r>
                <a:rPr lang="en-GB" altLang="x-none" sz="1700" b="1">
                  <a:latin typeface="Century Gothic" charset="0"/>
                </a:rPr>
                <a:t>deux Mamans </a:t>
              </a:r>
              <a:r>
                <a:rPr lang="en-GB" altLang="x-none" sz="1700">
                  <a:latin typeface="Century Gothic" charset="0"/>
                </a:rPr>
                <a:t>et</a:t>
              </a:r>
              <a:r>
                <a:rPr lang="en-GB" altLang="x-none" sz="1700" b="1">
                  <a:latin typeface="Century Gothic" charset="0"/>
                </a:rPr>
                <a:t> un Papa </a:t>
              </a:r>
              <a:r>
                <a:rPr lang="en-GB" altLang="x-none" sz="1700">
                  <a:latin typeface="Century Gothic" charset="0"/>
                </a:rPr>
                <a:t>! </a:t>
              </a:r>
            </a:p>
            <a:p>
              <a:pPr>
                <a:spcBef>
                  <a:spcPts val="1200"/>
                </a:spcBef>
              </a:pPr>
              <a:r>
                <a:rPr lang="en-GB" altLang="x-none" sz="1700">
                  <a:latin typeface="Century Gothic" charset="0"/>
                </a:rPr>
                <a:t>Certaines maladies héréditaires empêchent des femmes d'avoir un enfant sain.</a:t>
              </a:r>
            </a:p>
          </p:txBody>
        </p:sp>
        <p:sp>
          <p:nvSpPr>
            <p:cNvPr id="6166" name="TextBox 58"/>
            <p:cNvSpPr txBox="1">
              <a:spLocks noChangeArrowheads="1"/>
            </p:cNvSpPr>
            <p:nvPr/>
          </p:nvSpPr>
          <p:spPr bwMode="auto">
            <a:xfrm>
              <a:off x="3852714" y="3140968"/>
              <a:ext cx="5292874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GB" altLang="x-none" sz="1700">
                  <a:latin typeface="Century Gothic" charset="0"/>
                </a:rPr>
                <a:t>Cette nouvelle technologie génétique vient à leur secours. Elle fait intervenir l'ADN sain d'une autre femme.</a:t>
              </a:r>
            </a:p>
          </p:txBody>
        </p:sp>
      </p:grpSp>
      <p:pic>
        <p:nvPicPr>
          <p:cNvPr id="41" name="Picture 40" descr="discus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5973763"/>
            <a:ext cx="690563" cy="4286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ruce_expl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68"/>
          <a:stretch>
            <a:fillRect/>
          </a:stretch>
        </p:blipFill>
        <p:spPr bwMode="auto">
          <a:xfrm>
            <a:off x="4356100" y="1671638"/>
            <a:ext cx="3214688" cy="518636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elanie2_Casu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03"/>
          <a:stretch>
            <a:fillRect/>
          </a:stretch>
        </p:blipFill>
        <p:spPr bwMode="auto">
          <a:xfrm>
            <a:off x="3114675" y="1916113"/>
            <a:ext cx="2609850" cy="49418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discus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975" y="12779375"/>
            <a:ext cx="382588" cy="3746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908175" y="5468938"/>
            <a:ext cx="5761038" cy="1152525"/>
            <a:chOff x="1116410" y="3465676"/>
            <a:chExt cx="5760640" cy="1152128"/>
          </a:xfrm>
        </p:grpSpPr>
        <p:sp>
          <p:nvSpPr>
            <p:cNvPr id="37" name="Rounded Rectangle 36"/>
            <p:cNvSpPr/>
            <p:nvPr/>
          </p:nvSpPr>
          <p:spPr>
            <a:xfrm>
              <a:off x="1476450" y="3465676"/>
              <a:ext cx="5328592" cy="11521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94" name="Rectangle 37"/>
            <p:cNvSpPr>
              <a:spLocks noChangeArrowheads="1"/>
            </p:cNvSpPr>
            <p:nvPr/>
          </p:nvSpPr>
          <p:spPr bwMode="auto">
            <a:xfrm>
              <a:off x="1116410" y="3506324"/>
              <a:ext cx="576064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x-none" altLang="x-none" sz="3000"/>
                <a:t>   </a:t>
              </a:r>
              <a:r>
                <a:rPr lang="en-GB" altLang="x-none" sz="3000">
                  <a:solidFill>
                    <a:schemeClr val="bg1"/>
                  </a:solidFill>
                  <a:latin typeface="Century Gothic" charset="0"/>
                </a:rPr>
                <a:t>Que devez-vous savoir pour pouvoir leur répondre ?</a:t>
              </a:r>
              <a:endParaRPr lang="fr-FR" altLang="x-none" sz="30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7174" name="Group 20"/>
          <p:cNvGrpSpPr>
            <a:grpSpLocks/>
          </p:cNvGrpSpPr>
          <p:nvPr/>
        </p:nvGrpSpPr>
        <p:grpSpPr bwMode="auto">
          <a:xfrm>
            <a:off x="-468313" y="6445250"/>
            <a:ext cx="1479551" cy="320675"/>
            <a:chOff x="-76200" y="6453334"/>
            <a:chExt cx="1479848" cy="288034"/>
          </a:xfrm>
        </p:grpSpPr>
        <p:sp>
          <p:nvSpPr>
            <p:cNvPr id="19" name="Freeform 18"/>
            <p:cNvSpPr/>
            <p:nvPr/>
          </p:nvSpPr>
          <p:spPr>
            <a:xfrm rot="16200000">
              <a:off x="483981" y="5893153"/>
              <a:ext cx="288034" cy="1408396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187705" y="6453334"/>
              <a:ext cx="215943" cy="288034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-247650" y="643255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DÉBUT</a:t>
            </a:r>
            <a:endParaRPr lang="fr-FR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pic>
        <p:nvPicPr>
          <p:cNvPr id="22" name="Picture 21" descr="discus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311900"/>
            <a:ext cx="690562" cy="43021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589713" y="1778000"/>
            <a:ext cx="2663825" cy="2011363"/>
            <a:chOff x="6445002" y="1778040"/>
            <a:chExt cx="2664296" cy="2011000"/>
          </a:xfrm>
        </p:grpSpPr>
        <p:sp>
          <p:nvSpPr>
            <p:cNvPr id="7186" name="TextBox 16"/>
            <p:cNvSpPr txBox="1">
              <a:spLocks noChangeArrowheads="1"/>
            </p:cNvSpPr>
            <p:nvPr/>
          </p:nvSpPr>
          <p:spPr bwMode="auto">
            <a:xfrm>
              <a:off x="6445002" y="1850048"/>
              <a:ext cx="2664296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000" b="1">
                  <a:latin typeface="Century Gothic" charset="0"/>
                </a:rPr>
                <a:t>Cette </a:t>
              </a:r>
              <a:r>
                <a:rPr lang="x-none" altLang="x-none" sz="1600"/>
                <a:t/>
              </a:r>
              <a:br>
                <a:rPr lang="x-none" altLang="x-none" sz="1600"/>
              </a:br>
              <a:r>
                <a:rPr lang="en-GB" altLang="x-none" sz="2000" b="1">
                  <a:latin typeface="Century Gothic" charset="0"/>
                </a:rPr>
                <a:t>nouvelle technologie nous permettrait-elle d'avoir un enfant sain ? </a:t>
              </a:r>
            </a:p>
          </p:txBody>
        </p:sp>
        <p:pic>
          <p:nvPicPr>
            <p:cNvPr id="7187" name="Picture 29" descr="beige quote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074" y="1778040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30" descr="beige quote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317210" y="3506232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989263" y="260350"/>
            <a:ext cx="3527425" cy="1368425"/>
            <a:chOff x="2988618" y="260648"/>
            <a:chExt cx="3528392" cy="1368152"/>
          </a:xfrm>
        </p:grpSpPr>
        <p:sp>
          <p:nvSpPr>
            <p:cNvPr id="7184" name="TextBox 28"/>
            <p:cNvSpPr txBox="1">
              <a:spLocks noChangeArrowheads="1"/>
            </p:cNvSpPr>
            <p:nvPr/>
          </p:nvSpPr>
          <p:spPr bwMode="auto">
            <a:xfrm>
              <a:off x="2988618" y="422955"/>
              <a:ext cx="3528392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100">
                  <a:latin typeface="Century Gothic" charset="0"/>
                </a:rPr>
                <a:t>Des amis de votre famille, Maya et Jake, ont une bien </a:t>
              </a:r>
              <a:r>
                <a:rPr lang="en-GB" altLang="x-none" sz="2100" b="1">
                  <a:solidFill>
                    <a:srgbClr val="C00000"/>
                  </a:solidFill>
                  <a:latin typeface="Century Gothic" charset="0"/>
                </a:rPr>
                <a:t>triste histoire</a:t>
              </a:r>
              <a:r>
                <a:rPr lang="en-GB" altLang="x-none" sz="2100">
                  <a:latin typeface="Century Gothic" charset="0"/>
                </a:rPr>
                <a:t>...</a:t>
              </a:r>
              <a:endParaRPr lang="fr-FR" altLang="x-none" sz="2100">
                <a:latin typeface="Century Gothic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988618" y="260648"/>
              <a:ext cx="3528392" cy="1368152"/>
            </a:xfrm>
            <a:prstGeom prst="rect">
              <a:avLst/>
            </a:prstGeom>
            <a:noFill/>
            <a:ln w="6350">
              <a:solidFill>
                <a:srgbClr val="0091C4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4450" y="1628775"/>
            <a:ext cx="3462338" cy="3552825"/>
            <a:chOff x="-3019139" y="764704"/>
            <a:chExt cx="3169946" cy="3552800"/>
          </a:xfrm>
        </p:grpSpPr>
        <p:grpSp>
          <p:nvGrpSpPr>
            <p:cNvPr id="7180" name="Group 42"/>
            <p:cNvGrpSpPr>
              <a:grpSpLocks/>
            </p:cNvGrpSpPr>
            <p:nvPr/>
          </p:nvGrpSpPr>
          <p:grpSpPr bwMode="auto">
            <a:xfrm>
              <a:off x="-3019139" y="764704"/>
              <a:ext cx="3169946" cy="3527412"/>
              <a:chOff x="77205" y="3379463"/>
              <a:chExt cx="3169946" cy="3527412"/>
            </a:xfrm>
          </p:grpSpPr>
          <p:sp>
            <p:nvSpPr>
              <p:cNvPr id="7182" name="TextBox 14"/>
              <p:cNvSpPr txBox="1">
                <a:spLocks noChangeArrowheads="1"/>
              </p:cNvSpPr>
              <p:nvPr/>
            </p:nvSpPr>
            <p:spPr bwMode="auto">
              <a:xfrm>
                <a:off x="77205" y="3429000"/>
                <a:ext cx="3169946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2000">
                    <a:latin typeface="Century Gothic" charset="0"/>
                  </a:rPr>
                  <a:t>Nous essayons désespé-rément d'avoir un enfant. </a:t>
                </a:r>
                <a:r>
                  <a:rPr lang="x-none" altLang="x-none" sz="1600"/>
                  <a:t/>
                </a:r>
                <a:br>
                  <a:rPr lang="x-none" altLang="x-none" sz="1600"/>
                </a:br>
                <a:r>
                  <a:rPr lang="en-GB" altLang="x-none" sz="2000">
                    <a:latin typeface="Century Gothic" charset="0"/>
                  </a:rPr>
                  <a:t>Mais quand j'ai atteint l'âge de 21 ans, je suis soudainement devenue aveugle. </a:t>
                </a:r>
                <a:endParaRPr lang="fr-FR" altLang="x-none" sz="2000">
                  <a:latin typeface="Century Gothic" charset="0"/>
                </a:endParaRPr>
              </a:p>
              <a:p>
                <a:pPr algn="ctr"/>
                <a:r>
                  <a:rPr lang="en-GB" altLang="x-none" sz="2000">
                    <a:latin typeface="Century Gothic" charset="0"/>
                  </a:rPr>
                  <a:t>J'ai une maladie </a:t>
                </a:r>
                <a:r>
                  <a:rPr lang="en-GB" altLang="x-none" sz="2000" b="1">
                    <a:latin typeface="Century Gothic" charset="0"/>
                  </a:rPr>
                  <a:t> </a:t>
                </a:r>
                <a:endParaRPr lang="fr-FR" altLang="x-none" sz="2000" b="1">
                  <a:latin typeface="Century Gothic" charset="0"/>
                </a:endParaRPr>
              </a:p>
              <a:p>
                <a:pPr algn="ctr"/>
                <a:r>
                  <a:rPr lang="en-GB" altLang="x-none" sz="2000" b="1">
                    <a:latin typeface="Century Gothic" charset="0"/>
                  </a:rPr>
                  <a:t>héréditaire</a:t>
                </a:r>
                <a:r>
                  <a:rPr lang="en-GB" altLang="x-none" sz="2000">
                    <a:latin typeface="Century Gothic" charset="0"/>
                  </a:rPr>
                  <a:t> appellée NOHL. </a:t>
                </a:r>
                <a:endParaRPr lang="fr-FR" altLang="x-none" sz="2000">
                  <a:latin typeface="Century Gothic" charset="0"/>
                </a:endParaRPr>
              </a:p>
              <a:p>
                <a:pPr algn="ctr"/>
                <a:r>
                  <a:rPr lang="en-GB" altLang="x-none" sz="2000">
                    <a:latin typeface="Century Gothic" charset="0"/>
                  </a:rPr>
                  <a:t>Notre enfant l'aura </a:t>
                </a:r>
                <a:endParaRPr lang="fr-FR" altLang="x-none" sz="2000">
                  <a:latin typeface="Century Gothic" charset="0"/>
                </a:endParaRPr>
              </a:p>
              <a:p>
                <a:pPr algn="ctr"/>
                <a:r>
                  <a:rPr lang="en-GB" altLang="x-none" sz="2000">
                    <a:latin typeface="Century Gothic" charset="0"/>
                  </a:rPr>
                  <a:t>également.  </a:t>
                </a:r>
                <a:endParaRPr lang="fr-FR" altLang="x-none" sz="2000">
                  <a:latin typeface="Century Gothic" charset="0"/>
                </a:endParaRPr>
              </a:p>
            </p:txBody>
          </p:sp>
          <p:pic>
            <p:nvPicPr>
              <p:cNvPr id="7183" name="Picture 26" descr="beige quotes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98" y="3379463"/>
                <a:ext cx="169758" cy="265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81" name="Picture 31" descr="beige quote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756560" y="4051943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116013" y="4960938"/>
            <a:ext cx="5626100" cy="1223962"/>
            <a:chOff x="1278269" y="4961511"/>
            <a:chExt cx="5625008" cy="1224136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278269" y="4961511"/>
              <a:ext cx="5625008" cy="1224136"/>
            </a:xfrm>
            <a:prstGeom prst="rect">
              <a:avLst/>
            </a:prstGeom>
            <a:noFill/>
            <a:ln w="6350">
              <a:solidFill>
                <a:srgbClr val="99009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pic>
          <p:nvPicPr>
            <p:cNvPr id="28" name="Picture 27" descr="wri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285" y="5321551"/>
              <a:ext cx="345949" cy="5044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68313" y="3357563"/>
            <a:ext cx="6264275" cy="1511300"/>
            <a:chOff x="468338" y="3356992"/>
            <a:chExt cx="6264696" cy="1512168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68338" y="3356992"/>
              <a:ext cx="6264696" cy="1512168"/>
            </a:xfrm>
            <a:prstGeom prst="rect">
              <a:avLst/>
            </a:prstGeom>
            <a:noFill/>
            <a:ln w="6350">
              <a:solidFill>
                <a:srgbClr val="99009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pic>
          <p:nvPicPr>
            <p:cNvPr id="30" name="Picture 29" descr="read research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62" y="3789040"/>
              <a:ext cx="445550" cy="50405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268538" y="1773238"/>
            <a:ext cx="4752975" cy="1511300"/>
            <a:chOff x="2268538" y="1772816"/>
            <a:chExt cx="4752528" cy="1512168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268538" y="1772816"/>
              <a:ext cx="4752528" cy="1512168"/>
            </a:xfrm>
            <a:prstGeom prst="rect">
              <a:avLst/>
            </a:prstGeom>
            <a:noFill/>
            <a:ln w="6350">
              <a:solidFill>
                <a:srgbClr val="99009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pic>
          <p:nvPicPr>
            <p:cNvPr id="26" name="Picture 25" descr="read research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562" y="2204864"/>
              <a:ext cx="445550" cy="50405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3375" y="5092700"/>
            <a:ext cx="5021263" cy="882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400"/>
              </a:spcBef>
              <a:buFont typeface="Calibri" charset="0"/>
              <a:buAutoNum type="arabicPeriod" startAt="3"/>
            </a:pPr>
            <a:r>
              <a:rPr lang="en-GB" altLang="x-none" sz="1600">
                <a:latin typeface="Century Gothic" charset="0"/>
              </a:rPr>
              <a:t>Écrivez un résumé pour vos amis.</a:t>
            </a:r>
            <a:endParaRPr lang="fr-FR" altLang="x-none" sz="1600">
              <a:latin typeface="Century Gothic" charset="0"/>
            </a:endParaRPr>
          </a:p>
          <a:p>
            <a:pPr>
              <a:spcBef>
                <a:spcPts val="400"/>
              </a:spcBef>
            </a:pPr>
            <a:r>
              <a:rPr lang="en-US" altLang="x-none" sz="1600">
                <a:latin typeface="Century Gothic" charset="0"/>
              </a:rPr>
              <a:t>	</a:t>
            </a:r>
            <a:r>
              <a:rPr lang="en-GB" altLang="x-none" sz="1600">
                <a:latin typeface="Century Gothic" charset="0"/>
              </a:rPr>
              <a:t>À vous de décidez si cette technique peut les aider et expliquez-leur comment.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0475" y="3494088"/>
            <a:ext cx="5040313" cy="11795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GB" sz="1600" dirty="0">
                <a:latin typeface="Century Gothic" pitchFamily="34" charset="0"/>
                <a:ea typeface="+mn-ea"/>
                <a:cs typeface="+mn-cs"/>
              </a:rPr>
              <a:t>En savoir plus sur la </a:t>
            </a:r>
            <a:r>
              <a:rPr lang="en-GB" sz="1600" b="1" dirty="0">
                <a:latin typeface="Century Gothic" pitchFamily="34" charset="0"/>
                <a:ea typeface="+mn-ea"/>
                <a:cs typeface="+mn-cs"/>
              </a:rPr>
              <a:t>technologie des 3 parents</a:t>
            </a:r>
          </a:p>
          <a:p>
            <a:pPr marL="530225" indent="-176213"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latin typeface="Century Gothic" pitchFamily="34" charset="0"/>
                <a:ea typeface="+mn-ea"/>
                <a:cs typeface="+mn-cs"/>
              </a:rPr>
              <a:t>Comment fonctionne-t-elle</a:t>
            </a:r>
          </a:p>
          <a:p>
            <a:pPr marL="530225" indent="-176213"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latin typeface="Century Gothic" pitchFamily="34" charset="0"/>
                <a:ea typeface="+mn-ea"/>
                <a:cs typeface="+mn-cs"/>
              </a:rPr>
              <a:t>Comment peut-elle aider une femme atteinte de NOHL à avoir un enfant sain</a:t>
            </a:r>
          </a:p>
        </p:txBody>
      </p:sp>
      <p:sp>
        <p:nvSpPr>
          <p:cNvPr id="8199" name="TextBox 20"/>
          <p:cNvSpPr txBox="1">
            <a:spLocks noChangeArrowheads="1"/>
          </p:cNvSpPr>
          <p:nvPr/>
        </p:nvSpPr>
        <p:spPr bwMode="auto">
          <a:xfrm>
            <a:off x="7392988" y="0"/>
            <a:ext cx="121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1600">
                <a:latin typeface="Century Gothic" charset="0"/>
              </a:rPr>
              <a:t>Fiche 1-3</a:t>
            </a:r>
            <a:endParaRPr lang="fr-FR" altLang="x-none" sz="1600">
              <a:latin typeface="Century Gothic" charset="0"/>
            </a:endParaRPr>
          </a:p>
        </p:txBody>
      </p:sp>
      <p:pic>
        <p:nvPicPr>
          <p:cNvPr id="8200" name="Picture 21" descr="Student sheet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44450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Group 24"/>
          <p:cNvGrpSpPr>
            <a:grpSpLocks/>
          </p:cNvGrpSpPr>
          <p:nvPr/>
        </p:nvGrpSpPr>
        <p:grpSpPr bwMode="auto">
          <a:xfrm>
            <a:off x="6372225" y="1633538"/>
            <a:ext cx="2449513" cy="4964112"/>
            <a:chOff x="6517011" y="2564904"/>
            <a:chExt cx="1975263" cy="4005064"/>
          </a:xfrm>
        </p:grpSpPr>
        <p:pic>
          <p:nvPicPr>
            <p:cNvPr id="17" name="Picture 16" descr="Bruce_smil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7011" y="2564904"/>
              <a:ext cx="1087795" cy="40050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Melanie2-medium_smil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175" y="2708920"/>
              <a:ext cx="984099" cy="38610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981200" y="479425"/>
            <a:ext cx="6191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000">
                <a:latin typeface="Century Gothic" charset="0"/>
              </a:rPr>
              <a:t>Préparez quelques conseils sur cette technologie pour vos amis</a:t>
            </a:r>
            <a:endParaRPr lang="fr-FR" altLang="x-none" sz="3000">
              <a:latin typeface="Century 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0700" y="1844675"/>
            <a:ext cx="337026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600" dirty="0">
                <a:latin typeface="Century Gothic" pitchFamily="34" charset="0"/>
                <a:ea typeface="+mn-ea"/>
                <a:cs typeface="+mn-cs"/>
              </a:rPr>
              <a:t>En savoir plus sur la </a:t>
            </a:r>
            <a:r>
              <a:rPr lang="en-GB" sz="1600" b="1" dirty="0">
                <a:latin typeface="Century Gothic" pitchFamily="34" charset="0"/>
                <a:ea typeface="+mn-ea"/>
                <a:cs typeface="+mn-cs"/>
              </a:rPr>
              <a:t>NOHL</a:t>
            </a:r>
          </a:p>
          <a:p>
            <a:pPr marL="530225" indent="-176213"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latin typeface="Century Gothic" pitchFamily="34" charset="0"/>
                <a:ea typeface="+mn-ea"/>
                <a:cs typeface="+mn-cs"/>
              </a:rPr>
              <a:t>Comment affecte-t-elle les cellules</a:t>
            </a:r>
          </a:p>
          <a:p>
            <a:pPr marL="530225" indent="-176213"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latin typeface="Century Gothic" pitchFamily="34" charset="0"/>
                <a:ea typeface="+mn-ea"/>
                <a:cs typeface="+mn-cs"/>
              </a:rPr>
              <a:t>Quelle en est la cause</a:t>
            </a:r>
          </a:p>
          <a:p>
            <a:pPr marL="530225" indent="-176213"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latin typeface="Century Gothic" pitchFamily="34" charset="0"/>
                <a:ea typeface="+mn-ea"/>
                <a:cs typeface="+mn-cs"/>
              </a:rPr>
              <a:t>Comment se transmet-elle</a:t>
            </a:r>
          </a:p>
        </p:txBody>
      </p:sp>
      <p:grpSp>
        <p:nvGrpSpPr>
          <p:cNvPr id="8204" name="Group 20"/>
          <p:cNvGrpSpPr>
            <a:grpSpLocks/>
          </p:cNvGrpSpPr>
          <p:nvPr/>
        </p:nvGrpSpPr>
        <p:grpSpPr bwMode="auto">
          <a:xfrm>
            <a:off x="-179388" y="6445250"/>
            <a:ext cx="2543176" cy="320675"/>
            <a:chOff x="-252536" y="6453334"/>
            <a:chExt cx="2542728" cy="288034"/>
          </a:xfrm>
        </p:grpSpPr>
        <p:sp>
          <p:nvSpPr>
            <p:cNvPr id="15" name="Freeform 14"/>
            <p:cNvSpPr/>
            <p:nvPr/>
          </p:nvSpPr>
          <p:spPr>
            <a:xfrm rot="16200000">
              <a:off x="874811" y="5325987"/>
              <a:ext cx="288034" cy="2542728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187073" y="6453334"/>
              <a:ext cx="215862" cy="288034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9850" y="6432550"/>
            <a:ext cx="2217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TÂCHE PRINCIPALE</a:t>
            </a:r>
            <a:endParaRPr lang="fr-FR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18" grpId="0" build="p" autoUpdateAnimBg="0"/>
      <p:bldP spid="27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uce_think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02"/>
          <a:stretch>
            <a:fillRect/>
          </a:stretch>
        </p:blipFill>
        <p:spPr bwMode="auto">
          <a:xfrm>
            <a:off x="4068763" y="692150"/>
            <a:ext cx="3240087" cy="61658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elanie2-medium_expl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3"/>
          <a:stretch>
            <a:fillRect/>
          </a:stretch>
        </p:blipFill>
        <p:spPr bwMode="auto">
          <a:xfrm>
            <a:off x="1762125" y="1052513"/>
            <a:ext cx="3459163" cy="58054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068763" y="4221163"/>
            <a:ext cx="4968875" cy="1871662"/>
            <a:chOff x="180306" y="3393666"/>
            <a:chExt cx="4968552" cy="1872210"/>
          </a:xfrm>
        </p:grpSpPr>
        <p:sp>
          <p:nvSpPr>
            <p:cNvPr id="12" name="Rounded Rectangle 11"/>
            <p:cNvSpPr/>
            <p:nvPr/>
          </p:nvSpPr>
          <p:spPr>
            <a:xfrm>
              <a:off x="324322" y="3393666"/>
              <a:ext cx="4752528" cy="187221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43" name="Rectangle 12"/>
            <p:cNvSpPr>
              <a:spLocks noChangeArrowheads="1"/>
            </p:cNvSpPr>
            <p:nvPr/>
          </p:nvSpPr>
          <p:spPr bwMode="auto">
            <a:xfrm>
              <a:off x="180306" y="3490642"/>
              <a:ext cx="4968552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x-none" altLang="x-none" sz="1400"/>
                <a:t>   </a:t>
              </a:r>
              <a:r>
                <a:rPr lang="en-GB" altLang="x-none" sz="2000" b="1">
                  <a:solidFill>
                    <a:schemeClr val="bg1"/>
                  </a:solidFill>
                  <a:latin typeface="Century Gothic" charset="0"/>
                </a:rPr>
                <a:t>Que vous a révélé le jeu ? </a:t>
              </a:r>
              <a:r>
                <a:rPr lang="en-GB" altLang="x-none" sz="2000">
                  <a:solidFill>
                    <a:schemeClr val="bg1"/>
                  </a:solidFill>
                  <a:latin typeface="Century Gothic" charset="0"/>
                </a:rPr>
                <a:t>La technique des 3 parents devrait-elle être utilisée ?</a:t>
              </a:r>
            </a:p>
            <a:p>
              <a:pPr algn="ctr"/>
              <a:r>
                <a:rPr lang="en-GB" altLang="x-none" sz="2000">
                  <a:solidFill>
                    <a:schemeClr val="bg1"/>
                  </a:solidFill>
                  <a:latin typeface="Century Gothic" charset="0"/>
                </a:rPr>
                <a:t>Êtes-</a:t>
              </a:r>
              <a:r>
                <a:rPr lang="en-GB" altLang="x-none" sz="2000" b="1">
                  <a:solidFill>
                    <a:schemeClr val="bg1"/>
                  </a:solidFill>
                  <a:latin typeface="Century Gothic" charset="0"/>
                </a:rPr>
                <a:t>vous</a:t>
              </a:r>
              <a:r>
                <a:rPr lang="en-GB" altLang="x-none" sz="2000">
                  <a:solidFill>
                    <a:schemeClr val="bg1"/>
                  </a:solidFill>
                  <a:latin typeface="Century Gothic" charset="0"/>
                </a:rPr>
                <a:t> d'accord avec cette décision ?</a:t>
              </a:r>
              <a:endParaRPr lang="fr-FR" altLang="x-none" sz="20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2413" y="4005263"/>
            <a:ext cx="3024187" cy="2232025"/>
          </a:xfrm>
          <a:prstGeom prst="rect">
            <a:avLst/>
          </a:prstGeom>
          <a:solidFill>
            <a:schemeClr val="bg1"/>
          </a:solidFill>
          <a:ln w="6350">
            <a:solidFill>
              <a:srgbClr val="990099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16013" y="4076700"/>
            <a:ext cx="218916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en-GB" altLang="x-none" sz="1600">
                <a:latin typeface="Century Gothic" charset="0"/>
              </a:rPr>
              <a:t>Jouez au </a:t>
            </a:r>
            <a:r>
              <a:rPr lang="en-GB" altLang="x-none" sz="1600" b="1">
                <a:latin typeface="Century Gothic" charset="0"/>
              </a:rPr>
              <a:t>jeu  </a:t>
            </a:r>
            <a:r>
              <a:rPr lang="x-none" altLang="x-none" sz="1600"/>
              <a:t/>
            </a:r>
            <a:br>
              <a:rPr lang="x-none" altLang="x-none" sz="1600"/>
            </a:br>
            <a:r>
              <a:rPr lang="en-GB" altLang="x-none" sz="1600" b="1">
                <a:latin typeface="Century Gothic" charset="0"/>
              </a:rPr>
              <a:t>des problèmes</a:t>
            </a:r>
          </a:p>
          <a:p>
            <a:pPr>
              <a:spcBef>
                <a:spcPts val="600"/>
              </a:spcBef>
            </a:pPr>
            <a:r>
              <a:rPr lang="en-GB" altLang="x-none" sz="1600">
                <a:latin typeface="Century Gothic" charset="0"/>
              </a:rPr>
              <a:t>Comptez le nombre de problèmes qui sont </a:t>
            </a:r>
            <a:r>
              <a:rPr lang="en-GB" altLang="x-none" sz="1600" b="1">
                <a:latin typeface="Century Gothic" charset="0"/>
              </a:rPr>
              <a:t>en faveur </a:t>
            </a:r>
            <a:r>
              <a:rPr lang="en-GB" altLang="x-none" sz="1600">
                <a:latin typeface="Century Gothic" charset="0"/>
              </a:rPr>
              <a:t>de cette technologie et ceux qui sont </a:t>
            </a:r>
            <a:r>
              <a:rPr lang="en-GB" altLang="x-none" sz="1600" b="1">
                <a:latin typeface="Century Gothic" charset="0"/>
              </a:rPr>
              <a:t>contre</a:t>
            </a:r>
            <a:r>
              <a:rPr lang="en-GB" altLang="x-none" sz="1600">
                <a:latin typeface="Century Gothic" charset="0"/>
              </a:rPr>
              <a:t>.</a:t>
            </a:r>
          </a:p>
        </p:txBody>
      </p:sp>
      <p:sp>
        <p:nvSpPr>
          <p:cNvPr id="9223" name="TextBox 18"/>
          <p:cNvSpPr txBox="1">
            <a:spLocks noChangeArrowheads="1"/>
          </p:cNvSpPr>
          <p:nvPr/>
        </p:nvSpPr>
        <p:spPr bwMode="auto">
          <a:xfrm>
            <a:off x="7164388" y="0"/>
            <a:ext cx="1441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1600">
                <a:latin typeface="Century Gothic" charset="0"/>
              </a:rPr>
              <a:t>Fiche 4-5</a:t>
            </a:r>
            <a:endParaRPr lang="fr-FR" altLang="x-none" sz="1600">
              <a:latin typeface="Century Gothic" charset="0"/>
            </a:endParaRPr>
          </a:p>
        </p:txBody>
      </p:sp>
      <p:pic>
        <p:nvPicPr>
          <p:cNvPr id="9224" name="Picture 19" descr="Student shee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44450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26"/>
          <p:cNvGrpSpPr>
            <a:grpSpLocks/>
          </p:cNvGrpSpPr>
          <p:nvPr/>
        </p:nvGrpSpPr>
        <p:grpSpPr bwMode="auto">
          <a:xfrm>
            <a:off x="-252413" y="6413500"/>
            <a:ext cx="3225801" cy="338138"/>
            <a:chOff x="-251742" y="6413500"/>
            <a:chExt cx="2160240" cy="338554"/>
          </a:xfrm>
        </p:grpSpPr>
        <p:grpSp>
          <p:nvGrpSpPr>
            <p:cNvPr id="9236" name="Group 20"/>
            <p:cNvGrpSpPr>
              <a:grpSpLocks/>
            </p:cNvGrpSpPr>
            <p:nvPr/>
          </p:nvGrpSpPr>
          <p:grpSpPr bwMode="auto">
            <a:xfrm>
              <a:off x="-251742" y="6421561"/>
              <a:ext cx="2160240" cy="319807"/>
              <a:chOff x="-756592" y="6453334"/>
              <a:chExt cx="2160240" cy="288034"/>
            </a:xfrm>
          </p:grpSpPr>
          <p:sp>
            <p:nvSpPr>
              <p:cNvPr id="22" name="Freeform 21"/>
              <p:cNvSpPr/>
              <p:nvPr/>
            </p:nvSpPr>
            <p:spPr>
              <a:xfrm rot="16200000">
                <a:off x="143513" y="5553127"/>
                <a:ext cx="287739" cy="2087949"/>
              </a:xfrm>
              <a:custGeom>
                <a:avLst/>
                <a:gdLst>
                  <a:gd name="connsiteX0" fmla="*/ 0 w 306387"/>
                  <a:gd name="connsiteY0" fmla="*/ 51066 h 1295400"/>
                  <a:gd name="connsiteX1" fmla="*/ 14957 w 306387"/>
                  <a:gd name="connsiteY1" fmla="*/ 14957 h 1295400"/>
                  <a:gd name="connsiteX2" fmla="*/ 51066 w 306387"/>
                  <a:gd name="connsiteY2" fmla="*/ 0 h 1295400"/>
                  <a:gd name="connsiteX3" fmla="*/ 255321 w 306387"/>
                  <a:gd name="connsiteY3" fmla="*/ 0 h 1295400"/>
                  <a:gd name="connsiteX4" fmla="*/ 291430 w 306387"/>
                  <a:gd name="connsiteY4" fmla="*/ 14957 h 1295400"/>
                  <a:gd name="connsiteX5" fmla="*/ 306387 w 306387"/>
                  <a:gd name="connsiteY5" fmla="*/ 51066 h 1295400"/>
                  <a:gd name="connsiteX6" fmla="*/ 306387 w 306387"/>
                  <a:gd name="connsiteY6" fmla="*/ 1244334 h 1295400"/>
                  <a:gd name="connsiteX7" fmla="*/ 291430 w 306387"/>
                  <a:gd name="connsiteY7" fmla="*/ 1280443 h 1295400"/>
                  <a:gd name="connsiteX8" fmla="*/ 255321 w 306387"/>
                  <a:gd name="connsiteY8" fmla="*/ 1295400 h 1295400"/>
                  <a:gd name="connsiteX9" fmla="*/ 51066 w 306387"/>
                  <a:gd name="connsiteY9" fmla="*/ 1295400 h 1295400"/>
                  <a:gd name="connsiteX10" fmla="*/ 14957 w 306387"/>
                  <a:gd name="connsiteY10" fmla="*/ 1280443 h 1295400"/>
                  <a:gd name="connsiteX11" fmla="*/ 0 w 306387"/>
                  <a:gd name="connsiteY11" fmla="*/ 1244334 h 1295400"/>
                  <a:gd name="connsiteX12" fmla="*/ 0 w 306387"/>
                  <a:gd name="connsiteY12" fmla="*/ 51066 h 1295400"/>
                  <a:gd name="connsiteX0" fmla="*/ 0 w 306387"/>
                  <a:gd name="connsiteY0" fmla="*/ 51066 h 1295402"/>
                  <a:gd name="connsiteX1" fmla="*/ 14957 w 306387"/>
                  <a:gd name="connsiteY1" fmla="*/ 14957 h 1295402"/>
                  <a:gd name="connsiteX2" fmla="*/ 51066 w 306387"/>
                  <a:gd name="connsiteY2" fmla="*/ 0 h 1295402"/>
                  <a:gd name="connsiteX3" fmla="*/ 255321 w 306387"/>
                  <a:gd name="connsiteY3" fmla="*/ 0 h 1295402"/>
                  <a:gd name="connsiteX4" fmla="*/ 291430 w 306387"/>
                  <a:gd name="connsiteY4" fmla="*/ 14957 h 1295402"/>
                  <a:gd name="connsiteX5" fmla="*/ 306387 w 306387"/>
                  <a:gd name="connsiteY5" fmla="*/ 51066 h 1295402"/>
                  <a:gd name="connsiteX6" fmla="*/ 306387 w 306387"/>
                  <a:gd name="connsiteY6" fmla="*/ 1244334 h 1295402"/>
                  <a:gd name="connsiteX7" fmla="*/ 291430 w 306387"/>
                  <a:gd name="connsiteY7" fmla="*/ 1280443 h 1295402"/>
                  <a:gd name="connsiteX8" fmla="*/ 229789 w 306387"/>
                  <a:gd name="connsiteY8" fmla="*/ 1295402 h 1295402"/>
                  <a:gd name="connsiteX9" fmla="*/ 51066 w 306387"/>
                  <a:gd name="connsiteY9" fmla="*/ 1295400 h 1295402"/>
                  <a:gd name="connsiteX10" fmla="*/ 14957 w 306387"/>
                  <a:gd name="connsiteY10" fmla="*/ 1280443 h 1295402"/>
                  <a:gd name="connsiteX11" fmla="*/ 0 w 306387"/>
                  <a:gd name="connsiteY11" fmla="*/ 1244334 h 1295402"/>
                  <a:gd name="connsiteX12" fmla="*/ 0 w 306387"/>
                  <a:gd name="connsiteY12" fmla="*/ 51066 h 1295402"/>
                  <a:gd name="connsiteX0" fmla="*/ 0 w 306387"/>
                  <a:gd name="connsiteY0" fmla="*/ 51066 h 1295402"/>
                  <a:gd name="connsiteX1" fmla="*/ 14957 w 306387"/>
                  <a:gd name="connsiteY1" fmla="*/ 14957 h 1295402"/>
                  <a:gd name="connsiteX2" fmla="*/ 51066 w 306387"/>
                  <a:gd name="connsiteY2" fmla="*/ 0 h 1295402"/>
                  <a:gd name="connsiteX3" fmla="*/ 255321 w 306387"/>
                  <a:gd name="connsiteY3" fmla="*/ 0 h 1295402"/>
                  <a:gd name="connsiteX4" fmla="*/ 291430 w 306387"/>
                  <a:gd name="connsiteY4" fmla="*/ 14957 h 1295402"/>
                  <a:gd name="connsiteX5" fmla="*/ 306387 w 306387"/>
                  <a:gd name="connsiteY5" fmla="*/ 51066 h 1295402"/>
                  <a:gd name="connsiteX6" fmla="*/ 306387 w 306387"/>
                  <a:gd name="connsiteY6" fmla="*/ 1244334 h 1295402"/>
                  <a:gd name="connsiteX7" fmla="*/ 291430 w 306387"/>
                  <a:gd name="connsiteY7" fmla="*/ 1280443 h 1295402"/>
                  <a:gd name="connsiteX8" fmla="*/ 229789 w 306387"/>
                  <a:gd name="connsiteY8" fmla="*/ 1295402 h 1295402"/>
                  <a:gd name="connsiteX9" fmla="*/ 51066 w 306387"/>
                  <a:gd name="connsiteY9" fmla="*/ 1295400 h 1295402"/>
                  <a:gd name="connsiteX10" fmla="*/ 14957 w 306387"/>
                  <a:gd name="connsiteY10" fmla="*/ 1280443 h 1295402"/>
                  <a:gd name="connsiteX11" fmla="*/ 0 w 306387"/>
                  <a:gd name="connsiteY11" fmla="*/ 1244334 h 1295402"/>
                  <a:gd name="connsiteX12" fmla="*/ 0 w 306387"/>
                  <a:gd name="connsiteY12" fmla="*/ 51066 h 129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387" h="1295402">
                    <a:moveTo>
                      <a:pt x="0" y="51066"/>
                    </a:moveTo>
                    <a:cubicBezTo>
                      <a:pt x="0" y="37522"/>
                      <a:pt x="5380" y="24534"/>
                      <a:pt x="14957" y="14957"/>
                    </a:cubicBezTo>
                    <a:cubicBezTo>
                      <a:pt x="24534" y="5380"/>
                      <a:pt x="37523" y="0"/>
                      <a:pt x="51066" y="0"/>
                    </a:cubicBezTo>
                    <a:lnTo>
                      <a:pt x="255321" y="0"/>
                    </a:lnTo>
                    <a:cubicBezTo>
                      <a:pt x="268865" y="0"/>
                      <a:pt x="281853" y="5380"/>
                      <a:pt x="291430" y="14957"/>
                    </a:cubicBezTo>
                    <a:cubicBezTo>
                      <a:pt x="301007" y="24534"/>
                      <a:pt x="306387" y="37523"/>
                      <a:pt x="306387" y="51066"/>
                    </a:cubicBezTo>
                    <a:lnTo>
                      <a:pt x="306387" y="1244334"/>
                    </a:lnTo>
                    <a:cubicBezTo>
                      <a:pt x="306387" y="1257878"/>
                      <a:pt x="304196" y="1271932"/>
                      <a:pt x="291430" y="1280443"/>
                    </a:cubicBezTo>
                    <a:cubicBezTo>
                      <a:pt x="278664" y="1288954"/>
                      <a:pt x="243332" y="1295402"/>
                      <a:pt x="229789" y="1295402"/>
                    </a:cubicBezTo>
                    <a:cubicBezTo>
                      <a:pt x="153607" y="1290928"/>
                      <a:pt x="110640" y="1295401"/>
                      <a:pt x="51066" y="1295400"/>
                    </a:cubicBezTo>
                    <a:cubicBezTo>
                      <a:pt x="37522" y="1295400"/>
                      <a:pt x="24534" y="1290020"/>
                      <a:pt x="14957" y="1280443"/>
                    </a:cubicBezTo>
                    <a:cubicBezTo>
                      <a:pt x="5380" y="1270866"/>
                      <a:pt x="0" y="1257877"/>
                      <a:pt x="0" y="1244334"/>
                    </a:cubicBezTo>
                    <a:lnTo>
                      <a:pt x="0" y="51066"/>
                    </a:lnTo>
                    <a:close/>
                  </a:path>
                </a:pathLst>
              </a:custGeom>
              <a:solidFill>
                <a:srgbClr val="D6AD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87836" y="6453232"/>
                <a:ext cx="215812" cy="287739"/>
              </a:xfrm>
              <a:prstGeom prst="ellipse">
                <a:avLst/>
              </a:prstGeom>
              <a:solidFill>
                <a:srgbClr val="D6AD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-74202" y="6413500"/>
              <a:ext cx="18678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kern="100" dirty="0">
                  <a:solidFill>
                    <a:schemeClr val="bg1"/>
                  </a:solidFill>
                  <a:latin typeface="Century Gothic" pitchFamily="34" charset="0"/>
                  <a:ea typeface="+mn-ea"/>
                  <a:cs typeface="+mn-cs"/>
                </a:rPr>
                <a:t>TÂCHE SUPPLÉMENTAIRE</a:t>
              </a:r>
              <a:endParaRPr lang="fr-FR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endParaRPr>
            </a:p>
          </p:txBody>
        </p:sp>
      </p:grpSp>
      <p:pic>
        <p:nvPicPr>
          <p:cNvPr id="25" name="Picture 24" descr="a grou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206875"/>
            <a:ext cx="533400" cy="31591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discus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214938"/>
            <a:ext cx="587375" cy="3651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77813" y="1258888"/>
            <a:ext cx="2095500" cy="1338262"/>
            <a:chOff x="278341" y="1253329"/>
            <a:chExt cx="2095298" cy="1338870"/>
          </a:xfrm>
        </p:grpSpPr>
        <p:sp>
          <p:nvSpPr>
            <p:cNvPr id="9233" name="Rectangle 8"/>
            <p:cNvSpPr>
              <a:spLocks noChangeArrowheads="1"/>
            </p:cNvSpPr>
            <p:nvPr/>
          </p:nvSpPr>
          <p:spPr bwMode="auto">
            <a:xfrm>
              <a:off x="324322" y="1268760"/>
              <a:ext cx="200333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000">
                  <a:latin typeface="Century Gothic" charset="0"/>
                </a:rPr>
                <a:t>Je ne sais pas </a:t>
              </a:r>
              <a:r>
                <a:rPr lang="x-none" altLang="x-none" sz="1600"/>
                <a:t/>
              </a:r>
              <a:br>
                <a:rPr lang="x-none" altLang="x-none" sz="1600"/>
              </a:br>
              <a:r>
                <a:rPr lang="en-GB" altLang="x-none" sz="2000">
                  <a:latin typeface="Century Gothic" charset="0"/>
                </a:rPr>
                <a:t>si c'est la meilleure chose à faire.</a:t>
              </a:r>
            </a:p>
          </p:txBody>
        </p:sp>
        <p:pic>
          <p:nvPicPr>
            <p:cNvPr id="9234" name="Picture 29" descr="beige quote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41" y="1253329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30" descr="beige quote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203881" y="2258115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013450" y="549275"/>
            <a:ext cx="2944813" cy="1938338"/>
            <a:chOff x="6012954" y="548680"/>
            <a:chExt cx="2945161" cy="1938992"/>
          </a:xfrm>
        </p:grpSpPr>
        <p:sp>
          <p:nvSpPr>
            <p:cNvPr id="9230" name="TextBox 1"/>
            <p:cNvSpPr txBox="1">
              <a:spLocks noChangeArrowheads="1"/>
            </p:cNvSpPr>
            <p:nvPr/>
          </p:nvSpPr>
          <p:spPr bwMode="auto">
            <a:xfrm>
              <a:off x="6012954" y="548680"/>
              <a:ext cx="294516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000">
                  <a:latin typeface="Century Gothic" charset="0"/>
                </a:rPr>
                <a:t>J'ai lu quelques uns des </a:t>
              </a:r>
              <a:r>
                <a:rPr lang="x-none" altLang="x-none" sz="1600"/>
                <a:t/>
              </a:r>
              <a:br>
                <a:rPr lang="x-none" altLang="x-none" sz="1600"/>
              </a:br>
              <a:r>
                <a:rPr lang="en-GB" altLang="x-none" sz="2000">
                  <a:latin typeface="Century Gothic" charset="0"/>
                </a:rPr>
                <a:t>commentaires négatifs au sujet de cette technologie sur le site internet.</a:t>
              </a:r>
            </a:p>
          </p:txBody>
        </p:sp>
        <p:pic>
          <p:nvPicPr>
            <p:cNvPr id="9231" name="Picture 31" descr="beige quote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228" y="548680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32" descr="beige quote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35484" y="2204864"/>
              <a:ext cx="169758" cy="26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0"/>
          <a:stretch>
            <a:fillRect/>
          </a:stretch>
        </p:blipFill>
        <p:spPr bwMode="auto">
          <a:xfrm>
            <a:off x="-1588" y="2209800"/>
            <a:ext cx="9147176" cy="467518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engage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28241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1913" y="1700213"/>
            <a:ext cx="69484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3200">
                <a:solidFill>
                  <a:srgbClr val="639729"/>
                </a:solidFill>
                <a:latin typeface="Century Gothic" charset="0"/>
              </a:rPr>
              <a:t>Amenez les étudiants à parler et à réfléchir </a:t>
            </a:r>
            <a:endParaRPr lang="fr-FR" altLang="x-none" sz="3200">
              <a:solidFill>
                <a:srgbClr val="639729"/>
              </a:solidFill>
              <a:latin typeface="Century Gothic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71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20838" y="2508250"/>
            <a:ext cx="60483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Préparer les Générations Futures pour un Engagement Actif</a:t>
            </a:r>
            <a:r>
              <a:rPr dirty="0">
                <a:latin typeface="+mn-lt"/>
                <a:ea typeface="+mn-ea"/>
                <a:cs typeface="+mn-cs"/>
              </a:rPr>
              <a:t> </a:t>
            </a:r>
            <a:r>
              <a:rPr lang="en-GB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rPr>
              <a:t>en Sciences</a:t>
            </a:r>
            <a:endParaRPr lang="fr-FR" sz="13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5157788"/>
            <a:ext cx="1871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37063"/>
            <a:ext cx="1285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365625"/>
            <a:ext cx="9128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11826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5157788"/>
            <a:ext cx="611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16338"/>
            <a:ext cx="6016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229225"/>
            <a:ext cx="14081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824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00438"/>
            <a:ext cx="495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7669213" y="443706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/>
              <a:t>TRACES</a:t>
            </a:r>
            <a:endParaRPr lang="fr-FR" altLang="x-none"/>
          </a:p>
        </p:txBody>
      </p:sp>
      <p:pic>
        <p:nvPicPr>
          <p:cNvPr id="1127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40408"/>
          <a:stretch>
            <a:fillRect/>
          </a:stretch>
        </p:blipFill>
        <p:spPr bwMode="auto">
          <a:xfrm>
            <a:off x="4068763" y="5157788"/>
            <a:ext cx="11049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500438"/>
            <a:ext cx="8556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00663"/>
            <a:ext cx="12223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3573463"/>
            <a:ext cx="409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8778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0975" y="3213100"/>
            <a:ext cx="8783638" cy="2663825"/>
          </a:xfrm>
          <a:prstGeom prst="rect">
            <a:avLst/>
          </a:prstGeom>
          <a:noFill/>
          <a:ln w="6350">
            <a:solidFill>
              <a:srgbClr val="0091C4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9090</TotalTime>
  <Words>283</Words>
  <Application>Microsoft Macintosh PowerPoint</Application>
  <PresentationFormat>Personnalisé</PresentationFormat>
  <Paragraphs>62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Calibri</vt:lpstr>
      <vt:lpstr>Arial</vt:lpstr>
      <vt:lpstr>Century Gothic</vt:lpstr>
      <vt:lpstr>ＭＳ Ｐゴシック</vt:lpstr>
      <vt:lpstr>Ebrima</vt:lpstr>
      <vt:lpstr>Mangal</vt:lpstr>
      <vt:lpstr>Myriad Pro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FPE</cp:lastModifiedBy>
  <cp:revision>303</cp:revision>
  <dcterms:created xsi:type="dcterms:W3CDTF">2014-11-04T13:44:49Z</dcterms:created>
  <dcterms:modified xsi:type="dcterms:W3CDTF">2019-10-10T08:31:53Z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01F146E1-A8C0-44E0-97A7-6E09FA22E4D7</vt:lpwstr>
  </property>
  <property fmtid="{D5CDD505-2E9C-101B-9397-08002B2CF9AE}" pid="3" name="ArticulatePath">
    <vt:lpwstr>grow your own body presentation</vt:lpwstr>
  </property>
</Properties>
</file>