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56" r:id="rId3"/>
    <p:sldId id="275" r:id="rId4"/>
    <p:sldId id="269" r:id="rId5"/>
    <p:sldId id="271" r:id="rId6"/>
    <p:sldId id="273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99"/>
    <a:srgbClr val="D6AD00"/>
    <a:srgbClr val="0091C4"/>
    <a:srgbClr val="C00000"/>
    <a:srgbClr val="F4F3EC"/>
    <a:srgbClr val="E9EFF7"/>
    <a:srgbClr val="CCDAEC"/>
    <a:srgbClr val="ECE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8351" autoAdjust="0"/>
  </p:normalViewPr>
  <p:slideViewPr>
    <p:cSldViewPr>
      <p:cViewPr varScale="1">
        <p:scale>
          <a:sx n="113" d="100"/>
          <a:sy n="113" d="100"/>
        </p:scale>
        <p:origin x="2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9AF075-EFEF-824E-B25B-D84BB9E5AC8F}" type="datetimeFigureOut">
              <a:rPr lang="fr-BE"/>
              <a:pPr>
                <a:defRPr/>
              </a:pPr>
              <a:t>10/10/19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04A5BA2-1795-7345-8090-DAEE4FDF15E8}" type="slidenum">
              <a:rPr lang="fr-BE" altLang="x-none"/>
              <a:pPr/>
              <a:t>‹#›</a:t>
            </a:fld>
            <a:endParaRPr lang="fr-B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DFFB1E-088D-DC48-85BC-7A0CFEA6F723}" type="datetimeFigureOut">
              <a:rPr lang="en-GB"/>
              <a:pPr>
                <a:defRPr/>
              </a:pPr>
              <a:t>10/10/2019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5B8B16-1736-8F4A-88B0-BC774CBA995F}" type="slidenum">
              <a:rPr lang="en-GB" altLang="x-none"/>
              <a:pPr/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82663A7-2A21-BB45-BFF8-FB03C6B41ED9}" type="slidenum">
              <a:rPr lang="en-GB" altLang="x-none"/>
              <a:pPr/>
              <a:t>2</a:t>
            </a:fld>
            <a:endParaRPr lang="fr-FR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64831" y="2159794"/>
            <a:ext cx="414338" cy="914400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7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2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5940425" y="6524625"/>
            <a:ext cx="3203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Diapositives pour les étudiants</a:t>
            </a:r>
            <a:endParaRPr lang="fr-FR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626E-73B0-DC45-AB7E-D24B0A9FF386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1435A-C177-084F-8C99-5CEC3CC83AD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621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8773-8AAC-7047-896D-58C222915421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9E656-D090-B64C-A9C6-F0F0D351514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895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21D8-410D-7D4D-B008-D0C85ADE2528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98B76-FACA-4647-8D84-CB0E063A659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71168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4A91-BA75-F249-9BF1-E17C93F3B48F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2C937-1039-D041-BAED-44527DCA9FD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9825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FBDB-EB30-8F4D-8BE3-6EAB3103F4AB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6FCC9-4AB0-0D47-8B61-5EB7B246100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9279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4DEC-6C94-F04F-B477-AF8C011FE465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CB39-D92F-DE4C-929E-FB2ADBAB77D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390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A76C-DBC0-234B-AFC7-B369D6EA217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006E8-4064-DA4E-BBAD-576CA25ADD6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7062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4622-09BD-A240-A67D-794E3EF50B97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68E23-3A26-904C-9B39-97BEE7594A8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459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2CDE-626C-6A4A-BA67-8631E830FF14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2AE4-9E26-6640-9037-6BFE65727CD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8456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6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/>
          <p:nvPr userDrawn="1"/>
        </p:nvSpPr>
        <p:spPr>
          <a:xfrm>
            <a:off x="1476375" y="6381750"/>
            <a:ext cx="6262688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Century Gothic" pitchFamily="34" charset="0"/>
                <a:ea typeface="+mn-ea"/>
                <a:cs typeface="+mn-cs"/>
              </a:rPr>
              <a:t> Pour plus d'informations, visitez EngagingScience.eu</a:t>
            </a:r>
          </a:p>
        </p:txBody>
      </p:sp>
    </p:spTree>
    <p:extLst>
      <p:ext uri="{BB962C8B-B14F-4D97-AF65-F5344CB8AC3E}">
        <p14:creationId xmlns:p14="http://schemas.microsoft.com/office/powerpoint/2010/main" val="61554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28675" cy="687705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15128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FB5DD502-B8C8-184C-BA01-738B177FBDE9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fr-FR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49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819676-63D7-754D-B172-4EFE092470CE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9591459-C5E4-8349-B561-C7C9372D211D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5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>
          <a:xfrm>
            <a:off x="755650" y="476250"/>
            <a:ext cx="6119813" cy="647700"/>
          </a:xfrm>
        </p:spPr>
        <p:txBody>
          <a:bodyPr/>
          <a:lstStyle/>
          <a:p>
            <a:r>
              <a:rPr lang="en-US" altLang="x-none" sz="3200">
                <a:solidFill>
                  <a:srgbClr val="0091C4"/>
                </a:solidFill>
                <a:latin typeface="Century Gothic" charset="0"/>
              </a:rPr>
              <a:t>Fiches pour les étudiants</a:t>
            </a:r>
            <a:endParaRPr lang="fr-FR" altLang="x-none" sz="4000">
              <a:solidFill>
                <a:srgbClr val="0091C4"/>
              </a:solidFill>
              <a:latin typeface="Century Gothic" charset="0"/>
              <a:ea typeface="Lato Regular" charset="0"/>
              <a:cs typeface="Lato Regular" charset="0"/>
            </a:endParaRPr>
          </a:p>
        </p:txBody>
      </p:sp>
      <p:pic>
        <p:nvPicPr>
          <p:cNvPr id="6147" name="Picture 4" descr="engag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9034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1209675"/>
            <a:ext cx="9142413" cy="106680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49" name="TextBox 16"/>
          <p:cNvSpPr txBox="1">
            <a:spLocks noChangeArrowheads="1"/>
          </p:cNvSpPr>
          <p:nvPr/>
        </p:nvSpPr>
        <p:spPr bwMode="auto">
          <a:xfrm>
            <a:off x="900113" y="1270000"/>
            <a:ext cx="7488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3 parents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95288" y="2701925"/>
          <a:ext cx="8497887" cy="3185478"/>
        </p:xfrm>
        <a:graphic>
          <a:graphicData uri="http://schemas.openxmlformats.org/drawingml/2006/table">
            <a:tbl>
              <a:tblPr/>
              <a:tblGrid>
                <a:gridCol w="1223962"/>
                <a:gridCol w="4176713"/>
                <a:gridCol w="3097212"/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</a:rPr>
                        <a:t>Fiche n° </a:t>
                      </a: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</a:rPr>
                        <a:t>Titre 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</a:rPr>
                        <a:t>Notes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Fiche 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Tout savoir à propos de la NOHL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Réutilisable, une par binôme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Fiche 2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La technique des 3 parents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Réutilisable, une par binôme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Fiche 3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Page de conseils</a:t>
                      </a: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Jetable, une par étudiant (optionnel)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Fiche 4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Le jeu des problèmes</a:t>
                      </a: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Réutilisable, une par binôme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Fiche 5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Les inconvénients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Réutilisable, une par groupe Plastifier et découper les cartes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3"/>
          <p:cNvSpPr txBox="1">
            <a:spLocks noChangeArrowheads="1"/>
          </p:cNvSpPr>
          <p:nvPr/>
        </p:nvSpPr>
        <p:spPr bwMode="auto">
          <a:xfrm>
            <a:off x="7813675" y="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SS1</a:t>
            </a:r>
            <a:endParaRPr lang="fr-FR" altLang="x-none" sz="1600">
              <a:latin typeface="Century Gothic" charset="0"/>
            </a:endParaRPr>
          </a:p>
        </p:txBody>
      </p:sp>
      <p:pic>
        <p:nvPicPr>
          <p:cNvPr id="7171" name="Picture 64" descr="Student shee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6"/>
          <p:cNvSpPr>
            <a:spLocks noChangeArrowheads="1"/>
          </p:cNvSpPr>
          <p:nvPr/>
        </p:nvSpPr>
        <p:spPr bwMode="auto">
          <a:xfrm>
            <a:off x="179388" y="908050"/>
            <a:ext cx="17287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 b="1">
                <a:solidFill>
                  <a:srgbClr val="0091C4"/>
                </a:solidFill>
                <a:latin typeface="Century Gothic" charset="0"/>
              </a:rPr>
              <a:t>Qu'est ce que la NOHL ?</a:t>
            </a:r>
          </a:p>
          <a:p>
            <a:pPr>
              <a:spcBef>
                <a:spcPts val="600"/>
              </a:spcBef>
            </a:pPr>
            <a:r>
              <a:rPr lang="en-GB" altLang="x-none" sz="1300">
                <a:latin typeface="Century Gothic" charset="0"/>
              </a:rPr>
              <a:t>La NOHL est une maladie des yeux qui provoque la cécité. Malheureusement il n'existe pas de traitement.</a:t>
            </a:r>
            <a:endParaRPr lang="fr-FR" altLang="x-none" sz="1300">
              <a:latin typeface="Century Gothic" charset="0"/>
            </a:endParaRPr>
          </a:p>
        </p:txBody>
      </p:sp>
      <p:sp>
        <p:nvSpPr>
          <p:cNvPr id="7173" name="TextBox 77"/>
          <p:cNvSpPr txBox="1">
            <a:spLocks noChangeArrowheads="1"/>
          </p:cNvSpPr>
          <p:nvPr/>
        </p:nvSpPr>
        <p:spPr bwMode="auto">
          <a:xfrm>
            <a:off x="179388" y="3756025"/>
            <a:ext cx="39243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 b="1">
                <a:solidFill>
                  <a:srgbClr val="0091C4"/>
                </a:solidFill>
                <a:latin typeface="Century Gothic" charset="0"/>
              </a:rPr>
              <a:t>Comment se transmet-elle ?</a:t>
            </a:r>
          </a:p>
          <a:p>
            <a:pPr>
              <a:spcBef>
                <a:spcPts val="600"/>
              </a:spcBef>
            </a:pPr>
            <a:r>
              <a:rPr lang="en-GB" altLang="x-none" sz="1300">
                <a:latin typeface="Century Gothic" charset="0"/>
              </a:rPr>
              <a:t>La NOHL est transmise par la mère. </a:t>
            </a:r>
            <a:r>
              <a:rPr lang="x-none" altLang="x-none" sz="1300"/>
              <a:t/>
            </a:r>
            <a:br>
              <a:rPr lang="x-none" altLang="x-none" sz="1300"/>
            </a:br>
            <a:r>
              <a:rPr lang="en-GB" altLang="x-none" sz="1300">
                <a:latin typeface="Century Gothic" charset="0"/>
              </a:rPr>
              <a:t>Au cours de la fécondation, la mère transmet des mitochondries défaillantes.</a:t>
            </a:r>
          </a:p>
        </p:txBody>
      </p:sp>
      <p:sp>
        <p:nvSpPr>
          <p:cNvPr id="7174" name="TextBox 85"/>
          <p:cNvSpPr txBox="1">
            <a:spLocks noChangeArrowheads="1"/>
          </p:cNvSpPr>
          <p:nvPr/>
        </p:nvSpPr>
        <p:spPr bwMode="auto">
          <a:xfrm>
            <a:off x="4284663" y="908050"/>
            <a:ext cx="230346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 b="1">
                <a:solidFill>
                  <a:srgbClr val="0091C4"/>
                </a:solidFill>
                <a:latin typeface="Century Gothic" charset="0"/>
              </a:rPr>
              <a:t>Quelle en est la cause ?</a:t>
            </a:r>
          </a:p>
          <a:p>
            <a:pPr>
              <a:spcBef>
                <a:spcPts val="600"/>
              </a:spcBef>
            </a:pPr>
            <a:r>
              <a:rPr lang="en-GB" altLang="x-none" sz="1300">
                <a:latin typeface="Century Gothic" charset="0"/>
              </a:rPr>
              <a:t>Le noyau de chaque cellule contient des chromosomes contenant de l'ADN. Les sections d'ADN contiennent les codes de nos caractéristiques. Ce sont les gènes.</a:t>
            </a:r>
          </a:p>
        </p:txBody>
      </p:sp>
      <p:sp>
        <p:nvSpPr>
          <p:cNvPr id="7175" name="Rectangle 86"/>
          <p:cNvSpPr>
            <a:spLocks noChangeArrowheads="1"/>
          </p:cNvSpPr>
          <p:nvPr/>
        </p:nvSpPr>
        <p:spPr bwMode="auto">
          <a:xfrm>
            <a:off x="1882775" y="954088"/>
            <a:ext cx="2184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Les mitochondries ne fonctionnent pas correctement et sont donc la source du problème. Les mitochondries sont les  </a:t>
            </a:r>
            <a:r>
              <a:rPr lang="x-none" altLang="x-none" sz="1200"/>
              <a:t/>
            </a:r>
            <a:br>
              <a:rPr lang="x-none" altLang="x-none" sz="1200"/>
            </a:br>
            <a:r>
              <a:rPr lang="en-GB" altLang="x-none" sz="1200">
                <a:latin typeface="Century Gothic" charset="0"/>
              </a:rPr>
              <a:t>éléments de la cellule qui produisent l'énergie. </a:t>
            </a:r>
          </a:p>
          <a:p>
            <a:endParaRPr lang="fr-FR" altLang="x-none" sz="1200">
              <a:latin typeface="Century Gothic" charset="0"/>
            </a:endParaRPr>
          </a:p>
        </p:txBody>
      </p:sp>
      <p:sp>
        <p:nvSpPr>
          <p:cNvPr id="7176" name="TextBox 32"/>
          <p:cNvSpPr txBox="1">
            <a:spLocks noChangeArrowheads="1"/>
          </p:cNvSpPr>
          <p:nvPr/>
        </p:nvSpPr>
        <p:spPr bwMode="auto">
          <a:xfrm>
            <a:off x="6300788" y="4581525"/>
            <a:ext cx="1122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400" b="1">
                <a:solidFill>
                  <a:srgbClr val="0091C4"/>
                </a:solidFill>
                <a:latin typeface="Century Gothic" charset="0"/>
              </a:rPr>
              <a:t>Enfant atteint de la NOHL</a:t>
            </a:r>
            <a:endParaRPr lang="fr-FR" altLang="x-none" sz="14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2275" y="179388"/>
            <a:ext cx="63357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>
                <a:solidFill>
                  <a:srgbClr val="0091C4"/>
                </a:solidFill>
                <a:latin typeface="Century Gothic" pitchFamily="34" charset="0"/>
                <a:ea typeface="+mn-ea"/>
                <a:cs typeface="+mn-cs"/>
              </a:rPr>
              <a:t>Tout savoir à propos de la NOHL</a:t>
            </a:r>
            <a:endParaRPr lang="fr-FR" sz="30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8" name="Picture 22" descr="bab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>
            <a:fillRect/>
          </a:stretch>
        </p:blipFill>
        <p:spPr bwMode="auto">
          <a:xfrm>
            <a:off x="6804025" y="3860800"/>
            <a:ext cx="2089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50825" y="4724400"/>
            <a:ext cx="5976938" cy="169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rgbClr val="0091C4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850" y="4752975"/>
            <a:ext cx="194468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Mitochondries défaillantes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49375" y="5445125"/>
            <a:ext cx="7588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latin typeface="Century Gothic" pitchFamily="34" charset="0"/>
                <a:ea typeface="+mn-ea"/>
                <a:cs typeface="+mn-cs"/>
              </a:rPr>
              <a:t>Sperma-tozoïde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182" name="Picture 39" descr="diag 5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79988"/>
            <a:ext cx="2066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40" descr="diag 5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4941888"/>
            <a:ext cx="1765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41" descr="diag 5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967288"/>
            <a:ext cx="8747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140200" y="4724400"/>
            <a:ext cx="19446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Mitochondries défaillantes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68563" y="5805488"/>
            <a:ext cx="1878012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latin typeface="Century Gothic" pitchFamily="34" charset="0"/>
                <a:ea typeface="+mn-ea"/>
                <a:cs typeface="+mn-cs"/>
              </a:rPr>
              <a:t>Fécondation : </a:t>
            </a: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050" dirty="0" err="1">
                <a:latin typeface="Century Gothic" pitchFamily="34" charset="0"/>
                <a:ea typeface="+mn-ea"/>
                <a:cs typeface="+mn-cs"/>
              </a:rPr>
              <a:t>noyaux</a:t>
            </a: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 de l'ovule et du </a:t>
            </a:r>
            <a:r>
              <a:rPr lang="en-GB" sz="1050" dirty="0" err="1">
                <a:latin typeface="Century Gothic" pitchFamily="34" charset="0"/>
                <a:ea typeface="+mn-ea"/>
                <a:cs typeface="+mn-cs"/>
              </a:rPr>
              <a:t>sperma-tozoïde</a:t>
            </a: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 fusionnent.</a:t>
            </a:r>
          </a:p>
        </p:txBody>
      </p:sp>
      <p:sp>
        <p:nvSpPr>
          <p:cNvPr id="7187" name="TextBox 45"/>
          <p:cNvSpPr txBox="1">
            <a:spLocks noChangeArrowheads="1"/>
          </p:cNvSpPr>
          <p:nvPr/>
        </p:nvSpPr>
        <p:spPr bwMode="auto">
          <a:xfrm>
            <a:off x="4273550" y="5732463"/>
            <a:ext cx="202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000">
                <a:latin typeface="Century Gothic" charset="0"/>
              </a:rPr>
              <a:t>Une cellule unique est for-mée. Elle va se subdiviser plusieurs fois pour former un embryon.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0825" y="5516563"/>
            <a:ext cx="5937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Ovule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189" name="TextBox 51"/>
          <p:cNvSpPr txBox="1">
            <a:spLocks noChangeArrowheads="1"/>
          </p:cNvSpPr>
          <p:nvPr/>
        </p:nvSpPr>
        <p:spPr bwMode="auto">
          <a:xfrm>
            <a:off x="4284663" y="2852738"/>
            <a:ext cx="4572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>
                <a:latin typeface="Century Gothic" charset="0"/>
              </a:rPr>
              <a:t>Les mitochondries contiennent également quelques gènes. Ceux-ci ont une fonction spécifique dans les mitochondries.</a:t>
            </a:r>
          </a:p>
          <a:p>
            <a:r>
              <a:rPr lang="en-GB" altLang="x-none" sz="1300">
                <a:latin typeface="Century Gothic" charset="0"/>
              </a:rPr>
              <a:t>Il peut arriver que ces gènes soient défectueux. Dans ce cas, la mitochondrie ne peut pas fonctionner correctement. C'est ce qui arrive dans </a:t>
            </a:r>
          </a:p>
          <a:p>
            <a:r>
              <a:rPr lang="en-GB" altLang="x-none" sz="1300">
                <a:latin typeface="Century Gothic" charset="0"/>
              </a:rPr>
              <a:t>le cas de la NOHL.</a:t>
            </a:r>
          </a:p>
        </p:txBody>
      </p:sp>
      <p:grpSp>
        <p:nvGrpSpPr>
          <p:cNvPr id="7190" name="Group 58"/>
          <p:cNvGrpSpPr>
            <a:grpSpLocks/>
          </p:cNvGrpSpPr>
          <p:nvPr/>
        </p:nvGrpSpPr>
        <p:grpSpPr bwMode="auto">
          <a:xfrm>
            <a:off x="250825" y="2492375"/>
            <a:ext cx="3360738" cy="1223963"/>
            <a:chOff x="251520" y="2492896"/>
            <a:chExt cx="3359260" cy="1224136"/>
          </a:xfrm>
        </p:grpSpPr>
        <p:pic>
          <p:nvPicPr>
            <p:cNvPr id="7204" name="Picture 42" descr="diag 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492897"/>
              <a:ext cx="1525989" cy="94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251520" y="2853310"/>
              <a:ext cx="1152018" cy="2540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Mitochondries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55556" y="2492896"/>
              <a:ext cx="1055224" cy="2540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Cytoplasme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9956" y="3031135"/>
              <a:ext cx="791814" cy="2540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Noyau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7208" name="TextBox 56"/>
            <p:cNvSpPr txBox="1">
              <a:spLocks noChangeArrowheads="1"/>
            </p:cNvSpPr>
            <p:nvPr/>
          </p:nvSpPr>
          <p:spPr bwMode="auto">
            <a:xfrm>
              <a:off x="1331639" y="3378478"/>
              <a:ext cx="15259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 b="1">
                  <a:latin typeface="Century Gothic" charset="0"/>
                </a:rPr>
                <a:t>Une cellule</a:t>
              </a:r>
              <a:endParaRPr lang="fr-FR" altLang="x-none" sz="1600" b="1">
                <a:latin typeface="Century Gothic" charset="0"/>
              </a:endParaRPr>
            </a:p>
          </p:txBody>
        </p:sp>
      </p:grp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>
            <a:off x="4140200" y="981075"/>
            <a:ext cx="0" cy="2952750"/>
          </a:xfrm>
          <a:prstGeom prst="line">
            <a:avLst/>
          </a:prstGeom>
          <a:noFill/>
          <a:ln w="9525">
            <a:solidFill>
              <a:srgbClr val="0091C4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2124075" y="5445125"/>
            <a:ext cx="514350" cy="280988"/>
          </a:xfrm>
          <a:prstGeom prst="rightArrow">
            <a:avLst>
              <a:gd name="adj1" fmla="val 50000"/>
              <a:gd name="adj2" fmla="val 50008"/>
            </a:avLst>
          </a:prstGeom>
          <a:solidFill>
            <a:srgbClr val="0091C4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2" name="Right Arrow 61"/>
          <p:cNvSpPr>
            <a:spLocks noChangeArrowheads="1"/>
          </p:cNvSpPr>
          <p:nvPr/>
        </p:nvSpPr>
        <p:spPr bwMode="auto">
          <a:xfrm>
            <a:off x="4273550" y="5445125"/>
            <a:ext cx="514350" cy="280988"/>
          </a:xfrm>
          <a:prstGeom prst="rightArrow">
            <a:avLst>
              <a:gd name="adj1" fmla="val 50000"/>
              <a:gd name="adj2" fmla="val 50008"/>
            </a:avLst>
          </a:prstGeom>
          <a:solidFill>
            <a:srgbClr val="0091C4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3" name="Right Arrow 62"/>
          <p:cNvSpPr>
            <a:spLocks noChangeArrowheads="1"/>
          </p:cNvSpPr>
          <p:nvPr/>
        </p:nvSpPr>
        <p:spPr bwMode="auto">
          <a:xfrm>
            <a:off x="6002338" y="5445125"/>
            <a:ext cx="1090612" cy="280988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91C4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7195" name="Group 68"/>
          <p:cNvGrpSpPr>
            <a:grpSpLocks/>
          </p:cNvGrpSpPr>
          <p:nvPr/>
        </p:nvGrpSpPr>
        <p:grpSpPr bwMode="auto">
          <a:xfrm>
            <a:off x="6443663" y="836613"/>
            <a:ext cx="2305050" cy="2016125"/>
            <a:chOff x="6444208" y="836712"/>
            <a:chExt cx="2304256" cy="2016224"/>
          </a:xfrm>
        </p:grpSpPr>
        <p:pic>
          <p:nvPicPr>
            <p:cNvPr id="7200" name="Picture 67" descr="cell chromosone dna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368" y="836712"/>
              <a:ext cx="2056080" cy="184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667748" y="2060734"/>
              <a:ext cx="1080716" cy="254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chromosome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44208" y="2436991"/>
              <a:ext cx="1152128" cy="4159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Section d'ADN (un gène)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7203" name="TextBox 28"/>
            <p:cNvSpPr txBox="1">
              <a:spLocks noChangeArrowheads="1"/>
            </p:cNvSpPr>
            <p:nvPr/>
          </p:nvSpPr>
          <p:spPr bwMode="auto">
            <a:xfrm>
              <a:off x="6732240" y="1567825"/>
              <a:ext cx="8640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200" b="1">
                  <a:solidFill>
                    <a:schemeClr val="bg1"/>
                  </a:solidFill>
                  <a:latin typeface="Century Gothic" charset="0"/>
                </a:rPr>
                <a:t>noyau</a:t>
              </a:r>
              <a:endParaRPr lang="fr-FR" altLang="x-none" sz="1200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7235825" y="1152525"/>
            <a:ext cx="215900" cy="260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885113" y="1844675"/>
            <a:ext cx="2159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9" name="Straight Arrow Connector 48"/>
          <p:cNvCxnSpPr>
            <a:stCxn id="39" idx="3"/>
          </p:cNvCxnSpPr>
          <p:nvPr/>
        </p:nvCxnSpPr>
        <p:spPr>
          <a:xfrm>
            <a:off x="7451725" y="1282700"/>
            <a:ext cx="576263" cy="2016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1"/>
          </p:cNvCxnSpPr>
          <p:nvPr/>
        </p:nvCxnSpPr>
        <p:spPr>
          <a:xfrm flipH="1">
            <a:off x="7451725" y="1916113"/>
            <a:ext cx="433388" cy="2889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mag page han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>
            <a:fillRect/>
          </a:stretch>
        </p:blipFill>
        <p:spPr bwMode="auto">
          <a:xfrm>
            <a:off x="34925" y="765175"/>
            <a:ext cx="9121775" cy="575945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ight Arrow 71"/>
          <p:cNvSpPr>
            <a:spLocks noChangeArrowheads="1"/>
          </p:cNvSpPr>
          <p:nvPr/>
        </p:nvSpPr>
        <p:spPr bwMode="auto">
          <a:xfrm rot="-156720">
            <a:off x="2195513" y="2190750"/>
            <a:ext cx="1428750" cy="265113"/>
          </a:xfrm>
          <a:prstGeom prst="rightArrow">
            <a:avLst>
              <a:gd name="adj1" fmla="val 50000"/>
              <a:gd name="adj2" fmla="val 49850"/>
            </a:avLst>
          </a:prstGeom>
          <a:solidFill>
            <a:srgbClr val="0091C4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2" name="Right Arrow 61"/>
          <p:cNvSpPr>
            <a:spLocks noChangeArrowheads="1"/>
          </p:cNvSpPr>
          <p:nvPr/>
        </p:nvSpPr>
        <p:spPr bwMode="auto">
          <a:xfrm rot="5400000">
            <a:off x="7647782" y="1937544"/>
            <a:ext cx="617537" cy="288925"/>
          </a:xfrm>
          <a:prstGeom prst="rightArrow">
            <a:avLst>
              <a:gd name="adj1" fmla="val 50000"/>
              <a:gd name="adj2" fmla="val 49832"/>
            </a:avLst>
          </a:prstGeom>
          <a:solidFill>
            <a:srgbClr val="0091C4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9" name="Right Arrow 98"/>
          <p:cNvSpPr>
            <a:spLocks noChangeArrowheads="1"/>
          </p:cNvSpPr>
          <p:nvPr/>
        </p:nvSpPr>
        <p:spPr bwMode="auto">
          <a:xfrm rot="-1287834">
            <a:off x="5360988" y="1571625"/>
            <a:ext cx="531812" cy="287338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91C4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8198" name="Picture 78" descr="mixed race cou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463925"/>
            <a:ext cx="14398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7" descr="diag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2688"/>
            <a:ext cx="28082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7" descr="diag 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1289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6" descr="diag 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1092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7813675" y="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SS2</a:t>
            </a:r>
            <a:endParaRPr lang="fr-FR" altLang="x-none" sz="1600">
              <a:latin typeface="Century Gothic" charset="0"/>
            </a:endParaRPr>
          </a:p>
        </p:txBody>
      </p:sp>
      <p:pic>
        <p:nvPicPr>
          <p:cNvPr id="8203" name="Picture 2" descr="Student sheet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38325" y="179388"/>
            <a:ext cx="59070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n-ea"/>
                <a:cs typeface="+mn-cs"/>
              </a:rPr>
              <a:t>La technologie des 3 parents</a:t>
            </a:r>
            <a:endParaRPr lang="fr-FR" sz="32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8205" name="Group 100"/>
          <p:cNvGrpSpPr>
            <a:grpSpLocks/>
          </p:cNvGrpSpPr>
          <p:nvPr/>
        </p:nvGrpSpPr>
        <p:grpSpPr bwMode="auto">
          <a:xfrm>
            <a:off x="5940425" y="2420938"/>
            <a:ext cx="2887663" cy="750887"/>
            <a:chOff x="-1173500" y="-5505739"/>
            <a:chExt cx="3013380" cy="771255"/>
          </a:xfrm>
        </p:grpSpPr>
        <p:sp>
          <p:nvSpPr>
            <p:cNvPr id="102" name="Rounded Rectangle 101"/>
            <p:cNvSpPr/>
            <p:nvPr/>
          </p:nvSpPr>
          <p:spPr>
            <a:xfrm>
              <a:off x="-1173500" y="-5505739"/>
              <a:ext cx="2932898" cy="77125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56" name="TextBox 102"/>
            <p:cNvSpPr txBox="1">
              <a:spLocks noChangeArrowheads="1"/>
            </p:cNvSpPr>
            <p:nvPr/>
          </p:nvSpPr>
          <p:spPr bwMode="auto">
            <a:xfrm>
              <a:off x="-1173500" y="-5430030"/>
              <a:ext cx="3013380" cy="663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 indent="-179388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200">
                  <a:solidFill>
                    <a:schemeClr val="bg1"/>
                  </a:solidFill>
                  <a:latin typeface="Century Gothic" charset="0"/>
                </a:rPr>
                <a:t>6. L'introduire dans l'utérus de la femme où il se développera pour donner un enfant sain.</a:t>
              </a:r>
              <a:endParaRPr lang="fr-FR" altLang="x-none" sz="12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8206" name="Group 103"/>
          <p:cNvGrpSpPr>
            <a:grpSpLocks/>
          </p:cNvGrpSpPr>
          <p:nvPr/>
        </p:nvGrpSpPr>
        <p:grpSpPr bwMode="auto">
          <a:xfrm>
            <a:off x="6981825" y="722313"/>
            <a:ext cx="1800225" cy="1200150"/>
            <a:chOff x="-1426628" y="1689817"/>
            <a:chExt cx="1878129" cy="1232336"/>
          </a:xfrm>
        </p:grpSpPr>
        <p:sp>
          <p:nvSpPr>
            <p:cNvPr id="105" name="Rounded Rectangle 104"/>
            <p:cNvSpPr/>
            <p:nvPr/>
          </p:nvSpPr>
          <p:spPr>
            <a:xfrm>
              <a:off x="-1404663" y="1753068"/>
              <a:ext cx="1759384" cy="11096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52" name="TextBox 105"/>
            <p:cNvSpPr txBox="1">
              <a:spLocks noChangeArrowheads="1"/>
            </p:cNvSpPr>
            <p:nvPr/>
          </p:nvSpPr>
          <p:spPr bwMode="auto">
            <a:xfrm>
              <a:off x="-1426628" y="1689817"/>
              <a:ext cx="1878129" cy="123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 indent="-179388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200">
                  <a:solidFill>
                    <a:schemeClr val="bg1"/>
                  </a:solidFill>
                  <a:latin typeface="Century Gothic" charset="0"/>
                </a:rPr>
                <a:t>5. Attendre que l’embryon se développe à partir de la  nouvelle cellule qui a été crée...</a:t>
              </a:r>
              <a:endParaRPr lang="fr-FR" altLang="x-none" sz="12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13357225" y="3841750"/>
            <a:ext cx="69850" cy="69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08" name="TextBox 31"/>
          <p:cNvSpPr txBox="1">
            <a:spLocks noChangeArrowheads="1"/>
          </p:cNvSpPr>
          <p:nvPr/>
        </p:nvSpPr>
        <p:spPr bwMode="auto">
          <a:xfrm>
            <a:off x="5940425" y="5013325"/>
            <a:ext cx="2887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100">
                <a:latin typeface="Century Gothic" charset="0"/>
              </a:rPr>
              <a:t>L'embryon héritera des caractéristiques </a:t>
            </a:r>
            <a:r>
              <a:rPr lang="x-none" altLang="x-none" sz="1100"/>
              <a:t/>
            </a:r>
            <a:br>
              <a:rPr lang="x-none" altLang="x-none" sz="1100"/>
            </a:br>
            <a:r>
              <a:rPr lang="en-GB" altLang="x-none" sz="1100">
                <a:latin typeface="Century Gothic" charset="0"/>
              </a:rPr>
              <a:t>de ses parents à l'exception des mitochondries défaillantes. </a:t>
            </a:r>
            <a:r>
              <a:rPr lang="x-none" altLang="x-none" sz="1100"/>
              <a:t/>
            </a:r>
            <a:br>
              <a:rPr lang="x-none" altLang="x-none" sz="1100"/>
            </a:br>
            <a:r>
              <a:rPr lang="en-GB" altLang="x-none" sz="1100">
                <a:latin typeface="Century Gothic" charset="0"/>
              </a:rPr>
              <a:t>L'embryon héritera des mitochondries de la femme saine. L'enfant naîtra avec un père... et deux mères !</a:t>
            </a:r>
            <a:endParaRPr lang="fr-FR" altLang="x-none" sz="1100">
              <a:latin typeface="Century Gothic" charset="0"/>
            </a:endParaRPr>
          </a:p>
        </p:txBody>
      </p:sp>
      <p:pic>
        <p:nvPicPr>
          <p:cNvPr id="8209" name="Picture 40" descr="diag 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908050"/>
            <a:ext cx="102711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23850" y="2247900"/>
            <a:ext cx="112553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latin typeface="Century Gothic" pitchFamily="34" charset="0"/>
                <a:ea typeface="+mn-ea"/>
                <a:cs typeface="+mn-cs"/>
              </a:rPr>
              <a:t>Mitochon</a:t>
            </a: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-dries saines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98838" y="981075"/>
            <a:ext cx="7413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Pipette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66813" y="2636838"/>
            <a:ext cx="1320800" cy="59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Ovule provenant d'une femme saine</a:t>
            </a:r>
          </a:p>
        </p:txBody>
      </p:sp>
      <p:grpSp>
        <p:nvGrpSpPr>
          <p:cNvPr id="8213" name="Group 76"/>
          <p:cNvGrpSpPr>
            <a:grpSpLocks/>
          </p:cNvGrpSpPr>
          <p:nvPr/>
        </p:nvGrpSpPr>
        <p:grpSpPr bwMode="auto">
          <a:xfrm>
            <a:off x="395288" y="928688"/>
            <a:ext cx="2736850" cy="723900"/>
            <a:chOff x="323528" y="927952"/>
            <a:chExt cx="2736304" cy="725156"/>
          </a:xfrm>
        </p:grpSpPr>
        <p:sp>
          <p:nvSpPr>
            <p:cNvPr id="76" name="Rounded Rectangle 75"/>
            <p:cNvSpPr/>
            <p:nvPr/>
          </p:nvSpPr>
          <p:spPr>
            <a:xfrm>
              <a:off x="323528" y="927952"/>
              <a:ext cx="2736304" cy="72515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48" name="TextBox 42"/>
            <p:cNvSpPr txBox="1">
              <a:spLocks noChangeArrowheads="1"/>
            </p:cNvSpPr>
            <p:nvPr/>
          </p:nvSpPr>
          <p:spPr bwMode="auto">
            <a:xfrm>
              <a:off x="323528" y="982469"/>
              <a:ext cx="27363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 indent="-179388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200">
                  <a:solidFill>
                    <a:schemeClr val="bg1"/>
                  </a:solidFill>
                  <a:latin typeface="Century Gothic" charset="0"/>
                </a:rPr>
                <a:t>1. Recevoir un ovule d'une</a:t>
              </a:r>
              <a:r>
                <a:rPr lang="x-none" altLang="x-none" sz="1600"/>
                <a:t/>
              </a:r>
              <a:br>
                <a:rPr lang="x-none" altLang="x-none" sz="1600"/>
              </a:br>
              <a:r>
                <a:rPr lang="en-GB" altLang="x-none" sz="1200">
                  <a:solidFill>
                    <a:schemeClr val="bg1"/>
                  </a:solidFill>
                  <a:latin typeface="Century Gothic" charset="0"/>
                </a:rPr>
                <a:t>femme saine. Retirer le noyau et s'en débarrasser.</a:t>
              </a:r>
              <a:endParaRPr lang="fr-FR" altLang="x-none" sz="12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8214" name="Group 107"/>
          <p:cNvGrpSpPr>
            <a:grpSpLocks/>
          </p:cNvGrpSpPr>
          <p:nvPr/>
        </p:nvGrpSpPr>
        <p:grpSpPr bwMode="auto">
          <a:xfrm>
            <a:off x="755650" y="4760913"/>
            <a:ext cx="3021013" cy="1547812"/>
            <a:chOff x="3635896" y="1290439"/>
            <a:chExt cx="3096344" cy="1590369"/>
          </a:xfrm>
        </p:grpSpPr>
        <p:sp>
          <p:nvSpPr>
            <p:cNvPr id="96" name="Rounded Rectangle 95"/>
            <p:cNvSpPr>
              <a:spLocks noChangeArrowheads="1"/>
            </p:cNvSpPr>
            <p:nvPr/>
          </p:nvSpPr>
          <p:spPr bwMode="auto">
            <a:xfrm>
              <a:off x="3635896" y="1290439"/>
              <a:ext cx="3024336" cy="1590369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35896" y="1412775"/>
              <a:ext cx="1223568" cy="415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Mitochondries défaillantes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08672" y="1916800"/>
              <a:ext cx="1223568" cy="415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Mitochondries défaillantes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647286" y="2205513"/>
              <a:ext cx="636190" cy="259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Ovule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83476" y="2166365"/>
              <a:ext cx="720799" cy="254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Spermatozoïde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8244" name="Picture 106" descr="diag 5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8533">
              <a:off x="3944237" y="2085967"/>
              <a:ext cx="2365244" cy="47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/>
          <a:srcRect l="7119" r="7459"/>
          <a:stretch>
            <a:fillRect/>
          </a:stretch>
        </p:blipFill>
        <p:spPr bwMode="auto">
          <a:xfrm>
            <a:off x="6516216" y="3356992"/>
            <a:ext cx="1897444" cy="161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" name="TextBox 60"/>
          <p:cNvSpPr txBox="1"/>
          <p:nvPr/>
        </p:nvSpPr>
        <p:spPr>
          <a:xfrm>
            <a:off x="395288" y="2997200"/>
            <a:ext cx="12731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Femme atteinte d'une </a:t>
            </a:r>
            <a:r>
              <a:rPr lang="en-GB" sz="1050" dirty="0" err="1">
                <a:latin typeface="Century Gothic" pitchFamily="34" charset="0"/>
                <a:ea typeface="+mn-ea"/>
                <a:cs typeface="+mn-cs"/>
              </a:rPr>
              <a:t>maladie</a:t>
            </a: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050" dirty="0" err="1">
                <a:latin typeface="Century Gothic" pitchFamily="34" charset="0"/>
                <a:ea typeface="+mn-ea"/>
                <a:cs typeface="+mn-cs"/>
              </a:rPr>
              <a:t>mitochon</a:t>
            </a: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latin typeface="Century Gothic" pitchFamily="34" charset="0"/>
                <a:ea typeface="+mn-ea"/>
                <a:cs typeface="+mn-cs"/>
              </a:rPr>
              <a:t>driale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8217" name="Picture 35" descr="diag 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08500"/>
            <a:ext cx="13493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8" name="Group 112"/>
          <p:cNvGrpSpPr>
            <a:grpSpLocks/>
          </p:cNvGrpSpPr>
          <p:nvPr/>
        </p:nvGrpSpPr>
        <p:grpSpPr bwMode="auto">
          <a:xfrm>
            <a:off x="1643063" y="3500438"/>
            <a:ext cx="2208212" cy="855662"/>
            <a:chOff x="4686228" y="875152"/>
            <a:chExt cx="3122489" cy="877284"/>
          </a:xfrm>
        </p:grpSpPr>
        <p:sp>
          <p:nvSpPr>
            <p:cNvPr id="83" name="Rounded Rectangle 82"/>
            <p:cNvSpPr/>
            <p:nvPr/>
          </p:nvSpPr>
          <p:spPr>
            <a:xfrm>
              <a:off x="4748233" y="875152"/>
              <a:ext cx="3060484" cy="85641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38" name="TextBox 83"/>
            <p:cNvSpPr txBox="1">
              <a:spLocks noChangeArrowheads="1"/>
            </p:cNvSpPr>
            <p:nvPr/>
          </p:nvSpPr>
          <p:spPr bwMode="auto">
            <a:xfrm>
              <a:off x="4686228" y="899278"/>
              <a:ext cx="3053789" cy="85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 indent="-179388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200">
                  <a:solidFill>
                    <a:schemeClr val="bg1"/>
                  </a:solidFill>
                  <a:latin typeface="Century Gothic" charset="0"/>
                </a:rPr>
                <a:t>2. Féconder l'ovule avec le sperme de l'homme dans un récipient en verre.</a:t>
              </a:r>
              <a:endParaRPr lang="fr-FR" altLang="x-none" sz="12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8219" name="Group 89"/>
          <p:cNvGrpSpPr>
            <a:grpSpLocks/>
          </p:cNvGrpSpPr>
          <p:nvPr/>
        </p:nvGrpSpPr>
        <p:grpSpPr bwMode="auto">
          <a:xfrm>
            <a:off x="4067175" y="5291138"/>
            <a:ext cx="1800225" cy="874712"/>
            <a:chOff x="569479" y="3959761"/>
            <a:chExt cx="2347968" cy="479929"/>
          </a:xfrm>
        </p:grpSpPr>
        <p:sp>
          <p:nvSpPr>
            <p:cNvPr id="91" name="Rounded Rectangle 90"/>
            <p:cNvSpPr/>
            <p:nvPr/>
          </p:nvSpPr>
          <p:spPr>
            <a:xfrm>
              <a:off x="589648" y="3959761"/>
              <a:ext cx="2327799" cy="4799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34" name="TextBox 91"/>
            <p:cNvSpPr txBox="1">
              <a:spLocks noChangeArrowheads="1"/>
            </p:cNvSpPr>
            <p:nvPr/>
          </p:nvSpPr>
          <p:spPr bwMode="auto">
            <a:xfrm>
              <a:off x="569479" y="4004503"/>
              <a:ext cx="2254051" cy="35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 indent="-179388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200">
                  <a:solidFill>
                    <a:schemeClr val="bg1"/>
                  </a:solidFill>
                  <a:latin typeface="Century Gothic" charset="0"/>
                </a:rPr>
                <a:t>3. Retirer le noyau de l'ovule fécondé.</a:t>
              </a:r>
              <a:endParaRPr lang="fr-FR" altLang="x-none" sz="12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8220" name="TextBox 51"/>
          <p:cNvSpPr txBox="1">
            <a:spLocks noChangeArrowheads="1"/>
          </p:cNvSpPr>
          <p:nvPr/>
        </p:nvSpPr>
        <p:spPr bwMode="auto">
          <a:xfrm>
            <a:off x="3851275" y="3357563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000">
                <a:latin typeface="Century Gothic" charset="0"/>
              </a:rPr>
              <a:t>Mitochondries défaillantes</a:t>
            </a:r>
            <a:endParaRPr lang="fr-FR" altLang="x-none" sz="1000">
              <a:latin typeface="Century Gothic" charset="0"/>
            </a:endParaRPr>
          </a:p>
        </p:txBody>
      </p:sp>
      <p:sp>
        <p:nvSpPr>
          <p:cNvPr id="8221" name="TextBox 52"/>
          <p:cNvSpPr txBox="1">
            <a:spLocks noChangeArrowheads="1"/>
          </p:cNvSpPr>
          <p:nvPr/>
        </p:nvSpPr>
        <p:spPr bwMode="auto">
          <a:xfrm>
            <a:off x="4572000" y="4583113"/>
            <a:ext cx="15128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100" b="1">
                <a:latin typeface="Century Gothic" charset="0"/>
              </a:rPr>
              <a:t>Noyau </a:t>
            </a:r>
            <a:r>
              <a:rPr lang="en-GB" altLang="x-none" sz="1100">
                <a:latin typeface="Century Gothic" charset="0"/>
              </a:rPr>
              <a:t>contenant les gènes du couple</a:t>
            </a:r>
            <a:endParaRPr lang="fr-FR" altLang="x-none" sz="1100">
              <a:latin typeface="Century Gothic" charset="0"/>
            </a:endParaRPr>
          </a:p>
        </p:txBody>
      </p:sp>
      <p:grpSp>
        <p:nvGrpSpPr>
          <p:cNvPr id="8222" name="Group 88"/>
          <p:cNvGrpSpPr>
            <a:grpSpLocks/>
          </p:cNvGrpSpPr>
          <p:nvPr/>
        </p:nvGrpSpPr>
        <p:grpSpPr bwMode="auto">
          <a:xfrm>
            <a:off x="3419475" y="2657475"/>
            <a:ext cx="1873250" cy="555625"/>
            <a:chOff x="-19035" y="3653172"/>
            <a:chExt cx="1918627" cy="569608"/>
          </a:xfrm>
        </p:grpSpPr>
        <p:sp>
          <p:nvSpPr>
            <p:cNvPr id="70" name="Rounded Rectangle 69"/>
            <p:cNvSpPr/>
            <p:nvPr/>
          </p:nvSpPr>
          <p:spPr>
            <a:xfrm>
              <a:off x="-19035" y="3653172"/>
              <a:ext cx="1844835" cy="56960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30" name="TextBox 46"/>
            <p:cNvSpPr txBox="1">
              <a:spLocks noChangeArrowheads="1"/>
            </p:cNvSpPr>
            <p:nvPr/>
          </p:nvSpPr>
          <p:spPr bwMode="auto">
            <a:xfrm>
              <a:off x="-19035" y="3705285"/>
              <a:ext cx="1918627" cy="47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9388" indent="-179388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200">
                  <a:solidFill>
                    <a:schemeClr val="bg1"/>
                  </a:solidFill>
                  <a:latin typeface="Century Gothic" charset="0"/>
                </a:rPr>
                <a:t>4. L'introduire dans l'ovule sain.</a:t>
              </a:r>
              <a:endParaRPr lang="fr-FR" altLang="x-none" sz="12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>
            <a:off x="4889500" y="1916113"/>
            <a:ext cx="422275" cy="2243137"/>
          </a:xfrm>
          <a:custGeom>
            <a:avLst/>
            <a:gdLst>
              <a:gd name="connsiteX0" fmla="*/ 0 w 475594"/>
              <a:gd name="connsiteY0" fmla="*/ 1844566 h 1844566"/>
              <a:gd name="connsiteX1" fmla="*/ 472966 w 475594"/>
              <a:gd name="connsiteY1" fmla="*/ 930166 h 1844566"/>
              <a:gd name="connsiteX2" fmla="*/ 15766 w 475594"/>
              <a:gd name="connsiteY2" fmla="*/ 0 h 1844566"/>
              <a:gd name="connsiteX0" fmla="*/ 0 w 487167"/>
              <a:gd name="connsiteY0" fmla="*/ 1969120 h 1969120"/>
              <a:gd name="connsiteX1" fmla="*/ 472966 w 487167"/>
              <a:gd name="connsiteY1" fmla="*/ 1054720 h 1969120"/>
              <a:gd name="connsiteX2" fmla="*/ 85207 w 487167"/>
              <a:gd name="connsiteY2" fmla="*/ 0 h 1969120"/>
              <a:gd name="connsiteX0" fmla="*/ 0 w 387440"/>
              <a:gd name="connsiteY0" fmla="*/ 1969120 h 1969120"/>
              <a:gd name="connsiteX1" fmla="*/ 373239 w 387440"/>
              <a:gd name="connsiteY1" fmla="*/ 996435 h 1969120"/>
              <a:gd name="connsiteX2" fmla="*/ 85207 w 387440"/>
              <a:gd name="connsiteY2" fmla="*/ 0 h 1969120"/>
              <a:gd name="connsiteX0" fmla="*/ 0 w 421623"/>
              <a:gd name="connsiteY0" fmla="*/ 1939453 h 1939453"/>
              <a:gd name="connsiteX1" fmla="*/ 402539 w 421623"/>
              <a:gd name="connsiteY1" fmla="*/ 996435 h 1939453"/>
              <a:gd name="connsiteX2" fmla="*/ 114507 w 421623"/>
              <a:gd name="connsiteY2" fmla="*/ 0 h 19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623" h="1939453">
                <a:moveTo>
                  <a:pt x="0" y="1939453"/>
                </a:moveTo>
                <a:cubicBezTo>
                  <a:pt x="235169" y="1635967"/>
                  <a:pt x="383455" y="1319677"/>
                  <a:pt x="402539" y="996435"/>
                </a:cubicBezTo>
                <a:cubicBezTo>
                  <a:pt x="421623" y="673193"/>
                  <a:pt x="344421" y="311369"/>
                  <a:pt x="114507" y="0"/>
                </a:cubicBezTo>
              </a:path>
            </a:pathLst>
          </a:custGeom>
          <a:ln w="57150">
            <a:solidFill>
              <a:srgbClr val="0091C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Right Arrow 72"/>
          <p:cNvSpPr>
            <a:spLocks noChangeArrowheads="1"/>
          </p:cNvSpPr>
          <p:nvPr/>
        </p:nvSpPr>
        <p:spPr bwMode="auto">
          <a:xfrm rot="-2427796">
            <a:off x="3422650" y="4826000"/>
            <a:ext cx="1293813" cy="263525"/>
          </a:xfrm>
          <a:prstGeom prst="rightArrow">
            <a:avLst>
              <a:gd name="adj1" fmla="val 50000"/>
              <a:gd name="adj2" fmla="val 50142"/>
            </a:avLst>
          </a:prstGeom>
          <a:solidFill>
            <a:srgbClr val="0091C4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25" name="TextBox 73"/>
          <p:cNvSpPr txBox="1">
            <a:spLocks noChangeArrowheads="1"/>
          </p:cNvSpPr>
          <p:nvPr/>
        </p:nvSpPr>
        <p:spPr bwMode="auto">
          <a:xfrm>
            <a:off x="1763713" y="4365625"/>
            <a:ext cx="1420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100">
                <a:latin typeface="Century Gothic" charset="0"/>
              </a:rPr>
              <a:t>Couple désirant avoir un enfant</a:t>
            </a:r>
            <a:endParaRPr lang="fr-FR" altLang="x-none" sz="1100">
              <a:latin typeface="Century Gothic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32138" y="1801813"/>
            <a:ext cx="1125537" cy="403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Mitochondries saines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tepa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r="841" b="3159"/>
          <a:stretch>
            <a:fillRect/>
          </a:stretch>
        </p:blipFill>
        <p:spPr bwMode="auto">
          <a:xfrm>
            <a:off x="179388" y="908050"/>
            <a:ext cx="8736012" cy="5546725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7813675" y="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SS3</a:t>
            </a:r>
            <a:endParaRPr lang="fr-FR" altLang="x-none" sz="1600">
              <a:latin typeface="Century Gothic" charset="0"/>
            </a:endParaRPr>
          </a:p>
        </p:txBody>
      </p:sp>
      <p:pic>
        <p:nvPicPr>
          <p:cNvPr id="9220" name="Picture 2" descr="Student shee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79388"/>
            <a:ext cx="9144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n-ea"/>
                <a:cs typeface="+mn-cs"/>
              </a:rPr>
              <a:t>Page de conseils</a:t>
            </a:r>
            <a:endParaRPr lang="fr-FR" sz="32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9222" name="Group 23"/>
          <p:cNvGrpSpPr>
            <a:grpSpLocks/>
          </p:cNvGrpSpPr>
          <p:nvPr/>
        </p:nvGrpSpPr>
        <p:grpSpPr bwMode="auto">
          <a:xfrm>
            <a:off x="900113" y="974725"/>
            <a:ext cx="7848600" cy="5191125"/>
            <a:chOff x="899592" y="974338"/>
            <a:chExt cx="7848872" cy="5190966"/>
          </a:xfrm>
        </p:grpSpPr>
        <p:sp>
          <p:nvSpPr>
            <p:cNvPr id="9223" name="TextBox 3"/>
            <p:cNvSpPr txBox="1">
              <a:spLocks noChangeArrowheads="1"/>
            </p:cNvSpPr>
            <p:nvPr/>
          </p:nvSpPr>
          <p:spPr bwMode="auto">
            <a:xfrm>
              <a:off x="899592" y="974338"/>
              <a:ext cx="7704856" cy="148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rgbClr val="C00000"/>
                  </a:solidFill>
                  <a:latin typeface="Century Gothic" charset="0"/>
                </a:rPr>
                <a:t>Qu'est ce que la NOHL ?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GB" altLang="x-none" sz="1500">
                  <a:latin typeface="Century Gothic" charset="0"/>
                </a:rPr>
                <a:t>La NOHL est une maladie qui affecte les                                                   des cellules.</a:t>
              </a:r>
            </a:p>
            <a:p>
              <a:pPr>
                <a:lnSpc>
                  <a:spcPct val="150000"/>
                </a:lnSpc>
              </a:pPr>
              <a:r>
                <a:rPr lang="en-GB" altLang="x-none" sz="1500">
                  <a:latin typeface="Century Gothic" charset="0"/>
                </a:rPr>
                <a:t>Elle est provoquée par une erreur dans</a:t>
              </a:r>
            </a:p>
            <a:p>
              <a:pPr>
                <a:lnSpc>
                  <a:spcPct val="150000"/>
                </a:lnSpc>
              </a:pPr>
              <a:r>
                <a:rPr lang="en-GB" altLang="x-none" sz="1500">
                  <a:latin typeface="Century Gothic" charset="0"/>
                </a:rPr>
                <a:t>Elle est transmise de la mère au fœtus parce que...</a:t>
              </a:r>
              <a:endParaRPr lang="fr-FR" altLang="x-none" sz="1500"/>
            </a:p>
          </p:txBody>
        </p:sp>
        <p:sp>
          <p:nvSpPr>
            <p:cNvPr id="9224" name="TextBox 4"/>
            <p:cNvSpPr txBox="1">
              <a:spLocks noChangeArrowheads="1"/>
            </p:cNvSpPr>
            <p:nvPr/>
          </p:nvSpPr>
          <p:spPr bwMode="auto">
            <a:xfrm>
              <a:off x="899592" y="2852936"/>
              <a:ext cx="7848872" cy="298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rgbClr val="C00000"/>
                  </a:solidFill>
                  <a:latin typeface="Century Gothic" charset="0"/>
                </a:rPr>
                <a:t>La technique des 3 parents peut-elle aider Maya et Jake ?</a:t>
              </a:r>
            </a:p>
            <a:p>
              <a:pPr>
                <a:spcBef>
                  <a:spcPts val="600"/>
                </a:spcBef>
              </a:pPr>
              <a:r>
                <a:rPr lang="en-GB" altLang="x-none" sz="1500">
                  <a:latin typeface="Century Gothic" charset="0"/>
                </a:rPr>
                <a:t>En utilisant cette technique, leur enfant héritera de leurs gènes et de leurs caractéristiques parce que...</a:t>
              </a:r>
            </a:p>
            <a:p>
              <a:endParaRPr lang="fr-FR" altLang="x-none" sz="1500">
                <a:latin typeface="Century Gothic" charset="0"/>
              </a:endParaRPr>
            </a:p>
            <a:p>
              <a:endParaRPr lang="fr-FR" altLang="x-none" sz="1500">
                <a:latin typeface="Century Gothic" charset="0"/>
              </a:endParaRPr>
            </a:p>
            <a:p>
              <a:r>
                <a:rPr lang="en-GB" altLang="x-none" sz="1500">
                  <a:latin typeface="Century Gothic" charset="0"/>
                </a:rPr>
                <a:t>Néanmoins leur enfant n'héritera pas des mitochondries de Maya parce que...</a:t>
              </a:r>
            </a:p>
            <a:p>
              <a:endParaRPr lang="fr-FR" altLang="x-none" sz="1500">
                <a:latin typeface="Century Gothic" charset="0"/>
              </a:endParaRPr>
            </a:p>
            <a:p>
              <a:endParaRPr lang="fr-FR" altLang="x-none" sz="1500">
                <a:latin typeface="Century Gothic" charset="0"/>
              </a:endParaRPr>
            </a:p>
            <a:p>
              <a:r>
                <a:rPr lang="en-GB" altLang="x-none" sz="1500">
                  <a:latin typeface="Century Gothic" charset="0"/>
                </a:rPr>
                <a:t>C'est une bonne chose parce que...</a:t>
              </a:r>
            </a:p>
            <a:p>
              <a:endParaRPr lang="fr-FR" altLang="x-none" sz="1500">
                <a:latin typeface="Century Gothic" charset="0"/>
              </a:endParaRPr>
            </a:p>
            <a:p>
              <a:endParaRPr lang="fr-FR" altLang="x-none" sz="1500">
                <a:latin typeface="Century Gothic" charset="0"/>
              </a:endParaRPr>
            </a:p>
            <a:p>
              <a:r>
                <a:rPr lang="en-GB" altLang="x-none" sz="1500">
                  <a:latin typeface="Century Gothic" charset="0"/>
                </a:rPr>
                <a:t>Je pense que cette technique </a:t>
              </a:r>
              <a:r>
                <a:rPr lang="en-GB" altLang="x-none" sz="1500" b="1">
                  <a:solidFill>
                    <a:srgbClr val="C00000"/>
                  </a:solidFill>
                  <a:latin typeface="Century Gothic" charset="0"/>
                </a:rPr>
                <a:t>pourra / ne pourra pas </a:t>
              </a:r>
              <a:r>
                <a:rPr lang="en-GB" altLang="x-none" sz="1500">
                  <a:latin typeface="Century Gothic" charset="0"/>
                </a:rPr>
                <a:t>les aider parce que...</a:t>
              </a:r>
              <a:endParaRPr lang="fr-FR" altLang="x-none" sz="1500"/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4788024" y="1628800"/>
              <a:ext cx="2520280" cy="0"/>
            </a:xfrm>
            <a:prstGeom prst="line">
              <a:avLst/>
            </a:prstGeom>
            <a:noFill/>
            <a:ln w="3175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4644008" y="1988840"/>
              <a:ext cx="2808312" cy="0"/>
            </a:xfrm>
            <a:prstGeom prst="line">
              <a:avLst/>
            </a:prstGeom>
            <a:noFill/>
            <a:ln w="3175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971600" y="2708920"/>
              <a:ext cx="7776864" cy="0"/>
            </a:xfrm>
            <a:prstGeom prst="line">
              <a:avLst/>
            </a:prstGeom>
            <a:noFill/>
            <a:ln w="3175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971600" y="4077072"/>
              <a:ext cx="7776864" cy="0"/>
            </a:xfrm>
            <a:prstGeom prst="line">
              <a:avLst/>
            </a:prstGeom>
            <a:noFill/>
            <a:ln w="3175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971600" y="4797152"/>
              <a:ext cx="7776864" cy="0"/>
            </a:xfrm>
            <a:prstGeom prst="line">
              <a:avLst/>
            </a:prstGeom>
            <a:noFill/>
            <a:ln w="3175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971600" y="5445224"/>
              <a:ext cx="7776864" cy="0"/>
            </a:xfrm>
            <a:prstGeom prst="line">
              <a:avLst/>
            </a:prstGeom>
            <a:noFill/>
            <a:ln w="3175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>
              <a:off x="971600" y="6165304"/>
              <a:ext cx="7776864" cy="0"/>
            </a:xfrm>
            <a:prstGeom prst="line">
              <a:avLst/>
            </a:prstGeom>
            <a:noFill/>
            <a:ln w="3175">
              <a:solidFill>
                <a:srgbClr val="0091C4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3" descr="engage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3752C"/>
              </a:clrFrom>
              <a:clrTo>
                <a:srgbClr val="F375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8"/>
          <a:stretch>
            <a:fillRect/>
          </a:stretch>
        </p:blipFill>
        <p:spPr bwMode="auto">
          <a:xfrm rot="-1367711">
            <a:off x="1404938" y="127000"/>
            <a:ext cx="33051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ba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>
            <a:fillRect/>
          </a:stretch>
        </p:blipFill>
        <p:spPr bwMode="auto">
          <a:xfrm>
            <a:off x="3419475" y="3716338"/>
            <a:ext cx="766763" cy="9794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37"/>
          <p:cNvGrpSpPr>
            <a:grpSpLocks/>
          </p:cNvGrpSpPr>
          <p:nvPr/>
        </p:nvGrpSpPr>
        <p:grpSpPr bwMode="auto">
          <a:xfrm>
            <a:off x="3132138" y="4868863"/>
            <a:ext cx="1439862" cy="1439862"/>
            <a:chOff x="3131840" y="5148610"/>
            <a:chExt cx="1440160" cy="1440159"/>
          </a:xfrm>
        </p:grpSpPr>
        <p:sp>
          <p:nvSpPr>
            <p:cNvPr id="23" name="Rounded Rectangle 22"/>
            <p:cNvSpPr/>
            <p:nvPr/>
          </p:nvSpPr>
          <p:spPr>
            <a:xfrm>
              <a:off x="3131840" y="5148610"/>
              <a:ext cx="1440160" cy="504056"/>
            </a:xfrm>
            <a:prstGeom prst="roundRect">
              <a:avLst/>
            </a:prstGeom>
            <a:solidFill>
              <a:srgbClr val="0091C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83" name="TextBox 23"/>
            <p:cNvSpPr txBox="1">
              <a:spLocks noChangeArrowheads="1"/>
            </p:cNvSpPr>
            <p:nvPr/>
          </p:nvSpPr>
          <p:spPr bwMode="auto">
            <a:xfrm>
              <a:off x="3131840" y="5191000"/>
              <a:ext cx="13698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200" b="1">
                  <a:solidFill>
                    <a:schemeClr val="bg1"/>
                  </a:solidFill>
                  <a:latin typeface="Century Gothic" charset="0"/>
                </a:rPr>
                <a:t>La société dans son ensemble</a:t>
              </a:r>
              <a:endParaRPr lang="fr-FR" altLang="x-none" sz="1200">
                <a:solidFill>
                  <a:schemeClr val="bg1"/>
                </a:solidFill>
                <a:latin typeface="Century Gothic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70"/>
            <a:stretch>
              <a:fillRect/>
            </a:stretch>
          </p:blipFill>
          <p:spPr bwMode="auto">
            <a:xfrm>
              <a:off x="3204672" y="5940697"/>
              <a:ext cx="1267833" cy="6480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6" descr="Melanie2-medium_smi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95"/>
          <a:stretch>
            <a:fillRect/>
          </a:stretch>
        </p:blipFill>
        <p:spPr bwMode="auto">
          <a:xfrm>
            <a:off x="3789363" y="2276475"/>
            <a:ext cx="654050" cy="86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33"/>
          <p:cNvGrpSpPr>
            <a:grpSpLocks/>
          </p:cNvGrpSpPr>
          <p:nvPr/>
        </p:nvGrpSpPr>
        <p:grpSpPr bwMode="auto">
          <a:xfrm>
            <a:off x="3132138" y="1773238"/>
            <a:ext cx="1439862" cy="360362"/>
            <a:chOff x="3131840" y="1988840"/>
            <a:chExt cx="1440160" cy="360040"/>
          </a:xfrm>
        </p:grpSpPr>
        <p:sp>
          <p:nvSpPr>
            <p:cNvPr id="25" name="Rounded Rectangle 24"/>
            <p:cNvSpPr/>
            <p:nvPr/>
          </p:nvSpPr>
          <p:spPr>
            <a:xfrm>
              <a:off x="3131840" y="1988841"/>
              <a:ext cx="1440160" cy="360039"/>
            </a:xfrm>
            <a:prstGeom prst="roundRect">
              <a:avLst/>
            </a:prstGeom>
            <a:solidFill>
              <a:srgbClr val="0091C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79" name="TextBox 25"/>
            <p:cNvSpPr txBox="1">
              <a:spLocks noChangeArrowheads="1"/>
            </p:cNvSpPr>
            <p:nvPr/>
          </p:nvSpPr>
          <p:spPr bwMode="auto">
            <a:xfrm>
              <a:off x="3131840" y="1988840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 b="1">
                  <a:solidFill>
                    <a:schemeClr val="bg1"/>
                  </a:solidFill>
                  <a:latin typeface="Century Gothic" charset="0"/>
                </a:rPr>
                <a:t>Le couple</a:t>
              </a:r>
              <a:endParaRPr lang="fr-FR" altLang="x-none" sz="16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pic>
        <p:nvPicPr>
          <p:cNvPr id="36" name="Picture 35" descr="Bruce_smi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04"/>
          <a:stretch>
            <a:fillRect/>
          </a:stretch>
        </p:blipFill>
        <p:spPr bwMode="auto">
          <a:xfrm>
            <a:off x="3132138" y="2133600"/>
            <a:ext cx="719137" cy="10080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131840" y="1100836"/>
            <a:ext cx="1584176" cy="599971"/>
          </a:xfrm>
          <a:prstGeom prst="roundRect">
            <a:avLst/>
          </a:prstGeom>
          <a:solidFill>
            <a:srgbClr val="0091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4477732" y="1108442"/>
            <a:ext cx="2148519" cy="7200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744878" y="1124744"/>
            <a:ext cx="2147602" cy="7200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/>
              <a:t/>
            </a:r>
            <a:br>
              <a:rPr lang="x-none" altLang="x-none"/>
            </a:br>
            <a:endParaRPr lang="fr-FR" altLang="x-none">
              <a:latin typeface="Arial" charset="0"/>
            </a:endParaRPr>
          </a:p>
          <a:p>
            <a:pPr eaLnBrk="0" hangingPunct="0"/>
            <a:endParaRPr lang="fr-FR" altLang="x-none">
              <a:latin typeface="Arial" charset="0"/>
            </a:endParaRPr>
          </a:p>
        </p:txBody>
      </p:sp>
      <p:sp>
        <p:nvSpPr>
          <p:cNvPr id="10258" name="TextBox 5"/>
          <p:cNvSpPr txBox="1">
            <a:spLocks noChangeArrowheads="1"/>
          </p:cNvSpPr>
          <p:nvPr/>
        </p:nvSpPr>
        <p:spPr bwMode="auto">
          <a:xfrm>
            <a:off x="7813675" y="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SS4</a:t>
            </a:r>
            <a:endParaRPr lang="fr-FR" altLang="x-none" sz="1600">
              <a:latin typeface="Century Gothic" charset="0"/>
            </a:endParaRPr>
          </a:p>
        </p:txBody>
      </p:sp>
      <p:pic>
        <p:nvPicPr>
          <p:cNvPr id="10259" name="Picture 6" descr="Student sheet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323850"/>
            <a:ext cx="38877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0091C4"/>
                </a:solidFill>
                <a:latin typeface="Century Gothic" pitchFamily="34" charset="0"/>
                <a:ea typeface="+mn-ea"/>
                <a:cs typeface="+mn-cs"/>
              </a:rPr>
              <a:t>Le jeu des problèmes</a:t>
            </a:r>
            <a:endParaRPr lang="fr-FR" sz="28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64050" y="1700213"/>
            <a:ext cx="2152650" cy="1441450"/>
          </a:xfrm>
          <a:prstGeom prst="rect">
            <a:avLst/>
          </a:prstGeom>
          <a:solidFill>
            <a:schemeClr val="bg1"/>
          </a:solidFill>
          <a:ln w="635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10262" name="Group 34"/>
          <p:cNvGrpSpPr>
            <a:grpSpLocks/>
          </p:cNvGrpSpPr>
          <p:nvPr/>
        </p:nvGrpSpPr>
        <p:grpSpPr bwMode="auto">
          <a:xfrm>
            <a:off x="3132138" y="3213100"/>
            <a:ext cx="1439862" cy="584200"/>
            <a:chOff x="3131840" y="3496652"/>
            <a:chExt cx="144016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3131840" y="3568661"/>
              <a:ext cx="1440160" cy="504056"/>
            </a:xfrm>
            <a:prstGeom prst="roundRect">
              <a:avLst/>
            </a:prstGeom>
            <a:solidFill>
              <a:srgbClr val="0091C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75" name="TextBox 11"/>
            <p:cNvSpPr txBox="1">
              <a:spLocks noChangeArrowheads="1"/>
            </p:cNvSpPr>
            <p:nvPr/>
          </p:nvSpPr>
          <p:spPr bwMode="auto">
            <a:xfrm>
              <a:off x="3203848" y="3496652"/>
              <a:ext cx="12961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 b="1">
                  <a:solidFill>
                    <a:schemeClr val="bg1"/>
                  </a:solidFill>
                  <a:latin typeface="Century Gothic" charset="0"/>
                </a:rPr>
                <a:t>Leur </a:t>
              </a:r>
              <a:r>
                <a:rPr lang="x-none" altLang="x-none"/>
                <a:t/>
              </a:r>
              <a:br>
                <a:rPr lang="x-none" altLang="x-none"/>
              </a:br>
              <a:r>
                <a:rPr lang="en-GB" altLang="x-none" sz="1600" b="1">
                  <a:solidFill>
                    <a:schemeClr val="bg1"/>
                  </a:solidFill>
                  <a:latin typeface="Century Gothic" charset="0"/>
                </a:rPr>
                <a:t>futur enfant</a:t>
              </a:r>
              <a:endParaRPr lang="fr-FR" altLang="x-none" sz="16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63" name="TextBox 14"/>
          <p:cNvSpPr txBox="1">
            <a:spLocks noChangeArrowheads="1"/>
          </p:cNvSpPr>
          <p:nvPr/>
        </p:nvSpPr>
        <p:spPr bwMode="auto">
          <a:xfrm>
            <a:off x="7019925" y="11255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fontAlgn="t"/>
            <a:r>
              <a:rPr lang="en-GB" altLang="x-none" sz="1600" b="1">
                <a:solidFill>
                  <a:schemeClr val="bg1"/>
                </a:solidFill>
                <a:latin typeface="Century Gothic" charset="0"/>
              </a:rPr>
              <a:t>Contre</a:t>
            </a:r>
            <a:r>
              <a:rPr lang="en-GB" altLang="x-none" sz="1600">
                <a:solidFill>
                  <a:schemeClr val="bg1"/>
                </a:solidFill>
                <a:latin typeface="Century Gothic" charset="0"/>
              </a:rPr>
              <a:t> le traitement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38938" y="1700213"/>
            <a:ext cx="2154237" cy="1441450"/>
          </a:xfrm>
          <a:prstGeom prst="rect">
            <a:avLst/>
          </a:prstGeom>
          <a:solidFill>
            <a:schemeClr val="bg1"/>
          </a:solidFill>
          <a:ln w="635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464050" y="3284538"/>
            <a:ext cx="2152650" cy="1439862"/>
          </a:xfrm>
          <a:prstGeom prst="rect">
            <a:avLst/>
          </a:prstGeom>
          <a:solidFill>
            <a:schemeClr val="bg1"/>
          </a:solidFill>
          <a:ln w="635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38938" y="3284538"/>
            <a:ext cx="2154237" cy="1439862"/>
          </a:xfrm>
          <a:prstGeom prst="rect">
            <a:avLst/>
          </a:prstGeom>
          <a:solidFill>
            <a:schemeClr val="bg1"/>
          </a:solidFill>
          <a:ln w="635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64050" y="4868863"/>
            <a:ext cx="2152650" cy="1439862"/>
          </a:xfrm>
          <a:prstGeom prst="rect">
            <a:avLst/>
          </a:prstGeom>
          <a:solidFill>
            <a:schemeClr val="bg1"/>
          </a:solidFill>
          <a:ln w="635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8938" y="4868863"/>
            <a:ext cx="2154237" cy="1439862"/>
          </a:xfrm>
          <a:prstGeom prst="rect">
            <a:avLst/>
          </a:prstGeom>
          <a:solidFill>
            <a:schemeClr val="bg1"/>
          </a:solidFill>
          <a:ln w="6350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269" name="TextBox 28"/>
          <p:cNvSpPr txBox="1">
            <a:spLocks noChangeArrowheads="1"/>
          </p:cNvSpPr>
          <p:nvPr/>
        </p:nvSpPr>
        <p:spPr bwMode="auto">
          <a:xfrm>
            <a:off x="4643438" y="1116013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fontAlgn="t"/>
            <a:r>
              <a:rPr lang="en-GB" altLang="x-none" sz="1600" b="1">
                <a:solidFill>
                  <a:schemeClr val="bg1"/>
                </a:solidFill>
                <a:latin typeface="Century Gothic" charset="0"/>
              </a:rPr>
              <a:t>En faveur </a:t>
            </a:r>
            <a:r>
              <a:rPr lang="en-GB" altLang="x-none" sz="1600">
                <a:solidFill>
                  <a:schemeClr val="bg1"/>
                </a:solidFill>
                <a:latin typeface="Century Gothic" charset="0"/>
              </a:rPr>
              <a:t>du traitement</a:t>
            </a:r>
          </a:p>
        </p:txBody>
      </p:sp>
      <p:sp>
        <p:nvSpPr>
          <p:cNvPr id="10270" name="TextBox 30"/>
          <p:cNvSpPr txBox="1">
            <a:spLocks noChangeArrowheads="1"/>
          </p:cNvSpPr>
          <p:nvPr/>
        </p:nvSpPr>
        <p:spPr bwMode="auto">
          <a:xfrm>
            <a:off x="3203575" y="1136650"/>
            <a:ext cx="120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fontAlgn="t"/>
            <a:r>
              <a:rPr lang="en-GB" altLang="x-none" sz="1300">
                <a:solidFill>
                  <a:schemeClr val="bg1"/>
                </a:solidFill>
                <a:latin typeface="Century Gothic" charset="0"/>
              </a:rPr>
              <a:t>Le problème </a:t>
            </a:r>
            <a:r>
              <a:rPr lang="en-GB" altLang="x-none" sz="1300" b="1">
                <a:solidFill>
                  <a:schemeClr val="bg1"/>
                </a:solidFill>
                <a:latin typeface="Century Gothic" charset="0"/>
              </a:rPr>
              <a:t>affecte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1620838"/>
            <a:ext cx="2944812" cy="4552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fontAlgn="auto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en-GB" sz="1350" dirty="0">
                <a:latin typeface="Century Gothic" pitchFamily="34" charset="0"/>
                <a:ea typeface="+mn-ea"/>
                <a:cs typeface="+mn-cs"/>
              </a:rPr>
              <a:t>Par groupe de 4, distribuez les cartes entre vous. Il faudra également 16 jetons de point. </a:t>
            </a:r>
          </a:p>
          <a:p>
            <a:pPr marL="174625" indent="-174625" fontAlgn="auto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en-GB" sz="1350" dirty="0">
                <a:latin typeface="Century Gothic" pitchFamily="34" charset="0"/>
                <a:ea typeface="+mn-ea"/>
                <a:cs typeface="+mn-cs"/>
              </a:rPr>
              <a:t>Le premier joueur lit un problème à voix haute et le place à l'endroit qui lui semble approprié dans le tableau. </a:t>
            </a:r>
          </a:p>
          <a:p>
            <a:pPr marL="174625" indent="-174625" fontAlgn="auto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en-GB" sz="1350" dirty="0">
                <a:latin typeface="Century Gothic" pitchFamily="34" charset="0"/>
                <a:ea typeface="+mn-ea"/>
                <a:cs typeface="+mn-cs"/>
              </a:rPr>
              <a:t>Les autres joueurs déclarent à tour de rôle s'ils sont                   « d'accord » ou  « pas d'accord ». Si la majorité est d'accord, vous gagnez un point.</a:t>
            </a:r>
          </a:p>
          <a:p>
            <a:pPr marL="174625" indent="-174625" fontAlgn="auto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en-GB" sz="1350" dirty="0">
                <a:latin typeface="Century Gothic" pitchFamily="34" charset="0"/>
                <a:ea typeface="+mn-ea"/>
                <a:cs typeface="+mn-cs"/>
              </a:rPr>
              <a:t>Si tout le monde se prononce contre, essayez de placer votre carte ailleurs. </a:t>
            </a:r>
          </a:p>
          <a:p>
            <a:pPr marL="174625" indent="-174625" fontAlgn="auto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  <a:defRPr/>
            </a:pPr>
            <a:r>
              <a:rPr lang="en-GB" sz="1350" dirty="0">
                <a:latin typeface="Century Gothic" pitchFamily="34" charset="0"/>
                <a:ea typeface="+mn-ea"/>
                <a:cs typeface="+mn-cs"/>
              </a:rPr>
              <a:t>Une fois toutes les cartes placées, le joueur qui obtient le plus de points a gagné.</a:t>
            </a:r>
            <a:endParaRPr lang="fr-FR" sz="1350" dirty="0">
              <a:latin typeface="Century Gothic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388" y="809625"/>
          <a:ext cx="8785225" cy="5559425"/>
        </p:xfrm>
        <a:graphic>
          <a:graphicData uri="http://schemas.openxmlformats.org/drawingml/2006/table">
            <a:tbl>
              <a:tblPr/>
              <a:tblGrid>
                <a:gridCol w="2197100"/>
                <a:gridCol w="2195512"/>
                <a:gridCol w="2195513"/>
                <a:gridCol w="2197100"/>
              </a:tblGrid>
              <a:tr h="139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293" name="Group 18"/>
          <p:cNvGrpSpPr>
            <a:grpSpLocks/>
          </p:cNvGrpSpPr>
          <p:nvPr/>
        </p:nvGrpSpPr>
        <p:grpSpPr bwMode="auto">
          <a:xfrm>
            <a:off x="184150" y="742950"/>
            <a:ext cx="260350" cy="369888"/>
            <a:chOff x="213172" y="815733"/>
            <a:chExt cx="288032" cy="438107"/>
          </a:xfrm>
        </p:grpSpPr>
        <p:sp>
          <p:nvSpPr>
            <p:cNvPr id="7" name="Rounded Rectangle 6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91" name="TextBox 7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294" name="Group 18"/>
          <p:cNvGrpSpPr>
            <a:grpSpLocks/>
          </p:cNvGrpSpPr>
          <p:nvPr/>
        </p:nvGrpSpPr>
        <p:grpSpPr bwMode="auto">
          <a:xfrm>
            <a:off x="2387600" y="742950"/>
            <a:ext cx="261938" cy="369888"/>
            <a:chOff x="213172" y="815733"/>
            <a:chExt cx="288032" cy="438107"/>
          </a:xfrm>
        </p:grpSpPr>
        <p:sp>
          <p:nvSpPr>
            <p:cNvPr id="17" name="Rounded Rectangle 16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87" name="TextBox 17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295" name="Group 18"/>
          <p:cNvGrpSpPr>
            <a:grpSpLocks/>
          </p:cNvGrpSpPr>
          <p:nvPr/>
        </p:nvGrpSpPr>
        <p:grpSpPr bwMode="auto">
          <a:xfrm>
            <a:off x="4584700" y="742950"/>
            <a:ext cx="260350" cy="369888"/>
            <a:chOff x="213172" y="815733"/>
            <a:chExt cx="288032" cy="438107"/>
          </a:xfrm>
        </p:grpSpPr>
        <p:sp>
          <p:nvSpPr>
            <p:cNvPr id="20" name="Rounded Rectangle 19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83" name="TextBox 20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3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296" name="Group 18"/>
          <p:cNvGrpSpPr>
            <a:grpSpLocks/>
          </p:cNvGrpSpPr>
          <p:nvPr/>
        </p:nvGrpSpPr>
        <p:grpSpPr bwMode="auto">
          <a:xfrm>
            <a:off x="6780213" y="742950"/>
            <a:ext cx="260350" cy="369888"/>
            <a:chOff x="213172" y="815733"/>
            <a:chExt cx="288032" cy="438107"/>
          </a:xfrm>
        </p:grpSpPr>
        <p:sp>
          <p:nvSpPr>
            <p:cNvPr id="23" name="Rounded Rectangle 22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79" name="TextBox 23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4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297" name="Group 18"/>
          <p:cNvGrpSpPr>
            <a:grpSpLocks/>
          </p:cNvGrpSpPr>
          <p:nvPr/>
        </p:nvGrpSpPr>
        <p:grpSpPr bwMode="auto">
          <a:xfrm>
            <a:off x="184150" y="2133600"/>
            <a:ext cx="260350" cy="368300"/>
            <a:chOff x="213172" y="815733"/>
            <a:chExt cx="288032" cy="438107"/>
          </a:xfrm>
        </p:grpSpPr>
        <p:sp>
          <p:nvSpPr>
            <p:cNvPr id="26" name="Rounded Rectangle 25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75" name="TextBox 26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5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298" name="Group 18"/>
          <p:cNvGrpSpPr>
            <a:grpSpLocks/>
          </p:cNvGrpSpPr>
          <p:nvPr/>
        </p:nvGrpSpPr>
        <p:grpSpPr bwMode="auto">
          <a:xfrm>
            <a:off x="2379663" y="2133600"/>
            <a:ext cx="260350" cy="368300"/>
            <a:chOff x="213172" y="815733"/>
            <a:chExt cx="288032" cy="438107"/>
          </a:xfrm>
        </p:grpSpPr>
        <p:sp>
          <p:nvSpPr>
            <p:cNvPr id="29" name="Rounded Rectangle 28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71" name="TextBox 29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6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299" name="Group 18"/>
          <p:cNvGrpSpPr>
            <a:grpSpLocks/>
          </p:cNvGrpSpPr>
          <p:nvPr/>
        </p:nvGrpSpPr>
        <p:grpSpPr bwMode="auto">
          <a:xfrm>
            <a:off x="4573588" y="2144713"/>
            <a:ext cx="260350" cy="369887"/>
            <a:chOff x="213172" y="815733"/>
            <a:chExt cx="288032" cy="438107"/>
          </a:xfrm>
        </p:grpSpPr>
        <p:sp>
          <p:nvSpPr>
            <p:cNvPr id="32" name="Rounded Rectangle 31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367" name="TextBox 32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7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300" name="Group 59"/>
          <p:cNvGrpSpPr>
            <a:grpSpLocks/>
          </p:cNvGrpSpPr>
          <p:nvPr/>
        </p:nvGrpSpPr>
        <p:grpSpPr bwMode="auto">
          <a:xfrm>
            <a:off x="6781800" y="2133600"/>
            <a:ext cx="260350" cy="368300"/>
            <a:chOff x="213172" y="815733"/>
            <a:chExt cx="288032" cy="438107"/>
          </a:xfrm>
        </p:grpSpPr>
        <p:sp>
          <p:nvSpPr>
            <p:cNvPr id="37" name="Rounded Rectangle 36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63" name="TextBox 37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8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301" name="Group 18"/>
          <p:cNvGrpSpPr>
            <a:grpSpLocks/>
          </p:cNvGrpSpPr>
          <p:nvPr/>
        </p:nvGrpSpPr>
        <p:grpSpPr bwMode="auto">
          <a:xfrm>
            <a:off x="2247900" y="3529013"/>
            <a:ext cx="576263" cy="368300"/>
            <a:chOff x="71828" y="815733"/>
            <a:chExt cx="636768" cy="438107"/>
          </a:xfrm>
        </p:grpSpPr>
        <p:sp>
          <p:nvSpPr>
            <p:cNvPr id="74" name="Rounded Rectangle 73"/>
            <p:cNvSpPr/>
            <p:nvPr/>
          </p:nvSpPr>
          <p:spPr>
            <a:xfrm>
              <a:off x="213173" y="906115"/>
              <a:ext cx="355335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59" name="TextBox 74"/>
            <p:cNvSpPr txBox="1">
              <a:spLocks noChangeArrowheads="1"/>
            </p:cNvSpPr>
            <p:nvPr/>
          </p:nvSpPr>
          <p:spPr bwMode="auto">
            <a:xfrm>
              <a:off x="71828" y="815733"/>
              <a:ext cx="636768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10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302" name="Group 18"/>
          <p:cNvGrpSpPr>
            <a:grpSpLocks/>
          </p:cNvGrpSpPr>
          <p:nvPr/>
        </p:nvGrpSpPr>
        <p:grpSpPr bwMode="auto">
          <a:xfrm>
            <a:off x="4449763" y="3529013"/>
            <a:ext cx="576262" cy="368300"/>
            <a:chOff x="71828" y="815733"/>
            <a:chExt cx="636768" cy="438107"/>
          </a:xfrm>
        </p:grpSpPr>
        <p:sp>
          <p:nvSpPr>
            <p:cNvPr id="84" name="Rounded Rectangle 83"/>
            <p:cNvSpPr/>
            <p:nvPr/>
          </p:nvSpPr>
          <p:spPr>
            <a:xfrm>
              <a:off x="213173" y="906115"/>
              <a:ext cx="355335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55" name="TextBox 84"/>
            <p:cNvSpPr txBox="1">
              <a:spLocks noChangeArrowheads="1"/>
            </p:cNvSpPr>
            <p:nvPr/>
          </p:nvSpPr>
          <p:spPr bwMode="auto">
            <a:xfrm>
              <a:off x="71828" y="815733"/>
              <a:ext cx="636768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11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303" name="Group 18"/>
          <p:cNvGrpSpPr>
            <a:grpSpLocks/>
          </p:cNvGrpSpPr>
          <p:nvPr/>
        </p:nvGrpSpPr>
        <p:grpSpPr bwMode="auto">
          <a:xfrm>
            <a:off x="6648450" y="3529013"/>
            <a:ext cx="576263" cy="368300"/>
            <a:chOff x="71828" y="815733"/>
            <a:chExt cx="636768" cy="438107"/>
          </a:xfrm>
        </p:grpSpPr>
        <p:sp>
          <p:nvSpPr>
            <p:cNvPr id="87" name="Rounded Rectangle 86"/>
            <p:cNvSpPr/>
            <p:nvPr/>
          </p:nvSpPr>
          <p:spPr>
            <a:xfrm>
              <a:off x="213173" y="906115"/>
              <a:ext cx="355335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51" name="TextBox 87"/>
            <p:cNvSpPr txBox="1">
              <a:spLocks noChangeArrowheads="1"/>
            </p:cNvSpPr>
            <p:nvPr/>
          </p:nvSpPr>
          <p:spPr bwMode="auto">
            <a:xfrm>
              <a:off x="71828" y="815733"/>
              <a:ext cx="636768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12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1304" name="TextBox 88"/>
          <p:cNvSpPr txBox="1">
            <a:spLocks noChangeArrowheads="1"/>
          </p:cNvSpPr>
          <p:nvPr/>
        </p:nvSpPr>
        <p:spPr bwMode="auto">
          <a:xfrm>
            <a:off x="7092950" y="2205038"/>
            <a:ext cx="1800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S'occuper d'un enfant gravement malade est une expérience très difficile à vivre. Des parents sont prêts à tout pour éviter ça.</a:t>
            </a:r>
          </a:p>
        </p:txBody>
      </p:sp>
      <p:grpSp>
        <p:nvGrpSpPr>
          <p:cNvPr id="11305" name="Group 18"/>
          <p:cNvGrpSpPr>
            <a:grpSpLocks/>
          </p:cNvGrpSpPr>
          <p:nvPr/>
        </p:nvGrpSpPr>
        <p:grpSpPr bwMode="auto">
          <a:xfrm>
            <a:off x="2257425" y="4929188"/>
            <a:ext cx="576263" cy="369887"/>
            <a:chOff x="71828" y="815733"/>
            <a:chExt cx="636768" cy="438107"/>
          </a:xfrm>
        </p:grpSpPr>
        <p:sp>
          <p:nvSpPr>
            <p:cNvPr id="94" name="Rounded Rectangle 93"/>
            <p:cNvSpPr/>
            <p:nvPr/>
          </p:nvSpPr>
          <p:spPr>
            <a:xfrm>
              <a:off x="213173" y="906115"/>
              <a:ext cx="355335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47" name="TextBox 94"/>
            <p:cNvSpPr txBox="1">
              <a:spLocks noChangeArrowheads="1"/>
            </p:cNvSpPr>
            <p:nvPr/>
          </p:nvSpPr>
          <p:spPr bwMode="auto">
            <a:xfrm>
              <a:off x="71828" y="815733"/>
              <a:ext cx="636768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14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306" name="Group 18"/>
          <p:cNvGrpSpPr>
            <a:grpSpLocks/>
          </p:cNvGrpSpPr>
          <p:nvPr/>
        </p:nvGrpSpPr>
        <p:grpSpPr bwMode="auto">
          <a:xfrm>
            <a:off x="4445000" y="4922838"/>
            <a:ext cx="576263" cy="368300"/>
            <a:chOff x="71828" y="815733"/>
            <a:chExt cx="636768" cy="438107"/>
          </a:xfrm>
        </p:grpSpPr>
        <p:sp>
          <p:nvSpPr>
            <p:cNvPr id="97" name="Rounded Rectangle 96"/>
            <p:cNvSpPr/>
            <p:nvPr/>
          </p:nvSpPr>
          <p:spPr>
            <a:xfrm>
              <a:off x="213173" y="906115"/>
              <a:ext cx="355335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43" name="TextBox 97"/>
            <p:cNvSpPr txBox="1">
              <a:spLocks noChangeArrowheads="1"/>
            </p:cNvSpPr>
            <p:nvPr/>
          </p:nvSpPr>
          <p:spPr bwMode="auto">
            <a:xfrm>
              <a:off x="71828" y="815733"/>
              <a:ext cx="636768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15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307" name="Group 18"/>
          <p:cNvGrpSpPr>
            <a:grpSpLocks/>
          </p:cNvGrpSpPr>
          <p:nvPr/>
        </p:nvGrpSpPr>
        <p:grpSpPr bwMode="auto">
          <a:xfrm>
            <a:off x="6653213" y="4929188"/>
            <a:ext cx="576262" cy="369887"/>
            <a:chOff x="71828" y="815733"/>
            <a:chExt cx="636768" cy="438107"/>
          </a:xfrm>
        </p:grpSpPr>
        <p:sp>
          <p:nvSpPr>
            <p:cNvPr id="100" name="Rounded Rectangle 99"/>
            <p:cNvSpPr/>
            <p:nvPr/>
          </p:nvSpPr>
          <p:spPr>
            <a:xfrm>
              <a:off x="213173" y="906115"/>
              <a:ext cx="355335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39" name="TextBox 100"/>
            <p:cNvSpPr txBox="1">
              <a:spLocks noChangeArrowheads="1"/>
            </p:cNvSpPr>
            <p:nvPr/>
          </p:nvSpPr>
          <p:spPr bwMode="auto">
            <a:xfrm>
              <a:off x="71828" y="815733"/>
              <a:ext cx="636768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16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308" name="Group 18"/>
          <p:cNvGrpSpPr>
            <a:grpSpLocks/>
          </p:cNvGrpSpPr>
          <p:nvPr/>
        </p:nvGrpSpPr>
        <p:grpSpPr bwMode="auto">
          <a:xfrm>
            <a:off x="55563" y="4932363"/>
            <a:ext cx="576262" cy="368300"/>
            <a:chOff x="71828" y="815733"/>
            <a:chExt cx="636768" cy="438107"/>
          </a:xfrm>
        </p:grpSpPr>
        <p:sp>
          <p:nvSpPr>
            <p:cNvPr id="103" name="Rounded Rectangle 102"/>
            <p:cNvSpPr/>
            <p:nvPr/>
          </p:nvSpPr>
          <p:spPr>
            <a:xfrm>
              <a:off x="213173" y="906115"/>
              <a:ext cx="355335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35" name="TextBox 103"/>
            <p:cNvSpPr txBox="1">
              <a:spLocks noChangeArrowheads="1"/>
            </p:cNvSpPr>
            <p:nvPr/>
          </p:nvSpPr>
          <p:spPr bwMode="auto">
            <a:xfrm>
              <a:off x="71828" y="815733"/>
              <a:ext cx="636768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13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1309" name="Group 18"/>
          <p:cNvGrpSpPr>
            <a:grpSpLocks/>
          </p:cNvGrpSpPr>
          <p:nvPr/>
        </p:nvGrpSpPr>
        <p:grpSpPr bwMode="auto">
          <a:xfrm>
            <a:off x="180975" y="3529013"/>
            <a:ext cx="260350" cy="368300"/>
            <a:chOff x="213172" y="815733"/>
            <a:chExt cx="288032" cy="438107"/>
          </a:xfrm>
        </p:grpSpPr>
        <p:sp>
          <p:nvSpPr>
            <p:cNvPr id="106" name="Rounded Rectangle 105"/>
            <p:cNvSpPr/>
            <p:nvPr/>
          </p:nvSpPr>
          <p:spPr>
            <a:xfrm>
              <a:off x="213172" y="906115"/>
              <a:ext cx="288032" cy="28803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31" name="TextBox 106"/>
            <p:cNvSpPr txBox="1">
              <a:spLocks noChangeArrowheads="1"/>
            </p:cNvSpPr>
            <p:nvPr/>
          </p:nvSpPr>
          <p:spPr bwMode="auto">
            <a:xfrm>
              <a:off x="251520" y="815733"/>
              <a:ext cx="216025" cy="43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9</a:t>
              </a:r>
              <a:endParaRPr lang="fr-FR" altLang="x-none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1310" name="TextBox 107"/>
          <p:cNvSpPr txBox="1">
            <a:spLocks noChangeArrowheads="1"/>
          </p:cNvSpPr>
          <p:nvPr/>
        </p:nvSpPr>
        <p:spPr bwMode="auto">
          <a:xfrm>
            <a:off x="409575" y="981075"/>
            <a:ext cx="192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Cette technique modifiera les gènes des générations futures et peut donc avoir des conséquences inconnues.</a:t>
            </a:r>
          </a:p>
        </p:txBody>
      </p:sp>
      <p:sp>
        <p:nvSpPr>
          <p:cNvPr id="11311" name="TextBox 108"/>
          <p:cNvSpPr txBox="1">
            <a:spLocks noChangeArrowheads="1"/>
          </p:cNvSpPr>
          <p:nvPr/>
        </p:nvSpPr>
        <p:spPr bwMode="auto">
          <a:xfrm>
            <a:off x="2700338" y="981075"/>
            <a:ext cx="169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Prendre soin de personnes gravement malades coûte très cher. </a:t>
            </a:r>
          </a:p>
        </p:txBody>
      </p:sp>
      <p:sp>
        <p:nvSpPr>
          <p:cNvPr id="11312" name="TextBox 109"/>
          <p:cNvSpPr txBox="1">
            <a:spLocks noChangeArrowheads="1"/>
          </p:cNvSpPr>
          <p:nvPr/>
        </p:nvSpPr>
        <p:spPr bwMode="auto">
          <a:xfrm>
            <a:off x="4859338" y="981075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t"/>
            <a:r>
              <a:rPr lang="en-GB" altLang="x-none" sz="1200">
                <a:latin typeface="Century Gothic" charset="0"/>
              </a:rPr>
              <a:t>La mère a besoin de suivre une procédure médicale pour extraire des ovules. Cela engendre un risque pour sa santé.</a:t>
            </a:r>
          </a:p>
        </p:txBody>
      </p:sp>
      <p:sp>
        <p:nvSpPr>
          <p:cNvPr id="11313" name="TextBox 110"/>
          <p:cNvSpPr txBox="1">
            <a:spLocks noChangeArrowheads="1"/>
          </p:cNvSpPr>
          <p:nvPr/>
        </p:nvSpPr>
        <p:spPr bwMode="auto">
          <a:xfrm>
            <a:off x="7218363" y="981075"/>
            <a:ext cx="151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Une vie sans maladie ne peut</a:t>
            </a:r>
            <a:r>
              <a:rPr lang="x-none" altLang="x-none"/>
              <a:t/>
            </a:r>
            <a:br>
              <a:rPr lang="x-none" altLang="x-none"/>
            </a:br>
            <a:r>
              <a:rPr lang="en-GB" altLang="x-none" sz="1200">
                <a:latin typeface="Century Gothic" charset="0"/>
              </a:rPr>
              <a:t>être qu'une vie meilleure.</a:t>
            </a:r>
          </a:p>
        </p:txBody>
      </p:sp>
      <p:sp>
        <p:nvSpPr>
          <p:cNvPr id="11314" name="TextBox 112"/>
          <p:cNvSpPr txBox="1">
            <a:spLocks noChangeArrowheads="1"/>
          </p:cNvSpPr>
          <p:nvPr/>
        </p:nvSpPr>
        <p:spPr bwMode="auto">
          <a:xfrm>
            <a:off x="4802188" y="2260600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Si nous pouvons empê-cher que des enfants naissent avec de graves maladies, nous devrions le faire. Il relève de notre devoir moral d'aider les autres.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563813" y="2208213"/>
            <a:ext cx="210185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Dans certains pays, des femmes sont payées pour faire don de leurs ovules. Les femmes peuvent être soumises à une forte pression, ce qui n'est pas sans douleur et peut entraîner des risques pour la santé.</a:t>
            </a:r>
          </a:p>
        </p:txBody>
      </p:sp>
      <p:sp>
        <p:nvSpPr>
          <p:cNvPr id="11316" name="TextBox 114"/>
          <p:cNvSpPr txBox="1">
            <a:spLocks noChangeArrowheads="1"/>
          </p:cNvSpPr>
          <p:nvPr/>
        </p:nvSpPr>
        <p:spPr bwMode="auto">
          <a:xfrm>
            <a:off x="355600" y="2349500"/>
            <a:ext cx="21288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100">
                <a:latin typeface="Century Gothic" charset="0"/>
              </a:rPr>
              <a:t>Nous devrions  rechercher des solutions à des problèmes de santé plus courants plutôt que de perdre du temps et de l'argent sur ce problème-ci.</a:t>
            </a:r>
          </a:p>
        </p:txBody>
      </p:sp>
      <p:sp>
        <p:nvSpPr>
          <p:cNvPr id="11317" name="TextBox 115"/>
          <p:cNvSpPr txBox="1">
            <a:spLocks noChangeArrowheads="1"/>
          </p:cNvSpPr>
          <p:nvPr/>
        </p:nvSpPr>
        <p:spPr bwMode="auto">
          <a:xfrm>
            <a:off x="323850" y="3789363"/>
            <a:ext cx="2051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100">
                <a:latin typeface="Century Gothic" charset="0"/>
              </a:rPr>
              <a:t>Cette procédure est nouvelle et n'a pas encore été testée sur des humains. Les enfants nés de cette technique pourraient avoir des problèmes de santé.</a:t>
            </a:r>
          </a:p>
        </p:txBody>
      </p:sp>
      <p:sp>
        <p:nvSpPr>
          <p:cNvPr id="11318" name="TextBox 116"/>
          <p:cNvSpPr txBox="1">
            <a:spLocks noChangeArrowheads="1"/>
          </p:cNvSpPr>
          <p:nvPr/>
        </p:nvSpPr>
        <p:spPr bwMode="auto">
          <a:xfrm>
            <a:off x="2655888" y="3735388"/>
            <a:ext cx="188118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100">
                <a:latin typeface="Century Gothic" charset="0"/>
              </a:rPr>
              <a:t>Il existe d'autres solutions moins risquées pour les parents. Dont notamment l'utilisation d'ovules de donneurs (ovules provenant d'une autre femme). </a:t>
            </a:r>
          </a:p>
        </p:txBody>
      </p:sp>
      <p:sp>
        <p:nvSpPr>
          <p:cNvPr id="11319" name="TextBox 117"/>
          <p:cNvSpPr txBox="1">
            <a:spLocks noChangeArrowheads="1"/>
          </p:cNvSpPr>
          <p:nvPr/>
        </p:nvSpPr>
        <p:spPr bwMode="auto">
          <a:xfrm>
            <a:off x="4859338" y="3644900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Cela permet aux parents d'avoir un enfant sain porteur des mêmes gènes qu'eux. C'est un droit que tout le monde devrait avoir.</a:t>
            </a:r>
          </a:p>
        </p:txBody>
      </p:sp>
      <p:sp>
        <p:nvSpPr>
          <p:cNvPr id="11320" name="TextBox 118"/>
          <p:cNvSpPr txBox="1">
            <a:spLocks noChangeArrowheads="1"/>
          </p:cNvSpPr>
          <p:nvPr/>
        </p:nvSpPr>
        <p:spPr bwMode="auto">
          <a:xfrm>
            <a:off x="7092950" y="3770313"/>
            <a:ext cx="172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Cette technique est actuellement interdite dans plus de 40 pays – il doit bien y avoir une raison à cela.</a:t>
            </a:r>
          </a:p>
        </p:txBody>
      </p:sp>
      <p:sp>
        <p:nvSpPr>
          <p:cNvPr id="11321" name="TextBox 119"/>
          <p:cNvSpPr txBox="1">
            <a:spLocks noChangeArrowheads="1"/>
          </p:cNvSpPr>
          <p:nvPr/>
        </p:nvSpPr>
        <p:spPr bwMode="auto">
          <a:xfrm>
            <a:off x="525463" y="5105400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Manipuler les gènes de la sorte revient à   « jouer à Dieu ». Aucun être humain n'a le droit de faire cela.</a:t>
            </a:r>
          </a:p>
        </p:txBody>
      </p:sp>
      <p:sp>
        <p:nvSpPr>
          <p:cNvPr id="11322" name="TextBox 120"/>
          <p:cNvSpPr txBox="1">
            <a:spLocks noChangeArrowheads="1"/>
          </p:cNvSpPr>
          <p:nvPr/>
        </p:nvSpPr>
        <p:spPr bwMode="auto">
          <a:xfrm>
            <a:off x="2746375" y="5118100"/>
            <a:ext cx="1655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Cette technique pourrait ne pas fonctionner. Cela pourrait fortement décevoir les parents.</a:t>
            </a:r>
          </a:p>
        </p:txBody>
      </p:sp>
      <p:sp>
        <p:nvSpPr>
          <p:cNvPr id="11323" name="TextBox 121"/>
          <p:cNvSpPr txBox="1">
            <a:spLocks noChangeArrowheads="1"/>
          </p:cNvSpPr>
          <p:nvPr/>
        </p:nvSpPr>
        <p:spPr bwMode="auto">
          <a:xfrm>
            <a:off x="4859338" y="5108575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Les maladies mito-chondriales peuvent provoquer de graves troubles de la santé et peuvent même entraîner la mort.</a:t>
            </a:r>
          </a:p>
        </p:txBody>
      </p:sp>
      <p:sp>
        <p:nvSpPr>
          <p:cNvPr id="11324" name="TextBox 122"/>
          <p:cNvSpPr txBox="1">
            <a:spLocks noChangeArrowheads="1"/>
          </p:cNvSpPr>
          <p:nvPr/>
        </p:nvSpPr>
        <p:spPr bwMode="auto">
          <a:xfrm>
            <a:off x="7092950" y="5024438"/>
            <a:ext cx="18605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Les gens s'inquiètent souvent au sujet des nouvelles techniques mais cela ne devrait pas nous empêcher de les développer et de les utiliser.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179388"/>
            <a:ext cx="9144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n-ea"/>
                <a:cs typeface="+mn-cs"/>
              </a:rPr>
              <a:t>Les problèmes</a:t>
            </a:r>
            <a:endParaRPr lang="fr-FR" sz="32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326" name="TextBox 67"/>
          <p:cNvSpPr txBox="1">
            <a:spLocks noChangeArrowheads="1"/>
          </p:cNvSpPr>
          <p:nvPr/>
        </p:nvSpPr>
        <p:spPr bwMode="auto">
          <a:xfrm>
            <a:off x="7813675" y="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SS5</a:t>
            </a:r>
            <a:endParaRPr lang="fr-FR" altLang="x-none" sz="1600">
              <a:latin typeface="Century Gothic" charset="0"/>
            </a:endParaRPr>
          </a:p>
        </p:txBody>
      </p:sp>
      <p:pic>
        <p:nvPicPr>
          <p:cNvPr id="11327" name="Picture 68" descr="Student shee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11706</TotalTime>
  <Words>981</Words>
  <Application>Microsoft Macintosh PowerPoint</Application>
  <PresentationFormat>Présentation à l'écran (4:3)</PresentationFormat>
  <Paragraphs>134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Calibri</vt:lpstr>
      <vt:lpstr>Arial</vt:lpstr>
      <vt:lpstr>Century Gothic</vt:lpstr>
      <vt:lpstr>ＭＳ Ｐゴシック</vt:lpstr>
      <vt:lpstr>Lato Regular</vt:lpstr>
      <vt:lpstr>Office Theme</vt:lpstr>
      <vt:lpstr>Fiches pour les étudiants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306</cp:revision>
  <dcterms:created xsi:type="dcterms:W3CDTF">2014-11-18T09:20:21Z</dcterms:created>
  <dcterms:modified xsi:type="dcterms:W3CDTF">2019-10-10T08:31:33Z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3A59B582-55AD-41CF-B1C7-7A5200DAF113</vt:lpwstr>
  </property>
  <property fmtid="{D5CDD505-2E9C-101B-9397-08002B2CF9AE}" pid="3" name="ArticulatePath">
    <vt:lpwstr>grow your own body student sheets (1)</vt:lpwstr>
  </property>
</Properties>
</file>