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0"/>
  </p:notesMasterIdLst>
  <p:sldIdLst>
    <p:sldId id="279" r:id="rId2"/>
    <p:sldId id="306" r:id="rId3"/>
    <p:sldId id="300" r:id="rId4"/>
    <p:sldId id="301" r:id="rId5"/>
    <p:sldId id="302" r:id="rId6"/>
    <p:sldId id="305" r:id="rId7"/>
    <p:sldId id="292" r:id="rId8"/>
    <p:sldId id="285" r:id="rId9"/>
    <p:sldId id="286" r:id="rId10"/>
    <p:sldId id="275" r:id="rId11"/>
    <p:sldId id="293" r:id="rId12"/>
    <p:sldId id="284" r:id="rId13"/>
    <p:sldId id="290" r:id="rId14"/>
    <p:sldId id="289" r:id="rId15"/>
    <p:sldId id="282" r:id="rId16"/>
    <p:sldId id="283" r:id="rId17"/>
    <p:sldId id="277" r:id="rId18"/>
    <p:sldId id="294" r:id="rId19"/>
  </p:sldIdLst>
  <p:sldSz cx="9144000" cy="6858000" type="screen4x3"/>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346CDC"/>
    <a:srgbClr val="008EC0"/>
    <a:srgbClr val="009900"/>
    <a:srgbClr val="CC9900"/>
    <a:srgbClr val="1508B8"/>
    <a:srgbClr val="7A0000"/>
    <a:srgbClr val="AFDDFF"/>
    <a:srgbClr val="9BD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9" autoAdjust="0"/>
    <p:restoredTop sz="80675" autoAdjust="0"/>
  </p:normalViewPr>
  <p:slideViewPr>
    <p:cSldViewPr>
      <p:cViewPr varScale="1">
        <p:scale>
          <a:sx n="90" d="100"/>
          <a:sy n="90" d="100"/>
        </p:scale>
        <p:origin x="2016" y="184"/>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E7E5B7B7-03CE-1C4A-833F-0DE344B952F2}" type="datetimeFigureOut">
              <a:rPr lang="en-GB"/>
              <a:pPr>
                <a:defRPr/>
              </a:pPr>
              <a:t>09/10/2019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4B08477-1C75-B34E-B327-7671949D8315}" type="slidenum">
              <a:rPr lang="en-GB" altLang="x-none"/>
              <a:pPr/>
              <a:t>‹#›</a:t>
            </a:fld>
            <a:endParaRPr lang="en-GB"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3B2A291F-9CE0-EF45-A19C-829245FAF70D}" type="slidenum">
              <a:rPr lang="en-GB" altLang="x-none"/>
              <a:pPr/>
              <a:t>1</a:t>
            </a:fld>
            <a:endParaRPr lang="en-GB"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Les apprenants travaillent individuellement. Ils écrivent leur décision en expliquant comment ils sont arrivés à cette conclusion. Demander à ce qu’ils décrivent comment ils ont estimé les avantages et les risques.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295DDABE-311F-9E41-B2D5-54A5AFF368E7}" type="slidenum">
              <a:rPr lang="en-GB" altLang="x-none"/>
              <a:pPr/>
              <a:t>11</a:t>
            </a:fld>
            <a:endParaRPr lang="en-GB"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048437BF-AB06-BC4F-93F6-302AA170A981}" type="slidenum">
              <a:rPr lang="en-GB" altLang="x-none"/>
              <a:pPr/>
              <a:t>13</a:t>
            </a:fld>
            <a:endParaRPr lang="en-GB"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Les apprenants se déplacent dans la salle, lisent les sources (Fiche 3) et remplissent les cases sur la feuille pour montrer l’importance de chaque avantage/risque.</a:t>
            </a:r>
          </a:p>
          <a:p>
            <a:pPr>
              <a:spcBef>
                <a:spcPct val="0"/>
              </a:spcBef>
            </a:pPr>
            <a:r>
              <a:rPr lang="en-GB" altLang="x-none"/>
              <a:t>Note : si vous êtes en présence d’apprenants dont l’âge vous paraît suffisant, vous pouvez effacer les risques et les avantages du tableau, et leur demander de les ajouter eux-mêmes.</a:t>
            </a:r>
          </a:p>
          <a:p>
            <a:pPr>
              <a:spcBef>
                <a:spcPct val="0"/>
              </a:spcBef>
            </a:pPr>
            <a:r>
              <a:rPr lang="en-GB" altLang="x-none"/>
              <a:t>Les apprenants décident de l’importance de chaque risque, et ajoutent les chiffres sur chaque colonne.</a:t>
            </a:r>
          </a:p>
          <a:p>
            <a:pPr>
              <a:spcBef>
                <a:spcPct val="0"/>
              </a:spcBef>
            </a:pPr>
            <a:r>
              <a:rPr lang="en-GB" altLang="x-none"/>
              <a:t>Vous pouvez créer votre propre modèle pour cet exercice.</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64C009A4-82CA-C64A-967C-66C17E76D365}" type="slidenum">
              <a:rPr lang="en-GB" altLang="x-none"/>
              <a:pPr/>
              <a:t>14</a:t>
            </a:fld>
            <a:endParaRPr lang="en-GB"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Afficher les sources à différents endroits dans la classe.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441CEF5B-7552-B746-8D9B-A1F08F83BE94}" type="slidenum">
              <a:rPr lang="en-GB" altLang="x-none"/>
              <a:pPr/>
              <a:t>15</a:t>
            </a:fld>
            <a:endParaRPr lang="en-GB"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Afficher les sources à différents endroits dans la classe.</a:t>
            </a:r>
          </a:p>
          <a:p>
            <a:pPr>
              <a:spcBef>
                <a:spcPct val="0"/>
              </a:spcBef>
            </a:pPr>
            <a:endParaRPr lang="en-GB" altLang="x-none"/>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97AE543-5558-064B-B675-AB5F7E087B7C}" type="slidenum">
              <a:rPr lang="en-GB" altLang="x-none"/>
              <a:pPr/>
              <a:t>16</a:t>
            </a:fld>
            <a:endParaRPr lang="en-GB" alt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16A4422-69D7-F949-B614-930A2B8700D6}" type="slidenum">
              <a:rPr lang="en-GB" altLang="x-none"/>
              <a:pPr/>
              <a:t>17</a:t>
            </a:fld>
            <a:endParaRPr lang="en-GB"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17CB3575-3695-BE43-9ECB-07CFA0C16A8A}" type="slidenum">
              <a:rPr lang="en-GB" altLang="x-none"/>
              <a:pPr/>
              <a:t>18</a:t>
            </a:fld>
            <a:endParaRPr lang="en-GB"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3F9E6434-A45F-C940-8ED5-524316AF8B36}" type="slidenum">
              <a:rPr lang="en-GB" altLang="x-none"/>
              <a:pPr/>
              <a:t>3</a:t>
            </a:fld>
            <a:endParaRPr lang="en-GB"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0A3716F-D613-B549-9F48-295A9D285D48}" type="slidenum">
              <a:rPr lang="en-GB" altLang="x-none"/>
              <a:pPr/>
              <a:t>4</a:t>
            </a:fld>
            <a:endParaRPr lang="en-GB"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783DC24C-CA44-3A44-90EB-E69DE4B7099B}" type="slidenum">
              <a:rPr lang="en-GB" altLang="x-none"/>
              <a:pPr/>
              <a:t>5</a:t>
            </a:fld>
            <a:endParaRPr lang="en-GB"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Demander un vote à main levée : qui répondrait oui, non, ou je ne suis pas sûr/e ?</a:t>
            </a:r>
          </a:p>
          <a:p>
            <a:pPr>
              <a:spcBef>
                <a:spcPct val="0"/>
              </a:spcBef>
            </a:pPr>
            <a:endParaRPr lang="en-GB" altLang="x-none"/>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25FBB1FE-462E-5F40-8439-4CBD227230A3}" type="slidenum">
              <a:rPr lang="en-GB" altLang="x-none"/>
              <a:pPr/>
              <a:t>6</a:t>
            </a:fld>
            <a:endParaRPr lang="en-GB"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Les objectifs pédagogiques pour cette leçon.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A484640-61E9-A54E-BDD1-39FF48F67601}" type="slidenum">
              <a:rPr lang="en-GB" altLang="x-none"/>
              <a:pPr/>
              <a:t>7</a:t>
            </a:fld>
            <a:endParaRPr lang="en-GB"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Demander aux apprenants  : en quoi la structure d’un virus est-elle différente d’une cellule vivante, et en quoi est-elle similaire ?</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14B4122-03A0-5445-8FDE-36070A7E99F7}" type="slidenum">
              <a:rPr lang="en-GB" altLang="x-none"/>
              <a:pPr/>
              <a:t>8</a:t>
            </a:fld>
            <a:endParaRPr lang="en-GB"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Diviser la classe en 8 groupes, et donner une phrase extraite de la Fiche 1 à chaque groupe.</a:t>
            </a:r>
          </a:p>
          <a:p>
            <a:pPr>
              <a:spcBef>
                <a:spcPct val="0"/>
              </a:spcBef>
            </a:pPr>
            <a:r>
              <a:rPr lang="en-GB" altLang="x-none"/>
              <a:t>Demander aux groupes de lire leur phrase s’ils pensent qu’elle décrit correctement le contenu de l’image. (certains groupes ont une phrase incorrecte d’un point de vue scientifique, qui ne seront donc pas utilisées). Demander au reste de la classe s’ils sont d’accord, si c’est correct.</a:t>
            </a:r>
          </a:p>
          <a:p>
            <a:pPr>
              <a:spcBef>
                <a:spcPct val="0"/>
              </a:spcBef>
            </a:pPr>
            <a:r>
              <a:rPr lang="en-GB" altLang="x-none"/>
              <a:t>Les bonnes réponses sont : 1C, 2H, 3D, 4E, 5I</a:t>
            </a:r>
          </a:p>
          <a:p>
            <a:pPr>
              <a:spcBef>
                <a:spcPct val="0"/>
              </a:spcBef>
            </a:pPr>
            <a:endParaRPr lang="en-GB" altLang="x-none"/>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76AD2CAB-30F6-3446-B4E2-90D839CF6A59}" type="slidenum">
              <a:rPr lang="en-GB" altLang="x-none"/>
              <a:pPr/>
              <a:t>9</a:t>
            </a:fld>
            <a:endParaRPr lang="en-GB"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Demander aux apprenants d’écrire quelles sont les trois sources parmi celles sur la diapositive qui seront les plus utiles.</a:t>
            </a:r>
          </a:p>
          <a:p>
            <a:pPr>
              <a:spcBef>
                <a:spcPct val="0"/>
              </a:spcBef>
            </a:pPr>
            <a:r>
              <a:rPr lang="en-GB" altLang="x-none"/>
              <a:t>Après l’activité sur la Fiche 2-3, discuter des conclusions avec les apprenants :</a:t>
            </a:r>
          </a:p>
          <a:p>
            <a:pPr>
              <a:spcBef>
                <a:spcPct val="0"/>
              </a:spcBef>
            </a:pPr>
            <a:r>
              <a:rPr lang="en-GB" altLang="x-none"/>
              <a:t>Tester le vaccin : est-ce la meilleure option pour vous ? Pour les autres ?</a:t>
            </a:r>
          </a:p>
          <a:p>
            <a:pPr>
              <a:spcBef>
                <a:spcPct val="0"/>
              </a:spcBef>
            </a:pPr>
            <a:r>
              <a:rPr lang="en-GB" altLang="x-none"/>
              <a:t>Si une personne est arrivée à la conclusion que tester le vaccin comporte plus de risques pour elle, mais plus d’avantages pour les autres : est-ce qu’elle le testerait ? Pourquoi ?</a:t>
            </a:r>
          </a:p>
          <a:p>
            <a:pPr>
              <a:spcBef>
                <a:spcPct val="0"/>
              </a:spcBef>
            </a:pPr>
            <a:r>
              <a:rPr lang="en-GB" altLang="x-none"/>
              <a:t>Quelles sources étaient les plus fiables ? Pourquoi ?</a:t>
            </a:r>
          </a:p>
          <a:p>
            <a:pPr>
              <a:spcBef>
                <a:spcPct val="0"/>
              </a:spcBef>
            </a:pPr>
            <a:r>
              <a:rPr lang="en-GB" altLang="x-none"/>
              <a:t>Est-ce que les trois sources que vous aviez choisies étaient effectivement les meilleurs choix ? Si oui, pourquoi ? Si non, pourquoi ?</a:t>
            </a:r>
          </a:p>
          <a:p>
            <a:pPr>
              <a:spcBef>
                <a:spcPct val="0"/>
              </a:spcBef>
            </a:pPr>
            <a:r>
              <a:rPr lang="en-GB" altLang="x-none"/>
              <a:t>Pourquoi est-ce qu’il n’y a aucun risque de contracter Zika suite au vaccin ? (cette question est tirée des éléments scientifiques)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5286E0A-9001-2A47-9591-AB77902B1D89}" type="slidenum">
              <a:rPr lang="en-GB" altLang="x-none"/>
              <a:pPr/>
              <a:t>10</a:t>
            </a:fld>
            <a:endParaRPr lang="en-GB"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D6CB29E-8FCC-154D-A8B9-CEABA4814CB6}"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81A8536-CD39-4148-BC13-FB6485DBCE31}" type="slidenum">
              <a:rPr lang="en-GB" altLang="x-none"/>
              <a:pPr/>
              <a:t>‹#›</a:t>
            </a:fld>
            <a:endParaRPr lang="en-GB" altLang="x-none"/>
          </a:p>
        </p:txBody>
      </p:sp>
    </p:spTree>
    <p:extLst>
      <p:ext uri="{BB962C8B-B14F-4D97-AF65-F5344CB8AC3E}">
        <p14:creationId xmlns:p14="http://schemas.microsoft.com/office/powerpoint/2010/main" val="202376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5177DE5-BB0E-824F-9BFD-02480125C42A}"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DE226D8-D51B-2541-99F6-26326CA4CE39}" type="slidenum">
              <a:rPr lang="en-GB" altLang="x-none"/>
              <a:pPr/>
              <a:t>‹#›</a:t>
            </a:fld>
            <a:endParaRPr lang="en-GB" altLang="x-none"/>
          </a:p>
        </p:txBody>
      </p:sp>
    </p:spTree>
    <p:extLst>
      <p:ext uri="{BB962C8B-B14F-4D97-AF65-F5344CB8AC3E}">
        <p14:creationId xmlns:p14="http://schemas.microsoft.com/office/powerpoint/2010/main" val="54540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2"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E4D0169-DC24-A445-99E1-7AAE96DC7460}"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F385A7D-DFB1-E24B-B750-E6534A8C6062}" type="slidenum">
              <a:rPr lang="en-GB" altLang="x-none"/>
              <a:pPr/>
              <a:t>‹#›</a:t>
            </a:fld>
            <a:endParaRPr lang="en-GB" altLang="x-none"/>
          </a:p>
        </p:txBody>
      </p:sp>
    </p:spTree>
    <p:extLst>
      <p:ext uri="{BB962C8B-B14F-4D97-AF65-F5344CB8AC3E}">
        <p14:creationId xmlns:p14="http://schemas.microsoft.com/office/powerpoint/2010/main" val="1227008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5779294"/>
            <a:ext cx="306388" cy="1079500"/>
          </a:xfrm>
          <a:prstGeom prst="roundRect">
            <a:avLst/>
          </a:prstGeom>
          <a:solidFill>
            <a:srgbClr val="346C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197600"/>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C277CACF-513B-C245-AC99-78EE77EB3A0D}"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01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udent sheets">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rot="5400000">
            <a:off x="4394993" y="2129632"/>
            <a:ext cx="354013" cy="9144000"/>
          </a:xfrm>
          <a:prstGeom prst="rect">
            <a:avLst/>
          </a:prstGeom>
          <a:solidFill>
            <a:srgbClr val="346C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6"/>
          <p:cNvSpPr txBox="1"/>
          <p:nvPr userDrawn="1"/>
        </p:nvSpPr>
        <p:spPr>
          <a:xfrm>
            <a:off x="7056438" y="6524625"/>
            <a:ext cx="2087562" cy="339725"/>
          </a:xfrm>
          <a:prstGeom prst="rect">
            <a:avLst/>
          </a:prstGeom>
          <a:noFill/>
        </p:spPr>
        <p:txBody>
          <a:bodyPr>
            <a:spAutoFit/>
          </a:bodyPr>
          <a:lstStyle/>
          <a:p>
            <a:pPr algn="r" fontAlgn="auto">
              <a:spcBef>
                <a:spcPts val="0"/>
              </a:spcBef>
              <a:spcAft>
                <a:spcPts val="0"/>
              </a:spcAft>
              <a:defRPr/>
            </a:pPr>
            <a:r>
              <a:rPr lang="en-GB" sz="1600" dirty="0">
                <a:solidFill>
                  <a:schemeClr val="bg1"/>
                </a:solidFill>
                <a:latin typeface="Century Gothic" pitchFamily="34" charset="0"/>
                <a:ea typeface="+mn-ea"/>
                <a:cs typeface="+mn-cs"/>
              </a:rPr>
              <a:t>Fiches </a:t>
            </a:r>
            <a:r>
              <a:rPr lang="en-GB" sz="1600" dirty="0" err="1">
                <a:solidFill>
                  <a:schemeClr val="bg1"/>
                </a:solidFill>
                <a:latin typeface="Century Gothic" pitchFamily="34" charset="0"/>
                <a:ea typeface="+mn-ea"/>
                <a:cs typeface="+mn-cs"/>
              </a:rPr>
              <a:t>apprenants</a:t>
            </a:r>
            <a:endParaRPr lang="en-GB" sz="1600"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val="753169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3C3404F3-7B5C-EB44-A0BB-2414AA52E7B8}"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003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DE03352E-9916-8844-A49C-5A82A0BBB513}"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651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6CABA657-62B8-5A41-AAA5-7070E9F34B71}"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25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23EC49B-1624-1D4A-BF89-48682331FC2D}"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47211C1-94E4-E049-9853-9908B18B1A2F}" type="slidenum">
              <a:rPr lang="en-GB" altLang="x-none"/>
              <a:pPr/>
              <a:t>‹#›</a:t>
            </a:fld>
            <a:endParaRPr lang="en-GB" altLang="x-none"/>
          </a:p>
        </p:txBody>
      </p:sp>
    </p:spTree>
    <p:extLst>
      <p:ext uri="{BB962C8B-B14F-4D97-AF65-F5344CB8AC3E}">
        <p14:creationId xmlns:p14="http://schemas.microsoft.com/office/powerpoint/2010/main" val="162267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166B03A-A501-D343-BD68-0779794AB0DF}"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AF52233-9117-4542-A98C-2A04B395CBC3}" type="slidenum">
              <a:rPr lang="en-GB" altLang="x-none"/>
              <a:pPr/>
              <a:t>‹#›</a:t>
            </a:fld>
            <a:endParaRPr lang="en-GB" altLang="x-none"/>
          </a:p>
        </p:txBody>
      </p:sp>
    </p:spTree>
    <p:extLst>
      <p:ext uri="{BB962C8B-B14F-4D97-AF65-F5344CB8AC3E}">
        <p14:creationId xmlns:p14="http://schemas.microsoft.com/office/powerpoint/2010/main" val="138661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3139464-7299-DE42-BECC-6378BF92C3DF}"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7D7C59A-15A0-2B43-B478-832BAA4A4A60}" type="slidenum">
              <a:rPr lang="en-GB" altLang="x-none"/>
              <a:pPr/>
              <a:t>‹#›</a:t>
            </a:fld>
            <a:endParaRPr lang="en-GB" altLang="x-none"/>
          </a:p>
        </p:txBody>
      </p:sp>
    </p:spTree>
    <p:extLst>
      <p:ext uri="{BB962C8B-B14F-4D97-AF65-F5344CB8AC3E}">
        <p14:creationId xmlns:p14="http://schemas.microsoft.com/office/powerpoint/2010/main" val="33149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F5016FE-26D2-9745-88C6-7800EFA99615}" type="datetimeFigureOut">
              <a:rPr lang="en-GB"/>
              <a:pPr>
                <a:defRPr/>
              </a:pPr>
              <a:t>09/10/2019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FC91AE0C-76BF-1D45-987C-ECC15C249468}" type="slidenum">
              <a:rPr lang="en-GB" altLang="x-none"/>
              <a:pPr/>
              <a:t>‹#›</a:t>
            </a:fld>
            <a:endParaRPr lang="en-GB" altLang="x-none"/>
          </a:p>
        </p:txBody>
      </p:sp>
    </p:spTree>
    <p:extLst>
      <p:ext uri="{BB962C8B-B14F-4D97-AF65-F5344CB8AC3E}">
        <p14:creationId xmlns:p14="http://schemas.microsoft.com/office/powerpoint/2010/main" val="92460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DB13D41-0184-C546-9B80-5145653F8704}" type="datetimeFigureOut">
              <a:rPr lang="en-GB"/>
              <a:pPr>
                <a:defRPr/>
              </a:pPr>
              <a:t>09/10/2019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812F3EF9-433D-A64D-A5AF-93005CFA46B1}" type="slidenum">
              <a:rPr lang="en-GB" altLang="x-none"/>
              <a:pPr/>
              <a:t>‹#›</a:t>
            </a:fld>
            <a:endParaRPr lang="en-GB" altLang="x-none"/>
          </a:p>
        </p:txBody>
      </p:sp>
    </p:spTree>
    <p:extLst>
      <p:ext uri="{BB962C8B-B14F-4D97-AF65-F5344CB8AC3E}">
        <p14:creationId xmlns:p14="http://schemas.microsoft.com/office/powerpoint/2010/main" val="70125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6453188"/>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938" y="6453188"/>
            <a:ext cx="939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p:nvPr userDrawn="1"/>
        </p:nvSpPr>
        <p:spPr>
          <a:xfrm>
            <a:off x="1476375" y="6381750"/>
            <a:ext cx="6262688" cy="461963"/>
          </a:xfrm>
          <a:prstGeom prst="rect">
            <a:avLst/>
          </a:prstGeom>
          <a:noFill/>
        </p:spPr>
        <p:txBody>
          <a:bodyPr>
            <a:spAutoFit/>
          </a:bodyPr>
          <a:lstStyle/>
          <a:p>
            <a:pPr algn="ctr" fontAlgn="auto">
              <a:spcBef>
                <a:spcPts val="0"/>
              </a:spcBef>
              <a:spcAft>
                <a:spcPts val="0"/>
              </a:spcAft>
              <a:defRPr/>
            </a:pPr>
            <a:r>
              <a:rPr lang="en-GB" sz="2400" dirty="0">
                <a:latin typeface="Century Gothic" pitchFamily="34" charset="0"/>
                <a:ea typeface="+mn-ea"/>
                <a:cs typeface="LilyUPC" panose="020B0604020202020204" pitchFamily="34" charset="-34"/>
              </a:rPr>
              <a:t> For more, visit E</a:t>
            </a:r>
            <a:r>
              <a:rPr lang="en-GB" sz="2400" dirty="0">
                <a:latin typeface="Century Gothic" pitchFamily="34" charset="0"/>
                <a:ea typeface="Ebrima" panose="02000000000000000000" pitchFamily="2" charset="0"/>
                <a:cs typeface="Mangal" panose="02040503050203030202" pitchFamily="18" charset="0"/>
              </a:rPr>
              <a:t>ngagingScience.eu</a:t>
            </a:r>
          </a:p>
        </p:txBody>
      </p:sp>
      <p:sp>
        <p:nvSpPr>
          <p:cNvPr id="5" name="Date Placeholder 1"/>
          <p:cNvSpPr>
            <a:spLocks noGrp="1"/>
          </p:cNvSpPr>
          <p:nvPr>
            <p:ph type="dt" sz="half" idx="10"/>
          </p:nvPr>
        </p:nvSpPr>
        <p:spPr/>
        <p:txBody>
          <a:bodyPr/>
          <a:lstStyle>
            <a:lvl1pPr>
              <a:defRPr/>
            </a:lvl1pPr>
          </a:lstStyle>
          <a:p>
            <a:pPr>
              <a:defRPr/>
            </a:pPr>
            <a:fld id="{D1EE1288-C6D3-3B4F-B8A3-DF8A8FC3F9AE}" type="datetimeFigureOut">
              <a:rPr lang="en-GB"/>
              <a:pPr>
                <a:defRPr/>
              </a:pPr>
              <a:t>09/10/2019</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3"/>
          <p:cNvSpPr>
            <a:spLocks noGrp="1"/>
          </p:cNvSpPr>
          <p:nvPr>
            <p:ph type="sldNum" sz="quarter" idx="12"/>
          </p:nvPr>
        </p:nvSpPr>
        <p:spPr/>
        <p:txBody>
          <a:bodyPr/>
          <a:lstStyle>
            <a:lvl1pPr>
              <a:defRPr/>
            </a:lvl1pPr>
          </a:lstStyle>
          <a:p>
            <a:fld id="{3507F390-1381-254E-89FF-E1483C835813}" type="slidenum">
              <a:rPr lang="en-GB" altLang="x-none"/>
              <a:pPr/>
              <a:t>‹#›</a:t>
            </a:fld>
            <a:endParaRPr lang="en-GB" altLang="x-none"/>
          </a:p>
        </p:txBody>
      </p:sp>
    </p:spTree>
    <p:extLst>
      <p:ext uri="{BB962C8B-B14F-4D97-AF65-F5344CB8AC3E}">
        <p14:creationId xmlns:p14="http://schemas.microsoft.com/office/powerpoint/2010/main" val="5201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3F77B8-0049-7340-B965-D20A7DA277C9}"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3961C8C-D71A-654B-8E21-1727D7CAC1B4}" type="slidenum">
              <a:rPr lang="en-GB" altLang="x-none"/>
              <a:pPr/>
              <a:t>‹#›</a:t>
            </a:fld>
            <a:endParaRPr lang="en-GB" altLang="x-none"/>
          </a:p>
        </p:txBody>
      </p:sp>
    </p:spTree>
    <p:extLst>
      <p:ext uri="{BB962C8B-B14F-4D97-AF65-F5344CB8AC3E}">
        <p14:creationId xmlns:p14="http://schemas.microsoft.com/office/powerpoint/2010/main" val="60789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C92E6B5-29FC-5745-9500-CF3734B84E6F}"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0B268EA-98EB-2F4D-AD81-50BF43980225}" type="slidenum">
              <a:rPr lang="en-GB" altLang="x-none"/>
              <a:pPr/>
              <a:t>‹#›</a:t>
            </a:fld>
            <a:endParaRPr lang="en-GB" altLang="x-none"/>
          </a:p>
        </p:txBody>
      </p:sp>
    </p:spTree>
    <p:extLst>
      <p:ext uri="{BB962C8B-B14F-4D97-AF65-F5344CB8AC3E}">
        <p14:creationId xmlns:p14="http://schemas.microsoft.com/office/powerpoint/2010/main" val="12560427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1979B412-90EE-9A45-8418-9F61407D8CE8}" type="datetimeFigureOut">
              <a:rPr lang="en-GB"/>
              <a:pPr>
                <a:defRPr/>
              </a:pPr>
              <a:t>09/10/2019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2B3016F5-DF9E-744E-9B53-A82FBBA25052}"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82" r:id="rId7"/>
    <p:sldLayoutId id="2147483678" r:id="rId8"/>
    <p:sldLayoutId id="2147483679" r:id="rId9"/>
    <p:sldLayoutId id="2147483680" r:id="rId10"/>
    <p:sldLayoutId id="2147483681" r:id="rId11"/>
    <p:sldLayoutId id="2147483683" r:id="rId12"/>
    <p:sldLayoutId id="2147483684" r:id="rId13"/>
    <p:sldLayoutId id="2147483685" r:id="rId14"/>
    <p:sldLayoutId id="2147483686" r:id="rId15"/>
    <p:sldLayoutId id="2147483687" r:id="rId1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 Type="http://schemas.openxmlformats.org/officeDocument/2006/relationships/tags" Target="../tags/tag11.xml"/><Relationship Id="rId2" Type="http://schemas.openxmlformats.org/officeDocument/2006/relationships/slideLayout" Target="../slideLayouts/slideLayout12.xml"/><Relationship Id="rId3" Type="http://schemas.openxmlformats.org/officeDocument/2006/relationships/notesSlide" Target="../notesSlides/notesSlide9.xml"/><Relationship Id="rId4" Type="http://schemas.openxmlformats.org/officeDocument/2006/relationships/image" Target="../media/image27.png"/><Relationship Id="rId5" Type="http://schemas.openxmlformats.org/officeDocument/2006/relationships/slide" Target="slide14.xml"/><Relationship Id="rId6" Type="http://schemas.openxmlformats.org/officeDocument/2006/relationships/image" Target="../media/image21.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35.png"/><Relationship Id="rId5" Type="http://schemas.openxmlformats.org/officeDocument/2006/relationships/slide" Target="slide14.xml"/><Relationship Id="rId6" Type="http://schemas.openxmlformats.org/officeDocument/2006/relationships/image" Target="../media/image21.png"/><Relationship Id="rId7" Type="http://schemas.openxmlformats.org/officeDocument/2006/relationships/image" Target="../media/image33.png"/><Relationship Id="rId1" Type="http://schemas.openxmlformats.org/officeDocument/2006/relationships/tags" Target="../tags/tag12.x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slide" Target="slide17.xml"/><Relationship Id="rId1" Type="http://schemas.openxmlformats.org/officeDocument/2006/relationships/tags" Target="../tags/tag13.x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1.png"/><Relationship Id="rId1" Type="http://schemas.openxmlformats.org/officeDocument/2006/relationships/tags" Target="../tags/tag14.x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1.png"/><Relationship Id="rId5" Type="http://schemas.openxmlformats.org/officeDocument/2006/relationships/image" Target="../media/image33.png"/><Relationship Id="rId1" Type="http://schemas.openxmlformats.org/officeDocument/2006/relationships/tags" Target="../tags/tag15.x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1.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6.png"/><Relationship Id="rId1" Type="http://schemas.openxmlformats.org/officeDocument/2006/relationships/tags" Target="../tags/tag16.x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1.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10.png"/><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23.png"/><Relationship Id="rId1" Type="http://schemas.openxmlformats.org/officeDocument/2006/relationships/tags" Target="../tags/tag17.x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5.png"/><Relationship Id="rId5" Type="http://schemas.openxmlformats.org/officeDocument/2006/relationships/image" Target="../media/image4.png"/><Relationship Id="rId1" Type="http://schemas.openxmlformats.org/officeDocument/2006/relationships/tags" Target="../tags/tag18.x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1" Type="http://schemas.openxmlformats.org/officeDocument/2006/relationships/image" Target="../media/image53.jpeg"/><Relationship Id="rId12" Type="http://schemas.openxmlformats.org/officeDocument/2006/relationships/image" Target="../media/image54.png"/><Relationship Id="rId13" Type="http://schemas.openxmlformats.org/officeDocument/2006/relationships/image" Target="../media/image55.png"/><Relationship Id="rId14" Type="http://schemas.openxmlformats.org/officeDocument/2006/relationships/image" Target="../media/image56.png"/><Relationship Id="rId15" Type="http://schemas.openxmlformats.org/officeDocument/2006/relationships/image" Target="../media/image57.png"/><Relationship Id="rId16" Type="http://schemas.openxmlformats.org/officeDocument/2006/relationships/image" Target="../media/image58.emf"/><Relationship Id="rId17" Type="http://schemas.openxmlformats.org/officeDocument/2006/relationships/image" Target="../media/image59.emf"/><Relationship Id="rId18" Type="http://schemas.openxmlformats.org/officeDocument/2006/relationships/image" Target="../media/image60.png"/><Relationship Id="rId1" Type="http://schemas.openxmlformats.org/officeDocument/2006/relationships/tags" Target="../tags/tag19.xml"/><Relationship Id="rId2" Type="http://schemas.openxmlformats.org/officeDocument/2006/relationships/slideLayout" Target="../slideLayouts/slideLayout7.xml"/><Relationship Id="rId3" Type="http://schemas.openxmlformats.org/officeDocument/2006/relationships/notesSlide" Target="../notesSlides/notesSlide16.xml"/><Relationship Id="rId4" Type="http://schemas.openxmlformats.org/officeDocument/2006/relationships/image" Target="../media/image46.jpe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0.png"/><Relationship Id="rId5" Type="http://schemas.openxmlformats.org/officeDocument/2006/relationships/image" Target="../media/image13.jpeg"/><Relationship Id="rId6" Type="http://schemas.openxmlformats.org/officeDocument/2006/relationships/image" Target="../media/image9.png"/><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9.png"/><Relationship Id="rId1" Type="http://schemas.openxmlformats.org/officeDocument/2006/relationships/tags" Target="../tags/tag5.x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0.png"/><Relationship Id="rId5" Type="http://schemas.openxmlformats.org/officeDocument/2006/relationships/image" Target="../media/image15.jpe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16.png"/><Relationship Id="rId1" Type="http://schemas.openxmlformats.org/officeDocument/2006/relationships/tags" Target="../tags/tag6.x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tags" Target="../tags/tag7.x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9.jpeg"/><Relationship Id="rId5" Type="http://schemas.openxmlformats.org/officeDocument/2006/relationships/image" Target="../media/image20.png"/><Relationship Id="rId1" Type="http://schemas.openxmlformats.org/officeDocument/2006/relationships/tags" Target="../tags/tag9.x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slide" Target="slide13.xml"/><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19.jpeg"/><Relationship Id="rId9" Type="http://schemas.openxmlformats.org/officeDocument/2006/relationships/image" Target="../media/image24.png"/><Relationship Id="rId10" Type="http://schemas.openxmlformats.org/officeDocument/2006/relationships/image" Target="../media/image25.png"/><Relationship Id="rId11" Type="http://schemas.openxmlformats.org/officeDocument/2006/relationships/image" Target="../media/image26.png"/><Relationship Id="rId1" Type="http://schemas.openxmlformats.org/officeDocument/2006/relationships/tags" Target="../tags/tag10.x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298825"/>
            <a:ext cx="9142413" cy="1066800"/>
          </a:xfrm>
          <a:prstGeom prst="rect">
            <a:avLst/>
          </a:prstGeom>
          <a:solidFill>
            <a:srgbClr val="346C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195" name="TextBox 1"/>
          <p:cNvSpPr txBox="1">
            <a:spLocks noChangeArrowheads="1"/>
          </p:cNvSpPr>
          <p:nvPr/>
        </p:nvSpPr>
        <p:spPr bwMode="auto">
          <a:xfrm>
            <a:off x="900113" y="3359150"/>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Zika</a:t>
            </a:r>
          </a:p>
        </p:txBody>
      </p:sp>
      <p:pic>
        <p:nvPicPr>
          <p:cNvPr id="8196"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547813" y="2584450"/>
            <a:ext cx="6192837" cy="293688"/>
          </a:xfrm>
          <a:prstGeom prst="rect">
            <a:avLst/>
          </a:prstGeom>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nouvelles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générations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à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s’impliquer</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dans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enjeux</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des sciences </a:t>
            </a:r>
          </a:p>
        </p:txBody>
      </p:sp>
      <p:sp>
        <p:nvSpPr>
          <p:cNvPr id="8198" name="ZoneTexte 5"/>
          <p:cNvSpPr txBox="1">
            <a:spLocks noChangeArrowheads="1"/>
          </p:cNvSpPr>
          <p:nvPr/>
        </p:nvSpPr>
        <p:spPr bwMode="auto">
          <a:xfrm>
            <a:off x="1752600" y="6477000"/>
            <a:ext cx="5715000"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600">
                <a:latin typeface="Century Gothic" charset="0"/>
                <a:ea typeface="Century Gothic" charset="0"/>
                <a:cs typeface="Century Gothic" charset="0"/>
              </a:rPr>
              <a:t>Découvrez d’autres activités sur EngagingScience.eu/fr/</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25400"/>
            <a:ext cx="4183063"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9"/>
          <p:cNvSpPr txBox="1">
            <a:spLocks noChangeArrowheads="1"/>
          </p:cNvSpPr>
          <p:nvPr/>
        </p:nvSpPr>
        <p:spPr bwMode="auto">
          <a:xfrm>
            <a:off x="7451725" y="50800"/>
            <a:ext cx="1152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2-3</a:t>
            </a:r>
          </a:p>
        </p:txBody>
      </p:sp>
      <p:pic>
        <p:nvPicPr>
          <p:cNvPr id="17412" name="Picture 30" descr="Student sheets.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7900" y="95250"/>
            <a:ext cx="509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0"/>
          <p:cNvGrpSpPr>
            <a:grpSpLocks/>
          </p:cNvGrpSpPr>
          <p:nvPr/>
        </p:nvGrpSpPr>
        <p:grpSpPr bwMode="auto">
          <a:xfrm>
            <a:off x="201613" y="2565400"/>
            <a:ext cx="1562100" cy="1171575"/>
            <a:chOff x="3491880" y="620688"/>
            <a:chExt cx="1562100" cy="1171873"/>
          </a:xfrm>
        </p:grpSpPr>
        <p:pic>
          <p:nvPicPr>
            <p:cNvPr id="1745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620688"/>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2" name="TextBox 18"/>
            <p:cNvSpPr txBox="1">
              <a:spLocks noChangeArrowheads="1"/>
            </p:cNvSpPr>
            <p:nvPr/>
          </p:nvSpPr>
          <p:spPr bwMode="auto">
            <a:xfrm>
              <a:off x="3671292" y="1484784"/>
              <a:ext cx="12241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a:latin typeface="Century Gothic" charset="0"/>
                </a:rPr>
                <a:t>Journaux</a:t>
              </a:r>
            </a:p>
          </p:txBody>
        </p:sp>
      </p:grpSp>
      <p:grpSp>
        <p:nvGrpSpPr>
          <p:cNvPr id="3" name="Group 55"/>
          <p:cNvGrpSpPr>
            <a:grpSpLocks/>
          </p:cNvGrpSpPr>
          <p:nvPr/>
        </p:nvGrpSpPr>
        <p:grpSpPr bwMode="auto">
          <a:xfrm>
            <a:off x="457200" y="4973638"/>
            <a:ext cx="1673225" cy="1335087"/>
            <a:chOff x="323528" y="2348880"/>
            <a:chExt cx="1158242" cy="1335027"/>
          </a:xfrm>
        </p:grpSpPr>
        <p:pic>
          <p:nvPicPr>
            <p:cNvPr id="55" name="Picture 54" descr="old tv.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3528" y="2348880"/>
              <a:ext cx="1158242" cy="1335027"/>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0" name="TextBox 20"/>
            <p:cNvSpPr txBox="1">
              <a:spLocks noChangeArrowheads="1"/>
            </p:cNvSpPr>
            <p:nvPr/>
          </p:nvSpPr>
          <p:spPr bwMode="auto">
            <a:xfrm>
              <a:off x="378491" y="2731110"/>
              <a:ext cx="9195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a:latin typeface="Century Gothic" charset="0"/>
                </a:rPr>
                <a:t>Journaux télévisés</a:t>
              </a:r>
            </a:p>
          </p:txBody>
        </p:sp>
      </p:grpSp>
      <p:grpSp>
        <p:nvGrpSpPr>
          <p:cNvPr id="4" name="Group 64"/>
          <p:cNvGrpSpPr>
            <a:grpSpLocks/>
          </p:cNvGrpSpPr>
          <p:nvPr/>
        </p:nvGrpSpPr>
        <p:grpSpPr bwMode="auto">
          <a:xfrm>
            <a:off x="2514600" y="3500438"/>
            <a:ext cx="1625600" cy="1335087"/>
            <a:chOff x="-1157808" y="908720"/>
            <a:chExt cx="1625352" cy="1334286"/>
          </a:xfrm>
        </p:grpSpPr>
        <p:pic>
          <p:nvPicPr>
            <p:cNvPr id="57" name="Picture 56" descr="tv.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57808" y="908720"/>
              <a:ext cx="1625352" cy="1334286"/>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8" name="TextBox 17"/>
            <p:cNvSpPr txBox="1">
              <a:spLocks noChangeArrowheads="1"/>
            </p:cNvSpPr>
            <p:nvPr/>
          </p:nvSpPr>
          <p:spPr bwMode="auto">
            <a:xfrm>
              <a:off x="-962991" y="1106776"/>
              <a:ext cx="1252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a:latin typeface="Century Gothic" charset="0"/>
                </a:rPr>
                <a:t>Site internet du fabricant</a:t>
              </a:r>
            </a:p>
          </p:txBody>
        </p:sp>
      </p:grpSp>
      <p:grpSp>
        <p:nvGrpSpPr>
          <p:cNvPr id="5" name="Group 63"/>
          <p:cNvGrpSpPr>
            <a:grpSpLocks/>
          </p:cNvGrpSpPr>
          <p:nvPr/>
        </p:nvGrpSpPr>
        <p:grpSpPr bwMode="auto">
          <a:xfrm>
            <a:off x="539750" y="1328738"/>
            <a:ext cx="1544638" cy="1092200"/>
            <a:chOff x="2411760" y="162406"/>
            <a:chExt cx="1544888" cy="1091789"/>
          </a:xfrm>
        </p:grpSpPr>
        <p:sp>
          <p:nvSpPr>
            <p:cNvPr id="17445" name="TextBox 21"/>
            <p:cNvSpPr txBox="1">
              <a:spLocks noChangeArrowheads="1"/>
            </p:cNvSpPr>
            <p:nvPr/>
          </p:nvSpPr>
          <p:spPr bwMode="auto">
            <a:xfrm>
              <a:off x="2444480" y="162406"/>
              <a:ext cx="1512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Twitter</a:t>
              </a:r>
            </a:p>
          </p:txBody>
        </p:sp>
        <p:pic>
          <p:nvPicPr>
            <p:cNvPr id="58" name="Picture 57" descr="tweet.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11760" y="476672"/>
              <a:ext cx="1036698" cy="77752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39"/>
          <p:cNvGrpSpPr>
            <a:grpSpLocks/>
          </p:cNvGrpSpPr>
          <p:nvPr/>
        </p:nvGrpSpPr>
        <p:grpSpPr bwMode="auto">
          <a:xfrm>
            <a:off x="2895600" y="1371600"/>
            <a:ext cx="1524000" cy="1143000"/>
            <a:chOff x="3356454" y="1964176"/>
            <a:chExt cx="1355426" cy="1032776"/>
          </a:xfrm>
        </p:grpSpPr>
        <p:pic>
          <p:nvPicPr>
            <p:cNvPr id="59" name="Picture 58" descr="as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356454" y="1964176"/>
              <a:ext cx="1355426" cy="1032776"/>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4" name="TextBox 59"/>
            <p:cNvSpPr txBox="1">
              <a:spLocks noChangeArrowheads="1"/>
            </p:cNvSpPr>
            <p:nvPr/>
          </p:nvSpPr>
          <p:spPr bwMode="auto">
            <a:xfrm>
              <a:off x="3431919" y="2053958"/>
              <a:ext cx="1220042" cy="47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a:latin typeface="Century Gothic" charset="0"/>
                </a:rPr>
                <a:t>Demander</a:t>
              </a:r>
            </a:p>
            <a:p>
              <a:pPr algn="ctr"/>
              <a:r>
                <a:rPr lang="en-GB" altLang="x-none" sz="1400">
                  <a:latin typeface="Century Gothic" charset="0"/>
                </a:rPr>
                <a:t>à la famille</a:t>
              </a:r>
            </a:p>
          </p:txBody>
        </p:sp>
      </p:grpSp>
      <p:grpSp>
        <p:nvGrpSpPr>
          <p:cNvPr id="7" name="Group 40"/>
          <p:cNvGrpSpPr>
            <a:grpSpLocks/>
          </p:cNvGrpSpPr>
          <p:nvPr/>
        </p:nvGrpSpPr>
        <p:grpSpPr bwMode="auto">
          <a:xfrm>
            <a:off x="1890713" y="2482850"/>
            <a:ext cx="1309687" cy="1174750"/>
            <a:chOff x="3559793" y="1822314"/>
            <a:chExt cx="1310335" cy="1174637"/>
          </a:xfrm>
        </p:grpSpPr>
        <p:pic>
          <p:nvPicPr>
            <p:cNvPr id="42" name="Picture 41" descr="as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59793" y="1822314"/>
              <a:ext cx="1310335" cy="1174637"/>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2" name="TextBox 42"/>
            <p:cNvSpPr txBox="1">
              <a:spLocks noChangeArrowheads="1"/>
            </p:cNvSpPr>
            <p:nvPr/>
          </p:nvSpPr>
          <p:spPr bwMode="auto">
            <a:xfrm>
              <a:off x="3592754" y="1939044"/>
              <a:ext cx="1204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a:latin typeface="Century Gothic" charset="0"/>
                </a:rPr>
                <a:t>Demander à un ami</a:t>
              </a:r>
            </a:p>
          </p:txBody>
        </p:sp>
      </p:grpSp>
      <p:grpSp>
        <p:nvGrpSpPr>
          <p:cNvPr id="8" name="Group 43"/>
          <p:cNvGrpSpPr>
            <a:grpSpLocks/>
          </p:cNvGrpSpPr>
          <p:nvPr/>
        </p:nvGrpSpPr>
        <p:grpSpPr bwMode="auto">
          <a:xfrm>
            <a:off x="307975" y="3886200"/>
            <a:ext cx="1673225" cy="1295400"/>
            <a:chOff x="3450539" y="1853951"/>
            <a:chExt cx="1673649" cy="1295400"/>
          </a:xfrm>
        </p:grpSpPr>
        <p:pic>
          <p:nvPicPr>
            <p:cNvPr id="45" name="Picture 44" descr="as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50539" y="1853951"/>
              <a:ext cx="1673649" cy="129540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0" name="TextBox 45"/>
            <p:cNvSpPr txBox="1">
              <a:spLocks noChangeArrowheads="1"/>
            </p:cNvSpPr>
            <p:nvPr/>
          </p:nvSpPr>
          <p:spPr bwMode="auto">
            <a:xfrm>
              <a:off x="3578036" y="2016531"/>
              <a:ext cx="14072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a:latin typeface="Century Gothic" charset="0"/>
                </a:rPr>
                <a:t>Demander à un médecin</a:t>
              </a:r>
            </a:p>
          </p:txBody>
        </p:sp>
      </p:grpSp>
      <p:grpSp>
        <p:nvGrpSpPr>
          <p:cNvPr id="9" name="Group 49"/>
          <p:cNvGrpSpPr>
            <a:grpSpLocks/>
          </p:cNvGrpSpPr>
          <p:nvPr/>
        </p:nvGrpSpPr>
        <p:grpSpPr bwMode="auto">
          <a:xfrm>
            <a:off x="2730500" y="5046663"/>
            <a:ext cx="1384300" cy="1406525"/>
            <a:chOff x="3439109" y="1842454"/>
            <a:chExt cx="1384594" cy="1406700"/>
          </a:xfrm>
        </p:grpSpPr>
        <p:pic>
          <p:nvPicPr>
            <p:cNvPr id="51" name="Picture 50" descr="as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39109" y="1842454"/>
              <a:ext cx="1384594" cy="140670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8" name="TextBox 51"/>
            <p:cNvSpPr txBox="1">
              <a:spLocks noChangeArrowheads="1"/>
            </p:cNvSpPr>
            <p:nvPr/>
          </p:nvSpPr>
          <p:spPr bwMode="auto">
            <a:xfrm>
              <a:off x="3523367" y="1896358"/>
              <a:ext cx="1224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a:latin typeface="Century Gothic" charset="0"/>
                </a:rPr>
                <a:t>Demander à un prof de sciences</a:t>
              </a:r>
            </a:p>
          </p:txBody>
        </p:sp>
      </p:grpSp>
      <p:sp>
        <p:nvSpPr>
          <p:cNvPr id="54" name="Rounded Rectangle 53"/>
          <p:cNvSpPr/>
          <p:nvPr/>
        </p:nvSpPr>
        <p:spPr>
          <a:xfrm>
            <a:off x="-36513" y="6524625"/>
            <a:ext cx="2232026" cy="357188"/>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S'engager</a:t>
            </a:r>
            <a:endParaRPr lang="en-GB" sz="2000" dirty="0">
              <a:solidFill>
                <a:schemeClr val="tx1">
                  <a:lumMod val="50000"/>
                  <a:lumOff val="50000"/>
                </a:schemeClr>
              </a:solidFill>
              <a:latin typeface="Century Gothic" pitchFamily="34" charset="0"/>
            </a:endParaRPr>
          </a:p>
        </p:txBody>
      </p:sp>
      <p:sp>
        <p:nvSpPr>
          <p:cNvPr id="62" name="Rectangle 61"/>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sp>
        <p:nvSpPr>
          <p:cNvPr id="63" name="Rounded Rectangle 62"/>
          <p:cNvSpPr/>
          <p:nvPr/>
        </p:nvSpPr>
        <p:spPr>
          <a:xfrm>
            <a:off x="2195513" y="6529388"/>
            <a:ext cx="2089150" cy="355600"/>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Analyser</a:t>
            </a:r>
          </a:p>
        </p:txBody>
      </p:sp>
      <p:sp>
        <p:nvSpPr>
          <p:cNvPr id="66" name="Rounded Rectangle 65"/>
          <p:cNvSpPr>
            <a:spLocks noChangeArrowheads="1"/>
          </p:cNvSpPr>
          <p:nvPr/>
        </p:nvSpPr>
        <p:spPr bwMode="auto">
          <a:xfrm>
            <a:off x="4284663" y="6524625"/>
            <a:ext cx="2808287" cy="360363"/>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Evaluer</a:t>
            </a:r>
            <a:endParaRPr lang="en-GB" sz="2000" b="1" dirty="0">
              <a:solidFill>
                <a:schemeClr val="bg1"/>
              </a:solidFill>
              <a:latin typeface="Century Gothic" pitchFamily="34" charset="0"/>
              <a:ea typeface="+mn-ea"/>
              <a:cs typeface="+mn-cs"/>
            </a:endParaRPr>
          </a:p>
        </p:txBody>
      </p:sp>
      <p:grpSp>
        <p:nvGrpSpPr>
          <p:cNvPr id="10" name="Group 46"/>
          <p:cNvGrpSpPr>
            <a:grpSpLocks/>
          </p:cNvGrpSpPr>
          <p:nvPr/>
        </p:nvGrpSpPr>
        <p:grpSpPr bwMode="auto">
          <a:xfrm>
            <a:off x="4781550" y="3573463"/>
            <a:ext cx="4254500" cy="2616200"/>
            <a:chOff x="4781922" y="3573016"/>
            <a:chExt cx="4254574" cy="2616101"/>
          </a:xfrm>
        </p:grpSpPr>
        <p:pic>
          <p:nvPicPr>
            <p:cNvPr id="17434" name="Picture 36" descr="writ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53930" y="4941168"/>
              <a:ext cx="407880" cy="57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read research.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781922" y="3789040"/>
              <a:ext cx="504055" cy="50405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TextBox 38"/>
            <p:cNvSpPr txBox="1">
              <a:spLocks noChangeArrowheads="1"/>
            </p:cNvSpPr>
            <p:nvPr/>
          </p:nvSpPr>
          <p:spPr bwMode="auto">
            <a:xfrm>
              <a:off x="5285978" y="3573016"/>
              <a:ext cx="3750518" cy="26161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400"/>
                </a:spcBef>
                <a:buClr>
                  <a:srgbClr val="346CDC"/>
                </a:buClr>
                <a:buFont typeface="Wingdings" charset="2"/>
                <a:buChar char="l"/>
              </a:pPr>
              <a:r>
                <a:rPr lang="en-GB" altLang="x-none">
                  <a:latin typeface="Century Gothic" charset="0"/>
                </a:rPr>
                <a:t>Réfléchir : cette source est-elle fiable ou est-ce qu’il vaut mieux l’ignorer ?</a:t>
              </a:r>
            </a:p>
            <a:p>
              <a:pPr>
                <a:spcBef>
                  <a:spcPts val="1200"/>
                </a:spcBef>
                <a:buClr>
                  <a:srgbClr val="346CDC"/>
                </a:buClr>
                <a:buFont typeface="Wingdings" charset="2"/>
                <a:buChar char="l"/>
              </a:pPr>
              <a:r>
                <a:rPr lang="en-GB" altLang="x-none">
                  <a:latin typeface="Century Gothic" charset="0"/>
                </a:rPr>
                <a:t>Décider de l’importance des risques et des avantages</a:t>
              </a:r>
            </a:p>
            <a:p>
              <a:pPr>
                <a:spcBef>
                  <a:spcPts val="1200"/>
                </a:spcBef>
                <a:buClr>
                  <a:srgbClr val="346CDC"/>
                </a:buClr>
                <a:buFont typeface="Wingdings" charset="2"/>
                <a:buChar char="l"/>
              </a:pPr>
              <a:r>
                <a:rPr lang="en-GB" altLang="x-none">
                  <a:latin typeface="Century Gothic" charset="0"/>
                </a:rPr>
                <a:t>Les avantages pèsent-ils plus lourd que les risques pour vous ? Pour les autres ?</a:t>
              </a:r>
            </a:p>
          </p:txBody>
        </p:sp>
      </p:grpSp>
      <p:grpSp>
        <p:nvGrpSpPr>
          <p:cNvPr id="11" name="Group 68"/>
          <p:cNvGrpSpPr>
            <a:grpSpLocks/>
          </p:cNvGrpSpPr>
          <p:nvPr/>
        </p:nvGrpSpPr>
        <p:grpSpPr bwMode="auto">
          <a:xfrm>
            <a:off x="1828800" y="-23813"/>
            <a:ext cx="4208463" cy="1385888"/>
            <a:chOff x="3414537" y="5308087"/>
            <a:chExt cx="3413923" cy="1212940"/>
          </a:xfrm>
        </p:grpSpPr>
        <p:sp>
          <p:nvSpPr>
            <p:cNvPr id="70" name="Rounded Rectangle 69"/>
            <p:cNvSpPr/>
            <p:nvPr/>
          </p:nvSpPr>
          <p:spPr>
            <a:xfrm>
              <a:off x="3414537" y="5373216"/>
              <a:ext cx="3275992" cy="1089732"/>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433" name="TextBox 70"/>
            <p:cNvSpPr txBox="1">
              <a:spLocks noChangeArrowheads="1"/>
            </p:cNvSpPr>
            <p:nvPr/>
          </p:nvSpPr>
          <p:spPr bwMode="auto">
            <a:xfrm>
              <a:off x="3633164" y="5308087"/>
              <a:ext cx="3195296" cy="121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700">
                  <a:solidFill>
                    <a:schemeClr val="bg1"/>
                  </a:solidFill>
                  <a:latin typeface="Century Gothic" charset="0"/>
                </a:rPr>
                <a:t>Acceptez-vous que l’on teste le vaccin</a:t>
              </a:r>
            </a:p>
            <a:p>
              <a:r>
                <a:rPr lang="en-GB" altLang="x-none" sz="2700">
                  <a:solidFill>
                    <a:schemeClr val="bg1"/>
                  </a:solidFill>
                  <a:latin typeface="Century Gothic" charset="0"/>
                </a:rPr>
                <a:t>sur vous ?</a:t>
              </a:r>
            </a:p>
          </p:txBody>
        </p:sp>
      </p:grpSp>
      <p:sp>
        <p:nvSpPr>
          <p:cNvPr id="29" name="TextBox 28"/>
          <p:cNvSpPr txBox="1">
            <a:spLocks noChangeArrowheads="1"/>
          </p:cNvSpPr>
          <p:nvPr/>
        </p:nvSpPr>
        <p:spPr bwMode="auto">
          <a:xfrm>
            <a:off x="5070475" y="3068638"/>
            <a:ext cx="348773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400"/>
              </a:spcBef>
            </a:pPr>
            <a:r>
              <a:rPr lang="en-GB" altLang="x-none">
                <a:latin typeface="Century Gothic" charset="0"/>
              </a:rPr>
              <a:t>Lire les différentes sources.</a:t>
            </a:r>
          </a:p>
        </p:txBody>
      </p:sp>
      <p:sp>
        <p:nvSpPr>
          <p:cNvPr id="73" name="Rectangle 72"/>
          <p:cNvSpPr>
            <a:spLocks noChangeArrowheads="1"/>
          </p:cNvSpPr>
          <p:nvPr/>
        </p:nvSpPr>
        <p:spPr bwMode="auto">
          <a:xfrm>
            <a:off x="5033963" y="1606550"/>
            <a:ext cx="38814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a:latin typeface="Century Gothic" charset="0"/>
              </a:rPr>
              <a:t>Renseignez-vous sur les </a:t>
            </a:r>
            <a:r>
              <a:rPr lang="en-GB" altLang="x-none" sz="2400" b="1">
                <a:latin typeface="Century Gothic" charset="0"/>
              </a:rPr>
              <a:t>risques</a:t>
            </a:r>
            <a:r>
              <a:rPr lang="en-GB" altLang="x-none" sz="2400">
                <a:latin typeface="Century Gothic" charset="0"/>
              </a:rPr>
              <a:t> et les </a:t>
            </a:r>
            <a:r>
              <a:rPr lang="en-GB" altLang="x-none" sz="2400" b="1">
                <a:latin typeface="Century Gothic" charset="0"/>
              </a:rPr>
              <a:t>avantages</a:t>
            </a:r>
            <a:r>
              <a:rPr lang="en-GB" altLang="x-none" sz="2400">
                <a:latin typeface="Century Gothic" charset="0"/>
              </a:rPr>
              <a:t> avant de prendre votre décision.</a:t>
            </a:r>
          </a:p>
        </p:txBody>
      </p:sp>
      <p:sp>
        <p:nvSpPr>
          <p:cNvPr id="26" name="Rectangle 25"/>
          <p:cNvSpPr>
            <a:spLocks noChangeArrowheads="1"/>
          </p:cNvSpPr>
          <p:nvPr/>
        </p:nvSpPr>
        <p:spPr bwMode="auto">
          <a:xfrm>
            <a:off x="4606925" y="1371600"/>
            <a:ext cx="4470400" cy="4800600"/>
          </a:xfrm>
          <a:prstGeom prst="rect">
            <a:avLst/>
          </a:prstGeom>
          <a:noFill/>
          <a:ln w="6350">
            <a:solidFill>
              <a:srgbClr val="990099"/>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000"/>
                                        <p:tgtEl>
                                          <p:spTgt spid="26"/>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2000"/>
                                        <p:tgtEl>
                                          <p:spTgt spid="73"/>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childTnLst>
                          </p:cTn>
                        </p:par>
                        <p:par>
                          <p:cTn id="32" fill="hold" nodeType="afterGroup">
                            <p:stCondLst>
                              <p:cond delay="140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par>
                          <p:cTn id="36" fill="hold" nodeType="afterGroup">
                            <p:stCondLst>
                              <p:cond delay="16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childTnLst>
                                </p:cTn>
                              </p:par>
                            </p:childTnLst>
                          </p:cTn>
                        </p:par>
                        <p:par>
                          <p:cTn id="40" fill="hold" nodeType="afterGroup">
                            <p:stCondLst>
                              <p:cond delay="180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childTnLst>
                                </p:cTn>
                              </p:par>
                            </p:childTnLst>
                          </p:cTn>
                        </p:par>
                        <p:par>
                          <p:cTn id="44" fill="hold" nodeType="afterGroup">
                            <p:stCondLst>
                              <p:cond delay="2000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childTnLst>
                                </p:cTn>
                              </p:par>
                            </p:childTnLst>
                          </p:cTn>
                        </p:par>
                        <p:par>
                          <p:cTn id="48" fill="hold" nodeType="afterGroup">
                            <p:stCondLst>
                              <p:cond delay="22000"/>
                            </p:stCondLst>
                            <p:childTnLst>
                              <p:par>
                                <p:cTn id="49" presetID="10"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2000"/>
                                        <p:tgtEl>
                                          <p:spTgt spid="3"/>
                                        </p:tgtEl>
                                      </p:cBhvr>
                                    </p:animEffect>
                                  </p:childTnLst>
                                </p:cTn>
                              </p:par>
                            </p:childTnLst>
                          </p:cTn>
                        </p:par>
                        <p:par>
                          <p:cTn id="52" fill="hold" nodeType="afterGroup">
                            <p:stCondLst>
                              <p:cond delay="24000"/>
                            </p:stCondLst>
                            <p:childTnLst>
                              <p:par>
                                <p:cTn id="53" presetID="10"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3"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vaccina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22775" cy="6524625"/>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9"/>
          <p:cNvSpPr txBox="1">
            <a:spLocks noChangeArrowheads="1"/>
          </p:cNvSpPr>
          <p:nvPr/>
        </p:nvSpPr>
        <p:spPr bwMode="auto">
          <a:xfrm>
            <a:off x="7467600" y="50800"/>
            <a:ext cx="1136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2-3</a:t>
            </a:r>
          </a:p>
        </p:txBody>
      </p:sp>
      <p:pic>
        <p:nvPicPr>
          <p:cNvPr id="18436" name="Picture 30" descr="Student sheets.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7900" y="95250"/>
            <a:ext cx="509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7"/>
          <p:cNvGrpSpPr>
            <a:grpSpLocks/>
          </p:cNvGrpSpPr>
          <p:nvPr/>
        </p:nvGrpSpPr>
        <p:grpSpPr bwMode="auto">
          <a:xfrm>
            <a:off x="4727575" y="3141663"/>
            <a:ext cx="4357688" cy="2206625"/>
            <a:chOff x="603673" y="4048616"/>
            <a:chExt cx="4376784" cy="2601846"/>
          </a:xfrm>
        </p:grpSpPr>
        <p:sp>
          <p:nvSpPr>
            <p:cNvPr id="18447" name="TextBox 38"/>
            <p:cNvSpPr txBox="1">
              <a:spLocks noChangeArrowheads="1"/>
            </p:cNvSpPr>
            <p:nvPr/>
          </p:nvSpPr>
          <p:spPr bwMode="auto">
            <a:xfrm>
              <a:off x="1289360" y="4078898"/>
              <a:ext cx="3691097" cy="22001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400"/>
                </a:spcBef>
                <a:buClr>
                  <a:srgbClr val="008EC0"/>
                </a:buClr>
              </a:pPr>
              <a:r>
                <a:rPr lang="en-GB" altLang="x-none" sz="2800">
                  <a:latin typeface="Century Gothic" charset="0"/>
                </a:rPr>
                <a:t>Prenez votre décision.</a:t>
              </a:r>
            </a:p>
            <a:p>
              <a:pPr>
                <a:spcBef>
                  <a:spcPts val="400"/>
                </a:spcBef>
                <a:buClr>
                  <a:srgbClr val="008EC0"/>
                </a:buClr>
              </a:pPr>
              <a:r>
                <a:rPr lang="en-GB" altLang="x-none" sz="2800">
                  <a:latin typeface="Century Gothic" charset="0"/>
                </a:rPr>
                <a:t>Décrivez comment vous y êtes arrivé-e.</a:t>
              </a:r>
            </a:p>
          </p:txBody>
        </p:sp>
        <p:sp>
          <p:nvSpPr>
            <p:cNvPr id="26" name="Rectangle 25"/>
            <p:cNvSpPr>
              <a:spLocks noChangeArrowheads="1"/>
            </p:cNvSpPr>
            <p:nvPr/>
          </p:nvSpPr>
          <p:spPr bwMode="auto">
            <a:xfrm>
              <a:off x="603673" y="4048616"/>
              <a:ext cx="4266961" cy="2601846"/>
            </a:xfrm>
            <a:prstGeom prst="rect">
              <a:avLst/>
            </a:prstGeom>
            <a:noFill/>
            <a:ln w="6350">
              <a:solidFill>
                <a:srgbClr val="990099"/>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18449" name="Picture 36" descr="writ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2848" y="4192632"/>
              <a:ext cx="395332" cy="57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ounded Rectangle 53"/>
          <p:cNvSpPr/>
          <p:nvPr/>
        </p:nvSpPr>
        <p:spPr>
          <a:xfrm>
            <a:off x="-36513" y="6524625"/>
            <a:ext cx="2232026" cy="357188"/>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S'engager</a:t>
            </a:r>
            <a:endParaRPr lang="en-GB" sz="2000" dirty="0">
              <a:solidFill>
                <a:schemeClr val="tx1">
                  <a:lumMod val="50000"/>
                  <a:lumOff val="50000"/>
                </a:schemeClr>
              </a:solidFill>
              <a:latin typeface="Century Gothic" pitchFamily="34" charset="0"/>
            </a:endParaRPr>
          </a:p>
        </p:txBody>
      </p:sp>
      <p:sp>
        <p:nvSpPr>
          <p:cNvPr id="62" name="Rectangle 61"/>
          <p:cNvSpPr/>
          <p:nvPr/>
        </p:nvSpPr>
        <p:spPr>
          <a:xfrm>
            <a:off x="4284663"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Evaluer</a:t>
            </a:r>
            <a:endParaRPr lang="en-GB" sz="2000" dirty="0">
              <a:solidFill>
                <a:schemeClr val="tx1">
                  <a:lumMod val="50000"/>
                  <a:lumOff val="50000"/>
                </a:schemeClr>
              </a:solidFill>
              <a:latin typeface="Century Gothic" pitchFamily="34" charset="0"/>
            </a:endParaRPr>
          </a:p>
        </p:txBody>
      </p:sp>
      <p:sp>
        <p:nvSpPr>
          <p:cNvPr id="63" name="Rounded Rectangle 62"/>
          <p:cNvSpPr/>
          <p:nvPr/>
        </p:nvSpPr>
        <p:spPr>
          <a:xfrm>
            <a:off x="2195513" y="6524625"/>
            <a:ext cx="2089150" cy="357188"/>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Analyser</a:t>
            </a:r>
          </a:p>
        </p:txBody>
      </p:sp>
      <p:sp>
        <p:nvSpPr>
          <p:cNvPr id="66" name="Rounded Rectangle 65"/>
          <p:cNvSpPr>
            <a:spLocks noChangeArrowheads="1"/>
          </p:cNvSpPr>
          <p:nvPr/>
        </p:nvSpPr>
        <p:spPr bwMode="auto">
          <a:xfrm>
            <a:off x="6443663" y="6524625"/>
            <a:ext cx="2808287" cy="360363"/>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Décider</a:t>
            </a:r>
            <a:endParaRPr lang="en-GB" sz="2000" b="1" dirty="0">
              <a:solidFill>
                <a:schemeClr val="bg1"/>
              </a:solidFill>
              <a:latin typeface="Century Gothic" pitchFamily="34" charset="0"/>
              <a:ea typeface="+mn-ea"/>
              <a:cs typeface="+mn-cs"/>
            </a:endParaRPr>
          </a:p>
        </p:txBody>
      </p:sp>
      <p:grpSp>
        <p:nvGrpSpPr>
          <p:cNvPr id="18442" name="Group 46"/>
          <p:cNvGrpSpPr>
            <a:grpSpLocks/>
          </p:cNvGrpSpPr>
          <p:nvPr/>
        </p:nvGrpSpPr>
        <p:grpSpPr bwMode="auto">
          <a:xfrm>
            <a:off x="4643438" y="1219200"/>
            <a:ext cx="3529012" cy="1627188"/>
            <a:chOff x="3887416" y="5323656"/>
            <a:chExt cx="3024336" cy="1626840"/>
          </a:xfrm>
        </p:grpSpPr>
        <p:sp>
          <p:nvSpPr>
            <p:cNvPr id="48" name="Rounded Rectangle 47"/>
            <p:cNvSpPr/>
            <p:nvPr/>
          </p:nvSpPr>
          <p:spPr>
            <a:xfrm>
              <a:off x="3887416" y="5323656"/>
              <a:ext cx="3008050" cy="1626840"/>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446" name="TextBox 48"/>
            <p:cNvSpPr txBox="1">
              <a:spLocks noChangeArrowheads="1"/>
            </p:cNvSpPr>
            <p:nvPr/>
          </p:nvSpPr>
          <p:spPr bwMode="auto">
            <a:xfrm>
              <a:off x="3959424" y="5373216"/>
              <a:ext cx="29523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000">
                  <a:solidFill>
                    <a:schemeClr val="bg1"/>
                  </a:solidFill>
                  <a:latin typeface="Century Gothic" charset="0"/>
                </a:rPr>
                <a:t>Acceptez-vous que l’on teste le vaccin sur vous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idx="4294967295"/>
          </p:nvPr>
        </p:nvSpPr>
        <p:spPr>
          <a:xfrm>
            <a:off x="2411413" y="476250"/>
            <a:ext cx="4464050" cy="647700"/>
          </a:xfrm>
        </p:spPr>
        <p:txBody>
          <a:bodyPr/>
          <a:lstStyle/>
          <a:p>
            <a:r>
              <a:rPr lang="en-US" altLang="x-none" sz="3200">
                <a:solidFill>
                  <a:srgbClr val="C00000"/>
                </a:solidFill>
                <a:latin typeface="Century Gothic" charset="0"/>
              </a:rPr>
              <a:t>Fiches apprenants</a:t>
            </a:r>
            <a:endParaRPr lang="en-US" altLang="x-none" sz="4000">
              <a:solidFill>
                <a:srgbClr val="C00000"/>
              </a:solidFill>
              <a:latin typeface="Century Gothic" charset="0"/>
              <a:ea typeface="Lato Regular" charset="0"/>
              <a:cs typeface="Lato Regular" charset="0"/>
            </a:endParaRPr>
          </a:p>
        </p:txBody>
      </p:sp>
      <p:pic>
        <p:nvPicPr>
          <p:cNvPr id="19459" name="Picture 4" descr="engage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204788"/>
            <a:ext cx="19034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1209675"/>
            <a:ext cx="9142413" cy="1066800"/>
          </a:xfrm>
          <a:prstGeom prst="rect">
            <a:avLst/>
          </a:prstGeom>
          <a:solidFill>
            <a:srgbClr val="346C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9461" name="TextBox 16"/>
          <p:cNvSpPr txBox="1">
            <a:spLocks noChangeArrowheads="1"/>
          </p:cNvSpPr>
          <p:nvPr/>
        </p:nvSpPr>
        <p:spPr bwMode="auto">
          <a:xfrm>
            <a:off x="900113" y="1270000"/>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Zika</a:t>
            </a:r>
          </a:p>
        </p:txBody>
      </p:sp>
      <p:graphicFrame>
        <p:nvGraphicFramePr>
          <p:cNvPr id="18" name="Table 17"/>
          <p:cNvGraphicFramePr>
            <a:graphicFrameLocks noGrp="1"/>
          </p:cNvGraphicFramePr>
          <p:nvPr/>
        </p:nvGraphicFramePr>
        <p:xfrm>
          <a:off x="990600" y="2413000"/>
          <a:ext cx="6894513" cy="3176588"/>
        </p:xfrm>
        <a:graphic>
          <a:graphicData uri="http://schemas.openxmlformats.org/drawingml/2006/table">
            <a:tbl>
              <a:tblPr/>
              <a:tblGrid>
                <a:gridCol w="1287463"/>
                <a:gridCol w="2860675"/>
                <a:gridCol w="2746375"/>
              </a:tblGrid>
              <a:tr h="47625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00000"/>
                          </a:solidFill>
                          <a:effectLst/>
                          <a:latin typeface="Century Gothic" charset="0"/>
                        </a:rPr>
                        <a:t>Fiche n°. </a:t>
                      </a:r>
                      <a:endParaRPr kumimoji="0" lang="en-GB" altLang="x-none" sz="1600" b="0" i="0" u="none" strike="noStrike" cap="none" normalizeH="0" baseline="0">
                        <a:ln>
                          <a:noFill/>
                        </a:ln>
                        <a:solidFill>
                          <a:srgbClr val="C00000"/>
                        </a:solidFill>
                        <a:effectLst/>
                        <a:latin typeface="Century Gothic" charset="0"/>
                        <a:ea typeface="ＭＳ Ｐゴシック" charset="-128"/>
                        <a:cs typeface="ＭＳ Ｐゴシック" charset="-128"/>
                      </a:endParaRPr>
                    </a:p>
                  </a:txBody>
                  <a:tcPr marL="126000" marR="126000" marT="72000" marB="50400" horzOverflow="overflow">
                    <a:lnL>
                      <a:noFill/>
                    </a:lnL>
                    <a:lnR w="12700" cap="flat" cmpd="sng" algn="ctr">
                      <a:solidFill>
                        <a:srgbClr val="953735"/>
                      </a:solidFill>
                      <a:prstDash val="solid"/>
                      <a:round/>
                      <a:headEnd type="none" w="med" len="med"/>
                      <a:tailEnd type="none" w="med" len="med"/>
                    </a:lnR>
                    <a:lnT>
                      <a:noFill/>
                    </a:lnT>
                    <a:lnB w="12700" cap="flat" cmpd="sng" algn="ctr">
                      <a:solidFill>
                        <a:srgbClr val="953735"/>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00000"/>
                          </a:solidFill>
                          <a:effectLst/>
                          <a:latin typeface="Century Gothic" charset="0"/>
                        </a:rPr>
                        <a:t>Titre </a:t>
                      </a:r>
                      <a:endParaRPr kumimoji="0" lang="en-GB" altLang="x-none" sz="1600" b="0" i="0" u="none" strike="noStrike" cap="none" normalizeH="0" baseline="0">
                        <a:ln>
                          <a:noFill/>
                        </a:ln>
                        <a:solidFill>
                          <a:srgbClr val="C00000"/>
                        </a:solidFill>
                        <a:effectLst/>
                        <a:latin typeface="Century Gothic" charset="0"/>
                        <a:ea typeface="ＭＳ Ｐゴシック" charset="-128"/>
                        <a:cs typeface="ＭＳ Ｐゴシック" charset="-128"/>
                      </a:endParaRPr>
                    </a:p>
                  </a:txBody>
                  <a:tcPr marL="126000" marR="126000" marT="72000" marB="50400" horzOverflow="overflow">
                    <a:lnL w="12700" cap="flat" cmpd="sng" algn="ctr">
                      <a:solidFill>
                        <a:srgbClr val="953735"/>
                      </a:solidFill>
                      <a:prstDash val="solid"/>
                      <a:round/>
                      <a:headEnd type="none" w="med" len="med"/>
                      <a:tailEnd type="none" w="med" len="med"/>
                    </a:lnL>
                    <a:lnR w="12700" cap="flat" cmpd="sng" algn="ctr">
                      <a:solidFill>
                        <a:srgbClr val="953735"/>
                      </a:solidFill>
                      <a:prstDash val="solid"/>
                      <a:round/>
                      <a:headEnd type="none" w="med" len="med"/>
                      <a:tailEnd type="none" w="med" len="med"/>
                    </a:lnR>
                    <a:lnT>
                      <a:noFill/>
                    </a:lnT>
                    <a:lnB w="12700" cap="flat" cmpd="sng" algn="ctr">
                      <a:solidFill>
                        <a:srgbClr val="953735"/>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00000"/>
                          </a:solidFill>
                          <a:effectLst/>
                          <a:latin typeface="Century Gothic" charset="0"/>
                        </a:rPr>
                        <a:t>Notes</a:t>
                      </a:r>
                      <a:endParaRPr kumimoji="0" lang="en-GB" altLang="x-none" sz="1600" b="0" i="0" u="none" strike="noStrike" cap="none" normalizeH="0" baseline="0">
                        <a:ln>
                          <a:noFill/>
                        </a:ln>
                        <a:solidFill>
                          <a:srgbClr val="C00000"/>
                        </a:solidFill>
                        <a:effectLst/>
                        <a:latin typeface="Century Gothic" charset="0"/>
                        <a:ea typeface="ＭＳ Ｐゴシック" charset="-128"/>
                        <a:cs typeface="ＭＳ Ｐゴシック" charset="-128"/>
                      </a:endParaRPr>
                    </a:p>
                  </a:txBody>
                  <a:tcPr marL="126000" marR="126000" marT="72000" marB="50400" horzOverflow="overflow">
                    <a:lnL w="12700" cap="flat" cmpd="sng" algn="ctr">
                      <a:solidFill>
                        <a:srgbClr val="953735"/>
                      </a:solidFill>
                      <a:prstDash val="solid"/>
                      <a:round/>
                      <a:headEnd type="none" w="med" len="med"/>
                      <a:tailEnd type="none" w="med" len="med"/>
                    </a:lnL>
                    <a:lnR>
                      <a:noFill/>
                    </a:lnR>
                    <a:lnT>
                      <a:noFill/>
                    </a:lnT>
                    <a:lnB w="12700" cap="flat" cmpd="sng" algn="ctr">
                      <a:solidFill>
                        <a:srgbClr val="953735"/>
                      </a:solidFill>
                      <a:prstDash val="solid"/>
                      <a:round/>
                      <a:headEnd type="none" w="med" len="med"/>
                      <a:tailEnd type="none" w="med" len="med"/>
                    </a:lnB>
                    <a:lnTlToBr>
                      <a:noFill/>
                    </a:lnTlToBr>
                    <a:lnBlToTr>
                      <a:noFill/>
                    </a:lnBlToTr>
                    <a:noFill/>
                  </a:tcPr>
                </a:tc>
              </a:tr>
              <a:tr h="674688">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1</a:t>
                      </a:r>
                    </a:p>
                  </a:txBody>
                  <a:tcPr horzOverflow="overflow">
                    <a:lnL>
                      <a:noFill/>
                    </a:lnL>
                    <a:lnR w="12700" cap="flat" cmpd="sng" algn="ctr">
                      <a:solidFill>
                        <a:srgbClr val="953735"/>
                      </a:solidFill>
                      <a:prstDash val="solid"/>
                      <a:round/>
                      <a:headEnd type="none" w="med" len="med"/>
                      <a:tailEnd type="none" w="med" len="med"/>
                    </a:lnR>
                    <a:lnT w="12700" cap="flat" cmpd="sng" algn="ctr">
                      <a:solidFill>
                        <a:srgbClr val="953735"/>
                      </a:solidFill>
                      <a:prstDash val="solid"/>
                      <a:round/>
                      <a:headEnd type="none" w="med" len="med"/>
                      <a:tailEnd type="none" w="med" len="med"/>
                    </a:lnT>
                    <a:lnB w="12700" cap="flat" cmpd="sng" algn="ctr">
                      <a:solidFill>
                        <a:srgbClr val="E6B9B8"/>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Comment le vaccin agit-il ?</a:t>
                      </a:r>
                    </a:p>
                  </a:txBody>
                  <a:tcPr horzOverflow="overflow">
                    <a:lnL w="12700" cap="flat" cmpd="sng" algn="ctr">
                      <a:solidFill>
                        <a:srgbClr val="953735"/>
                      </a:solidFill>
                      <a:prstDash val="solid"/>
                      <a:round/>
                      <a:headEnd type="none" w="med" len="med"/>
                      <a:tailEnd type="none" w="med" len="med"/>
                    </a:lnL>
                    <a:lnR w="12700" cap="flat" cmpd="sng" algn="ctr">
                      <a:solidFill>
                        <a:srgbClr val="953735"/>
                      </a:solidFill>
                      <a:prstDash val="solid"/>
                      <a:round/>
                      <a:headEnd type="none" w="med" len="med"/>
                      <a:tailEnd type="none" w="med" len="med"/>
                    </a:lnR>
                    <a:lnT w="12700" cap="flat" cmpd="sng" algn="ctr">
                      <a:solidFill>
                        <a:srgbClr val="953735"/>
                      </a:solidFill>
                      <a:prstDash val="solid"/>
                      <a:round/>
                      <a:headEnd type="none" w="med" len="med"/>
                      <a:tailEnd type="none" w="med" len="med"/>
                    </a:lnT>
                    <a:lnB w="12700" cap="flat" cmpd="sng" algn="ctr">
                      <a:solidFill>
                        <a:srgbClr val="E6B9B8"/>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à découper, une par groupe</a:t>
                      </a:r>
                    </a:p>
                  </a:txBody>
                  <a:tcPr horzOverflow="overflow">
                    <a:lnL w="12700" cap="flat" cmpd="sng" algn="ctr">
                      <a:solidFill>
                        <a:srgbClr val="953735"/>
                      </a:solidFill>
                      <a:prstDash val="solid"/>
                      <a:round/>
                      <a:headEnd type="none" w="med" len="med"/>
                      <a:tailEnd type="none" w="med" len="med"/>
                    </a:lnL>
                    <a:lnR>
                      <a:noFill/>
                    </a:lnR>
                    <a:lnT w="12700" cap="flat" cmpd="sng" algn="ctr">
                      <a:solidFill>
                        <a:srgbClr val="953735"/>
                      </a:solidFill>
                      <a:prstDash val="solid"/>
                      <a:round/>
                      <a:headEnd type="none" w="med" len="med"/>
                      <a:tailEnd type="none" w="med" len="med"/>
                    </a:lnT>
                    <a:lnB w="12700" cap="flat" cmpd="sng" algn="ctr">
                      <a:solidFill>
                        <a:srgbClr val="E6B9B8"/>
                      </a:solidFill>
                      <a:prstDash val="solid"/>
                      <a:round/>
                      <a:headEnd type="none" w="med" len="med"/>
                      <a:tailEnd type="none" w="med" len="med"/>
                    </a:lnB>
                    <a:lnTlToBr>
                      <a:noFill/>
                    </a:lnTlToBr>
                    <a:lnBlToTr>
                      <a:noFill/>
                    </a:lnBlToTr>
                    <a:noFill/>
                  </a:tcPr>
                </a:tc>
              </a:tr>
              <a:tr h="674688">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2</a:t>
                      </a:r>
                    </a:p>
                  </a:txBody>
                  <a:tcPr horzOverflow="overflow">
                    <a:lnL>
                      <a:noFill/>
                    </a:lnL>
                    <a:lnR w="12700" cap="flat" cmpd="sng" algn="ctr">
                      <a:solidFill>
                        <a:srgbClr val="953735"/>
                      </a:solidFill>
                      <a:prstDash val="solid"/>
                      <a:round/>
                      <a:headEnd type="none" w="med" len="med"/>
                      <a:tailEnd type="none" w="med" len="med"/>
                    </a:lnR>
                    <a:lnT w="12700" cap="flat" cmpd="sng" algn="ctr">
                      <a:solidFill>
                        <a:srgbClr val="E6B9B8"/>
                      </a:solidFill>
                      <a:prstDash val="solid"/>
                      <a:round/>
                      <a:headEnd type="none" w="med" len="med"/>
                      <a:tailEnd type="none" w="med" len="med"/>
                    </a:lnT>
                    <a:lnB w="12700" cap="flat" cmpd="sng" algn="ctr">
                      <a:solidFill>
                        <a:srgbClr val="E6B9B8"/>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Prendre une décision</a:t>
                      </a:r>
                    </a:p>
                  </a:txBody>
                  <a:tcPr horzOverflow="overflow">
                    <a:lnL w="12700" cap="flat" cmpd="sng" algn="ctr">
                      <a:solidFill>
                        <a:srgbClr val="953735"/>
                      </a:solidFill>
                      <a:prstDash val="solid"/>
                      <a:round/>
                      <a:headEnd type="none" w="med" len="med"/>
                      <a:tailEnd type="none" w="med" len="med"/>
                    </a:lnL>
                    <a:lnR w="12700" cap="flat" cmpd="sng" algn="ctr">
                      <a:solidFill>
                        <a:srgbClr val="953735"/>
                      </a:solidFill>
                      <a:prstDash val="solid"/>
                      <a:round/>
                      <a:headEnd type="none" w="med" len="med"/>
                      <a:tailEnd type="none" w="med" len="med"/>
                    </a:lnR>
                    <a:lnT w="12700" cap="flat" cmpd="sng" algn="ctr">
                      <a:solidFill>
                        <a:srgbClr val="E6B9B8"/>
                      </a:solidFill>
                      <a:prstDash val="solid"/>
                      <a:round/>
                      <a:headEnd type="none" w="med" len="med"/>
                      <a:tailEnd type="none" w="med" len="med"/>
                    </a:lnT>
                    <a:lnB w="12700" cap="flat" cmpd="sng" algn="ctr">
                      <a:solidFill>
                        <a:srgbClr val="E6B9B8"/>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Consommable, une par apprenant</a:t>
                      </a:r>
                    </a:p>
                  </a:txBody>
                  <a:tcPr horzOverflow="overflow">
                    <a:lnL w="12700" cap="flat" cmpd="sng" algn="ctr">
                      <a:solidFill>
                        <a:srgbClr val="953735"/>
                      </a:solidFill>
                      <a:prstDash val="solid"/>
                      <a:round/>
                      <a:headEnd type="none" w="med" len="med"/>
                      <a:tailEnd type="none" w="med" len="med"/>
                    </a:lnL>
                    <a:lnR>
                      <a:noFill/>
                    </a:lnR>
                    <a:lnT w="12700" cap="flat" cmpd="sng" algn="ctr">
                      <a:solidFill>
                        <a:srgbClr val="E6B9B8"/>
                      </a:solidFill>
                      <a:prstDash val="solid"/>
                      <a:round/>
                      <a:headEnd type="none" w="med" len="med"/>
                      <a:tailEnd type="none" w="med" len="med"/>
                    </a:lnT>
                    <a:lnB w="12700" cap="flat" cmpd="sng" algn="ctr">
                      <a:solidFill>
                        <a:srgbClr val="E6B9B8"/>
                      </a:solidFill>
                      <a:prstDash val="solid"/>
                      <a:round/>
                      <a:headEnd type="none" w="med" len="med"/>
                      <a:tailEnd type="none" w="med" len="med"/>
                    </a:lnB>
                    <a:lnTlToBr>
                      <a:noFill/>
                    </a:lnTlToBr>
                    <a:lnBlToTr>
                      <a:noFill/>
                    </a:lnBlToTr>
                    <a:noFill/>
                  </a:tcPr>
                </a:tc>
              </a:tr>
              <a:tr h="674688">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3a</a:t>
                      </a:r>
                    </a:p>
                  </a:txBody>
                  <a:tcPr horzOverflow="overflow">
                    <a:lnL>
                      <a:noFill/>
                    </a:lnL>
                    <a:lnR w="12700" cap="flat" cmpd="sng" algn="ctr">
                      <a:solidFill>
                        <a:srgbClr val="953735"/>
                      </a:solidFill>
                      <a:prstDash val="solid"/>
                      <a:round/>
                      <a:headEnd type="none" w="med" len="med"/>
                      <a:tailEnd type="none" w="med" len="med"/>
                    </a:lnR>
                    <a:lnT w="12700" cap="flat" cmpd="sng" algn="ctr">
                      <a:solidFill>
                        <a:srgbClr val="E6B9B8"/>
                      </a:solidFill>
                      <a:prstDash val="solid"/>
                      <a:round/>
                      <a:headEnd type="none" w="med" len="med"/>
                      <a:tailEnd type="none" w="med" len="med"/>
                    </a:lnT>
                    <a:lnB w="12700" cap="flat" cmpd="sng" algn="ctr">
                      <a:solidFill>
                        <a:srgbClr val="E6B9B8"/>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Sources</a:t>
                      </a:r>
                    </a:p>
                  </a:txBody>
                  <a:tcPr horzOverflow="overflow">
                    <a:lnL w="12700" cap="flat" cmpd="sng" algn="ctr">
                      <a:solidFill>
                        <a:srgbClr val="953735"/>
                      </a:solidFill>
                      <a:prstDash val="solid"/>
                      <a:round/>
                      <a:headEnd type="none" w="med" len="med"/>
                      <a:tailEnd type="none" w="med" len="med"/>
                    </a:lnL>
                    <a:lnR w="12700" cap="flat" cmpd="sng" algn="ctr">
                      <a:solidFill>
                        <a:srgbClr val="953735"/>
                      </a:solidFill>
                      <a:prstDash val="solid"/>
                      <a:round/>
                      <a:headEnd type="none" w="med" len="med"/>
                      <a:tailEnd type="none" w="med" len="med"/>
                    </a:lnR>
                    <a:lnT w="12700" cap="flat" cmpd="sng" algn="ctr">
                      <a:solidFill>
                        <a:srgbClr val="E6B9B8"/>
                      </a:solidFill>
                      <a:prstDash val="solid"/>
                      <a:round/>
                      <a:headEnd type="none" w="med" len="med"/>
                      <a:tailEnd type="none" w="med" len="med"/>
                    </a:lnT>
                    <a:lnB w="12700" cap="flat" cmpd="sng" algn="ctr">
                      <a:solidFill>
                        <a:srgbClr val="E6B9B8"/>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agrandir en A3 et découper</a:t>
                      </a:r>
                    </a:p>
                  </a:txBody>
                  <a:tcPr horzOverflow="overflow">
                    <a:lnL w="12700" cap="flat" cmpd="sng" algn="ctr">
                      <a:solidFill>
                        <a:srgbClr val="953735"/>
                      </a:solidFill>
                      <a:prstDash val="solid"/>
                      <a:round/>
                      <a:headEnd type="none" w="med" len="med"/>
                      <a:tailEnd type="none" w="med" len="med"/>
                    </a:lnL>
                    <a:lnR>
                      <a:noFill/>
                    </a:lnR>
                    <a:lnT w="12700" cap="flat" cmpd="sng" algn="ctr">
                      <a:solidFill>
                        <a:srgbClr val="E6B9B8"/>
                      </a:solidFill>
                      <a:prstDash val="solid"/>
                      <a:round/>
                      <a:headEnd type="none" w="med" len="med"/>
                      <a:tailEnd type="none" w="med" len="med"/>
                    </a:lnT>
                    <a:lnB w="12700" cap="flat" cmpd="sng" algn="ctr">
                      <a:solidFill>
                        <a:srgbClr val="E6B9B8"/>
                      </a:solidFill>
                      <a:prstDash val="solid"/>
                      <a:round/>
                      <a:headEnd type="none" w="med" len="med"/>
                      <a:tailEnd type="none" w="med" len="med"/>
                    </a:lnB>
                    <a:lnTlToBr>
                      <a:noFill/>
                    </a:lnTlToBr>
                    <a:lnBlToTr>
                      <a:noFill/>
                    </a:lnBlToTr>
                    <a:noFill/>
                  </a:tcPr>
                </a:tc>
              </a:tr>
              <a:tr h="674688">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3b</a:t>
                      </a:r>
                    </a:p>
                  </a:txBody>
                  <a:tcPr horzOverflow="overflow">
                    <a:lnL>
                      <a:noFill/>
                    </a:lnL>
                    <a:lnR w="12700" cap="flat" cmpd="sng" algn="ctr">
                      <a:solidFill>
                        <a:srgbClr val="953735"/>
                      </a:solidFill>
                      <a:prstDash val="solid"/>
                      <a:round/>
                      <a:headEnd type="none" w="med" len="med"/>
                      <a:tailEnd type="none" w="med" len="med"/>
                    </a:lnR>
                    <a:lnT w="12700" cap="flat" cmpd="sng" algn="ctr">
                      <a:solidFill>
                        <a:srgbClr val="E6B9B8"/>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Sources</a:t>
                      </a:r>
                    </a:p>
                  </a:txBody>
                  <a:tcPr horzOverflow="overflow">
                    <a:lnL w="12700" cap="flat" cmpd="sng" algn="ctr">
                      <a:solidFill>
                        <a:srgbClr val="953735"/>
                      </a:solidFill>
                      <a:prstDash val="solid"/>
                      <a:round/>
                      <a:headEnd type="none" w="med" len="med"/>
                      <a:tailEnd type="none" w="med" len="med"/>
                    </a:lnL>
                    <a:lnR w="12700" cap="flat" cmpd="sng" algn="ctr">
                      <a:solidFill>
                        <a:srgbClr val="953735"/>
                      </a:solidFill>
                      <a:prstDash val="solid"/>
                      <a:round/>
                      <a:headEnd type="none" w="med" len="med"/>
                      <a:tailEnd type="none" w="med" len="med"/>
                    </a:lnR>
                    <a:lnT w="12700" cap="flat" cmpd="sng" algn="ctr">
                      <a:solidFill>
                        <a:srgbClr val="E6B9B8"/>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agrandir en A3 et découper</a:t>
                      </a:r>
                    </a:p>
                  </a:txBody>
                  <a:tcPr horzOverflow="overflow">
                    <a:lnL w="12700" cap="flat" cmpd="sng" algn="ctr">
                      <a:solidFill>
                        <a:srgbClr val="953735"/>
                      </a:solidFill>
                      <a:prstDash val="solid"/>
                      <a:round/>
                      <a:headEnd type="none" w="med" len="med"/>
                      <a:tailEnd type="none" w="med" len="med"/>
                    </a:lnL>
                    <a:lnR>
                      <a:noFill/>
                    </a:lnR>
                    <a:lnT w="12700" cap="flat" cmpd="sng" algn="ctr">
                      <a:solidFill>
                        <a:srgbClr val="E6B9B8"/>
                      </a:solidFill>
                      <a:prstDash val="solid"/>
                      <a:round/>
                      <a:headEnd type="none" w="med" len="med"/>
                      <a:tailEnd type="none" w="med" len="med"/>
                    </a:lnT>
                    <a:lnB>
                      <a:noFill/>
                    </a:lnB>
                    <a:lnTlToBr>
                      <a:noFill/>
                    </a:lnTlToBr>
                    <a:lnBlToTr>
                      <a:noFill/>
                    </a:lnBlToTr>
                    <a:noFill/>
                  </a:tcPr>
                </a:tc>
              </a:tr>
            </a:tbl>
          </a:graphicData>
        </a:graphic>
      </p:graphicFrame>
      <p:sp>
        <p:nvSpPr>
          <p:cNvPr id="7" name="Action Button: Custom 6">
            <a:hlinkClick r:id="rId4" action="ppaction://hlinksldjump" highlightClick="1"/>
          </p:cNvPr>
          <p:cNvSpPr/>
          <p:nvPr/>
        </p:nvSpPr>
        <p:spPr>
          <a:xfrm>
            <a:off x="6875463" y="0"/>
            <a:ext cx="2268537" cy="1169988"/>
          </a:xfrm>
          <a:prstGeom prst="actionButtonBlank">
            <a:avLst/>
          </a:prstGeom>
          <a:solidFill>
            <a:schemeClr val="bg1">
              <a:lumMod val="85000"/>
              <a:alpha val="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85" name="ZoneTexte 5"/>
          <p:cNvSpPr txBox="1">
            <a:spLocks noChangeArrowheads="1"/>
          </p:cNvSpPr>
          <p:nvPr/>
        </p:nvSpPr>
        <p:spPr bwMode="auto">
          <a:xfrm>
            <a:off x="1752600" y="6477000"/>
            <a:ext cx="5715000"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600">
                <a:latin typeface="Century Gothic" charset="0"/>
                <a:ea typeface="Century Gothic" charset="0"/>
                <a:cs typeface="Century Gothic" charset="0"/>
              </a:rPr>
              <a:t>Découvrez d’autres activités sur EngagingScience.eu/fr/</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34"/>
          <p:cNvGrpSpPr>
            <a:grpSpLocks/>
          </p:cNvGrpSpPr>
          <p:nvPr/>
        </p:nvGrpSpPr>
        <p:grpSpPr bwMode="auto">
          <a:xfrm>
            <a:off x="412750" y="765175"/>
            <a:ext cx="4159250" cy="1035050"/>
            <a:chOff x="412313" y="905492"/>
            <a:chExt cx="4159687" cy="1036280"/>
          </a:xfrm>
        </p:grpSpPr>
        <p:sp>
          <p:nvSpPr>
            <p:cNvPr id="51" name="Rounded Rectangle 50"/>
            <p:cNvSpPr>
              <a:spLocks noChangeArrowheads="1"/>
            </p:cNvSpPr>
            <p:nvPr/>
          </p:nvSpPr>
          <p:spPr bwMode="auto">
            <a:xfrm>
              <a:off x="539552" y="971437"/>
              <a:ext cx="4032448" cy="970335"/>
            </a:xfrm>
            <a:prstGeom prst="roundRect">
              <a:avLst>
                <a:gd name="adj" fmla="val 2236"/>
              </a:avLst>
            </a:prstGeom>
            <a:solidFill>
              <a:schemeClr val="bg1"/>
            </a:solidFill>
            <a:ln w="12700">
              <a:solidFill>
                <a:srgbClr val="C00000"/>
              </a:solidFill>
              <a:round/>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20561" name="Group 18"/>
            <p:cNvGrpSpPr>
              <a:grpSpLocks/>
            </p:cNvGrpSpPr>
            <p:nvPr/>
          </p:nvGrpSpPr>
          <p:grpSpPr bwMode="auto">
            <a:xfrm>
              <a:off x="412313" y="905492"/>
              <a:ext cx="576064" cy="369332"/>
              <a:chOff x="71828" y="815733"/>
              <a:chExt cx="636768" cy="438107"/>
            </a:xfrm>
          </p:grpSpPr>
          <p:sp>
            <p:nvSpPr>
              <p:cNvPr id="42" name="Rounded Rectangle 41"/>
              <p:cNvSpPr/>
              <p:nvPr/>
            </p:nvSpPr>
            <p:spPr>
              <a:xfrm>
                <a:off x="213173" y="906115"/>
                <a:ext cx="355335" cy="288032"/>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65" name="TextBox 42"/>
              <p:cNvSpPr txBox="1">
                <a:spLocks noChangeArrowheads="1"/>
              </p:cNvSpPr>
              <p:nvPr/>
            </p:nvSpPr>
            <p:spPr bwMode="auto">
              <a:xfrm>
                <a:off x="71828" y="815733"/>
                <a:ext cx="636768" cy="43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A</a:t>
                </a:r>
              </a:p>
            </p:txBody>
          </p:sp>
        </p:grpSp>
      </p:grpSp>
      <p:grpSp>
        <p:nvGrpSpPr>
          <p:cNvPr id="20483" name="Group 135"/>
          <p:cNvGrpSpPr>
            <a:grpSpLocks/>
          </p:cNvGrpSpPr>
          <p:nvPr/>
        </p:nvGrpSpPr>
        <p:grpSpPr bwMode="auto">
          <a:xfrm>
            <a:off x="412750" y="1847850"/>
            <a:ext cx="4159250" cy="1036638"/>
            <a:chOff x="412313" y="905492"/>
            <a:chExt cx="4159687" cy="1036280"/>
          </a:xfrm>
        </p:grpSpPr>
        <p:sp>
          <p:nvSpPr>
            <p:cNvPr id="137" name="Rounded Rectangle 136"/>
            <p:cNvSpPr>
              <a:spLocks noChangeArrowheads="1"/>
            </p:cNvSpPr>
            <p:nvPr/>
          </p:nvSpPr>
          <p:spPr bwMode="auto">
            <a:xfrm>
              <a:off x="539552" y="971437"/>
              <a:ext cx="4032448" cy="970335"/>
            </a:xfrm>
            <a:prstGeom prst="roundRect">
              <a:avLst>
                <a:gd name="adj" fmla="val 2236"/>
              </a:avLst>
            </a:prstGeom>
            <a:solidFill>
              <a:schemeClr val="bg1"/>
            </a:solidFill>
            <a:ln w="12700">
              <a:solidFill>
                <a:srgbClr val="C00000"/>
              </a:solidFill>
              <a:round/>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20555" name="Group 18"/>
            <p:cNvGrpSpPr>
              <a:grpSpLocks/>
            </p:cNvGrpSpPr>
            <p:nvPr/>
          </p:nvGrpSpPr>
          <p:grpSpPr bwMode="auto">
            <a:xfrm>
              <a:off x="412313" y="905492"/>
              <a:ext cx="576064" cy="369332"/>
              <a:chOff x="71828" y="815733"/>
              <a:chExt cx="636768" cy="438107"/>
            </a:xfrm>
          </p:grpSpPr>
          <p:sp>
            <p:nvSpPr>
              <p:cNvPr id="139" name="Rounded Rectangle 138"/>
              <p:cNvSpPr/>
              <p:nvPr/>
            </p:nvSpPr>
            <p:spPr>
              <a:xfrm>
                <a:off x="213173" y="906115"/>
                <a:ext cx="355335" cy="288032"/>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59" name="TextBox 139"/>
              <p:cNvSpPr txBox="1">
                <a:spLocks noChangeArrowheads="1"/>
              </p:cNvSpPr>
              <p:nvPr/>
            </p:nvSpPr>
            <p:spPr bwMode="auto">
              <a:xfrm>
                <a:off x="71828" y="815733"/>
                <a:ext cx="636768" cy="43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C</a:t>
                </a:r>
              </a:p>
            </p:txBody>
          </p:sp>
        </p:grpSp>
      </p:grpSp>
      <p:grpSp>
        <p:nvGrpSpPr>
          <p:cNvPr id="20484" name="Group 140"/>
          <p:cNvGrpSpPr>
            <a:grpSpLocks/>
          </p:cNvGrpSpPr>
          <p:nvPr/>
        </p:nvGrpSpPr>
        <p:grpSpPr bwMode="auto">
          <a:xfrm>
            <a:off x="412750" y="2928938"/>
            <a:ext cx="4159250" cy="931862"/>
            <a:chOff x="412313" y="905492"/>
            <a:chExt cx="4159687" cy="932876"/>
          </a:xfrm>
        </p:grpSpPr>
        <p:sp>
          <p:nvSpPr>
            <p:cNvPr id="142" name="Rounded Rectangle 141"/>
            <p:cNvSpPr>
              <a:spLocks noChangeArrowheads="1"/>
            </p:cNvSpPr>
            <p:nvPr/>
          </p:nvSpPr>
          <p:spPr bwMode="auto">
            <a:xfrm>
              <a:off x="539552" y="971437"/>
              <a:ext cx="4032448" cy="866931"/>
            </a:xfrm>
            <a:prstGeom prst="roundRect">
              <a:avLst>
                <a:gd name="adj" fmla="val 2236"/>
              </a:avLst>
            </a:prstGeom>
            <a:solidFill>
              <a:schemeClr val="bg1"/>
            </a:solidFill>
            <a:ln w="12700">
              <a:solidFill>
                <a:srgbClr val="C00000"/>
              </a:solidFill>
              <a:round/>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20549" name="Group 18"/>
            <p:cNvGrpSpPr>
              <a:grpSpLocks/>
            </p:cNvGrpSpPr>
            <p:nvPr/>
          </p:nvGrpSpPr>
          <p:grpSpPr bwMode="auto">
            <a:xfrm>
              <a:off x="412313" y="905492"/>
              <a:ext cx="576064" cy="369332"/>
              <a:chOff x="71828" y="815734"/>
              <a:chExt cx="636768" cy="438107"/>
            </a:xfrm>
          </p:grpSpPr>
          <p:sp>
            <p:nvSpPr>
              <p:cNvPr id="144" name="Rounded Rectangle 143"/>
              <p:cNvSpPr/>
              <p:nvPr/>
            </p:nvSpPr>
            <p:spPr>
              <a:xfrm>
                <a:off x="213173" y="906115"/>
                <a:ext cx="355335" cy="288032"/>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53" name="TextBox 144"/>
              <p:cNvSpPr txBox="1">
                <a:spLocks noChangeArrowheads="1"/>
              </p:cNvSpPr>
              <p:nvPr/>
            </p:nvSpPr>
            <p:spPr bwMode="auto">
              <a:xfrm>
                <a:off x="71828" y="815734"/>
                <a:ext cx="636768" cy="43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E</a:t>
                </a:r>
              </a:p>
            </p:txBody>
          </p:sp>
        </p:grpSp>
      </p:grpSp>
      <p:grpSp>
        <p:nvGrpSpPr>
          <p:cNvPr id="20485" name="Group 145"/>
          <p:cNvGrpSpPr>
            <a:grpSpLocks/>
          </p:cNvGrpSpPr>
          <p:nvPr/>
        </p:nvGrpSpPr>
        <p:grpSpPr bwMode="auto">
          <a:xfrm>
            <a:off x="412750" y="3902075"/>
            <a:ext cx="4159250" cy="966788"/>
            <a:chOff x="412313" y="905492"/>
            <a:chExt cx="4159687" cy="967500"/>
          </a:xfrm>
        </p:grpSpPr>
        <p:sp>
          <p:nvSpPr>
            <p:cNvPr id="147" name="Rounded Rectangle 146"/>
            <p:cNvSpPr>
              <a:spLocks noChangeArrowheads="1"/>
            </p:cNvSpPr>
            <p:nvPr/>
          </p:nvSpPr>
          <p:spPr bwMode="auto">
            <a:xfrm>
              <a:off x="539552" y="971437"/>
              <a:ext cx="4032448" cy="901555"/>
            </a:xfrm>
            <a:prstGeom prst="roundRect">
              <a:avLst>
                <a:gd name="adj" fmla="val 2236"/>
              </a:avLst>
            </a:prstGeom>
            <a:solidFill>
              <a:schemeClr val="bg1"/>
            </a:solidFill>
            <a:ln w="12700">
              <a:solidFill>
                <a:srgbClr val="C00000"/>
              </a:solidFill>
              <a:round/>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20543" name="Group 18"/>
            <p:cNvGrpSpPr>
              <a:grpSpLocks/>
            </p:cNvGrpSpPr>
            <p:nvPr/>
          </p:nvGrpSpPr>
          <p:grpSpPr bwMode="auto">
            <a:xfrm>
              <a:off x="412313" y="905492"/>
              <a:ext cx="576064" cy="369332"/>
              <a:chOff x="71828" y="815733"/>
              <a:chExt cx="636768" cy="438107"/>
            </a:xfrm>
          </p:grpSpPr>
          <p:sp>
            <p:nvSpPr>
              <p:cNvPr id="149" name="Rounded Rectangle 148"/>
              <p:cNvSpPr/>
              <p:nvPr/>
            </p:nvSpPr>
            <p:spPr>
              <a:xfrm>
                <a:off x="213173" y="906115"/>
                <a:ext cx="355335" cy="288032"/>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47" name="TextBox 149"/>
              <p:cNvSpPr txBox="1">
                <a:spLocks noChangeArrowheads="1"/>
              </p:cNvSpPr>
              <p:nvPr/>
            </p:nvSpPr>
            <p:spPr bwMode="auto">
              <a:xfrm>
                <a:off x="71828" y="815733"/>
                <a:ext cx="636768" cy="43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G</a:t>
                </a:r>
              </a:p>
            </p:txBody>
          </p:sp>
        </p:grpSp>
      </p:grpSp>
      <p:grpSp>
        <p:nvGrpSpPr>
          <p:cNvPr id="20486" name="Group 150"/>
          <p:cNvGrpSpPr>
            <a:grpSpLocks/>
          </p:cNvGrpSpPr>
          <p:nvPr/>
        </p:nvGrpSpPr>
        <p:grpSpPr bwMode="auto">
          <a:xfrm>
            <a:off x="412750" y="4941888"/>
            <a:ext cx="4159250" cy="1366837"/>
            <a:chOff x="412313" y="905492"/>
            <a:chExt cx="4159687" cy="1368152"/>
          </a:xfrm>
        </p:grpSpPr>
        <p:sp>
          <p:nvSpPr>
            <p:cNvPr id="152" name="Rounded Rectangle 151"/>
            <p:cNvSpPr>
              <a:spLocks noChangeArrowheads="1"/>
            </p:cNvSpPr>
            <p:nvPr/>
          </p:nvSpPr>
          <p:spPr bwMode="auto">
            <a:xfrm>
              <a:off x="539552" y="971437"/>
              <a:ext cx="4032448" cy="1302207"/>
            </a:xfrm>
            <a:prstGeom prst="roundRect">
              <a:avLst>
                <a:gd name="adj" fmla="val 2236"/>
              </a:avLst>
            </a:prstGeom>
            <a:solidFill>
              <a:schemeClr val="bg1"/>
            </a:solidFill>
            <a:ln w="12700">
              <a:solidFill>
                <a:srgbClr val="C00000"/>
              </a:solidFill>
              <a:round/>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20537" name="Group 18"/>
            <p:cNvGrpSpPr>
              <a:grpSpLocks/>
            </p:cNvGrpSpPr>
            <p:nvPr/>
          </p:nvGrpSpPr>
          <p:grpSpPr bwMode="auto">
            <a:xfrm>
              <a:off x="412313" y="905492"/>
              <a:ext cx="576064" cy="369332"/>
              <a:chOff x="71828" y="815733"/>
              <a:chExt cx="636768" cy="438107"/>
            </a:xfrm>
          </p:grpSpPr>
          <p:sp>
            <p:nvSpPr>
              <p:cNvPr id="154" name="Rounded Rectangle 153"/>
              <p:cNvSpPr/>
              <p:nvPr/>
            </p:nvSpPr>
            <p:spPr>
              <a:xfrm>
                <a:off x="213173" y="906115"/>
                <a:ext cx="355335" cy="288032"/>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41" name="TextBox 154"/>
              <p:cNvSpPr txBox="1">
                <a:spLocks noChangeArrowheads="1"/>
              </p:cNvSpPr>
              <p:nvPr/>
            </p:nvSpPr>
            <p:spPr bwMode="auto">
              <a:xfrm>
                <a:off x="71828" y="815733"/>
                <a:ext cx="636768" cy="43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I</a:t>
                </a:r>
              </a:p>
            </p:txBody>
          </p:sp>
        </p:grpSp>
      </p:grpSp>
      <p:grpSp>
        <p:nvGrpSpPr>
          <p:cNvPr id="20487" name="Group 155"/>
          <p:cNvGrpSpPr>
            <a:grpSpLocks/>
          </p:cNvGrpSpPr>
          <p:nvPr/>
        </p:nvGrpSpPr>
        <p:grpSpPr bwMode="auto">
          <a:xfrm>
            <a:off x="4572000" y="768350"/>
            <a:ext cx="4159250" cy="1036638"/>
            <a:chOff x="412313" y="905492"/>
            <a:chExt cx="4159687" cy="1036280"/>
          </a:xfrm>
        </p:grpSpPr>
        <p:sp>
          <p:nvSpPr>
            <p:cNvPr id="157" name="Rounded Rectangle 156"/>
            <p:cNvSpPr>
              <a:spLocks noChangeArrowheads="1"/>
            </p:cNvSpPr>
            <p:nvPr/>
          </p:nvSpPr>
          <p:spPr bwMode="auto">
            <a:xfrm>
              <a:off x="539552" y="971437"/>
              <a:ext cx="4032448" cy="970335"/>
            </a:xfrm>
            <a:prstGeom prst="roundRect">
              <a:avLst>
                <a:gd name="adj" fmla="val 2236"/>
              </a:avLst>
            </a:prstGeom>
            <a:solidFill>
              <a:schemeClr val="bg1"/>
            </a:solidFill>
            <a:ln w="12700">
              <a:solidFill>
                <a:srgbClr val="C00000"/>
              </a:solidFill>
              <a:round/>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20531" name="Group 18"/>
            <p:cNvGrpSpPr>
              <a:grpSpLocks/>
            </p:cNvGrpSpPr>
            <p:nvPr/>
          </p:nvGrpSpPr>
          <p:grpSpPr bwMode="auto">
            <a:xfrm>
              <a:off x="412313" y="905492"/>
              <a:ext cx="576064" cy="369332"/>
              <a:chOff x="71828" y="815733"/>
              <a:chExt cx="636768" cy="438107"/>
            </a:xfrm>
          </p:grpSpPr>
          <p:sp>
            <p:nvSpPr>
              <p:cNvPr id="159" name="Rounded Rectangle 158"/>
              <p:cNvSpPr/>
              <p:nvPr/>
            </p:nvSpPr>
            <p:spPr>
              <a:xfrm>
                <a:off x="213173" y="906115"/>
                <a:ext cx="355335" cy="288032"/>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35" name="TextBox 159"/>
              <p:cNvSpPr txBox="1">
                <a:spLocks noChangeArrowheads="1"/>
              </p:cNvSpPr>
              <p:nvPr/>
            </p:nvSpPr>
            <p:spPr bwMode="auto">
              <a:xfrm>
                <a:off x="71828" y="815733"/>
                <a:ext cx="636768" cy="43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B</a:t>
                </a:r>
              </a:p>
            </p:txBody>
          </p:sp>
        </p:grpSp>
      </p:grpSp>
      <p:grpSp>
        <p:nvGrpSpPr>
          <p:cNvPr id="20488" name="Group 160"/>
          <p:cNvGrpSpPr>
            <a:grpSpLocks/>
          </p:cNvGrpSpPr>
          <p:nvPr/>
        </p:nvGrpSpPr>
        <p:grpSpPr bwMode="auto">
          <a:xfrm>
            <a:off x="4572000" y="1851025"/>
            <a:ext cx="4159250" cy="1036638"/>
            <a:chOff x="412313" y="905492"/>
            <a:chExt cx="4159687" cy="1036280"/>
          </a:xfrm>
        </p:grpSpPr>
        <p:sp>
          <p:nvSpPr>
            <p:cNvPr id="162" name="Rounded Rectangle 161"/>
            <p:cNvSpPr>
              <a:spLocks noChangeArrowheads="1"/>
            </p:cNvSpPr>
            <p:nvPr/>
          </p:nvSpPr>
          <p:spPr bwMode="auto">
            <a:xfrm>
              <a:off x="539552" y="971437"/>
              <a:ext cx="4032448" cy="970335"/>
            </a:xfrm>
            <a:prstGeom prst="roundRect">
              <a:avLst>
                <a:gd name="adj" fmla="val 2236"/>
              </a:avLst>
            </a:prstGeom>
            <a:solidFill>
              <a:schemeClr val="bg1"/>
            </a:solidFill>
            <a:ln w="12700">
              <a:solidFill>
                <a:srgbClr val="C00000"/>
              </a:solidFill>
              <a:round/>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20525" name="Group 18"/>
            <p:cNvGrpSpPr>
              <a:grpSpLocks/>
            </p:cNvGrpSpPr>
            <p:nvPr/>
          </p:nvGrpSpPr>
          <p:grpSpPr bwMode="auto">
            <a:xfrm>
              <a:off x="412313" y="905492"/>
              <a:ext cx="576064" cy="369332"/>
              <a:chOff x="71828" y="815733"/>
              <a:chExt cx="636768" cy="438107"/>
            </a:xfrm>
          </p:grpSpPr>
          <p:sp>
            <p:nvSpPr>
              <p:cNvPr id="164" name="Rounded Rectangle 163"/>
              <p:cNvSpPr/>
              <p:nvPr/>
            </p:nvSpPr>
            <p:spPr>
              <a:xfrm>
                <a:off x="213173" y="906115"/>
                <a:ext cx="355335" cy="288032"/>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29" name="TextBox 164"/>
              <p:cNvSpPr txBox="1">
                <a:spLocks noChangeArrowheads="1"/>
              </p:cNvSpPr>
              <p:nvPr/>
            </p:nvSpPr>
            <p:spPr bwMode="auto">
              <a:xfrm>
                <a:off x="71828" y="815733"/>
                <a:ext cx="636768" cy="43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D</a:t>
                </a:r>
              </a:p>
            </p:txBody>
          </p:sp>
        </p:grpSp>
      </p:grpSp>
      <p:grpSp>
        <p:nvGrpSpPr>
          <p:cNvPr id="20489" name="Group 165"/>
          <p:cNvGrpSpPr>
            <a:grpSpLocks/>
          </p:cNvGrpSpPr>
          <p:nvPr/>
        </p:nvGrpSpPr>
        <p:grpSpPr bwMode="auto">
          <a:xfrm>
            <a:off x="4572000" y="2932113"/>
            <a:ext cx="4159250" cy="928687"/>
            <a:chOff x="412313" y="905492"/>
            <a:chExt cx="4159687" cy="929648"/>
          </a:xfrm>
        </p:grpSpPr>
        <p:sp>
          <p:nvSpPr>
            <p:cNvPr id="167" name="Rounded Rectangle 166"/>
            <p:cNvSpPr>
              <a:spLocks noChangeArrowheads="1"/>
            </p:cNvSpPr>
            <p:nvPr/>
          </p:nvSpPr>
          <p:spPr bwMode="auto">
            <a:xfrm>
              <a:off x="539552" y="971437"/>
              <a:ext cx="4032448" cy="863703"/>
            </a:xfrm>
            <a:prstGeom prst="roundRect">
              <a:avLst>
                <a:gd name="adj" fmla="val 2236"/>
              </a:avLst>
            </a:prstGeom>
            <a:solidFill>
              <a:schemeClr val="bg1"/>
            </a:solidFill>
            <a:ln w="12700">
              <a:solidFill>
                <a:srgbClr val="C00000"/>
              </a:solidFill>
              <a:round/>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20519" name="Group 18"/>
            <p:cNvGrpSpPr>
              <a:grpSpLocks/>
            </p:cNvGrpSpPr>
            <p:nvPr/>
          </p:nvGrpSpPr>
          <p:grpSpPr bwMode="auto">
            <a:xfrm>
              <a:off x="412313" y="905492"/>
              <a:ext cx="576064" cy="369332"/>
              <a:chOff x="71828" y="815733"/>
              <a:chExt cx="636768" cy="438107"/>
            </a:xfrm>
          </p:grpSpPr>
          <p:sp>
            <p:nvSpPr>
              <p:cNvPr id="169" name="Rounded Rectangle 168"/>
              <p:cNvSpPr/>
              <p:nvPr/>
            </p:nvSpPr>
            <p:spPr>
              <a:xfrm>
                <a:off x="213173" y="906115"/>
                <a:ext cx="355335" cy="288032"/>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23" name="TextBox 169"/>
              <p:cNvSpPr txBox="1">
                <a:spLocks noChangeArrowheads="1"/>
              </p:cNvSpPr>
              <p:nvPr/>
            </p:nvSpPr>
            <p:spPr bwMode="auto">
              <a:xfrm>
                <a:off x="71828" y="815733"/>
                <a:ext cx="636768" cy="43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F</a:t>
                </a:r>
              </a:p>
            </p:txBody>
          </p:sp>
        </p:grpSp>
      </p:grpSp>
      <p:grpSp>
        <p:nvGrpSpPr>
          <p:cNvPr id="20490" name="Group 170"/>
          <p:cNvGrpSpPr>
            <a:grpSpLocks/>
          </p:cNvGrpSpPr>
          <p:nvPr/>
        </p:nvGrpSpPr>
        <p:grpSpPr bwMode="auto">
          <a:xfrm>
            <a:off x="4572000" y="3905250"/>
            <a:ext cx="4159250" cy="963613"/>
            <a:chOff x="412313" y="905493"/>
            <a:chExt cx="4159687" cy="964271"/>
          </a:xfrm>
        </p:grpSpPr>
        <p:sp>
          <p:nvSpPr>
            <p:cNvPr id="172" name="Rounded Rectangle 171"/>
            <p:cNvSpPr>
              <a:spLocks noChangeArrowheads="1"/>
            </p:cNvSpPr>
            <p:nvPr/>
          </p:nvSpPr>
          <p:spPr bwMode="auto">
            <a:xfrm>
              <a:off x="539552" y="971437"/>
              <a:ext cx="4032448" cy="898327"/>
            </a:xfrm>
            <a:prstGeom prst="roundRect">
              <a:avLst>
                <a:gd name="adj" fmla="val 2236"/>
              </a:avLst>
            </a:prstGeom>
            <a:solidFill>
              <a:schemeClr val="bg1"/>
            </a:solidFill>
            <a:ln w="12700">
              <a:solidFill>
                <a:srgbClr val="C00000"/>
              </a:solidFill>
              <a:round/>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sz="1600">
                <a:solidFill>
                  <a:srgbClr val="FFFFFF"/>
                </a:solidFill>
              </a:endParaRPr>
            </a:p>
          </p:txBody>
        </p:sp>
        <p:grpSp>
          <p:nvGrpSpPr>
            <p:cNvPr id="20513" name="Group 172"/>
            <p:cNvGrpSpPr>
              <a:grpSpLocks/>
            </p:cNvGrpSpPr>
            <p:nvPr/>
          </p:nvGrpSpPr>
          <p:grpSpPr bwMode="auto">
            <a:xfrm>
              <a:off x="412313" y="905493"/>
              <a:ext cx="576064" cy="338554"/>
              <a:chOff x="71828" y="815733"/>
              <a:chExt cx="636768" cy="401597"/>
            </a:xfrm>
          </p:grpSpPr>
          <p:sp>
            <p:nvSpPr>
              <p:cNvPr id="174" name="Rounded Rectangle 173"/>
              <p:cNvSpPr/>
              <p:nvPr/>
            </p:nvSpPr>
            <p:spPr>
              <a:xfrm>
                <a:off x="213173" y="906115"/>
                <a:ext cx="355335" cy="288032"/>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20517" name="TextBox 174"/>
              <p:cNvSpPr txBox="1">
                <a:spLocks noChangeArrowheads="1"/>
              </p:cNvSpPr>
              <p:nvPr/>
            </p:nvSpPr>
            <p:spPr bwMode="auto">
              <a:xfrm>
                <a:off x="71828" y="815733"/>
                <a:ext cx="636768" cy="40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600" b="1">
                    <a:solidFill>
                      <a:schemeClr val="bg1"/>
                    </a:solidFill>
                    <a:latin typeface="Century Gothic" charset="0"/>
                  </a:rPr>
                  <a:t>H</a:t>
                </a:r>
              </a:p>
            </p:txBody>
          </p:sp>
        </p:grpSp>
      </p:grpSp>
      <p:grpSp>
        <p:nvGrpSpPr>
          <p:cNvPr id="20491" name="Group 175"/>
          <p:cNvGrpSpPr>
            <a:grpSpLocks/>
          </p:cNvGrpSpPr>
          <p:nvPr/>
        </p:nvGrpSpPr>
        <p:grpSpPr bwMode="auto">
          <a:xfrm>
            <a:off x="4572000" y="4941888"/>
            <a:ext cx="4159250" cy="1366837"/>
            <a:chOff x="412313" y="905492"/>
            <a:chExt cx="4159687" cy="1368152"/>
          </a:xfrm>
        </p:grpSpPr>
        <p:sp>
          <p:nvSpPr>
            <p:cNvPr id="177" name="Rounded Rectangle 176"/>
            <p:cNvSpPr>
              <a:spLocks noChangeArrowheads="1"/>
            </p:cNvSpPr>
            <p:nvPr/>
          </p:nvSpPr>
          <p:spPr bwMode="auto">
            <a:xfrm>
              <a:off x="539552" y="971437"/>
              <a:ext cx="4032448" cy="1302207"/>
            </a:xfrm>
            <a:prstGeom prst="roundRect">
              <a:avLst>
                <a:gd name="adj" fmla="val 2236"/>
              </a:avLst>
            </a:prstGeom>
            <a:solidFill>
              <a:schemeClr val="bg1"/>
            </a:solidFill>
            <a:ln w="12700">
              <a:solidFill>
                <a:srgbClr val="C00000"/>
              </a:solidFill>
              <a:round/>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20507" name="Group 18"/>
            <p:cNvGrpSpPr>
              <a:grpSpLocks/>
            </p:cNvGrpSpPr>
            <p:nvPr/>
          </p:nvGrpSpPr>
          <p:grpSpPr bwMode="auto">
            <a:xfrm>
              <a:off x="412313" y="905492"/>
              <a:ext cx="576064" cy="369332"/>
              <a:chOff x="71828" y="815733"/>
              <a:chExt cx="636768" cy="438107"/>
            </a:xfrm>
          </p:grpSpPr>
          <p:sp>
            <p:nvSpPr>
              <p:cNvPr id="179" name="Rounded Rectangle 178"/>
              <p:cNvSpPr/>
              <p:nvPr/>
            </p:nvSpPr>
            <p:spPr>
              <a:xfrm>
                <a:off x="213173" y="906115"/>
                <a:ext cx="355335" cy="288032"/>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11" name="TextBox 179"/>
              <p:cNvSpPr txBox="1">
                <a:spLocks noChangeArrowheads="1"/>
              </p:cNvSpPr>
              <p:nvPr/>
            </p:nvSpPr>
            <p:spPr bwMode="auto">
              <a:xfrm>
                <a:off x="71828" y="815733"/>
                <a:ext cx="636768" cy="43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J</a:t>
                </a:r>
              </a:p>
            </p:txBody>
          </p:sp>
        </p:grpSp>
      </p:grpSp>
      <p:sp>
        <p:nvSpPr>
          <p:cNvPr id="35" name="TextBox 34"/>
          <p:cNvSpPr txBox="1"/>
          <p:nvPr/>
        </p:nvSpPr>
        <p:spPr>
          <a:xfrm>
            <a:off x="1457325" y="107950"/>
            <a:ext cx="5922963" cy="584200"/>
          </a:xfrm>
          <a:prstGeom prst="rect">
            <a:avLst/>
          </a:prstGeom>
          <a:noFill/>
        </p:spPr>
        <p:txBody>
          <a:bodyPr>
            <a:spAutoFit/>
          </a:bodyPr>
          <a:lstStyle/>
          <a:p>
            <a:pPr algn="ctr" fontAlgn="auto">
              <a:spcBef>
                <a:spcPts val="0"/>
              </a:spcBef>
              <a:spcAft>
                <a:spcPts val="0"/>
              </a:spcAft>
              <a:defRPr/>
            </a:pPr>
            <a:r>
              <a:rPr lang="en-GB" sz="3200" dirty="0">
                <a:solidFill>
                  <a:srgbClr val="346CDC"/>
                </a:solidFill>
                <a:latin typeface="Century Gothic" pitchFamily="34" charset="0"/>
                <a:ea typeface="+mj-ea"/>
                <a:cs typeface="+mj-cs"/>
              </a:rPr>
              <a:t>Comment le </a:t>
            </a:r>
            <a:r>
              <a:rPr lang="en-GB" sz="3200" dirty="0" err="1">
                <a:solidFill>
                  <a:srgbClr val="346CDC"/>
                </a:solidFill>
                <a:latin typeface="Century Gothic" pitchFamily="34" charset="0"/>
                <a:ea typeface="+mj-ea"/>
                <a:cs typeface="+mj-cs"/>
              </a:rPr>
              <a:t>vaccin</a:t>
            </a:r>
            <a:r>
              <a:rPr lang="en-GB" sz="3200" dirty="0">
                <a:solidFill>
                  <a:srgbClr val="346CDC"/>
                </a:solidFill>
                <a:latin typeface="Century Gothic" pitchFamily="34" charset="0"/>
                <a:ea typeface="+mj-ea"/>
                <a:cs typeface="+mj-cs"/>
              </a:rPr>
              <a:t> </a:t>
            </a:r>
            <a:r>
              <a:rPr lang="en-GB" sz="3200" dirty="0" err="1">
                <a:solidFill>
                  <a:srgbClr val="346CDC"/>
                </a:solidFill>
                <a:latin typeface="Century Gothic" pitchFamily="34" charset="0"/>
                <a:ea typeface="+mj-ea"/>
                <a:cs typeface="+mj-cs"/>
              </a:rPr>
              <a:t>agit-il</a:t>
            </a:r>
            <a:r>
              <a:rPr lang="en-GB" sz="3200" dirty="0">
                <a:solidFill>
                  <a:srgbClr val="346CDC"/>
                </a:solidFill>
                <a:latin typeface="Century Gothic" pitchFamily="34" charset="0"/>
                <a:ea typeface="+mj-ea"/>
                <a:cs typeface="+mj-cs"/>
              </a:rPr>
              <a:t> ?</a:t>
            </a:r>
          </a:p>
        </p:txBody>
      </p:sp>
      <p:grpSp>
        <p:nvGrpSpPr>
          <p:cNvPr id="20493" name="Group 9"/>
          <p:cNvGrpSpPr>
            <a:grpSpLocks/>
          </p:cNvGrpSpPr>
          <p:nvPr/>
        </p:nvGrpSpPr>
        <p:grpSpPr bwMode="auto">
          <a:xfrm>
            <a:off x="7451725" y="0"/>
            <a:ext cx="1657350" cy="641350"/>
            <a:chOff x="7452320" y="0"/>
            <a:chExt cx="1656978" cy="641606"/>
          </a:xfrm>
        </p:grpSpPr>
        <p:sp>
          <p:nvSpPr>
            <p:cNvPr id="20504" name="TextBox 21"/>
            <p:cNvSpPr txBox="1">
              <a:spLocks noChangeArrowheads="1"/>
            </p:cNvSpPr>
            <p:nvPr/>
          </p:nvSpPr>
          <p:spPr bwMode="auto">
            <a:xfrm>
              <a:off x="7452320" y="0"/>
              <a:ext cx="1152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a:t>
              </a:r>
            </a:p>
          </p:txBody>
        </p:sp>
        <p:pic>
          <p:nvPicPr>
            <p:cNvPr id="20505" name="Picture 22"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4" name="TextBox 5"/>
          <p:cNvSpPr txBox="1">
            <a:spLocks noChangeArrowheads="1"/>
          </p:cNvSpPr>
          <p:nvPr/>
        </p:nvSpPr>
        <p:spPr bwMode="auto">
          <a:xfrm>
            <a:off x="971550" y="2112963"/>
            <a:ext cx="3384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Le vaccin contient des versions inactives du virus Zika.</a:t>
            </a:r>
          </a:p>
        </p:txBody>
      </p:sp>
      <p:sp>
        <p:nvSpPr>
          <p:cNvPr id="20495" name="TextBox 6"/>
          <p:cNvSpPr txBox="1">
            <a:spLocks noChangeArrowheads="1"/>
          </p:cNvSpPr>
          <p:nvPr/>
        </p:nvSpPr>
        <p:spPr bwMode="auto">
          <a:xfrm>
            <a:off x="5364163" y="3132138"/>
            <a:ext cx="2736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Le vaccin contient des virus Zika actifs.</a:t>
            </a:r>
          </a:p>
        </p:txBody>
      </p:sp>
      <p:sp>
        <p:nvSpPr>
          <p:cNvPr id="20496" name="TextBox 10"/>
          <p:cNvSpPr txBox="1">
            <a:spLocks noChangeArrowheads="1"/>
          </p:cNvSpPr>
          <p:nvPr/>
        </p:nvSpPr>
        <p:spPr bwMode="auto">
          <a:xfrm>
            <a:off x="5184775" y="917575"/>
            <a:ext cx="3095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Les globules rouges se rendent compte que le virus est un envahisseur.</a:t>
            </a:r>
          </a:p>
        </p:txBody>
      </p:sp>
      <p:sp>
        <p:nvSpPr>
          <p:cNvPr id="20497" name="TextBox 11"/>
          <p:cNvSpPr txBox="1">
            <a:spLocks noChangeArrowheads="1"/>
          </p:cNvSpPr>
          <p:nvPr/>
        </p:nvSpPr>
        <p:spPr bwMode="auto">
          <a:xfrm>
            <a:off x="971550" y="2997200"/>
            <a:ext cx="2952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Ils créent des anticorps qui s’accrochent aux spicules du virus et le détruisent.</a:t>
            </a:r>
          </a:p>
        </p:txBody>
      </p:sp>
      <p:sp>
        <p:nvSpPr>
          <p:cNvPr id="20498" name="TextBox 15"/>
          <p:cNvSpPr txBox="1">
            <a:spLocks noChangeArrowheads="1"/>
          </p:cNvSpPr>
          <p:nvPr/>
        </p:nvSpPr>
        <p:spPr bwMode="auto">
          <a:xfrm>
            <a:off x="971550" y="4005263"/>
            <a:ext cx="3689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Ils créent des anticorps qui s’accrochent au matériel génétique du virus et le détruisent.</a:t>
            </a:r>
          </a:p>
        </p:txBody>
      </p:sp>
      <p:sp>
        <p:nvSpPr>
          <p:cNvPr id="20499" name="TextBox 13"/>
          <p:cNvSpPr txBox="1">
            <a:spLocks noChangeArrowheads="1"/>
          </p:cNvSpPr>
          <p:nvPr/>
        </p:nvSpPr>
        <p:spPr bwMode="auto">
          <a:xfrm>
            <a:off x="1135063" y="989013"/>
            <a:ext cx="27368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Les virus pénètrent dans l’organisme par la peau.</a:t>
            </a:r>
          </a:p>
        </p:txBody>
      </p:sp>
      <p:sp>
        <p:nvSpPr>
          <p:cNvPr id="20500" name="TextBox 9"/>
          <p:cNvSpPr txBox="1">
            <a:spLocks noChangeArrowheads="1"/>
          </p:cNvSpPr>
          <p:nvPr/>
        </p:nvSpPr>
        <p:spPr bwMode="auto">
          <a:xfrm>
            <a:off x="5253038" y="4111625"/>
            <a:ext cx="3384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Les virus pénètrent dans l’organisme par le sang.</a:t>
            </a:r>
          </a:p>
        </p:txBody>
      </p:sp>
      <p:sp>
        <p:nvSpPr>
          <p:cNvPr id="20501" name="TextBox 14"/>
          <p:cNvSpPr txBox="1">
            <a:spLocks noChangeArrowheads="1"/>
          </p:cNvSpPr>
          <p:nvPr/>
        </p:nvSpPr>
        <p:spPr bwMode="auto">
          <a:xfrm>
            <a:off x="827088" y="5084763"/>
            <a:ext cx="37449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Si vous êtes ensuite infecté/e par le Zika, votre système immunitaire reconnaît les spicules sur la surface du virus. Ils sont détruits avant de pouvoir se multiplier et vous rendre malade.</a:t>
            </a:r>
          </a:p>
        </p:txBody>
      </p:sp>
      <p:sp>
        <p:nvSpPr>
          <p:cNvPr id="20502" name="TextBox 18"/>
          <p:cNvSpPr txBox="1">
            <a:spLocks noChangeArrowheads="1"/>
          </p:cNvSpPr>
          <p:nvPr/>
        </p:nvSpPr>
        <p:spPr bwMode="auto">
          <a:xfrm>
            <a:off x="5003800" y="5084763"/>
            <a:ext cx="37449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Si vous êtes ensuite infecté/e par Zika, votre système digestif reconnaît les spicules sur la surface du virus. Ils sont détruits avant de pouvoir se multiplier et vous rendre malade.</a:t>
            </a:r>
          </a:p>
        </p:txBody>
      </p:sp>
      <p:sp>
        <p:nvSpPr>
          <p:cNvPr id="20503" name="TextBox 8"/>
          <p:cNvSpPr txBox="1">
            <a:spLocks noChangeArrowheads="1"/>
          </p:cNvSpPr>
          <p:nvPr/>
        </p:nvSpPr>
        <p:spPr bwMode="auto">
          <a:xfrm>
            <a:off x="5187950" y="2020888"/>
            <a:ext cx="3167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Les globules blancs se rendent compte que le virus est un envahisseur. </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179388" y="5300663"/>
            <a:ext cx="2663825" cy="504825"/>
          </a:xfrm>
          <a:prstGeom prst="roundRect">
            <a:avLst>
              <a:gd name="adj" fmla="val 5283"/>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8EC0"/>
              </a:solidFill>
            </a:endParaRPr>
          </a:p>
        </p:txBody>
      </p:sp>
      <p:sp>
        <p:nvSpPr>
          <p:cNvPr id="35" name="TextBox 34"/>
          <p:cNvSpPr txBox="1"/>
          <p:nvPr/>
        </p:nvSpPr>
        <p:spPr>
          <a:xfrm>
            <a:off x="1763713" y="260350"/>
            <a:ext cx="4679950" cy="554038"/>
          </a:xfrm>
          <a:prstGeom prst="rect">
            <a:avLst/>
          </a:prstGeom>
          <a:noFill/>
        </p:spPr>
        <p:txBody>
          <a:bodyPr>
            <a:spAutoFit/>
          </a:bodyPr>
          <a:lstStyle/>
          <a:p>
            <a:pPr fontAlgn="auto">
              <a:spcBef>
                <a:spcPts val="0"/>
              </a:spcBef>
              <a:spcAft>
                <a:spcPts val="0"/>
              </a:spcAft>
              <a:defRPr/>
            </a:pPr>
            <a:r>
              <a:rPr lang="en-GB" sz="3000" dirty="0" err="1">
                <a:solidFill>
                  <a:srgbClr val="346CDC"/>
                </a:solidFill>
                <a:latin typeface="Century Gothic" pitchFamily="34" charset="0"/>
                <a:ea typeface="+mj-ea"/>
                <a:cs typeface="+mj-cs"/>
              </a:rPr>
              <a:t>Prendre</a:t>
            </a:r>
            <a:r>
              <a:rPr lang="en-GB" sz="3000" dirty="0">
                <a:solidFill>
                  <a:srgbClr val="346CDC"/>
                </a:solidFill>
                <a:latin typeface="Century Gothic" pitchFamily="34" charset="0"/>
                <a:ea typeface="+mj-ea"/>
                <a:cs typeface="+mj-cs"/>
              </a:rPr>
              <a:t> </a:t>
            </a:r>
            <a:r>
              <a:rPr lang="en-GB" sz="3000" dirty="0" err="1">
                <a:solidFill>
                  <a:srgbClr val="346CDC"/>
                </a:solidFill>
                <a:latin typeface="Century Gothic" pitchFamily="34" charset="0"/>
                <a:ea typeface="+mj-ea"/>
                <a:cs typeface="+mj-cs"/>
              </a:rPr>
              <a:t>une</a:t>
            </a:r>
            <a:r>
              <a:rPr lang="en-GB" sz="3000" dirty="0">
                <a:solidFill>
                  <a:srgbClr val="346CDC"/>
                </a:solidFill>
                <a:latin typeface="Century Gothic" pitchFamily="34" charset="0"/>
                <a:ea typeface="+mj-ea"/>
                <a:cs typeface="+mj-cs"/>
              </a:rPr>
              <a:t> </a:t>
            </a:r>
            <a:r>
              <a:rPr lang="en-GB" sz="3000" dirty="0" err="1">
                <a:solidFill>
                  <a:srgbClr val="346CDC"/>
                </a:solidFill>
                <a:latin typeface="Century Gothic" pitchFamily="34" charset="0"/>
                <a:ea typeface="+mj-ea"/>
                <a:cs typeface="+mj-cs"/>
              </a:rPr>
              <a:t>décision</a:t>
            </a:r>
            <a:endParaRPr lang="en-GB" sz="3000" dirty="0">
              <a:solidFill>
                <a:srgbClr val="346CDC"/>
              </a:solidFill>
              <a:latin typeface="Century Gothic" pitchFamily="34" charset="0"/>
              <a:ea typeface="+mj-ea"/>
              <a:cs typeface="+mj-cs"/>
            </a:endParaRPr>
          </a:p>
        </p:txBody>
      </p:sp>
      <p:sp>
        <p:nvSpPr>
          <p:cNvPr id="45" name="Rounded Rectangle 44"/>
          <p:cNvSpPr/>
          <p:nvPr/>
        </p:nvSpPr>
        <p:spPr>
          <a:xfrm>
            <a:off x="179388" y="5661025"/>
            <a:ext cx="2663825" cy="792163"/>
          </a:xfrm>
          <a:prstGeom prst="roundRect">
            <a:avLst>
              <a:gd name="adj" fmla="val 5283"/>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09" name="Rectangle 1"/>
          <p:cNvSpPr>
            <a:spLocks noChangeArrowheads="1"/>
          </p:cNvSpPr>
          <p:nvPr/>
        </p:nvSpPr>
        <p:spPr bwMode="auto">
          <a:xfrm>
            <a:off x="5822950" y="404813"/>
            <a:ext cx="3030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200">
                <a:latin typeface="Century Gothic" charset="0"/>
              </a:rPr>
              <a:t>Si je teste le vaccin...</a:t>
            </a:r>
          </a:p>
        </p:txBody>
      </p:sp>
      <p:grpSp>
        <p:nvGrpSpPr>
          <p:cNvPr id="21510" name="Group 9"/>
          <p:cNvGrpSpPr>
            <a:grpSpLocks/>
          </p:cNvGrpSpPr>
          <p:nvPr/>
        </p:nvGrpSpPr>
        <p:grpSpPr bwMode="auto">
          <a:xfrm>
            <a:off x="7524750" y="0"/>
            <a:ext cx="1584325" cy="641350"/>
            <a:chOff x="7524328" y="0"/>
            <a:chExt cx="1584970" cy="641606"/>
          </a:xfrm>
        </p:grpSpPr>
        <p:sp>
          <p:nvSpPr>
            <p:cNvPr id="21577" name="TextBox 10"/>
            <p:cNvSpPr txBox="1">
              <a:spLocks noChangeArrowheads="1"/>
            </p:cNvSpPr>
            <p:nvPr/>
          </p:nvSpPr>
          <p:spPr bwMode="auto">
            <a:xfrm>
              <a:off x="7524328" y="0"/>
              <a:ext cx="10809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a:t>
              </a:r>
            </a:p>
          </p:txBody>
        </p:sp>
        <p:pic>
          <p:nvPicPr>
            <p:cNvPr id="21578" name="Picture 13"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ounded Rectangle 14"/>
          <p:cNvSpPr/>
          <p:nvPr/>
        </p:nvSpPr>
        <p:spPr>
          <a:xfrm>
            <a:off x="179388" y="1341438"/>
            <a:ext cx="2663825" cy="574675"/>
          </a:xfrm>
          <a:prstGeom prst="roundRect">
            <a:avLst>
              <a:gd name="adj" fmla="val 5283"/>
            </a:avLst>
          </a:prstGeom>
          <a:solidFill>
            <a:srgbClr val="00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12" name="TextBox 17"/>
          <p:cNvSpPr txBox="1">
            <a:spLocks noChangeArrowheads="1"/>
          </p:cNvSpPr>
          <p:nvPr/>
        </p:nvSpPr>
        <p:spPr bwMode="auto">
          <a:xfrm>
            <a:off x="250825" y="1255713"/>
            <a:ext cx="27019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100" b="1">
                <a:solidFill>
                  <a:schemeClr val="bg1"/>
                </a:solidFill>
                <a:latin typeface="Century Gothic" charset="0"/>
              </a:rPr>
              <a:t>Avantages</a:t>
            </a:r>
          </a:p>
          <a:p>
            <a:pPr algn="ctr"/>
            <a:r>
              <a:rPr lang="en-GB" altLang="x-none" sz="2100" b="1">
                <a:solidFill>
                  <a:schemeClr val="bg1"/>
                </a:solidFill>
                <a:latin typeface="Century Gothic" charset="0"/>
              </a:rPr>
              <a:t>pour moi </a:t>
            </a:r>
          </a:p>
        </p:txBody>
      </p:sp>
      <p:sp>
        <p:nvSpPr>
          <p:cNvPr id="21513" name="TextBox 26"/>
          <p:cNvSpPr txBox="1">
            <a:spLocks noChangeArrowheads="1"/>
          </p:cNvSpPr>
          <p:nvPr/>
        </p:nvSpPr>
        <p:spPr bwMode="auto">
          <a:xfrm>
            <a:off x="250825" y="2008188"/>
            <a:ext cx="2449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Je serai rémunéré/e pour tester le vaccin</a:t>
            </a:r>
          </a:p>
        </p:txBody>
      </p:sp>
      <p:sp>
        <p:nvSpPr>
          <p:cNvPr id="21514" name="TextBox 27"/>
          <p:cNvSpPr txBox="1">
            <a:spLocks noChangeArrowheads="1"/>
          </p:cNvSpPr>
          <p:nvPr/>
        </p:nvSpPr>
        <p:spPr bwMode="auto">
          <a:xfrm>
            <a:off x="103188" y="2617788"/>
            <a:ext cx="27368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Je me sentirai bien parce que je ferai quelque chose pour aider les autres</a:t>
            </a:r>
          </a:p>
        </p:txBody>
      </p:sp>
      <p:sp>
        <p:nvSpPr>
          <p:cNvPr id="21515" name="TextBox 36"/>
          <p:cNvSpPr txBox="1">
            <a:spLocks noChangeArrowheads="1"/>
          </p:cNvSpPr>
          <p:nvPr/>
        </p:nvSpPr>
        <p:spPr bwMode="auto">
          <a:xfrm>
            <a:off x="250825" y="4024313"/>
            <a:ext cx="2449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Le vaccin peut avoir des effets secondaires</a:t>
            </a:r>
          </a:p>
        </p:txBody>
      </p:sp>
      <p:sp>
        <p:nvSpPr>
          <p:cNvPr id="21516" name="TextBox 37"/>
          <p:cNvSpPr txBox="1">
            <a:spLocks noChangeArrowheads="1"/>
          </p:cNvSpPr>
          <p:nvPr/>
        </p:nvSpPr>
        <p:spPr bwMode="auto">
          <a:xfrm>
            <a:off x="168275" y="4659313"/>
            <a:ext cx="2668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Je peux contracter la maladie à cause du vaccin</a:t>
            </a:r>
          </a:p>
        </p:txBody>
      </p:sp>
      <p:sp>
        <p:nvSpPr>
          <p:cNvPr id="21" name="Rounded Rectangle 20"/>
          <p:cNvSpPr/>
          <p:nvPr/>
        </p:nvSpPr>
        <p:spPr>
          <a:xfrm>
            <a:off x="179388" y="2008188"/>
            <a:ext cx="2662237" cy="557212"/>
          </a:xfrm>
          <a:prstGeom prst="roundRect">
            <a:avLst>
              <a:gd name="adj" fmla="val 5283"/>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009900"/>
              </a:solidFill>
            </a:endParaRPr>
          </a:p>
        </p:txBody>
      </p:sp>
      <p:sp>
        <p:nvSpPr>
          <p:cNvPr id="29" name="Rounded Rectangle 28"/>
          <p:cNvSpPr/>
          <p:nvPr/>
        </p:nvSpPr>
        <p:spPr>
          <a:xfrm>
            <a:off x="179388" y="2655888"/>
            <a:ext cx="2660650" cy="665162"/>
          </a:xfrm>
          <a:prstGeom prst="roundRect">
            <a:avLst>
              <a:gd name="adj" fmla="val 5283"/>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0" name="Rounded Rectangle 39"/>
          <p:cNvSpPr/>
          <p:nvPr/>
        </p:nvSpPr>
        <p:spPr>
          <a:xfrm>
            <a:off x="179388" y="4024313"/>
            <a:ext cx="2662237" cy="557212"/>
          </a:xfrm>
          <a:prstGeom prst="roundRect">
            <a:avLst>
              <a:gd name="adj" fmla="val 5283"/>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1" name="Rounded Rectangle 40"/>
          <p:cNvSpPr/>
          <p:nvPr/>
        </p:nvSpPr>
        <p:spPr>
          <a:xfrm>
            <a:off x="179388" y="4672013"/>
            <a:ext cx="2662237" cy="557212"/>
          </a:xfrm>
          <a:prstGeom prst="roundRect">
            <a:avLst>
              <a:gd name="adj" fmla="val 5283"/>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 name="Rounded Rectangle 42"/>
          <p:cNvSpPr/>
          <p:nvPr/>
        </p:nvSpPr>
        <p:spPr>
          <a:xfrm>
            <a:off x="179388" y="3357563"/>
            <a:ext cx="2663825" cy="576262"/>
          </a:xfrm>
          <a:prstGeom prst="roundRect">
            <a:avLst>
              <a:gd name="adj" fmla="val 5283"/>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22" name="TextBox 43"/>
          <p:cNvSpPr txBox="1">
            <a:spLocks noChangeArrowheads="1"/>
          </p:cNvSpPr>
          <p:nvPr/>
        </p:nvSpPr>
        <p:spPr bwMode="auto">
          <a:xfrm>
            <a:off x="234950" y="3262313"/>
            <a:ext cx="26638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100" b="1">
                <a:solidFill>
                  <a:schemeClr val="bg1"/>
                </a:solidFill>
                <a:latin typeface="Century Gothic" charset="0"/>
              </a:rPr>
              <a:t>Risques</a:t>
            </a:r>
          </a:p>
          <a:p>
            <a:pPr algn="ctr"/>
            <a:r>
              <a:rPr lang="en-GB" altLang="x-none" sz="2100" b="1">
                <a:solidFill>
                  <a:schemeClr val="bg1"/>
                </a:solidFill>
                <a:latin typeface="Century Gothic" charset="0"/>
              </a:rPr>
              <a:t>pour moi</a:t>
            </a:r>
          </a:p>
        </p:txBody>
      </p:sp>
      <p:sp>
        <p:nvSpPr>
          <p:cNvPr id="21523" name="TextBox 48"/>
          <p:cNvSpPr txBox="1">
            <a:spLocks noChangeArrowheads="1"/>
          </p:cNvSpPr>
          <p:nvPr/>
        </p:nvSpPr>
        <p:spPr bwMode="auto">
          <a:xfrm>
            <a:off x="576263" y="530066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rgbClr val="008EC0"/>
                </a:solidFill>
                <a:latin typeface="Century Gothic" charset="0"/>
              </a:rPr>
              <a:t>Score total</a:t>
            </a:r>
          </a:p>
        </p:txBody>
      </p:sp>
      <p:sp>
        <p:nvSpPr>
          <p:cNvPr id="54" name="Rounded Rectangle 53"/>
          <p:cNvSpPr/>
          <p:nvPr/>
        </p:nvSpPr>
        <p:spPr>
          <a:xfrm>
            <a:off x="4859338" y="1341438"/>
            <a:ext cx="2808287" cy="574675"/>
          </a:xfrm>
          <a:prstGeom prst="roundRect">
            <a:avLst>
              <a:gd name="adj" fmla="val 5283"/>
            </a:avLst>
          </a:prstGeom>
          <a:solidFill>
            <a:srgbClr val="00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25" name="TextBox 54"/>
          <p:cNvSpPr txBox="1">
            <a:spLocks noChangeArrowheads="1"/>
          </p:cNvSpPr>
          <p:nvPr/>
        </p:nvSpPr>
        <p:spPr bwMode="auto">
          <a:xfrm>
            <a:off x="4821238" y="1255713"/>
            <a:ext cx="2846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b="1">
                <a:solidFill>
                  <a:schemeClr val="bg1"/>
                </a:solidFill>
                <a:latin typeface="Century Gothic" charset="0"/>
              </a:rPr>
              <a:t>   Avantages</a:t>
            </a:r>
          </a:p>
          <a:p>
            <a:pPr algn="ctr"/>
            <a:r>
              <a:rPr lang="en-GB" altLang="x-none" sz="2000" b="1">
                <a:solidFill>
                  <a:schemeClr val="bg1"/>
                </a:solidFill>
                <a:latin typeface="Century Gothic" charset="0"/>
              </a:rPr>
              <a:t>pour les autres</a:t>
            </a:r>
          </a:p>
        </p:txBody>
      </p:sp>
      <p:sp>
        <p:nvSpPr>
          <p:cNvPr id="21526" name="TextBox 57"/>
          <p:cNvSpPr txBox="1">
            <a:spLocks noChangeArrowheads="1"/>
          </p:cNvSpPr>
          <p:nvPr/>
        </p:nvSpPr>
        <p:spPr bwMode="auto">
          <a:xfrm>
            <a:off x="4878388" y="1990725"/>
            <a:ext cx="2798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Si le vaccin est efficace, il contribuera à sauver des vies</a:t>
            </a:r>
          </a:p>
        </p:txBody>
      </p:sp>
      <p:sp>
        <p:nvSpPr>
          <p:cNvPr id="21527" name="TextBox 58"/>
          <p:cNvSpPr txBox="1">
            <a:spLocks noChangeArrowheads="1"/>
          </p:cNvSpPr>
          <p:nvPr/>
        </p:nvSpPr>
        <p:spPr bwMode="auto">
          <a:xfrm>
            <a:off x="4897438" y="2674938"/>
            <a:ext cx="2994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L’entreprise pharmaceutique génèrera du profit</a:t>
            </a:r>
          </a:p>
        </p:txBody>
      </p:sp>
      <p:sp>
        <p:nvSpPr>
          <p:cNvPr id="21528" name="TextBox 59"/>
          <p:cNvSpPr txBox="1">
            <a:spLocks noChangeArrowheads="1"/>
          </p:cNvSpPr>
          <p:nvPr/>
        </p:nvSpPr>
        <p:spPr bwMode="auto">
          <a:xfrm>
            <a:off x="4891088" y="3925888"/>
            <a:ext cx="2886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Si je contracte Zika suite au vaccin, je peux le transmettre à d’autres</a:t>
            </a:r>
          </a:p>
        </p:txBody>
      </p:sp>
      <p:sp>
        <p:nvSpPr>
          <p:cNvPr id="61" name="TextBox 60"/>
          <p:cNvSpPr txBox="1"/>
          <p:nvPr/>
        </p:nvSpPr>
        <p:spPr>
          <a:xfrm>
            <a:off x="4864100" y="4624388"/>
            <a:ext cx="2927350" cy="692150"/>
          </a:xfrm>
          <a:prstGeom prst="rect">
            <a:avLst/>
          </a:prstGeom>
          <a:noFill/>
        </p:spPr>
        <p:txBody>
          <a:bodyPr>
            <a:spAutoFit/>
          </a:bodyPr>
          <a:lstStyle/>
          <a:p>
            <a:pPr fontAlgn="auto">
              <a:spcBef>
                <a:spcPts val="0"/>
              </a:spcBef>
              <a:spcAft>
                <a:spcPts val="0"/>
              </a:spcAft>
              <a:defRPr/>
            </a:pPr>
            <a:r>
              <a:rPr lang="en-GB" sz="1300" spc="-40" dirty="0">
                <a:latin typeface="Century Gothic" pitchFamily="34" charset="0"/>
                <a:ea typeface="+mn-ea"/>
                <a:cs typeface="+mn-cs"/>
              </a:rPr>
              <a:t>Si je </a:t>
            </a:r>
            <a:r>
              <a:rPr lang="en-GB" sz="1300" spc="-40" dirty="0" err="1">
                <a:latin typeface="Century Gothic" pitchFamily="34" charset="0"/>
                <a:ea typeface="+mn-ea"/>
                <a:cs typeface="+mn-cs"/>
              </a:rPr>
              <a:t>tombe</a:t>
            </a:r>
            <a:r>
              <a:rPr lang="en-GB" sz="1300" spc="-40" dirty="0">
                <a:latin typeface="Century Gothic" pitchFamily="34" charset="0"/>
                <a:ea typeface="+mn-ea"/>
                <a:cs typeface="+mn-cs"/>
              </a:rPr>
              <a:t> </a:t>
            </a:r>
            <a:r>
              <a:rPr lang="en-GB" sz="1300" spc="-40" dirty="0" err="1">
                <a:latin typeface="Century Gothic" pitchFamily="34" charset="0"/>
                <a:ea typeface="+mn-ea"/>
                <a:cs typeface="+mn-cs"/>
              </a:rPr>
              <a:t>malade</a:t>
            </a:r>
            <a:r>
              <a:rPr lang="en-GB" sz="1300" spc="-40" dirty="0">
                <a:latin typeface="Century Gothic" pitchFamily="34" charset="0"/>
                <a:ea typeface="+mn-ea"/>
                <a:cs typeface="+mn-cs"/>
              </a:rPr>
              <a:t> à cause des </a:t>
            </a:r>
            <a:r>
              <a:rPr lang="en-GB" sz="1300" spc="-40" dirty="0" err="1">
                <a:latin typeface="Century Gothic" pitchFamily="34" charset="0"/>
                <a:ea typeface="+mn-ea"/>
                <a:cs typeface="+mn-cs"/>
              </a:rPr>
              <a:t>effets</a:t>
            </a:r>
            <a:r>
              <a:rPr lang="en-GB" sz="1300" spc="-40" dirty="0">
                <a:latin typeface="Century Gothic" pitchFamily="34" charset="0"/>
                <a:ea typeface="+mn-ea"/>
                <a:cs typeface="+mn-cs"/>
              </a:rPr>
              <a:t> </a:t>
            </a:r>
            <a:r>
              <a:rPr lang="en-GB" sz="1300" spc="-40" dirty="0" err="1">
                <a:latin typeface="Century Gothic" pitchFamily="34" charset="0"/>
                <a:ea typeface="+mn-ea"/>
                <a:cs typeface="+mn-cs"/>
              </a:rPr>
              <a:t>secondaires</a:t>
            </a:r>
            <a:r>
              <a:rPr lang="en-GB" sz="1300" spc="-40" dirty="0">
                <a:latin typeface="Century Gothic" pitchFamily="34" charset="0"/>
                <a:ea typeface="+mn-ea"/>
                <a:cs typeface="+mn-cs"/>
              </a:rPr>
              <a:t>, mon entourage sera </a:t>
            </a:r>
            <a:r>
              <a:rPr lang="en-GB" sz="1300" spc="-40" dirty="0" err="1">
                <a:latin typeface="Century Gothic" pitchFamily="34" charset="0"/>
                <a:ea typeface="+mn-ea"/>
                <a:cs typeface="+mn-cs"/>
              </a:rPr>
              <a:t>attristé</a:t>
            </a:r>
            <a:endParaRPr lang="en-GB" sz="1300" spc="-40" dirty="0">
              <a:latin typeface="Century Gothic" pitchFamily="34" charset="0"/>
              <a:ea typeface="+mn-ea"/>
              <a:cs typeface="+mn-cs"/>
            </a:endParaRPr>
          </a:p>
        </p:txBody>
      </p:sp>
      <p:sp>
        <p:nvSpPr>
          <p:cNvPr id="62" name="Rounded Rectangle 61"/>
          <p:cNvSpPr/>
          <p:nvPr/>
        </p:nvSpPr>
        <p:spPr>
          <a:xfrm>
            <a:off x="4840288" y="1987550"/>
            <a:ext cx="2808287" cy="557213"/>
          </a:xfrm>
          <a:prstGeom prst="roundRect">
            <a:avLst>
              <a:gd name="adj" fmla="val 5283"/>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Rounded Rectangle 62"/>
          <p:cNvSpPr/>
          <p:nvPr/>
        </p:nvSpPr>
        <p:spPr>
          <a:xfrm>
            <a:off x="4859338" y="2655888"/>
            <a:ext cx="2808287" cy="557212"/>
          </a:xfrm>
          <a:prstGeom prst="roundRect">
            <a:avLst>
              <a:gd name="adj" fmla="val 5283"/>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4" name="Rounded Rectangle 63"/>
          <p:cNvSpPr/>
          <p:nvPr/>
        </p:nvSpPr>
        <p:spPr>
          <a:xfrm>
            <a:off x="4859338" y="3986213"/>
            <a:ext cx="2808287" cy="642937"/>
          </a:xfrm>
          <a:prstGeom prst="roundRect">
            <a:avLst>
              <a:gd name="adj" fmla="val 5283"/>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5" name="Rounded Rectangle 64"/>
          <p:cNvSpPr/>
          <p:nvPr/>
        </p:nvSpPr>
        <p:spPr>
          <a:xfrm>
            <a:off x="4856163" y="4659313"/>
            <a:ext cx="2806700" cy="620712"/>
          </a:xfrm>
          <a:prstGeom prst="roundRect">
            <a:avLst>
              <a:gd name="adj" fmla="val 5283"/>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6" name="Rounded Rectangle 65"/>
          <p:cNvSpPr/>
          <p:nvPr/>
        </p:nvSpPr>
        <p:spPr>
          <a:xfrm>
            <a:off x="4859338" y="3357563"/>
            <a:ext cx="2808287" cy="576262"/>
          </a:xfrm>
          <a:prstGeom prst="roundRect">
            <a:avLst>
              <a:gd name="adj" fmla="val 5283"/>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35" name="TextBox 66"/>
          <p:cNvSpPr txBox="1">
            <a:spLocks noChangeArrowheads="1"/>
          </p:cNvSpPr>
          <p:nvPr/>
        </p:nvSpPr>
        <p:spPr bwMode="auto">
          <a:xfrm>
            <a:off x="4979988" y="3278188"/>
            <a:ext cx="2801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b="1">
                <a:solidFill>
                  <a:schemeClr val="bg1"/>
                </a:solidFill>
                <a:latin typeface="Century Gothic" charset="0"/>
              </a:rPr>
              <a:t>Risques</a:t>
            </a:r>
          </a:p>
          <a:p>
            <a:pPr algn="ctr"/>
            <a:r>
              <a:rPr lang="en-GB" altLang="x-none" sz="2000" b="1">
                <a:solidFill>
                  <a:schemeClr val="bg1"/>
                </a:solidFill>
                <a:latin typeface="Century Gothic" charset="0"/>
              </a:rPr>
              <a:t>pour les autres</a:t>
            </a:r>
          </a:p>
        </p:txBody>
      </p:sp>
      <p:grpSp>
        <p:nvGrpSpPr>
          <p:cNvPr id="21536" name="Group 73"/>
          <p:cNvGrpSpPr>
            <a:grpSpLocks/>
          </p:cNvGrpSpPr>
          <p:nvPr/>
        </p:nvGrpSpPr>
        <p:grpSpPr bwMode="auto">
          <a:xfrm>
            <a:off x="2843213" y="1341438"/>
            <a:ext cx="1801812" cy="647700"/>
            <a:chOff x="2843316" y="1124744"/>
            <a:chExt cx="1800692" cy="648072"/>
          </a:xfrm>
        </p:grpSpPr>
        <p:sp>
          <p:nvSpPr>
            <p:cNvPr id="19" name="Rounded Rectangle 18"/>
            <p:cNvSpPr/>
            <p:nvPr/>
          </p:nvSpPr>
          <p:spPr>
            <a:xfrm>
              <a:off x="2916296" y="1124744"/>
              <a:ext cx="1223201" cy="576593"/>
            </a:xfrm>
            <a:prstGeom prst="roundRect">
              <a:avLst>
                <a:gd name="adj" fmla="val 5283"/>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74" name="TextBox 19"/>
            <p:cNvSpPr txBox="1">
              <a:spLocks noChangeArrowheads="1"/>
            </p:cNvSpPr>
            <p:nvPr/>
          </p:nvSpPr>
          <p:spPr bwMode="auto">
            <a:xfrm>
              <a:off x="2843316" y="1124744"/>
              <a:ext cx="18002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1100"/>
                </a:lnSpc>
              </a:pPr>
              <a:r>
                <a:rPr lang="en-GB" altLang="x-none" sz="1200" b="1">
                  <a:latin typeface="Century Gothic" charset="0"/>
                </a:rPr>
                <a:t>         Score</a:t>
              </a:r>
            </a:p>
          </p:txBody>
        </p:sp>
        <p:sp>
          <p:nvSpPr>
            <p:cNvPr id="21575" name="TextBox 49"/>
            <p:cNvSpPr txBox="1">
              <a:spLocks noChangeArrowheads="1"/>
            </p:cNvSpPr>
            <p:nvPr/>
          </p:nvSpPr>
          <p:spPr bwMode="auto">
            <a:xfrm>
              <a:off x="2921836" y="1311151"/>
              <a:ext cx="1722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000" b="1">
                  <a:latin typeface="Century Gothic" charset="0"/>
                </a:rPr>
                <a:t>0</a:t>
              </a:r>
              <a:r>
                <a:rPr lang="en-GB" altLang="x-none" sz="1400" b="1">
                  <a:latin typeface="Century Gothic" charset="0"/>
                </a:rPr>
                <a:t>  +1 </a:t>
              </a:r>
              <a:r>
                <a:rPr lang="en-GB" altLang="x-none" sz="1600" b="1">
                  <a:latin typeface="Century Gothic" charset="0"/>
                </a:rPr>
                <a:t>+</a:t>
              </a:r>
              <a:r>
                <a:rPr lang="en-GB" altLang="x-none" sz="1700" b="1">
                  <a:latin typeface="Century Gothic" charset="0"/>
                </a:rPr>
                <a:t>2</a:t>
              </a:r>
              <a:r>
                <a:rPr lang="en-GB" altLang="x-none" sz="1600" b="1">
                  <a:latin typeface="Century Gothic" charset="0"/>
                </a:rPr>
                <a:t> </a:t>
              </a:r>
              <a:r>
                <a:rPr lang="en-GB" altLang="x-none" sz="2000" b="1">
                  <a:latin typeface="Century Gothic" charset="0"/>
                </a:rPr>
                <a:t>+</a:t>
              </a:r>
              <a:r>
                <a:rPr lang="en-GB" altLang="x-none" sz="2400" b="1">
                  <a:latin typeface="Century Gothic" charset="0"/>
                </a:rPr>
                <a:t>3</a:t>
              </a:r>
            </a:p>
          </p:txBody>
        </p:sp>
        <p:cxnSp>
          <p:nvCxnSpPr>
            <p:cNvPr id="73" name="Straight Connector 72"/>
            <p:cNvCxnSpPr/>
            <p:nvPr/>
          </p:nvCxnSpPr>
          <p:spPr>
            <a:xfrm>
              <a:off x="2914709" y="1340768"/>
              <a:ext cx="1224788" cy="0"/>
            </a:xfrm>
            <a:prstGeom prst="line">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0" name="Rounded Rectangle 79"/>
          <p:cNvSpPr>
            <a:spLocks noChangeArrowheads="1"/>
          </p:cNvSpPr>
          <p:nvPr/>
        </p:nvSpPr>
        <p:spPr bwMode="auto">
          <a:xfrm>
            <a:off x="3203575" y="2008188"/>
            <a:ext cx="655638" cy="557212"/>
          </a:xfrm>
          <a:prstGeom prst="roundRect">
            <a:avLst>
              <a:gd name="adj" fmla="val 5282"/>
            </a:avLst>
          </a:prstGeom>
          <a:noFill/>
          <a:ln w="12700">
            <a:solidFill>
              <a:srgbClr val="009900"/>
            </a:solidFill>
            <a:round/>
            <a:headEnd/>
            <a:tailEnd/>
          </a:ln>
          <a:effectLst>
            <a:outerShdw blurRad="63500" dist="38100" algn="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81" name="Rounded Rectangle 80"/>
          <p:cNvSpPr>
            <a:spLocks noChangeArrowheads="1"/>
          </p:cNvSpPr>
          <p:nvPr/>
        </p:nvSpPr>
        <p:spPr bwMode="auto">
          <a:xfrm>
            <a:off x="3209925" y="2655888"/>
            <a:ext cx="655638" cy="557212"/>
          </a:xfrm>
          <a:prstGeom prst="roundRect">
            <a:avLst>
              <a:gd name="adj" fmla="val 5282"/>
            </a:avLst>
          </a:prstGeom>
          <a:noFill/>
          <a:ln w="12700">
            <a:solidFill>
              <a:srgbClr val="009900"/>
            </a:solidFill>
            <a:round/>
            <a:headEnd/>
            <a:tailEnd/>
          </a:ln>
          <a:effectLst>
            <a:outerShdw blurRad="63500" dist="38100" algn="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83" name="Rounded Rectangle 82"/>
          <p:cNvSpPr>
            <a:spLocks noChangeArrowheads="1"/>
          </p:cNvSpPr>
          <p:nvPr/>
        </p:nvSpPr>
        <p:spPr bwMode="auto">
          <a:xfrm>
            <a:off x="3197225" y="4024313"/>
            <a:ext cx="654050" cy="557212"/>
          </a:xfrm>
          <a:prstGeom prst="roundRect">
            <a:avLst>
              <a:gd name="adj" fmla="val 5282"/>
            </a:avLst>
          </a:prstGeom>
          <a:noFill/>
          <a:ln w="12700">
            <a:solidFill>
              <a:srgbClr val="C00000"/>
            </a:solidFill>
            <a:round/>
            <a:headEnd/>
            <a:tailEnd/>
          </a:ln>
          <a:effectLst>
            <a:outerShdw blurRad="63500" dist="38100" algn="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84" name="Rounded Rectangle 83"/>
          <p:cNvSpPr>
            <a:spLocks noChangeArrowheads="1"/>
          </p:cNvSpPr>
          <p:nvPr/>
        </p:nvSpPr>
        <p:spPr bwMode="auto">
          <a:xfrm>
            <a:off x="3197225" y="4672013"/>
            <a:ext cx="654050" cy="557212"/>
          </a:xfrm>
          <a:prstGeom prst="roundRect">
            <a:avLst>
              <a:gd name="adj" fmla="val 5282"/>
            </a:avLst>
          </a:prstGeom>
          <a:noFill/>
          <a:ln w="12700">
            <a:solidFill>
              <a:srgbClr val="C00000"/>
            </a:solidFill>
            <a:round/>
            <a:headEnd/>
            <a:tailEnd/>
          </a:ln>
          <a:effectLst>
            <a:outerShdw blurRad="63500" dist="38100" algn="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88" name="Rounded Rectangle 87"/>
          <p:cNvSpPr>
            <a:spLocks noChangeArrowheads="1"/>
          </p:cNvSpPr>
          <p:nvPr/>
        </p:nvSpPr>
        <p:spPr bwMode="auto">
          <a:xfrm>
            <a:off x="8027988" y="2008188"/>
            <a:ext cx="655637" cy="557212"/>
          </a:xfrm>
          <a:prstGeom prst="roundRect">
            <a:avLst>
              <a:gd name="adj" fmla="val 5282"/>
            </a:avLst>
          </a:prstGeom>
          <a:noFill/>
          <a:ln w="12700">
            <a:solidFill>
              <a:srgbClr val="009900"/>
            </a:solidFill>
            <a:round/>
            <a:headEnd/>
            <a:tailEnd/>
          </a:ln>
          <a:effectLst>
            <a:outerShdw blurRad="63500" dist="38100" algn="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89" name="Rounded Rectangle 88"/>
          <p:cNvSpPr>
            <a:spLocks noChangeArrowheads="1"/>
          </p:cNvSpPr>
          <p:nvPr/>
        </p:nvSpPr>
        <p:spPr bwMode="auto">
          <a:xfrm>
            <a:off x="8034338" y="2655888"/>
            <a:ext cx="655637" cy="557212"/>
          </a:xfrm>
          <a:prstGeom prst="roundRect">
            <a:avLst>
              <a:gd name="adj" fmla="val 5282"/>
            </a:avLst>
          </a:prstGeom>
          <a:noFill/>
          <a:ln w="12700">
            <a:solidFill>
              <a:srgbClr val="009900"/>
            </a:solidFill>
            <a:round/>
            <a:headEnd/>
            <a:tailEnd/>
          </a:ln>
          <a:effectLst>
            <a:outerShdw blurRad="63500" dist="38100" algn="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09" name="Rounded Rectangle 108"/>
          <p:cNvSpPr>
            <a:spLocks noChangeArrowheads="1"/>
          </p:cNvSpPr>
          <p:nvPr/>
        </p:nvSpPr>
        <p:spPr bwMode="auto">
          <a:xfrm>
            <a:off x="8034338" y="4024313"/>
            <a:ext cx="655637" cy="557212"/>
          </a:xfrm>
          <a:prstGeom prst="roundRect">
            <a:avLst>
              <a:gd name="adj" fmla="val 5282"/>
            </a:avLst>
          </a:prstGeom>
          <a:noFill/>
          <a:ln w="12700">
            <a:solidFill>
              <a:srgbClr val="C00000"/>
            </a:solidFill>
            <a:round/>
            <a:headEnd/>
            <a:tailEnd/>
          </a:ln>
          <a:effectLst>
            <a:outerShdw blurRad="63500" dist="38100" algn="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10" name="Rounded Rectangle 109"/>
          <p:cNvSpPr>
            <a:spLocks noChangeArrowheads="1"/>
          </p:cNvSpPr>
          <p:nvPr/>
        </p:nvSpPr>
        <p:spPr bwMode="auto">
          <a:xfrm>
            <a:off x="8034338" y="4672013"/>
            <a:ext cx="655637" cy="557212"/>
          </a:xfrm>
          <a:prstGeom prst="roundRect">
            <a:avLst>
              <a:gd name="adj" fmla="val 5282"/>
            </a:avLst>
          </a:prstGeom>
          <a:noFill/>
          <a:ln w="12700">
            <a:solidFill>
              <a:srgbClr val="C00000"/>
            </a:solidFill>
            <a:round/>
            <a:headEnd/>
            <a:tailEnd/>
          </a:ln>
          <a:effectLst>
            <a:outerShdw blurRad="63500" dist="38100" algn="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1545" name="TextBox 70"/>
          <p:cNvSpPr txBox="1">
            <a:spLocks noChangeArrowheads="1"/>
          </p:cNvSpPr>
          <p:nvPr/>
        </p:nvSpPr>
        <p:spPr bwMode="auto">
          <a:xfrm>
            <a:off x="647700" y="889000"/>
            <a:ext cx="853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b="1">
                <a:latin typeface="Century Gothic" charset="0"/>
              </a:rPr>
              <a:t>Attribuer un score </a:t>
            </a:r>
            <a:r>
              <a:rPr lang="en-GB" altLang="x-none" sz="1400">
                <a:latin typeface="Century Gothic" charset="0"/>
              </a:rPr>
              <a:t>selon l’importance de chaque avantage/risque, et son degré de probabilité</a:t>
            </a:r>
            <a:endParaRPr lang="en-GB" altLang="x-none" sz="1400" b="1">
              <a:latin typeface="Century Gothic" charset="0"/>
            </a:endParaRPr>
          </a:p>
          <a:p>
            <a:endParaRPr lang="en-GB" altLang="x-none" sz="1400"/>
          </a:p>
        </p:txBody>
      </p:sp>
      <p:sp>
        <p:nvSpPr>
          <p:cNvPr id="21546" name="TextBox 91"/>
          <p:cNvSpPr txBox="1">
            <a:spLocks noChangeArrowheads="1"/>
          </p:cNvSpPr>
          <p:nvPr/>
        </p:nvSpPr>
        <p:spPr bwMode="auto">
          <a:xfrm>
            <a:off x="107950" y="1196975"/>
            <a:ext cx="755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600" b="1">
                <a:solidFill>
                  <a:schemeClr val="bg1"/>
                </a:solidFill>
                <a:latin typeface="Century Gothic" charset="0"/>
              </a:rPr>
              <a:t>+</a:t>
            </a:r>
          </a:p>
        </p:txBody>
      </p:sp>
      <p:sp>
        <p:nvSpPr>
          <p:cNvPr id="21547" name="TextBox 94"/>
          <p:cNvSpPr txBox="1">
            <a:spLocks noChangeArrowheads="1"/>
          </p:cNvSpPr>
          <p:nvPr/>
        </p:nvSpPr>
        <p:spPr bwMode="auto">
          <a:xfrm>
            <a:off x="4787900" y="1196975"/>
            <a:ext cx="757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600" b="1">
                <a:solidFill>
                  <a:schemeClr val="bg1"/>
                </a:solidFill>
                <a:latin typeface="Century Gothic" charset="0"/>
              </a:rPr>
              <a:t>+</a:t>
            </a:r>
          </a:p>
        </p:txBody>
      </p:sp>
      <p:cxnSp>
        <p:nvCxnSpPr>
          <p:cNvPr id="98" name="Straight Connector 97"/>
          <p:cNvCxnSpPr/>
          <p:nvPr/>
        </p:nvCxnSpPr>
        <p:spPr>
          <a:xfrm flipV="1">
            <a:off x="250825" y="3500438"/>
            <a:ext cx="21748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4932363" y="3500438"/>
            <a:ext cx="2159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550" name="Group 112"/>
          <p:cNvGrpSpPr>
            <a:grpSpLocks/>
          </p:cNvGrpSpPr>
          <p:nvPr/>
        </p:nvGrpSpPr>
        <p:grpSpPr bwMode="auto">
          <a:xfrm>
            <a:off x="2843213" y="3357563"/>
            <a:ext cx="1801812" cy="647700"/>
            <a:chOff x="2843316" y="1124744"/>
            <a:chExt cx="1800692" cy="648072"/>
          </a:xfrm>
        </p:grpSpPr>
        <p:sp>
          <p:nvSpPr>
            <p:cNvPr id="114" name="Rounded Rectangle 113"/>
            <p:cNvSpPr/>
            <p:nvPr/>
          </p:nvSpPr>
          <p:spPr>
            <a:xfrm>
              <a:off x="2916296" y="1124744"/>
              <a:ext cx="1223201" cy="576593"/>
            </a:xfrm>
            <a:prstGeom prst="roundRect">
              <a:avLst>
                <a:gd name="adj" fmla="val 5283"/>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70" name="TextBox 114"/>
            <p:cNvSpPr txBox="1">
              <a:spLocks noChangeArrowheads="1"/>
            </p:cNvSpPr>
            <p:nvPr/>
          </p:nvSpPr>
          <p:spPr bwMode="auto">
            <a:xfrm>
              <a:off x="2843316" y="1124744"/>
              <a:ext cx="18002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1100"/>
                </a:lnSpc>
              </a:pPr>
              <a:r>
                <a:rPr lang="en-GB" altLang="x-none" sz="1200" b="1">
                  <a:latin typeface="Century Gothic" charset="0"/>
                </a:rPr>
                <a:t>         Score</a:t>
              </a:r>
            </a:p>
          </p:txBody>
        </p:sp>
        <p:sp>
          <p:nvSpPr>
            <p:cNvPr id="21571" name="TextBox 115"/>
            <p:cNvSpPr txBox="1">
              <a:spLocks noChangeArrowheads="1"/>
            </p:cNvSpPr>
            <p:nvPr/>
          </p:nvSpPr>
          <p:spPr bwMode="auto">
            <a:xfrm>
              <a:off x="2921836" y="1311151"/>
              <a:ext cx="1722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000" b="1">
                  <a:latin typeface="Century Gothic" charset="0"/>
                </a:rPr>
                <a:t>0</a:t>
              </a:r>
              <a:r>
                <a:rPr lang="en-GB" altLang="x-none" sz="1400" b="1">
                  <a:latin typeface="Century Gothic" charset="0"/>
                </a:rPr>
                <a:t>  -1  </a:t>
              </a:r>
              <a:r>
                <a:rPr lang="en-GB" altLang="x-none" sz="1600" b="1">
                  <a:latin typeface="Century Gothic" charset="0"/>
                </a:rPr>
                <a:t>-</a:t>
              </a:r>
              <a:r>
                <a:rPr lang="en-GB" altLang="x-none" sz="1700" b="1">
                  <a:latin typeface="Century Gothic" charset="0"/>
                </a:rPr>
                <a:t>2</a:t>
              </a:r>
              <a:r>
                <a:rPr lang="en-GB" altLang="x-none" sz="1600" b="1">
                  <a:latin typeface="Century Gothic" charset="0"/>
                </a:rPr>
                <a:t>  </a:t>
              </a:r>
              <a:r>
                <a:rPr lang="en-GB" altLang="x-none" sz="2000" b="1">
                  <a:latin typeface="Century Gothic" charset="0"/>
                </a:rPr>
                <a:t>-</a:t>
              </a:r>
              <a:r>
                <a:rPr lang="en-GB" altLang="x-none" sz="2400" b="1">
                  <a:latin typeface="Century Gothic" charset="0"/>
                </a:rPr>
                <a:t>3</a:t>
              </a:r>
            </a:p>
          </p:txBody>
        </p:sp>
        <p:cxnSp>
          <p:nvCxnSpPr>
            <p:cNvPr id="117" name="Straight Connector 116"/>
            <p:cNvCxnSpPr/>
            <p:nvPr/>
          </p:nvCxnSpPr>
          <p:spPr>
            <a:xfrm>
              <a:off x="2914709" y="1340768"/>
              <a:ext cx="1224788" cy="0"/>
            </a:xfrm>
            <a:prstGeom prst="line">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551" name="Group 117"/>
          <p:cNvGrpSpPr>
            <a:grpSpLocks/>
          </p:cNvGrpSpPr>
          <p:nvPr/>
        </p:nvGrpSpPr>
        <p:grpSpPr bwMode="auto">
          <a:xfrm>
            <a:off x="7667625" y="1341438"/>
            <a:ext cx="1800225" cy="647700"/>
            <a:chOff x="2843316" y="1124744"/>
            <a:chExt cx="1800692" cy="648072"/>
          </a:xfrm>
        </p:grpSpPr>
        <p:sp>
          <p:nvSpPr>
            <p:cNvPr id="119" name="Rounded Rectangle 118"/>
            <p:cNvSpPr/>
            <p:nvPr/>
          </p:nvSpPr>
          <p:spPr>
            <a:xfrm>
              <a:off x="2916360" y="1124744"/>
              <a:ext cx="1222692" cy="576593"/>
            </a:xfrm>
            <a:prstGeom prst="roundRect">
              <a:avLst>
                <a:gd name="adj" fmla="val 5283"/>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66" name="TextBox 119"/>
            <p:cNvSpPr txBox="1">
              <a:spLocks noChangeArrowheads="1"/>
            </p:cNvSpPr>
            <p:nvPr/>
          </p:nvSpPr>
          <p:spPr bwMode="auto">
            <a:xfrm>
              <a:off x="2843316" y="1124744"/>
              <a:ext cx="18002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1100"/>
                </a:lnSpc>
              </a:pPr>
              <a:r>
                <a:rPr lang="en-GB" altLang="x-none" sz="1200" b="1">
                  <a:latin typeface="Century Gothic" charset="0"/>
                </a:rPr>
                <a:t>         Score</a:t>
              </a:r>
            </a:p>
          </p:txBody>
        </p:sp>
        <p:sp>
          <p:nvSpPr>
            <p:cNvPr id="21567" name="TextBox 120"/>
            <p:cNvSpPr txBox="1">
              <a:spLocks noChangeArrowheads="1"/>
            </p:cNvSpPr>
            <p:nvPr/>
          </p:nvSpPr>
          <p:spPr bwMode="auto">
            <a:xfrm>
              <a:off x="2921836" y="1311151"/>
              <a:ext cx="1722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000" b="1">
                  <a:latin typeface="Century Gothic" charset="0"/>
                </a:rPr>
                <a:t>0</a:t>
              </a:r>
              <a:r>
                <a:rPr lang="en-GB" altLang="x-none" sz="1400" b="1">
                  <a:latin typeface="Century Gothic" charset="0"/>
                </a:rPr>
                <a:t>  +1 </a:t>
              </a:r>
              <a:r>
                <a:rPr lang="en-GB" altLang="x-none" sz="1600" b="1">
                  <a:latin typeface="Century Gothic" charset="0"/>
                </a:rPr>
                <a:t>+</a:t>
              </a:r>
              <a:r>
                <a:rPr lang="en-GB" altLang="x-none" sz="1700" b="1">
                  <a:latin typeface="Century Gothic" charset="0"/>
                </a:rPr>
                <a:t>2</a:t>
              </a:r>
              <a:r>
                <a:rPr lang="en-GB" altLang="x-none" sz="1600" b="1">
                  <a:latin typeface="Century Gothic" charset="0"/>
                </a:rPr>
                <a:t> </a:t>
              </a:r>
              <a:r>
                <a:rPr lang="en-GB" altLang="x-none" sz="2000" b="1">
                  <a:latin typeface="Century Gothic" charset="0"/>
                </a:rPr>
                <a:t>+</a:t>
              </a:r>
              <a:r>
                <a:rPr lang="en-GB" altLang="x-none" sz="2400" b="1">
                  <a:latin typeface="Century Gothic" charset="0"/>
                </a:rPr>
                <a:t>3</a:t>
              </a:r>
            </a:p>
          </p:txBody>
        </p:sp>
        <p:cxnSp>
          <p:nvCxnSpPr>
            <p:cNvPr id="122" name="Straight Connector 121"/>
            <p:cNvCxnSpPr/>
            <p:nvPr/>
          </p:nvCxnSpPr>
          <p:spPr>
            <a:xfrm>
              <a:off x="2914773" y="1340768"/>
              <a:ext cx="1224280" cy="0"/>
            </a:xfrm>
            <a:prstGeom prst="line">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552" name="Group 122"/>
          <p:cNvGrpSpPr>
            <a:grpSpLocks/>
          </p:cNvGrpSpPr>
          <p:nvPr/>
        </p:nvGrpSpPr>
        <p:grpSpPr bwMode="auto">
          <a:xfrm>
            <a:off x="7667625" y="3357563"/>
            <a:ext cx="1800225" cy="647700"/>
            <a:chOff x="2843316" y="1124744"/>
            <a:chExt cx="1800692" cy="648072"/>
          </a:xfrm>
        </p:grpSpPr>
        <p:sp>
          <p:nvSpPr>
            <p:cNvPr id="124" name="Rounded Rectangle 123"/>
            <p:cNvSpPr/>
            <p:nvPr/>
          </p:nvSpPr>
          <p:spPr>
            <a:xfrm>
              <a:off x="2916360" y="1124744"/>
              <a:ext cx="1222692" cy="576593"/>
            </a:xfrm>
            <a:prstGeom prst="roundRect">
              <a:avLst>
                <a:gd name="adj" fmla="val 5283"/>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62" name="TextBox 124"/>
            <p:cNvSpPr txBox="1">
              <a:spLocks noChangeArrowheads="1"/>
            </p:cNvSpPr>
            <p:nvPr/>
          </p:nvSpPr>
          <p:spPr bwMode="auto">
            <a:xfrm>
              <a:off x="2843316" y="1124744"/>
              <a:ext cx="18002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1100"/>
                </a:lnSpc>
              </a:pPr>
              <a:r>
                <a:rPr lang="en-GB" altLang="x-none" sz="1200" b="1">
                  <a:latin typeface="Century Gothic" charset="0"/>
                </a:rPr>
                <a:t>         Score</a:t>
              </a:r>
            </a:p>
          </p:txBody>
        </p:sp>
        <p:sp>
          <p:nvSpPr>
            <p:cNvPr id="21563" name="TextBox 125"/>
            <p:cNvSpPr txBox="1">
              <a:spLocks noChangeArrowheads="1"/>
            </p:cNvSpPr>
            <p:nvPr/>
          </p:nvSpPr>
          <p:spPr bwMode="auto">
            <a:xfrm>
              <a:off x="2921836" y="1311151"/>
              <a:ext cx="1722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000" b="1">
                  <a:latin typeface="Century Gothic" charset="0"/>
                </a:rPr>
                <a:t>0</a:t>
              </a:r>
              <a:r>
                <a:rPr lang="en-GB" altLang="x-none" sz="1400" b="1">
                  <a:latin typeface="Century Gothic" charset="0"/>
                </a:rPr>
                <a:t>  -1  </a:t>
              </a:r>
              <a:r>
                <a:rPr lang="en-GB" altLang="x-none" sz="1600" b="1">
                  <a:latin typeface="Century Gothic" charset="0"/>
                </a:rPr>
                <a:t>-</a:t>
              </a:r>
              <a:r>
                <a:rPr lang="en-GB" altLang="x-none" sz="1700" b="1">
                  <a:latin typeface="Century Gothic" charset="0"/>
                </a:rPr>
                <a:t>2</a:t>
              </a:r>
              <a:r>
                <a:rPr lang="en-GB" altLang="x-none" sz="1600" b="1">
                  <a:latin typeface="Century Gothic" charset="0"/>
                </a:rPr>
                <a:t>  </a:t>
              </a:r>
              <a:r>
                <a:rPr lang="en-GB" altLang="x-none" sz="2000" b="1">
                  <a:latin typeface="Century Gothic" charset="0"/>
                </a:rPr>
                <a:t>-</a:t>
              </a:r>
              <a:r>
                <a:rPr lang="en-GB" altLang="x-none" sz="2400" b="1">
                  <a:latin typeface="Century Gothic" charset="0"/>
                </a:rPr>
                <a:t>3</a:t>
              </a:r>
            </a:p>
          </p:txBody>
        </p:sp>
        <p:cxnSp>
          <p:nvCxnSpPr>
            <p:cNvPr id="127" name="Straight Connector 126"/>
            <p:cNvCxnSpPr/>
            <p:nvPr/>
          </p:nvCxnSpPr>
          <p:spPr>
            <a:xfrm>
              <a:off x="2914773" y="1340768"/>
              <a:ext cx="1224280" cy="0"/>
            </a:xfrm>
            <a:prstGeom prst="line">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553" name="TextBox 46"/>
          <p:cNvSpPr txBox="1">
            <a:spLocks noChangeArrowheads="1"/>
          </p:cNvSpPr>
          <p:nvPr/>
        </p:nvSpPr>
        <p:spPr bwMode="auto">
          <a:xfrm>
            <a:off x="157163" y="5634038"/>
            <a:ext cx="27924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a:latin typeface="Century Gothic" charset="0"/>
              </a:rPr>
              <a:t>Un score positif signifie que les avantages pèsent plus lourd que les risques. Un score négatif signifie que les risques sont plus grands.</a:t>
            </a:r>
            <a:endParaRPr lang="en-GB" altLang="x-none" sz="1200"/>
          </a:p>
        </p:txBody>
      </p:sp>
      <p:sp>
        <p:nvSpPr>
          <p:cNvPr id="128" name="Rounded Rectangle 127"/>
          <p:cNvSpPr>
            <a:spLocks noChangeArrowheads="1"/>
          </p:cNvSpPr>
          <p:nvPr/>
        </p:nvSpPr>
        <p:spPr bwMode="auto">
          <a:xfrm>
            <a:off x="3203575" y="5753100"/>
            <a:ext cx="655638" cy="555625"/>
          </a:xfrm>
          <a:prstGeom prst="roundRect">
            <a:avLst>
              <a:gd name="adj" fmla="val 5282"/>
            </a:avLst>
          </a:prstGeom>
          <a:noFill/>
          <a:ln w="12700">
            <a:solidFill>
              <a:srgbClr val="008EC0"/>
            </a:solidFill>
            <a:round/>
            <a:headEnd/>
            <a:tailEnd/>
          </a:ln>
          <a:effectLst>
            <a:outerShdw blurRad="63500" dist="38100" algn="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29" name="Rounded Rectangle 128"/>
          <p:cNvSpPr/>
          <p:nvPr/>
        </p:nvSpPr>
        <p:spPr>
          <a:xfrm>
            <a:off x="4859338" y="5300663"/>
            <a:ext cx="2808287" cy="504825"/>
          </a:xfrm>
          <a:prstGeom prst="roundRect">
            <a:avLst>
              <a:gd name="adj" fmla="val 5283"/>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8EC0"/>
              </a:solidFill>
            </a:endParaRPr>
          </a:p>
        </p:txBody>
      </p:sp>
      <p:sp>
        <p:nvSpPr>
          <p:cNvPr id="130" name="Rounded Rectangle 129"/>
          <p:cNvSpPr/>
          <p:nvPr/>
        </p:nvSpPr>
        <p:spPr>
          <a:xfrm>
            <a:off x="4859338" y="5661025"/>
            <a:ext cx="2808287" cy="792163"/>
          </a:xfrm>
          <a:prstGeom prst="roundRect">
            <a:avLst>
              <a:gd name="adj" fmla="val 5283"/>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57" name="TextBox 130"/>
          <p:cNvSpPr txBox="1">
            <a:spLocks noChangeArrowheads="1"/>
          </p:cNvSpPr>
          <p:nvPr/>
        </p:nvSpPr>
        <p:spPr bwMode="auto">
          <a:xfrm>
            <a:off x="5292725" y="530066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rgbClr val="008EC0"/>
                </a:solidFill>
                <a:latin typeface="Century Gothic" charset="0"/>
              </a:rPr>
              <a:t>Score total</a:t>
            </a:r>
          </a:p>
        </p:txBody>
      </p:sp>
      <p:sp>
        <p:nvSpPr>
          <p:cNvPr id="21558" name="TextBox 131"/>
          <p:cNvSpPr txBox="1">
            <a:spLocks noChangeArrowheads="1"/>
          </p:cNvSpPr>
          <p:nvPr/>
        </p:nvSpPr>
        <p:spPr bwMode="auto">
          <a:xfrm>
            <a:off x="4824413" y="5627688"/>
            <a:ext cx="29257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a:latin typeface="Century Gothic" charset="0"/>
              </a:rPr>
              <a:t>Un score positif signifie que les avantages pèsent plus lourd que les risques. Un score négatif signifie que les risques sont plus grands.</a:t>
            </a:r>
            <a:endParaRPr lang="en-GB" altLang="x-none" sz="1200"/>
          </a:p>
        </p:txBody>
      </p:sp>
      <p:sp>
        <p:nvSpPr>
          <p:cNvPr id="133" name="Rounded Rectangle 132"/>
          <p:cNvSpPr>
            <a:spLocks noChangeArrowheads="1"/>
          </p:cNvSpPr>
          <p:nvPr/>
        </p:nvSpPr>
        <p:spPr bwMode="auto">
          <a:xfrm>
            <a:off x="8027988" y="5753100"/>
            <a:ext cx="655637" cy="555625"/>
          </a:xfrm>
          <a:prstGeom prst="roundRect">
            <a:avLst>
              <a:gd name="adj" fmla="val 5282"/>
            </a:avLst>
          </a:prstGeom>
          <a:noFill/>
          <a:ln w="12700">
            <a:solidFill>
              <a:srgbClr val="008EC0"/>
            </a:solidFill>
            <a:round/>
            <a:headEnd/>
            <a:tailEnd/>
          </a:ln>
          <a:effectLst>
            <a:outerShdw blurRad="63500" dist="38100" algn="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21560" name="Picture 133" descr="writ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8" y="847725"/>
            <a:ext cx="2889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ChangeArrowheads="1"/>
          </p:cNvSpPr>
          <p:nvPr/>
        </p:nvSpPr>
        <p:spPr bwMode="auto">
          <a:xfrm>
            <a:off x="250825" y="908050"/>
            <a:ext cx="4321175" cy="2665413"/>
          </a:xfrm>
          <a:prstGeom prst="rect">
            <a:avLst/>
          </a:prstGeom>
          <a:solidFill>
            <a:schemeClr val="bg1"/>
          </a:solidFill>
          <a:ln w="19050">
            <a:solidFill>
              <a:srgbClr val="CC9900"/>
            </a:solidFill>
            <a:miter lim="800000"/>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30" name="Rectangle 29"/>
          <p:cNvSpPr>
            <a:spLocks noChangeArrowheads="1"/>
          </p:cNvSpPr>
          <p:nvPr/>
        </p:nvSpPr>
        <p:spPr bwMode="auto">
          <a:xfrm>
            <a:off x="4572000" y="908050"/>
            <a:ext cx="4335463" cy="2665413"/>
          </a:xfrm>
          <a:prstGeom prst="rect">
            <a:avLst/>
          </a:prstGeom>
          <a:solidFill>
            <a:schemeClr val="bg1"/>
          </a:solidFill>
          <a:ln w="19050">
            <a:solidFill>
              <a:srgbClr val="CC9900"/>
            </a:solidFill>
            <a:miter lim="800000"/>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31" name="Rectangle 30"/>
          <p:cNvSpPr>
            <a:spLocks noChangeArrowheads="1"/>
          </p:cNvSpPr>
          <p:nvPr/>
        </p:nvSpPr>
        <p:spPr bwMode="auto">
          <a:xfrm>
            <a:off x="250825" y="3573463"/>
            <a:ext cx="4321175" cy="2735262"/>
          </a:xfrm>
          <a:prstGeom prst="rect">
            <a:avLst/>
          </a:prstGeom>
          <a:solidFill>
            <a:schemeClr val="bg1"/>
          </a:solidFill>
          <a:ln w="19050">
            <a:solidFill>
              <a:srgbClr val="CC9900"/>
            </a:solidFill>
            <a:miter lim="800000"/>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32" name="Rectangle 31"/>
          <p:cNvSpPr>
            <a:spLocks noChangeArrowheads="1"/>
          </p:cNvSpPr>
          <p:nvPr/>
        </p:nvSpPr>
        <p:spPr bwMode="auto">
          <a:xfrm>
            <a:off x="4572000" y="3573463"/>
            <a:ext cx="4335463" cy="2735262"/>
          </a:xfrm>
          <a:prstGeom prst="rect">
            <a:avLst/>
          </a:prstGeom>
          <a:solidFill>
            <a:schemeClr val="bg1"/>
          </a:solidFill>
          <a:ln w="19050">
            <a:solidFill>
              <a:srgbClr val="CC9900"/>
            </a:solidFill>
            <a:miter lim="800000"/>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4" name="TextBox 3"/>
          <p:cNvSpPr txBox="1"/>
          <p:nvPr/>
        </p:nvSpPr>
        <p:spPr>
          <a:xfrm>
            <a:off x="3203575" y="260350"/>
            <a:ext cx="2592388" cy="585788"/>
          </a:xfrm>
          <a:prstGeom prst="rect">
            <a:avLst/>
          </a:prstGeom>
          <a:noFill/>
        </p:spPr>
        <p:txBody>
          <a:bodyPr>
            <a:spAutoFit/>
          </a:bodyPr>
          <a:lstStyle/>
          <a:p>
            <a:pPr algn="ctr" fontAlgn="auto">
              <a:spcBef>
                <a:spcPts val="0"/>
              </a:spcBef>
              <a:spcAft>
                <a:spcPts val="0"/>
              </a:spcAft>
              <a:defRPr/>
            </a:pPr>
            <a:r>
              <a:rPr lang="en-GB" sz="3200" dirty="0">
                <a:solidFill>
                  <a:srgbClr val="346CDC"/>
                </a:solidFill>
                <a:latin typeface="Century Gothic" pitchFamily="34" charset="0"/>
                <a:ea typeface="+mj-ea"/>
                <a:cs typeface="+mj-cs"/>
              </a:rPr>
              <a:t>Sources</a:t>
            </a:r>
          </a:p>
        </p:txBody>
      </p:sp>
      <p:sp>
        <p:nvSpPr>
          <p:cNvPr id="22535" name="TextBox 8"/>
          <p:cNvSpPr txBox="1">
            <a:spLocks noChangeArrowheads="1"/>
          </p:cNvSpPr>
          <p:nvPr/>
        </p:nvSpPr>
        <p:spPr bwMode="auto">
          <a:xfrm>
            <a:off x="339725" y="949325"/>
            <a:ext cx="3960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latin typeface="Century Gothic" charset="0"/>
              </a:rPr>
              <a:t>Un membre de la famille</a:t>
            </a:r>
          </a:p>
        </p:txBody>
      </p:sp>
      <p:sp>
        <p:nvSpPr>
          <p:cNvPr id="22536" name="TextBox 9"/>
          <p:cNvSpPr txBox="1">
            <a:spLocks noChangeArrowheads="1"/>
          </p:cNvSpPr>
          <p:nvPr/>
        </p:nvSpPr>
        <p:spPr bwMode="auto">
          <a:xfrm>
            <a:off x="4787900" y="981075"/>
            <a:ext cx="2160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latin typeface="Century Gothic" charset="0"/>
              </a:rPr>
              <a:t>Une amie</a:t>
            </a:r>
          </a:p>
        </p:txBody>
      </p:sp>
      <p:sp>
        <p:nvSpPr>
          <p:cNvPr id="22537" name="TextBox 13"/>
          <p:cNvSpPr txBox="1">
            <a:spLocks noChangeArrowheads="1"/>
          </p:cNvSpPr>
          <p:nvPr/>
        </p:nvSpPr>
        <p:spPr bwMode="auto">
          <a:xfrm>
            <a:off x="323850" y="3635375"/>
            <a:ext cx="1868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latin typeface="Century Gothic" charset="0"/>
              </a:rPr>
              <a:t>La prof de sciences</a:t>
            </a:r>
          </a:p>
        </p:txBody>
      </p:sp>
      <p:sp>
        <p:nvSpPr>
          <p:cNvPr id="22538" name="TextBox 18"/>
          <p:cNvSpPr txBox="1">
            <a:spLocks noChangeArrowheads="1"/>
          </p:cNvSpPr>
          <p:nvPr/>
        </p:nvSpPr>
        <p:spPr bwMode="auto">
          <a:xfrm>
            <a:off x="4670425" y="3463925"/>
            <a:ext cx="1682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latin typeface="Century Gothic" charset="0"/>
              </a:rPr>
              <a:t>Le médecin</a:t>
            </a:r>
          </a:p>
        </p:txBody>
      </p:sp>
      <p:grpSp>
        <p:nvGrpSpPr>
          <p:cNvPr id="22539" name="Group 9"/>
          <p:cNvGrpSpPr>
            <a:grpSpLocks/>
          </p:cNvGrpSpPr>
          <p:nvPr/>
        </p:nvGrpSpPr>
        <p:grpSpPr bwMode="auto">
          <a:xfrm>
            <a:off x="7451725" y="0"/>
            <a:ext cx="1657350" cy="641350"/>
            <a:chOff x="7452320" y="0"/>
            <a:chExt cx="1656978" cy="641606"/>
          </a:xfrm>
        </p:grpSpPr>
        <p:sp>
          <p:nvSpPr>
            <p:cNvPr id="22560" name="TextBox 22"/>
            <p:cNvSpPr txBox="1">
              <a:spLocks noChangeArrowheads="1"/>
            </p:cNvSpPr>
            <p:nvPr/>
          </p:nvSpPr>
          <p:spPr bwMode="auto">
            <a:xfrm>
              <a:off x="7452320" y="0"/>
              <a:ext cx="1152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3a</a:t>
              </a:r>
            </a:p>
          </p:txBody>
        </p:sp>
        <p:pic>
          <p:nvPicPr>
            <p:cNvPr id="22561" name="Picture 23"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40" name="Picture 32" descr="asian teacher.png"/>
          <p:cNvPicPr>
            <a:picLocks noChangeAspect="1"/>
          </p:cNvPicPr>
          <p:nvPr/>
        </p:nvPicPr>
        <p:blipFill>
          <a:blip r:embed="rId5">
            <a:extLst>
              <a:ext uri="{28A0092B-C50C-407E-A947-70E740481C1C}">
                <a14:useLocalDpi xmlns:a14="http://schemas.microsoft.com/office/drawing/2010/main" val="0"/>
              </a:ext>
            </a:extLst>
          </a:blip>
          <a:srcRect b="22638"/>
          <a:stretch>
            <a:fillRect/>
          </a:stretch>
        </p:blipFill>
        <p:spPr bwMode="auto">
          <a:xfrm>
            <a:off x="195263" y="4441825"/>
            <a:ext cx="1855787"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34" descr="docto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0900" y="4206875"/>
            <a:ext cx="17399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36" descr="worried girl.png"/>
          <p:cNvPicPr>
            <a:picLocks noChangeAspect="1"/>
          </p:cNvPicPr>
          <p:nvPr/>
        </p:nvPicPr>
        <p:blipFill>
          <a:blip r:embed="rId7">
            <a:extLst>
              <a:ext uri="{28A0092B-C50C-407E-A947-70E740481C1C}">
                <a14:useLocalDpi xmlns:a14="http://schemas.microsoft.com/office/drawing/2010/main" val="0"/>
              </a:ext>
            </a:extLst>
          </a:blip>
          <a:srcRect r="8588"/>
          <a:stretch>
            <a:fillRect/>
          </a:stretch>
        </p:blipFill>
        <p:spPr bwMode="auto">
          <a:xfrm>
            <a:off x="7308850" y="1341438"/>
            <a:ext cx="15954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37" descr="outline man.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19338" y="1858963"/>
            <a:ext cx="20780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44" name="Group 48"/>
          <p:cNvGrpSpPr>
            <a:grpSpLocks/>
          </p:cNvGrpSpPr>
          <p:nvPr/>
        </p:nvGrpSpPr>
        <p:grpSpPr bwMode="auto">
          <a:xfrm>
            <a:off x="4722813" y="1582738"/>
            <a:ext cx="2716212" cy="998537"/>
            <a:chOff x="4736305" y="1700808"/>
            <a:chExt cx="2716015" cy="999400"/>
          </a:xfrm>
        </p:grpSpPr>
        <p:sp>
          <p:nvSpPr>
            <p:cNvPr id="22557" name="TextBox 11"/>
            <p:cNvSpPr txBox="1">
              <a:spLocks noChangeArrowheads="1"/>
            </p:cNvSpPr>
            <p:nvPr/>
          </p:nvSpPr>
          <p:spPr bwMode="auto">
            <a:xfrm>
              <a:off x="4788024" y="1730712"/>
              <a:ext cx="2664296"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900">
                  <a:latin typeface="Century Gothic" charset="0"/>
                </a:rPr>
                <a:t>J’ai de la famille au Brésil. Un vaccin les protègerait.</a:t>
              </a:r>
            </a:p>
          </p:txBody>
        </p:sp>
        <p:pic>
          <p:nvPicPr>
            <p:cNvPr id="22558" name="Picture 38"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36305" y="1700808"/>
              <a:ext cx="123727" cy="1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40"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6899542" y="2456008"/>
              <a:ext cx="123727" cy="1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45" name="Group 47"/>
          <p:cNvGrpSpPr>
            <a:grpSpLocks/>
          </p:cNvGrpSpPr>
          <p:nvPr/>
        </p:nvGrpSpPr>
        <p:grpSpPr bwMode="auto">
          <a:xfrm>
            <a:off x="179388" y="1352550"/>
            <a:ext cx="2952750" cy="1846263"/>
            <a:chOff x="179512" y="1352356"/>
            <a:chExt cx="2952328" cy="1846659"/>
          </a:xfrm>
        </p:grpSpPr>
        <p:sp>
          <p:nvSpPr>
            <p:cNvPr id="22554" name="TextBox 7"/>
            <p:cNvSpPr txBox="1">
              <a:spLocks noChangeArrowheads="1"/>
            </p:cNvSpPr>
            <p:nvPr/>
          </p:nvSpPr>
          <p:spPr bwMode="auto">
            <a:xfrm>
              <a:off x="179512" y="1352356"/>
              <a:ext cx="295232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900">
                  <a:latin typeface="Century Gothic" charset="0"/>
                </a:rPr>
                <a:t>On va t’inoculer un vaccin qui n’a pas été testé. C’est dangereux, il vaut mieux que quelqu’un d’autre le teste.</a:t>
              </a:r>
            </a:p>
          </p:txBody>
        </p:sp>
        <p:pic>
          <p:nvPicPr>
            <p:cNvPr id="22555" name="Picture 41"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6244" y="1412563"/>
              <a:ext cx="123727" cy="1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42"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059753" y="2916001"/>
              <a:ext cx="123727" cy="1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46" name="Group 50"/>
          <p:cNvGrpSpPr>
            <a:grpSpLocks/>
          </p:cNvGrpSpPr>
          <p:nvPr/>
        </p:nvGrpSpPr>
        <p:grpSpPr bwMode="auto">
          <a:xfrm>
            <a:off x="6275388" y="3844925"/>
            <a:ext cx="2590800" cy="2432050"/>
            <a:chOff x="6274631" y="3845162"/>
            <a:chExt cx="2591580" cy="2431435"/>
          </a:xfrm>
        </p:grpSpPr>
        <p:sp>
          <p:nvSpPr>
            <p:cNvPr id="22551" name="TextBox 12"/>
            <p:cNvSpPr txBox="1">
              <a:spLocks noChangeArrowheads="1"/>
            </p:cNvSpPr>
            <p:nvPr/>
          </p:nvSpPr>
          <p:spPr bwMode="auto">
            <a:xfrm>
              <a:off x="6345931" y="3845162"/>
              <a:ext cx="252028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900">
                  <a:latin typeface="Century Gothic" charset="0"/>
                </a:rPr>
                <a:t>Un vaccin, comme tout médicament, comporte des risques. Ils sont cependant minimes dans le cas d’un vaccin déjà testé.</a:t>
              </a:r>
            </a:p>
          </p:txBody>
        </p:sp>
        <p:pic>
          <p:nvPicPr>
            <p:cNvPr id="22552" name="Picture 43"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74631" y="3932402"/>
              <a:ext cx="123727" cy="1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44"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8316416" y="6050494"/>
              <a:ext cx="123727" cy="1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47" name="Group 49"/>
          <p:cNvGrpSpPr>
            <a:grpSpLocks/>
          </p:cNvGrpSpPr>
          <p:nvPr/>
        </p:nvGrpSpPr>
        <p:grpSpPr bwMode="auto">
          <a:xfrm>
            <a:off x="2044700" y="3509963"/>
            <a:ext cx="2520950" cy="2862262"/>
            <a:chOff x="2045149" y="3531200"/>
            <a:chExt cx="2520280" cy="2862322"/>
          </a:xfrm>
        </p:grpSpPr>
        <p:sp>
          <p:nvSpPr>
            <p:cNvPr id="22548" name="TextBox 19"/>
            <p:cNvSpPr txBox="1">
              <a:spLocks noChangeArrowheads="1"/>
            </p:cNvSpPr>
            <p:nvPr/>
          </p:nvSpPr>
          <p:spPr bwMode="auto">
            <a:xfrm>
              <a:off x="2045149" y="3531200"/>
              <a:ext cx="252028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a:latin typeface="Century Gothic" charset="0"/>
                </a:rPr>
                <a:t>Nous devons tester les nouveaux vaccins sur des personnes pour vérifier s’ils sont efficaces et sans risques. Sans cela, il est impossible de développer de nouveaux vaccins.</a:t>
              </a:r>
            </a:p>
          </p:txBody>
        </p:sp>
        <p:pic>
          <p:nvPicPr>
            <p:cNvPr id="22549" name="Picture 45"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V="1">
              <a:off x="2059752" y="3693250"/>
              <a:ext cx="165528" cy="25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46"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408983" y="6168464"/>
              <a:ext cx="123727" cy="1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a:spLocks noChangeArrowheads="1"/>
          </p:cNvSpPr>
          <p:nvPr/>
        </p:nvSpPr>
        <p:spPr bwMode="auto">
          <a:xfrm>
            <a:off x="250825" y="908050"/>
            <a:ext cx="4321175" cy="2665413"/>
          </a:xfrm>
          <a:prstGeom prst="rect">
            <a:avLst/>
          </a:prstGeom>
          <a:solidFill>
            <a:schemeClr val="bg1"/>
          </a:solidFill>
          <a:ln w="19050">
            <a:solidFill>
              <a:srgbClr val="CC9900"/>
            </a:solidFill>
            <a:miter lim="800000"/>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59" name="Rectangle 58"/>
          <p:cNvSpPr>
            <a:spLocks noChangeArrowheads="1"/>
          </p:cNvSpPr>
          <p:nvPr/>
        </p:nvSpPr>
        <p:spPr bwMode="auto">
          <a:xfrm>
            <a:off x="4572000" y="908050"/>
            <a:ext cx="4335463" cy="2665413"/>
          </a:xfrm>
          <a:prstGeom prst="rect">
            <a:avLst/>
          </a:prstGeom>
          <a:solidFill>
            <a:schemeClr val="bg1"/>
          </a:solidFill>
          <a:ln w="19050">
            <a:solidFill>
              <a:srgbClr val="CC9900"/>
            </a:solidFill>
            <a:miter lim="800000"/>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60" name="Rectangle 59"/>
          <p:cNvSpPr>
            <a:spLocks noChangeArrowheads="1"/>
          </p:cNvSpPr>
          <p:nvPr/>
        </p:nvSpPr>
        <p:spPr bwMode="auto">
          <a:xfrm>
            <a:off x="250825" y="3573463"/>
            <a:ext cx="4321175" cy="2735262"/>
          </a:xfrm>
          <a:prstGeom prst="rect">
            <a:avLst/>
          </a:prstGeom>
          <a:solidFill>
            <a:schemeClr val="bg1"/>
          </a:solidFill>
          <a:ln w="19050">
            <a:solidFill>
              <a:srgbClr val="CC9900"/>
            </a:solidFill>
            <a:miter lim="800000"/>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61" name="Rectangle 60"/>
          <p:cNvSpPr>
            <a:spLocks noChangeArrowheads="1"/>
          </p:cNvSpPr>
          <p:nvPr/>
        </p:nvSpPr>
        <p:spPr bwMode="auto">
          <a:xfrm>
            <a:off x="4572000" y="3573463"/>
            <a:ext cx="4335463" cy="2735262"/>
          </a:xfrm>
          <a:prstGeom prst="rect">
            <a:avLst/>
          </a:prstGeom>
          <a:solidFill>
            <a:schemeClr val="bg1"/>
          </a:solidFill>
          <a:ln w="19050">
            <a:solidFill>
              <a:srgbClr val="CC9900"/>
            </a:solidFill>
            <a:miter lim="800000"/>
            <a:headEnd/>
            <a:tailEnd/>
          </a:ln>
          <a:effectLst>
            <a:outerShdw blurRad="63500" dist="50800" dir="4199967" sx="100999" sy="100999"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23558" name="Group 9"/>
          <p:cNvGrpSpPr>
            <a:grpSpLocks/>
          </p:cNvGrpSpPr>
          <p:nvPr/>
        </p:nvGrpSpPr>
        <p:grpSpPr bwMode="auto">
          <a:xfrm>
            <a:off x="7235825" y="0"/>
            <a:ext cx="1873250" cy="641350"/>
            <a:chOff x="7813154" y="0"/>
            <a:chExt cx="1296144" cy="641606"/>
          </a:xfrm>
        </p:grpSpPr>
        <p:sp>
          <p:nvSpPr>
            <p:cNvPr id="23590" name="TextBox 22"/>
            <p:cNvSpPr txBox="1">
              <a:spLocks noChangeArrowheads="1"/>
            </p:cNvSpPr>
            <p:nvPr/>
          </p:nvSpPr>
          <p:spPr bwMode="auto">
            <a:xfrm>
              <a:off x="7813154" y="0"/>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3b</a:t>
              </a:r>
            </a:p>
          </p:txBody>
        </p:sp>
        <p:pic>
          <p:nvPicPr>
            <p:cNvPr id="23591" name="Picture 24"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p:cNvSpPr txBox="1"/>
          <p:nvPr/>
        </p:nvSpPr>
        <p:spPr>
          <a:xfrm>
            <a:off x="3203575" y="260350"/>
            <a:ext cx="2592388" cy="585788"/>
          </a:xfrm>
          <a:prstGeom prst="rect">
            <a:avLst/>
          </a:prstGeom>
          <a:noFill/>
        </p:spPr>
        <p:txBody>
          <a:bodyPr>
            <a:spAutoFit/>
          </a:bodyPr>
          <a:lstStyle/>
          <a:p>
            <a:pPr algn="ctr" fontAlgn="auto">
              <a:spcBef>
                <a:spcPts val="0"/>
              </a:spcBef>
              <a:spcAft>
                <a:spcPts val="0"/>
              </a:spcAft>
              <a:defRPr/>
            </a:pPr>
            <a:r>
              <a:rPr lang="en-GB" sz="3200" dirty="0">
                <a:solidFill>
                  <a:srgbClr val="346CDC"/>
                </a:solidFill>
                <a:latin typeface="Century Gothic" pitchFamily="34" charset="0"/>
                <a:ea typeface="+mj-ea"/>
                <a:cs typeface="+mj-cs"/>
              </a:rPr>
              <a:t>Sources</a:t>
            </a:r>
          </a:p>
        </p:txBody>
      </p:sp>
      <p:grpSp>
        <p:nvGrpSpPr>
          <p:cNvPr id="23560" name="Group 40"/>
          <p:cNvGrpSpPr>
            <a:grpSpLocks/>
          </p:cNvGrpSpPr>
          <p:nvPr/>
        </p:nvGrpSpPr>
        <p:grpSpPr bwMode="auto">
          <a:xfrm>
            <a:off x="4859338" y="981075"/>
            <a:ext cx="3921125" cy="2492375"/>
            <a:chOff x="4932040" y="1052736"/>
            <a:chExt cx="3920409" cy="2492880"/>
          </a:xfrm>
        </p:grpSpPr>
        <p:pic>
          <p:nvPicPr>
            <p:cNvPr id="37" name="Picture 36" descr="scree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052736"/>
              <a:ext cx="3888432" cy="249288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6" name="TextBox 11"/>
            <p:cNvSpPr txBox="1">
              <a:spLocks noChangeArrowheads="1"/>
            </p:cNvSpPr>
            <p:nvPr/>
          </p:nvSpPr>
          <p:spPr bwMode="auto">
            <a:xfrm>
              <a:off x="5007119" y="1602666"/>
              <a:ext cx="3021265"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700">
                  <a:latin typeface="Century Gothic" charset="0"/>
                </a:rPr>
                <a:t>Le développement du vaccin Zika est </a:t>
              </a:r>
              <a:r>
                <a:rPr lang="en-GB" altLang="x-none" sz="1700" b="1">
                  <a:latin typeface="Century Gothic" charset="0"/>
                </a:rPr>
                <a:t>plus rapide </a:t>
              </a:r>
              <a:r>
                <a:rPr lang="en-GB" altLang="x-none" sz="1700">
                  <a:latin typeface="Century Gothic" charset="0"/>
                </a:rPr>
                <a:t>que le processus habituel afin qu’il arrive auprès</a:t>
              </a:r>
            </a:p>
            <a:p>
              <a:r>
                <a:rPr lang="en-GB" altLang="x-none" sz="1700">
                  <a:latin typeface="Century Gothic" charset="0"/>
                </a:rPr>
                <a:t>des populations à </a:t>
              </a:r>
            </a:p>
            <a:p>
              <a:r>
                <a:rPr lang="en-GB" altLang="x-none" sz="1700">
                  <a:latin typeface="Century Gothic" charset="0"/>
                </a:rPr>
                <a:t>risque dès que </a:t>
              </a:r>
            </a:p>
            <a:p>
              <a:r>
                <a:rPr lang="en-GB" altLang="x-none" sz="1700">
                  <a:latin typeface="Century Gothic" charset="0"/>
                </a:rPr>
                <a:t>possible.</a:t>
              </a:r>
            </a:p>
          </p:txBody>
        </p:sp>
        <p:sp>
          <p:nvSpPr>
            <p:cNvPr id="40" name="Rectangle 39"/>
            <p:cNvSpPr/>
            <p:nvPr/>
          </p:nvSpPr>
          <p:spPr>
            <a:xfrm>
              <a:off x="5038383" y="1144830"/>
              <a:ext cx="3677566" cy="4842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588" name="TextBox 23"/>
            <p:cNvSpPr txBox="1">
              <a:spLocks noChangeArrowheads="1"/>
            </p:cNvSpPr>
            <p:nvPr/>
          </p:nvSpPr>
          <p:spPr bwMode="auto">
            <a:xfrm>
              <a:off x="5148064" y="1095127"/>
              <a:ext cx="2880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latin typeface="Century Gothic" charset="0"/>
                </a:rPr>
                <a:t>Journal télévisé</a:t>
              </a:r>
            </a:p>
          </p:txBody>
        </p:sp>
        <p:pic>
          <p:nvPicPr>
            <p:cNvPr id="35" name="Picture 34" descr="reporter.png"/>
            <p:cNvPicPr>
              <a:picLocks noChangeAspect="1"/>
            </p:cNvPicPr>
            <p:nvPr/>
          </p:nvPicPr>
          <p:blipFill>
            <a:blip r:embed="rId6">
              <a:extLst>
                <a:ext uri="{28A0092B-C50C-407E-A947-70E740481C1C}">
                  <a14:useLocalDpi xmlns:a14="http://schemas.microsoft.com/office/drawing/2010/main" val="0"/>
                </a:ext>
              </a:extLst>
            </a:blip>
            <a:srcRect r="25816" b="32805"/>
            <a:stretch>
              <a:fillRect/>
            </a:stretch>
          </p:blipFill>
          <p:spPr bwMode="auto">
            <a:xfrm>
              <a:off x="7124257" y="1220381"/>
              <a:ext cx="1728192" cy="227174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1" name="Group 47"/>
          <p:cNvGrpSpPr>
            <a:grpSpLocks/>
          </p:cNvGrpSpPr>
          <p:nvPr/>
        </p:nvGrpSpPr>
        <p:grpSpPr bwMode="auto">
          <a:xfrm>
            <a:off x="323850" y="3789363"/>
            <a:ext cx="4176713" cy="2447925"/>
            <a:chOff x="467544" y="3861048"/>
            <a:chExt cx="4176464" cy="2448272"/>
          </a:xfrm>
        </p:grpSpPr>
        <p:pic>
          <p:nvPicPr>
            <p:cNvPr id="44" name="Picture 43" descr="computer scree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861048"/>
              <a:ext cx="4176464" cy="244827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69138" y="3926144"/>
              <a:ext cx="4052646" cy="714476"/>
            </a:xfrm>
            <a:prstGeom prst="rect">
              <a:avLst/>
            </a:prstGeom>
            <a:solidFill>
              <a:schemeClr val="bg2">
                <a:lumMod val="75000"/>
              </a:schemeClr>
            </a:solidFill>
          </p:spPr>
          <p:txBody>
            <a:bodyPr>
              <a:spAutoFit/>
            </a:bodyPr>
            <a:lstStyle/>
            <a:p>
              <a:pPr algn="ctr" fontAlgn="auto">
                <a:spcBef>
                  <a:spcPts val="0"/>
                </a:spcBef>
                <a:spcAft>
                  <a:spcPts val="0"/>
                </a:spcAft>
                <a:defRPr/>
              </a:pPr>
              <a:r>
                <a:rPr lang="en-GB" sz="2000" b="1" dirty="0">
                  <a:latin typeface="Century Gothic" pitchFamily="34" charset="0"/>
                  <a:ea typeface="+mn-ea"/>
                  <a:cs typeface="+mn-cs"/>
                </a:rPr>
                <a:t>Site Internet de</a:t>
              </a:r>
              <a:r>
                <a:rPr lang="en-GB" sz="2000" b="1" dirty="0">
                  <a:solidFill>
                    <a:schemeClr val="accent6">
                      <a:lumMod val="50000"/>
                    </a:schemeClr>
                  </a:solidFill>
                  <a:latin typeface="Century Gothic" pitchFamily="34" charset="0"/>
                  <a:ea typeface="+mn-ea"/>
                  <a:cs typeface="+mn-cs"/>
                </a:rPr>
                <a:t> </a:t>
              </a:r>
              <a:r>
                <a:rPr lang="en-GB" sz="2000" b="1" dirty="0" err="1">
                  <a:solidFill>
                    <a:schemeClr val="accent6">
                      <a:lumMod val="50000"/>
                    </a:schemeClr>
                  </a:solidFill>
                  <a:latin typeface="Century Gothic" pitchFamily="34" charset="0"/>
                  <a:ea typeface="+mn-ea"/>
                  <a:cs typeface="+mn-cs"/>
                </a:rPr>
                <a:t>l’entreprise</a:t>
              </a:r>
              <a:r>
                <a:rPr lang="en-GB" sz="2000" b="1" dirty="0">
                  <a:solidFill>
                    <a:schemeClr val="accent6">
                      <a:lumMod val="50000"/>
                    </a:schemeClr>
                  </a:solidFill>
                  <a:latin typeface="Century Gothic" pitchFamily="34" charset="0"/>
                  <a:ea typeface="+mn-ea"/>
                  <a:cs typeface="+mn-cs"/>
                </a:rPr>
                <a:t> </a:t>
              </a:r>
              <a:r>
                <a:rPr lang="en-GB" sz="2000" b="1" dirty="0" err="1">
                  <a:solidFill>
                    <a:schemeClr val="accent6">
                      <a:lumMod val="50000"/>
                    </a:schemeClr>
                  </a:solidFill>
                  <a:latin typeface="Century Gothic" pitchFamily="34" charset="0"/>
                  <a:ea typeface="+mn-ea"/>
                  <a:cs typeface="+mn-cs"/>
                </a:rPr>
                <a:t>pharmaceutique</a:t>
              </a:r>
              <a:endParaRPr lang="en-GB" sz="2000" b="1" dirty="0">
                <a:latin typeface="Century Gothic" pitchFamily="34" charset="0"/>
                <a:ea typeface="+mn-ea"/>
                <a:cs typeface="+mn-cs"/>
              </a:endParaRPr>
            </a:p>
          </p:txBody>
        </p:sp>
        <p:sp>
          <p:nvSpPr>
            <p:cNvPr id="23580" name="TextBox 44"/>
            <p:cNvSpPr txBox="1">
              <a:spLocks noChangeArrowheads="1"/>
            </p:cNvSpPr>
            <p:nvPr/>
          </p:nvSpPr>
          <p:spPr bwMode="auto">
            <a:xfrm>
              <a:off x="683568" y="4563160"/>
              <a:ext cx="223224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Le vaccin a été testé sur des humains, il a donc été </a:t>
              </a:r>
              <a:r>
                <a:rPr lang="en-GB" altLang="x-none" b="1">
                  <a:latin typeface="Century Gothic" charset="0"/>
                </a:rPr>
                <a:t>prouvé </a:t>
              </a:r>
              <a:r>
                <a:rPr lang="en-GB" altLang="x-none">
                  <a:latin typeface="Century Gothic" charset="0"/>
                </a:rPr>
                <a:t>qu’il est </a:t>
              </a:r>
              <a:r>
                <a:rPr lang="en-GB" altLang="x-none" b="1">
                  <a:latin typeface="Century Gothic" charset="0"/>
                </a:rPr>
                <a:t>sans risque</a:t>
              </a:r>
            </a:p>
          </p:txBody>
        </p:sp>
        <p:sp>
          <p:nvSpPr>
            <p:cNvPr id="46" name="Rounded Rectangle 45"/>
            <p:cNvSpPr/>
            <p:nvPr/>
          </p:nvSpPr>
          <p:spPr>
            <a:xfrm>
              <a:off x="2915816" y="4581128"/>
              <a:ext cx="1440160" cy="1296144"/>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584" name="TextBox 12"/>
            <p:cNvSpPr txBox="1">
              <a:spLocks noChangeArrowheads="1"/>
            </p:cNvSpPr>
            <p:nvPr/>
          </p:nvSpPr>
          <p:spPr bwMode="auto">
            <a:xfrm>
              <a:off x="2897067" y="4536702"/>
              <a:ext cx="144016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a:solidFill>
                    <a:schemeClr val="bg1"/>
                  </a:solidFill>
                  <a:latin typeface="Century Gothic" charset="0"/>
                </a:rPr>
                <a:t>L’état de </a:t>
              </a:r>
              <a:r>
                <a:rPr lang="en-GB" altLang="x-none" sz="1400" b="1">
                  <a:solidFill>
                    <a:schemeClr val="bg1"/>
                  </a:solidFill>
                  <a:latin typeface="Century Gothic" charset="0"/>
                </a:rPr>
                <a:t>santé </a:t>
              </a:r>
              <a:r>
                <a:rPr lang="en-GB" altLang="x-none" sz="1400">
                  <a:solidFill>
                    <a:schemeClr val="bg1"/>
                  </a:solidFill>
                  <a:latin typeface="Century Gothic" charset="0"/>
                </a:rPr>
                <a:t>des volontaires est vérifié par les médecins tous les jours.</a:t>
              </a:r>
            </a:p>
          </p:txBody>
        </p:sp>
      </p:grpSp>
      <p:grpSp>
        <p:nvGrpSpPr>
          <p:cNvPr id="23562" name="Group 37"/>
          <p:cNvGrpSpPr>
            <a:grpSpLocks/>
          </p:cNvGrpSpPr>
          <p:nvPr/>
        </p:nvGrpSpPr>
        <p:grpSpPr bwMode="auto">
          <a:xfrm>
            <a:off x="0" y="919163"/>
            <a:ext cx="4451350" cy="2581275"/>
            <a:chOff x="179512" y="692696"/>
            <a:chExt cx="4451008" cy="2582414"/>
          </a:xfrm>
        </p:grpSpPr>
        <p:grpSp>
          <p:nvGrpSpPr>
            <p:cNvPr id="23569" name="Group 35"/>
            <p:cNvGrpSpPr>
              <a:grpSpLocks/>
            </p:cNvGrpSpPr>
            <p:nvPr/>
          </p:nvGrpSpPr>
          <p:grpSpPr bwMode="auto">
            <a:xfrm>
              <a:off x="179512" y="692696"/>
              <a:ext cx="4451008" cy="2582414"/>
              <a:chOff x="179512" y="692696"/>
              <a:chExt cx="4451008" cy="2582414"/>
            </a:xfrm>
          </p:grpSpPr>
          <p:pic>
            <p:nvPicPr>
              <p:cNvPr id="32" name="Picture 31" descr="newspaper 2.png"/>
              <p:cNvPicPr>
                <a:picLocks noChangeAspect="1"/>
              </p:cNvPicPr>
              <p:nvPr/>
            </p:nvPicPr>
            <p:blipFill>
              <a:blip r:embed="rId8">
                <a:extLst>
                  <a:ext uri="{28A0092B-C50C-407E-A947-70E740481C1C}">
                    <a14:useLocalDpi xmlns:a14="http://schemas.microsoft.com/office/drawing/2010/main" val="0"/>
                  </a:ext>
                </a:extLst>
              </a:blip>
              <a:srcRect b="10034"/>
              <a:stretch>
                <a:fillRect/>
              </a:stretch>
            </p:blipFill>
            <p:spPr bwMode="auto">
              <a:xfrm>
                <a:off x="179512" y="692696"/>
                <a:ext cx="4451008" cy="2582414"/>
              </a:xfrm>
              <a:prstGeom prst="rect">
                <a:avLst/>
              </a:prstGeom>
              <a:noFill/>
              <a:ln>
                <a:noFill/>
              </a:ln>
              <a:effectLst>
                <a:outerShdw blurRad="635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6" name="TextBox 7"/>
              <p:cNvSpPr txBox="1">
                <a:spLocks noChangeArrowheads="1"/>
              </p:cNvSpPr>
              <p:nvPr/>
            </p:nvSpPr>
            <p:spPr bwMode="auto">
              <a:xfrm rot="-313861">
                <a:off x="996669" y="1559308"/>
                <a:ext cx="325641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a:latin typeface="Century Gothic" charset="0"/>
                  </a:rPr>
                  <a:t>Le moustique vecteur du virus n’a jamais été vu chez nous, donc le risque pour la santé publique est faible.</a:t>
                </a:r>
              </a:p>
            </p:txBody>
          </p:sp>
          <p:sp>
            <p:nvSpPr>
              <p:cNvPr id="23577" name="TextBox 32"/>
              <p:cNvSpPr txBox="1">
                <a:spLocks noChangeArrowheads="1"/>
              </p:cNvSpPr>
              <p:nvPr/>
            </p:nvSpPr>
            <p:spPr bwMode="auto">
              <a:xfrm rot="-280853">
                <a:off x="1187624" y="1223871"/>
                <a:ext cx="2448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latin typeface="Century Gothic" charset="0"/>
                  </a:rPr>
                  <a:t>Flash News</a:t>
                </a:r>
              </a:p>
            </p:txBody>
          </p:sp>
        </p:grpSp>
        <p:grpSp>
          <p:nvGrpSpPr>
            <p:cNvPr id="23570" name="Group 42"/>
            <p:cNvGrpSpPr>
              <a:grpSpLocks/>
            </p:cNvGrpSpPr>
            <p:nvPr/>
          </p:nvGrpSpPr>
          <p:grpSpPr bwMode="auto">
            <a:xfrm>
              <a:off x="503040" y="754830"/>
              <a:ext cx="3384376" cy="504056"/>
              <a:chOff x="503040" y="682822"/>
              <a:chExt cx="3384376" cy="504056"/>
            </a:xfrm>
          </p:grpSpPr>
          <p:sp>
            <p:nvSpPr>
              <p:cNvPr id="42" name="Rounded Rectangle 41"/>
              <p:cNvSpPr/>
              <p:nvPr/>
            </p:nvSpPr>
            <p:spPr>
              <a:xfrm>
                <a:off x="503040" y="682822"/>
                <a:ext cx="2304256" cy="504056"/>
              </a:xfrm>
              <a:prstGeom prst="roundRect">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574" name="TextBox 8"/>
              <p:cNvSpPr txBox="1">
                <a:spLocks noChangeArrowheads="1"/>
              </p:cNvSpPr>
              <p:nvPr/>
            </p:nvSpPr>
            <p:spPr bwMode="auto">
              <a:xfrm>
                <a:off x="647056" y="682822"/>
                <a:ext cx="3240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solidFill>
                      <a:schemeClr val="bg1"/>
                    </a:solidFill>
                    <a:latin typeface="Century Gothic" charset="0"/>
                  </a:rPr>
                  <a:t>Journaux</a:t>
                </a:r>
              </a:p>
            </p:txBody>
          </p:sp>
        </p:grpSp>
      </p:grpSp>
      <p:pic>
        <p:nvPicPr>
          <p:cNvPr id="54" name="Picture 53" descr="tweet messg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43438" y="4267200"/>
            <a:ext cx="4170362" cy="18986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Box 50"/>
          <p:cNvSpPr txBox="1">
            <a:spLocks noChangeArrowheads="1"/>
          </p:cNvSpPr>
          <p:nvPr/>
        </p:nvSpPr>
        <p:spPr bwMode="auto">
          <a:xfrm>
            <a:off x="4676775" y="4960938"/>
            <a:ext cx="41036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Le vaccin contre Zika contient du mercure et d’autres produits chimiques, il est plus dangereux que le virus Zika </a:t>
            </a:r>
            <a:r>
              <a:rPr lang="en-GB" altLang="x-none" sz="1600">
                <a:solidFill>
                  <a:srgbClr val="008EC0"/>
                </a:solidFill>
                <a:latin typeface="Century Gothic" charset="0"/>
              </a:rPr>
              <a:t>#antivaccin</a:t>
            </a:r>
          </a:p>
        </p:txBody>
      </p:sp>
      <p:sp>
        <p:nvSpPr>
          <p:cNvPr id="23565" name="TextBox 51"/>
          <p:cNvSpPr txBox="1">
            <a:spLocks noChangeArrowheads="1"/>
          </p:cNvSpPr>
          <p:nvPr/>
        </p:nvSpPr>
        <p:spPr bwMode="auto">
          <a:xfrm>
            <a:off x="5507038" y="4371975"/>
            <a:ext cx="2303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Selena McCarthy</a:t>
            </a:r>
          </a:p>
        </p:txBody>
      </p:sp>
      <p:sp>
        <p:nvSpPr>
          <p:cNvPr id="23566" name="TextBox 52"/>
          <p:cNvSpPr txBox="1">
            <a:spLocks noChangeArrowheads="1"/>
          </p:cNvSpPr>
          <p:nvPr/>
        </p:nvSpPr>
        <p:spPr bwMode="auto">
          <a:xfrm>
            <a:off x="5489575" y="4657725"/>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@selenam</a:t>
            </a:r>
          </a:p>
        </p:txBody>
      </p:sp>
      <p:sp>
        <p:nvSpPr>
          <p:cNvPr id="23567" name="TextBox 55"/>
          <p:cNvSpPr txBox="1">
            <a:spLocks noChangeArrowheads="1"/>
          </p:cNvSpPr>
          <p:nvPr/>
        </p:nvSpPr>
        <p:spPr bwMode="auto">
          <a:xfrm>
            <a:off x="4643438" y="3687763"/>
            <a:ext cx="1116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latin typeface="Century Gothic" charset="0"/>
              </a:rPr>
              <a:t>Twitter</a:t>
            </a:r>
          </a:p>
        </p:txBody>
      </p:sp>
      <p:pic>
        <p:nvPicPr>
          <p:cNvPr id="23568" name="Picture 33" descr="chimp virus.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4724400"/>
            <a:ext cx="4318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b="23170"/>
          <a:stretch>
            <a:fillRect/>
          </a:stretch>
        </p:blipFill>
        <p:spPr bwMode="auto">
          <a:xfrm>
            <a:off x="-1588" y="2209800"/>
            <a:ext cx="9145588" cy="46751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7"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4813"/>
            <a:ext cx="2822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331913" y="1700213"/>
            <a:ext cx="6946900" cy="585787"/>
          </a:xfrm>
          <a:prstGeom prst="rect">
            <a:avLst/>
          </a:prstGeom>
          <a:noFill/>
        </p:spPr>
        <p:txBody>
          <a:bodyPr>
            <a:spAutoFit/>
          </a:bodyPr>
          <a:lstStyle/>
          <a:p>
            <a:pPr fontAlgn="auto">
              <a:spcBef>
                <a:spcPts val="0"/>
              </a:spcBef>
              <a:spcAft>
                <a:spcPts val="0"/>
              </a:spcAft>
              <a:defRPr/>
            </a:pPr>
            <a:r>
              <a:rPr lang="fr-FR" sz="3200" dirty="0">
                <a:solidFill>
                  <a:schemeClr val="accent3">
                    <a:lumMod val="75000"/>
                  </a:schemeClr>
                </a:solidFill>
                <a:latin typeface="Arial" panose="020B0604020202020204" pitchFamily="34" charset="0"/>
                <a:ea typeface="Cambria" panose="02040503050406030204" pitchFamily="18" charset="0"/>
                <a:cs typeface="Times New Roman" panose="02020603050405020304" pitchFamily="18" charset="0"/>
              </a:rPr>
              <a:t>Promouvoir le dialogue et la réflexion</a:t>
            </a:r>
            <a:r>
              <a:rPr lang="en-GB" sz="3200" dirty="0">
                <a:solidFill>
                  <a:schemeClr val="accent3">
                    <a:lumMod val="75000"/>
                  </a:schemeClr>
                </a:solidFill>
                <a:latin typeface="Century Gothic" pitchFamily="34" charset="0"/>
                <a:ea typeface="+mn-ea"/>
                <a:cs typeface="+mn-cs"/>
              </a:rPr>
              <a:t> </a:t>
            </a:r>
            <a:endParaRPr lang="pt-BR" sz="3200" dirty="0">
              <a:solidFill>
                <a:schemeClr val="accent3">
                  <a:lumMod val="75000"/>
                </a:schemeClr>
              </a:solidFill>
              <a:latin typeface="Century Gothic" pitchFamily="34" charset="0"/>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4" descr="LEU logos.jpg"/>
          <p:cNvPicPr>
            <a:picLocks noChangeAspect="1"/>
          </p:cNvPicPr>
          <p:nvPr/>
        </p:nvPicPr>
        <p:blipFill>
          <a:blip r:embed="rId4">
            <a:extLst>
              <a:ext uri="{28A0092B-C50C-407E-A947-70E740481C1C}">
                <a14:useLocalDpi xmlns:a14="http://schemas.microsoft.com/office/drawing/2010/main" val="0"/>
              </a:ext>
            </a:extLst>
          </a:blip>
          <a:srcRect l="19289" t="16766" r="20074" b="28952"/>
          <a:stretch>
            <a:fillRect/>
          </a:stretch>
        </p:blipFill>
        <p:spPr bwMode="auto">
          <a:xfrm>
            <a:off x="7451725" y="3357563"/>
            <a:ext cx="129698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8"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35150" y="2508250"/>
            <a:ext cx="6192838" cy="292100"/>
          </a:xfrm>
          <a:prstGeom prst="rect">
            <a:avLst/>
          </a:prstGeom>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nouvelles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générations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à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s’impliquer</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dans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enjeux</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des sciences </a:t>
            </a:r>
          </a:p>
        </p:txBody>
      </p:sp>
      <p:pic>
        <p:nvPicPr>
          <p:cNvPr id="2560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52498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413" y="4367213"/>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4394200"/>
            <a:ext cx="9128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4362450"/>
            <a:ext cx="1181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2088" y="5241925"/>
            <a:ext cx="6111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775" y="3605213"/>
            <a:ext cx="6016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875" y="5294313"/>
            <a:ext cx="1406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8625" y="4324350"/>
            <a:ext cx="1824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6100" y="3517900"/>
            <a:ext cx="495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TextBox 17"/>
          <p:cNvSpPr txBox="1">
            <a:spLocks noChangeArrowheads="1"/>
          </p:cNvSpPr>
          <p:nvPr/>
        </p:nvSpPr>
        <p:spPr bwMode="auto">
          <a:xfrm>
            <a:off x="7667625" y="4465638"/>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t>TRACES</a:t>
            </a:r>
            <a:endParaRPr lang="pt-BR" altLang="x-none"/>
          </a:p>
        </p:txBody>
      </p:sp>
      <p:pic>
        <p:nvPicPr>
          <p:cNvPr id="25615" name="Picture 16"/>
          <p:cNvPicPr>
            <a:picLocks noChangeAspect="1" noChangeArrowheads="1"/>
          </p:cNvPicPr>
          <p:nvPr/>
        </p:nvPicPr>
        <p:blipFill>
          <a:blip r:embed="rId15">
            <a:extLst>
              <a:ext uri="{28A0092B-C50C-407E-A947-70E740481C1C}">
                <a14:useLocalDpi xmlns:a14="http://schemas.microsoft.com/office/drawing/2010/main" val="0"/>
              </a:ext>
            </a:extLst>
          </a:blip>
          <a:srcRect l="12569" r="40408"/>
          <a:stretch>
            <a:fillRect/>
          </a:stretch>
        </p:blipFill>
        <p:spPr bwMode="auto">
          <a:xfrm>
            <a:off x="4068763" y="5264150"/>
            <a:ext cx="11033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80063" y="3543300"/>
            <a:ext cx="855662"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39975" y="5311775"/>
            <a:ext cx="12207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538" y="3429000"/>
            <a:ext cx="87788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0975" y="3213100"/>
            <a:ext cx="8782050" cy="2663825"/>
          </a:xfrm>
          <a:prstGeom prst="rect">
            <a:avLst/>
          </a:prstGeom>
          <a:noFill/>
          <a:ln w="6350">
            <a:solidFill>
              <a:srgbClr val="0091C4"/>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5620" name="ZoneTexte 5"/>
          <p:cNvSpPr txBox="1">
            <a:spLocks noChangeArrowheads="1"/>
          </p:cNvSpPr>
          <p:nvPr/>
        </p:nvSpPr>
        <p:spPr bwMode="auto">
          <a:xfrm>
            <a:off x="1752600" y="6477000"/>
            <a:ext cx="5715000"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600">
                <a:latin typeface="Century Gothic" charset="0"/>
                <a:ea typeface="Century Gothic" charset="0"/>
                <a:cs typeface="Century Gothic" charset="0"/>
              </a:rPr>
              <a:t>Découvrez d’autres activités sur EngagingScience.eu/fr/</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1" descr="Pro cyclist Tejay van Garderen shutterstock_11091378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9"/>
          <p:cNvSpPr txBox="1">
            <a:spLocks noChangeArrowheads="1"/>
          </p:cNvSpPr>
          <p:nvPr/>
        </p:nvSpPr>
        <p:spPr bwMode="auto">
          <a:xfrm>
            <a:off x="-36513" y="74613"/>
            <a:ext cx="2663826"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Le cycliste américain  Tejay Van Garderen renonce à participer aux JO de Rio de 2016 à cause du virus Zika car sa femme est enceinte.</a:t>
            </a:r>
          </a:p>
        </p:txBody>
      </p:sp>
      <p:sp>
        <p:nvSpPr>
          <p:cNvPr id="9220" name="ZoneTexte 4"/>
          <p:cNvSpPr txBox="1">
            <a:spLocks noChangeArrowheads="1"/>
          </p:cNvSpPr>
          <p:nvPr/>
        </p:nvSpPr>
        <p:spPr bwMode="auto">
          <a:xfrm>
            <a:off x="611188" y="4221163"/>
            <a:ext cx="82089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2400" b="1" i="1">
                <a:solidFill>
                  <a:schemeClr val="bg1"/>
                </a:solidFill>
              </a:rPr>
              <a:t>Si Jessica n'était pas enceinte, et si bien sûr j'étais sélectionné, j'irais à Rio, mais le fait est qu'elle est enceinte.</a:t>
            </a:r>
            <a:r>
              <a:rPr lang="fr-FR" altLang="x-none" sz="2400" b="1">
                <a:solidFill>
                  <a:schemeClr val="bg1"/>
                </a:solidFill>
              </a:rPr>
              <a:t> </a:t>
            </a:r>
            <a:r>
              <a:rPr lang="fr-FR" altLang="x-none" sz="2400" b="1" i="1">
                <a:solidFill>
                  <a:schemeClr val="bg1"/>
                </a:solidFill>
              </a:rPr>
              <a:t>Elle a un bébé dans le ventre, je ne veux prendre aucun risque, si quelque chose devait arriver, je ne pourrais pas le supporter.</a:t>
            </a:r>
            <a:endParaRPr lang="fr-FR" altLang="x-none" sz="2400" b="1">
              <a:solidFill>
                <a:schemeClr val="bg1"/>
              </a:solidFill>
            </a:endParaRPr>
          </a:p>
        </p:txBody>
      </p:sp>
      <p:pic>
        <p:nvPicPr>
          <p:cNvPr id="9221" name="Picture 67" descr="beige quot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221163"/>
            <a:ext cx="16986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8" descr="beige quot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7050" y="5467350"/>
            <a:ext cx="16986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mage 8" descr="Olympic rings on Brazil flag shutterstock_340559309 copy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88013" y="-747713"/>
            <a:ext cx="3455987"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discus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55800" y="12779375"/>
            <a:ext cx="382588" cy="3746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059113" y="6524625"/>
            <a:ext cx="208915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Analyser</a:t>
            </a:r>
          </a:p>
        </p:txBody>
      </p:sp>
      <p:sp>
        <p:nvSpPr>
          <p:cNvPr id="41" name="Rectangle 40"/>
          <p:cNvSpPr/>
          <p:nvPr/>
        </p:nvSpPr>
        <p:spPr>
          <a:xfrm>
            <a:off x="5148263" y="6524625"/>
            <a:ext cx="2087562"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Evaluer</a:t>
            </a:r>
            <a:endParaRPr lang="en-GB" sz="2000" dirty="0">
              <a:solidFill>
                <a:schemeClr val="tx1">
                  <a:lumMod val="50000"/>
                  <a:lumOff val="50000"/>
                </a:schemeClr>
              </a:solidFill>
              <a:latin typeface="Century Gothic" pitchFamily="34" charset="0"/>
            </a:endParaRPr>
          </a:p>
        </p:txBody>
      </p:sp>
      <p:sp>
        <p:nvSpPr>
          <p:cNvPr id="42" name="Rounded Rectangle 41"/>
          <p:cNvSpPr>
            <a:spLocks noChangeArrowheads="1"/>
          </p:cNvSpPr>
          <p:nvPr/>
        </p:nvSpPr>
        <p:spPr bwMode="auto">
          <a:xfrm>
            <a:off x="0" y="6529388"/>
            <a:ext cx="3132138" cy="355600"/>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S'engager</a:t>
            </a:r>
            <a:endParaRPr lang="en-GB" sz="2000" b="1" dirty="0">
              <a:solidFill>
                <a:schemeClr val="bg1"/>
              </a:solidFill>
              <a:latin typeface="Century Gothic" pitchFamily="34" charset="0"/>
              <a:ea typeface="+mn-ea"/>
              <a:cs typeface="+mn-cs"/>
            </a:endParaRPr>
          </a:p>
        </p:txBody>
      </p:sp>
      <p:sp>
        <p:nvSpPr>
          <p:cNvPr id="43" name="Rectangle 42"/>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grpSp>
        <p:nvGrpSpPr>
          <p:cNvPr id="10247" name="Group 74"/>
          <p:cNvGrpSpPr>
            <a:grpSpLocks/>
          </p:cNvGrpSpPr>
          <p:nvPr/>
        </p:nvGrpSpPr>
        <p:grpSpPr bwMode="auto">
          <a:xfrm>
            <a:off x="457200" y="1143000"/>
            <a:ext cx="4686300" cy="5130800"/>
            <a:chOff x="-5437112" y="2060848"/>
            <a:chExt cx="4685848" cy="5131151"/>
          </a:xfrm>
        </p:grpSpPr>
        <p:pic>
          <p:nvPicPr>
            <p:cNvPr id="49" name="Picture 48" descr="computer scree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7112" y="2060848"/>
              <a:ext cx="4685848" cy="3024336"/>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29"/>
            <p:cNvSpPr txBox="1">
              <a:spLocks noChangeArrowheads="1"/>
            </p:cNvSpPr>
            <p:nvPr/>
          </p:nvSpPr>
          <p:spPr bwMode="auto">
            <a:xfrm>
              <a:off x="-5354760" y="5253007"/>
              <a:ext cx="417646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Le virus Zika, considéré auparavant comme une maladie légère, provoque à présent la panique en Amérique latine.</a:t>
              </a:r>
            </a:p>
          </p:txBody>
        </p:sp>
        <p:pic>
          <p:nvPicPr>
            <p:cNvPr id="102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36745">
              <a:off x="-5069908" y="2765920"/>
              <a:ext cx="2724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Box 66"/>
            <p:cNvSpPr txBox="1">
              <a:spLocks noChangeArrowheads="1"/>
            </p:cNvSpPr>
            <p:nvPr/>
          </p:nvSpPr>
          <p:spPr bwMode="auto">
            <a:xfrm rot="-310995">
              <a:off x="-4939360" y="3315776"/>
              <a:ext cx="23190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800">
                  <a:latin typeface="Times New Roman" charset="0"/>
                  <a:ea typeface="Times New Roman" charset="0"/>
                  <a:cs typeface="Times New Roman" charset="0"/>
                </a:rPr>
                <a:t>Le risque Zika devient réel</a:t>
              </a:r>
            </a:p>
          </p:txBody>
        </p:sp>
        <p:sp>
          <p:nvSpPr>
            <p:cNvPr id="73" name="TextBox 72"/>
            <p:cNvSpPr txBox="1"/>
            <p:nvPr/>
          </p:nvSpPr>
          <p:spPr>
            <a:xfrm rot="21283373">
              <a:off x="-4678360" y="2910219"/>
              <a:ext cx="2520707" cy="354036"/>
            </a:xfrm>
            <a:prstGeom prst="rect">
              <a:avLst/>
            </a:prstGeom>
            <a:noFill/>
          </p:spPr>
          <p:txBody>
            <a:bodyPr>
              <a:spAutoFit/>
            </a:bodyPr>
            <a:lstStyle/>
            <a:p>
              <a:pPr fontAlgn="auto">
                <a:spcBef>
                  <a:spcPts val="0"/>
                </a:spcBef>
                <a:spcAft>
                  <a:spcPts val="0"/>
                </a:spcAft>
                <a:defRPr/>
              </a:pPr>
              <a:r>
                <a:rPr lang="en-GB" sz="1700" dirty="0">
                  <a:solidFill>
                    <a:schemeClr val="tx1">
                      <a:lumMod val="65000"/>
                      <a:lumOff val="35000"/>
                    </a:schemeClr>
                  </a:solidFill>
                  <a:latin typeface="Arial Black" pitchFamily="34" charset="0"/>
                  <a:ea typeface="+mn-ea"/>
                  <a:cs typeface="+mn-cs"/>
                </a:rPr>
                <a:t>FLASH NEWS</a:t>
              </a:r>
            </a:p>
          </p:txBody>
        </p:sp>
        <p:pic>
          <p:nvPicPr>
            <p:cNvPr id="10253" name="Picture 57" descr="woman_edited-1.png"/>
            <p:cNvPicPr>
              <a:picLocks noChangeAspect="1"/>
            </p:cNvPicPr>
            <p:nvPr/>
          </p:nvPicPr>
          <p:blipFill>
            <a:blip r:embed="rId7">
              <a:extLst>
                <a:ext uri="{28A0092B-C50C-407E-A947-70E740481C1C}">
                  <a14:useLocalDpi xmlns:a14="http://schemas.microsoft.com/office/drawing/2010/main" val="0"/>
                </a:ext>
              </a:extLst>
            </a:blip>
            <a:srcRect b="50906"/>
            <a:stretch>
              <a:fillRect/>
            </a:stretch>
          </p:blipFill>
          <p:spPr bwMode="auto">
            <a:xfrm>
              <a:off x="-3237865" y="2420888"/>
              <a:ext cx="2121233"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60"/>
          <p:cNvGrpSpPr>
            <a:grpSpLocks/>
          </p:cNvGrpSpPr>
          <p:nvPr/>
        </p:nvGrpSpPr>
        <p:grpSpPr bwMode="auto">
          <a:xfrm>
            <a:off x="457200" y="1143000"/>
            <a:ext cx="4686300" cy="4986338"/>
            <a:chOff x="179512" y="836712"/>
            <a:chExt cx="4685848" cy="4986201"/>
          </a:xfrm>
        </p:grpSpPr>
        <p:sp>
          <p:nvSpPr>
            <p:cNvPr id="11272" name="TextBox 47"/>
            <p:cNvSpPr txBox="1">
              <a:spLocks noChangeArrowheads="1"/>
            </p:cNvSpPr>
            <p:nvPr/>
          </p:nvSpPr>
          <p:spPr bwMode="auto">
            <a:xfrm>
              <a:off x="179512" y="4253253"/>
              <a:ext cx="46553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Des milliers de bébés naissent avec une microcéphalie et des anomalies de développement cérébral…</a:t>
              </a:r>
            </a:p>
          </p:txBody>
        </p:sp>
        <p:grpSp>
          <p:nvGrpSpPr>
            <p:cNvPr id="11273" name="Group 59"/>
            <p:cNvGrpSpPr>
              <a:grpSpLocks/>
            </p:cNvGrpSpPr>
            <p:nvPr/>
          </p:nvGrpSpPr>
          <p:grpSpPr bwMode="auto">
            <a:xfrm>
              <a:off x="179512" y="836712"/>
              <a:ext cx="4685848" cy="3024336"/>
              <a:chOff x="179512" y="836712"/>
              <a:chExt cx="4685848" cy="3024336"/>
            </a:xfrm>
          </p:grpSpPr>
          <p:pic>
            <p:nvPicPr>
              <p:cNvPr id="59" name="Picture 58" descr="computer scre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836712"/>
                <a:ext cx="4685848" cy="3024336"/>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4" descr="Microcephaly-comparison-500p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124744"/>
                <a:ext cx="4083621" cy="23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5" name="Picture 54" descr="discus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55800" y="12779375"/>
            <a:ext cx="382588" cy="3746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059113" y="6524625"/>
            <a:ext cx="208915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Analyser</a:t>
            </a:r>
          </a:p>
        </p:txBody>
      </p:sp>
      <p:sp>
        <p:nvSpPr>
          <p:cNvPr id="41" name="Rectangle 40"/>
          <p:cNvSpPr/>
          <p:nvPr/>
        </p:nvSpPr>
        <p:spPr>
          <a:xfrm>
            <a:off x="5148263" y="6524625"/>
            <a:ext cx="2087562"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Evaluer</a:t>
            </a:r>
            <a:endParaRPr lang="en-GB" sz="2000" dirty="0">
              <a:solidFill>
                <a:schemeClr val="tx1">
                  <a:lumMod val="50000"/>
                  <a:lumOff val="50000"/>
                </a:schemeClr>
              </a:solidFill>
              <a:latin typeface="Century Gothic" pitchFamily="34" charset="0"/>
            </a:endParaRPr>
          </a:p>
        </p:txBody>
      </p:sp>
      <p:sp>
        <p:nvSpPr>
          <p:cNvPr id="42" name="Rounded Rectangle 41"/>
          <p:cNvSpPr>
            <a:spLocks noChangeArrowheads="1"/>
          </p:cNvSpPr>
          <p:nvPr/>
        </p:nvSpPr>
        <p:spPr bwMode="auto">
          <a:xfrm>
            <a:off x="0" y="6529388"/>
            <a:ext cx="3132138" cy="355600"/>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S'engager</a:t>
            </a:r>
            <a:endParaRPr lang="en-GB" sz="2000" b="1" dirty="0">
              <a:solidFill>
                <a:schemeClr val="bg1"/>
              </a:solidFill>
              <a:latin typeface="Century Gothic" pitchFamily="34" charset="0"/>
              <a:ea typeface="+mn-ea"/>
              <a:cs typeface="+mn-cs"/>
            </a:endParaRPr>
          </a:p>
        </p:txBody>
      </p:sp>
      <p:sp>
        <p:nvSpPr>
          <p:cNvPr id="43" name="Rectangle 42"/>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55"/>
          <p:cNvGrpSpPr>
            <a:grpSpLocks/>
          </p:cNvGrpSpPr>
          <p:nvPr/>
        </p:nvGrpSpPr>
        <p:grpSpPr bwMode="auto">
          <a:xfrm>
            <a:off x="457200" y="1143000"/>
            <a:ext cx="4686300" cy="4770438"/>
            <a:chOff x="323528" y="908720"/>
            <a:chExt cx="4685848" cy="4771112"/>
          </a:xfrm>
        </p:grpSpPr>
        <p:grpSp>
          <p:nvGrpSpPr>
            <p:cNvPr id="12296" name="Group 65"/>
            <p:cNvGrpSpPr>
              <a:grpSpLocks/>
            </p:cNvGrpSpPr>
            <p:nvPr/>
          </p:nvGrpSpPr>
          <p:grpSpPr bwMode="auto">
            <a:xfrm>
              <a:off x="323528" y="908720"/>
              <a:ext cx="4685848" cy="4771112"/>
              <a:chOff x="12924928" y="980728"/>
              <a:chExt cx="4685848" cy="4771112"/>
            </a:xfrm>
          </p:grpSpPr>
          <p:sp>
            <p:nvSpPr>
              <p:cNvPr id="12298" name="TextBox 63"/>
              <p:cNvSpPr txBox="1">
                <a:spLocks noChangeArrowheads="1"/>
              </p:cNvSpPr>
              <p:nvPr/>
            </p:nvSpPr>
            <p:spPr bwMode="auto">
              <a:xfrm>
                <a:off x="13068944" y="4182180"/>
                <a:ext cx="442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et il peut causer une maladie dangereusement paralysante pour les adultes…</a:t>
                </a:r>
              </a:p>
            </p:txBody>
          </p:sp>
          <p:pic>
            <p:nvPicPr>
              <p:cNvPr id="63" name="Picture 62" descr="computer scre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24928" y="980728"/>
                <a:ext cx="4685848" cy="3024336"/>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124744"/>
              <a:ext cx="4250162"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 name="Picture 54" descr="discus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55800" y="12779375"/>
            <a:ext cx="382588" cy="3746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059113" y="6524625"/>
            <a:ext cx="208915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Analyser</a:t>
            </a:r>
          </a:p>
        </p:txBody>
      </p:sp>
      <p:sp>
        <p:nvSpPr>
          <p:cNvPr id="41" name="Rectangle 40"/>
          <p:cNvSpPr/>
          <p:nvPr/>
        </p:nvSpPr>
        <p:spPr>
          <a:xfrm>
            <a:off x="5148263" y="6524625"/>
            <a:ext cx="2087562"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Evaluer</a:t>
            </a:r>
            <a:endParaRPr lang="en-GB" sz="2000" dirty="0">
              <a:solidFill>
                <a:schemeClr val="tx1">
                  <a:lumMod val="50000"/>
                  <a:lumOff val="50000"/>
                </a:schemeClr>
              </a:solidFill>
              <a:latin typeface="Century Gothic" pitchFamily="34" charset="0"/>
            </a:endParaRPr>
          </a:p>
        </p:txBody>
      </p:sp>
      <p:sp>
        <p:nvSpPr>
          <p:cNvPr id="42" name="Rounded Rectangle 41"/>
          <p:cNvSpPr>
            <a:spLocks noChangeArrowheads="1"/>
          </p:cNvSpPr>
          <p:nvPr/>
        </p:nvSpPr>
        <p:spPr bwMode="auto">
          <a:xfrm>
            <a:off x="0" y="6529388"/>
            <a:ext cx="3132138" cy="355600"/>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S'engager</a:t>
            </a:r>
            <a:endParaRPr lang="en-GB" sz="2000" b="1" dirty="0">
              <a:solidFill>
                <a:schemeClr val="bg1"/>
              </a:solidFill>
              <a:latin typeface="Century Gothic" pitchFamily="34" charset="0"/>
              <a:ea typeface="+mn-ea"/>
              <a:cs typeface="+mn-cs"/>
            </a:endParaRPr>
          </a:p>
        </p:txBody>
      </p:sp>
      <p:sp>
        <p:nvSpPr>
          <p:cNvPr id="43" name="Rectangle 42"/>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76200" y="1114425"/>
            <a:ext cx="4751388" cy="4498975"/>
            <a:chOff x="7762189" y="1051088"/>
            <a:chExt cx="4750990" cy="4498825"/>
          </a:xfrm>
        </p:grpSpPr>
        <p:grpSp>
          <p:nvGrpSpPr>
            <p:cNvPr id="13331" name="Group 42"/>
            <p:cNvGrpSpPr>
              <a:grpSpLocks/>
            </p:cNvGrpSpPr>
            <p:nvPr/>
          </p:nvGrpSpPr>
          <p:grpSpPr bwMode="auto">
            <a:xfrm>
              <a:off x="7827331" y="1051088"/>
              <a:ext cx="4685848" cy="3024336"/>
              <a:chOff x="16334" y="690889"/>
              <a:chExt cx="5112568" cy="3315487"/>
            </a:xfrm>
          </p:grpSpPr>
          <p:pic>
            <p:nvPicPr>
              <p:cNvPr id="39" name="Picture 38" descr="computer scre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34" y="690889"/>
                <a:ext cx="5112568" cy="3315487"/>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File:Secretary Sebelius Addresses WHA.jpg"/>
              <p:cNvPicPr>
                <a:picLocks noChangeAspect="1" noChangeArrowheads="1"/>
              </p:cNvPicPr>
              <p:nvPr/>
            </p:nvPicPr>
            <p:blipFill>
              <a:blip r:embed="rId5">
                <a:extLst>
                  <a:ext uri="{28A0092B-C50C-407E-A947-70E740481C1C}">
                    <a14:useLocalDpi xmlns:a14="http://schemas.microsoft.com/office/drawing/2010/main" val="0"/>
                  </a:ext>
                </a:extLst>
              </a:blip>
              <a:srcRect l="10219" t="9091" r="443" b="11363"/>
              <a:stretch>
                <a:fillRect/>
              </a:stretch>
            </p:blipFill>
            <p:spPr bwMode="auto">
              <a:xfrm>
                <a:off x="241759" y="908720"/>
                <a:ext cx="4662750" cy="2691147"/>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32" name="Group 74"/>
            <p:cNvGrpSpPr>
              <a:grpSpLocks/>
            </p:cNvGrpSpPr>
            <p:nvPr/>
          </p:nvGrpSpPr>
          <p:grpSpPr bwMode="auto">
            <a:xfrm>
              <a:off x="7762189" y="4164253"/>
              <a:ext cx="4392488" cy="1385660"/>
              <a:chOff x="-194187" y="4034753"/>
              <a:chExt cx="4392488" cy="1385660"/>
            </a:xfrm>
          </p:grpSpPr>
          <p:sp>
            <p:nvSpPr>
              <p:cNvPr id="13333" name="Rectangle 30"/>
              <p:cNvSpPr>
                <a:spLocks noChangeArrowheads="1"/>
              </p:cNvSpPr>
              <p:nvPr/>
            </p:nvSpPr>
            <p:spPr bwMode="auto">
              <a:xfrm>
                <a:off x="-194187" y="4096974"/>
                <a:ext cx="4392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a:latin typeface="Century Gothic" charset="0"/>
                  </a:rPr>
                  <a:t>Le virus Zika pourrait toucher le monde entier. C’est une situation d’émergence dans la santé publique</a:t>
                </a:r>
              </a:p>
            </p:txBody>
          </p:sp>
          <p:pic>
            <p:nvPicPr>
              <p:cNvPr id="13334" name="Picture 67" descr="beige quote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016" y="4034753"/>
                <a:ext cx="169758" cy="2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68" descr="beige quote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701413" y="5065443"/>
                <a:ext cx="169758" cy="2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5" name="Picture 54" descr="discus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655800" y="12779375"/>
            <a:ext cx="382588" cy="3746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059113" y="6524625"/>
            <a:ext cx="208915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Analyser</a:t>
            </a:r>
          </a:p>
        </p:txBody>
      </p:sp>
      <p:sp>
        <p:nvSpPr>
          <p:cNvPr id="41" name="Rectangle 40"/>
          <p:cNvSpPr/>
          <p:nvPr/>
        </p:nvSpPr>
        <p:spPr>
          <a:xfrm>
            <a:off x="5148263" y="6524625"/>
            <a:ext cx="2087562"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Evaluer</a:t>
            </a:r>
            <a:endParaRPr lang="en-GB" sz="2000" dirty="0">
              <a:solidFill>
                <a:schemeClr val="tx1">
                  <a:lumMod val="50000"/>
                  <a:lumOff val="50000"/>
                </a:schemeClr>
              </a:solidFill>
              <a:latin typeface="Century Gothic" pitchFamily="34" charset="0"/>
            </a:endParaRPr>
          </a:p>
        </p:txBody>
      </p:sp>
      <p:sp>
        <p:nvSpPr>
          <p:cNvPr id="42" name="Rounded Rectangle 41"/>
          <p:cNvSpPr>
            <a:spLocks noChangeArrowheads="1"/>
          </p:cNvSpPr>
          <p:nvPr/>
        </p:nvSpPr>
        <p:spPr bwMode="auto">
          <a:xfrm>
            <a:off x="0" y="6529388"/>
            <a:ext cx="3132138" cy="355600"/>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S'engager</a:t>
            </a:r>
            <a:endParaRPr lang="en-GB" sz="2000" b="1" dirty="0">
              <a:solidFill>
                <a:schemeClr val="bg1"/>
              </a:solidFill>
              <a:latin typeface="Century Gothic" pitchFamily="34" charset="0"/>
              <a:ea typeface="+mn-ea"/>
              <a:cs typeface="+mn-cs"/>
            </a:endParaRPr>
          </a:p>
        </p:txBody>
      </p:sp>
      <p:sp>
        <p:nvSpPr>
          <p:cNvPr id="43" name="Rectangle 42"/>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grpSp>
        <p:nvGrpSpPr>
          <p:cNvPr id="5" name="Group 43"/>
          <p:cNvGrpSpPr>
            <a:grpSpLocks/>
          </p:cNvGrpSpPr>
          <p:nvPr/>
        </p:nvGrpSpPr>
        <p:grpSpPr bwMode="auto">
          <a:xfrm>
            <a:off x="381000" y="5661025"/>
            <a:ext cx="8458200" cy="647700"/>
            <a:chOff x="2511352" y="5373216"/>
            <a:chExt cx="8000999" cy="648072"/>
          </a:xfrm>
        </p:grpSpPr>
        <p:sp>
          <p:nvSpPr>
            <p:cNvPr id="45" name="Rounded Rectangle 44"/>
            <p:cNvSpPr/>
            <p:nvPr/>
          </p:nvSpPr>
          <p:spPr>
            <a:xfrm>
              <a:off x="2511352" y="5373216"/>
              <a:ext cx="8000999" cy="648072"/>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330" name="TextBox 45"/>
            <p:cNvSpPr txBox="1">
              <a:spLocks noChangeArrowheads="1"/>
            </p:cNvSpPr>
            <p:nvPr/>
          </p:nvSpPr>
          <p:spPr bwMode="auto">
            <a:xfrm>
              <a:off x="2640644" y="5422571"/>
              <a:ext cx="77126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600">
                  <a:solidFill>
                    <a:schemeClr val="bg1"/>
                  </a:solidFill>
                  <a:latin typeface="Century Gothic" charset="0"/>
                </a:rPr>
                <a:t>Acceptez-vous que l’on teste le vaccin sur vous ?</a:t>
              </a:r>
            </a:p>
          </p:txBody>
        </p:sp>
      </p:grpSp>
      <p:grpSp>
        <p:nvGrpSpPr>
          <p:cNvPr id="6" name="Group 40"/>
          <p:cNvGrpSpPr>
            <a:grpSpLocks/>
          </p:cNvGrpSpPr>
          <p:nvPr/>
        </p:nvGrpSpPr>
        <p:grpSpPr bwMode="auto">
          <a:xfrm>
            <a:off x="3200400" y="692150"/>
            <a:ext cx="5910263" cy="5084763"/>
            <a:chOff x="2909714" y="0"/>
            <a:chExt cx="6198788" cy="5304957"/>
          </a:xfrm>
        </p:grpSpPr>
        <p:pic>
          <p:nvPicPr>
            <p:cNvPr id="36" name="Picture 35" descr="letterhead copy.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09714" y="0"/>
              <a:ext cx="6198788" cy="5304957"/>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Box 31"/>
            <p:cNvSpPr txBox="1">
              <a:spLocks noChangeArrowheads="1"/>
            </p:cNvSpPr>
            <p:nvPr/>
          </p:nvSpPr>
          <p:spPr bwMode="auto">
            <a:xfrm rot="-1984946">
              <a:off x="3965155" y="1440621"/>
              <a:ext cx="635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008EC0"/>
                  </a:solidFill>
                  <a:latin typeface="Century Gothic" charset="0"/>
                </a:rPr>
                <a:t>GLX</a:t>
              </a:r>
            </a:p>
          </p:txBody>
        </p:sp>
        <p:sp>
          <p:nvSpPr>
            <p:cNvPr id="13324" name="TextBox 34"/>
            <p:cNvSpPr txBox="1">
              <a:spLocks noChangeArrowheads="1"/>
            </p:cNvSpPr>
            <p:nvPr/>
          </p:nvSpPr>
          <p:spPr bwMode="auto">
            <a:xfrm rot="-2198962">
              <a:off x="3972575" y="1114672"/>
              <a:ext cx="22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latin typeface="Century Gothic" charset="0"/>
                </a:rPr>
                <a:t>Pharmaceutique</a:t>
              </a:r>
            </a:p>
          </p:txBody>
        </p:sp>
        <p:sp>
          <p:nvSpPr>
            <p:cNvPr id="13325" name="TextBox 28"/>
            <p:cNvSpPr txBox="1">
              <a:spLocks noChangeArrowheads="1"/>
            </p:cNvSpPr>
            <p:nvPr/>
          </p:nvSpPr>
          <p:spPr bwMode="auto">
            <a:xfrm rot="-2233142">
              <a:off x="3799499" y="1405710"/>
              <a:ext cx="35292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200" b="1">
                  <a:latin typeface="Century Gothic" charset="0"/>
                </a:rPr>
                <a:t>Nous cherchons des volontaires pour tester notre nouveau vaccin</a:t>
              </a:r>
            </a:p>
          </p:txBody>
        </p:sp>
        <p:sp>
          <p:nvSpPr>
            <p:cNvPr id="13326" name="TextBox 32"/>
            <p:cNvSpPr txBox="1">
              <a:spLocks noChangeArrowheads="1"/>
            </p:cNvSpPr>
            <p:nvPr/>
          </p:nvSpPr>
          <p:spPr bwMode="auto">
            <a:xfrm rot="-2041689">
              <a:off x="4701908" y="3136039"/>
              <a:ext cx="10081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t>Cher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81200" y="1628775"/>
            <a:ext cx="6553200" cy="4324350"/>
          </a:xfrm>
          <a:prstGeom prst="rect">
            <a:avLst/>
          </a:prstGeom>
        </p:spPr>
        <p:txBody>
          <a:bodyPr>
            <a:spAutoFit/>
          </a:bodyPr>
          <a:lstStyle/>
          <a:p>
            <a:pPr marL="358775" indent="-358775">
              <a:spcBef>
                <a:spcPts val="0"/>
              </a:spcBef>
              <a:spcAft>
                <a:spcPts val="0"/>
              </a:spcAft>
              <a:buClr>
                <a:srgbClr val="00A1DA"/>
              </a:buClr>
              <a:buSzPct val="75000"/>
              <a:buFont typeface="Wingdings 2" pitchFamily="18" charset="2"/>
              <a:buChar char=""/>
              <a:defRPr/>
            </a:pPr>
            <a:r>
              <a:rPr lang="fr-FR" sz="3000" dirty="0">
                <a:latin typeface="Century Gothic" pitchFamily="34" charset="0"/>
                <a:ea typeface="+mn-ea"/>
                <a:cs typeface="+mn-cs"/>
              </a:rPr>
              <a:t>Apprendre le mécanisme d’action des traitements au niveau des cellules, des tissus, des organes et des systèmes </a:t>
            </a:r>
            <a:endParaRPr lang="fr-FR" sz="3000" dirty="0">
              <a:solidFill>
                <a:schemeClr val="bg1">
                  <a:lumMod val="75000"/>
                </a:schemeClr>
              </a:solidFill>
              <a:latin typeface="Century Gothic" pitchFamily="34" charset="0"/>
              <a:ea typeface="+mn-ea"/>
              <a:cs typeface="+mn-cs"/>
            </a:endParaRPr>
          </a:p>
          <a:p>
            <a:pPr marL="358775" indent="-358775">
              <a:spcBef>
                <a:spcPts val="4200"/>
              </a:spcBef>
              <a:spcAft>
                <a:spcPts val="0"/>
              </a:spcAft>
              <a:buClr>
                <a:schemeClr val="accent3"/>
              </a:buClr>
              <a:buSzPct val="75000"/>
              <a:buFont typeface="Wingdings 2" pitchFamily="18" charset="2"/>
              <a:buChar char=""/>
              <a:defRPr/>
            </a:pPr>
            <a:r>
              <a:rPr lang="fr-FR" sz="3000" dirty="0">
                <a:latin typeface="Century Gothic" pitchFamily="34" charset="0"/>
                <a:ea typeface="+mn-ea"/>
                <a:cs typeface="+mn-cs"/>
              </a:rPr>
              <a:t>Estimer les avantages et les risques en vous servant des éléments scientifiques pour prendre une décision</a:t>
            </a:r>
            <a:endParaRPr lang="fr-FR" sz="3000" dirty="0">
              <a:latin typeface="Century Gothic" pitchFamily="34" charset="0"/>
              <a:ea typeface="+mn-ea"/>
              <a:cs typeface="+mn-cs"/>
            </a:endParaRPr>
          </a:p>
        </p:txBody>
      </p:sp>
      <p:sp>
        <p:nvSpPr>
          <p:cNvPr id="14339" name="Rectangle 9"/>
          <p:cNvSpPr>
            <a:spLocks noChangeArrowheads="1"/>
          </p:cNvSpPr>
          <p:nvPr/>
        </p:nvSpPr>
        <p:spPr bwMode="auto">
          <a:xfrm>
            <a:off x="6043613" y="6161088"/>
            <a:ext cx="2706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389E2A"/>
                </a:solidFill>
                <a:latin typeface="Century Gothic" charset="0"/>
              </a:rPr>
              <a:t>Démarche scientifique</a:t>
            </a:r>
            <a:endParaRPr lang="en-GB" altLang="x-none">
              <a:solidFill>
                <a:srgbClr val="389E2A"/>
              </a:solidFill>
            </a:endParaRPr>
          </a:p>
        </p:txBody>
      </p:sp>
      <p:sp>
        <p:nvSpPr>
          <p:cNvPr id="14340" name="Rectangle 10"/>
          <p:cNvSpPr>
            <a:spLocks noChangeArrowheads="1"/>
          </p:cNvSpPr>
          <p:nvPr/>
        </p:nvSpPr>
        <p:spPr bwMode="auto">
          <a:xfrm>
            <a:off x="3779838" y="6169025"/>
            <a:ext cx="153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008EC0"/>
                </a:solidFill>
                <a:latin typeface="Century Gothic" charset="0"/>
              </a:rPr>
              <a:t>Notions clés</a:t>
            </a:r>
            <a:endParaRPr lang="en-GB" altLang="x-none">
              <a:solidFill>
                <a:srgbClr val="008EC0"/>
              </a:solidFill>
            </a:endParaRPr>
          </a:p>
        </p:txBody>
      </p:sp>
      <p:pic>
        <p:nvPicPr>
          <p:cNvPr id="12" name="Picture 11" descr="citiz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6092825"/>
            <a:ext cx="555625" cy="5095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knowled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6105525"/>
            <a:ext cx="647700" cy="4968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rot="-5400000">
            <a:off x="380206" y="2313782"/>
            <a:ext cx="17811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spcBef>
                <a:spcPts val="1800"/>
              </a:spcBef>
            </a:pPr>
            <a:r>
              <a:rPr lang="en-GB" altLang="x-none" sz="3000" b="1">
                <a:solidFill>
                  <a:srgbClr val="008EC0"/>
                </a:solidFill>
                <a:latin typeface="Century Gothic" charset="0"/>
              </a:rPr>
              <a:t>Cellules </a:t>
            </a:r>
            <a:endParaRPr lang="en-GB" altLang="x-none" sz="3000">
              <a:latin typeface="Century Gothic" charset="0"/>
            </a:endParaRPr>
          </a:p>
        </p:txBody>
      </p:sp>
      <p:sp>
        <p:nvSpPr>
          <p:cNvPr id="17" name="Rectangle 16"/>
          <p:cNvSpPr/>
          <p:nvPr/>
        </p:nvSpPr>
        <p:spPr>
          <a:xfrm rot="16200000">
            <a:off x="207963" y="3903663"/>
            <a:ext cx="1944687" cy="1570037"/>
          </a:xfrm>
          <a:prstGeom prst="rect">
            <a:avLst/>
          </a:prstGeom>
        </p:spPr>
        <p:txBody>
          <a:bodyPr>
            <a:spAutoFit/>
          </a:bodyPr>
          <a:lstStyle/>
          <a:p>
            <a:pPr algn="ctr">
              <a:spcBef>
                <a:spcPts val="0"/>
              </a:spcBef>
              <a:spcAft>
                <a:spcPts val="0"/>
              </a:spcAft>
              <a:defRPr/>
            </a:pPr>
            <a:r>
              <a:rPr lang="en-GB" sz="3200" b="1" spc="-70" dirty="0" err="1">
                <a:solidFill>
                  <a:srgbClr val="92D050"/>
                </a:solidFill>
                <a:latin typeface="Century Gothic" pitchFamily="34" charset="0"/>
                <a:ea typeface="+mn-ea"/>
                <a:cs typeface="+mn-cs"/>
              </a:rPr>
              <a:t>Estimer</a:t>
            </a:r>
            <a:r>
              <a:rPr lang="en-GB" sz="3200" b="1" spc="-70" dirty="0">
                <a:solidFill>
                  <a:srgbClr val="92D050"/>
                </a:solidFill>
                <a:latin typeface="Century Gothic" pitchFamily="34" charset="0"/>
                <a:ea typeface="+mn-ea"/>
                <a:cs typeface="+mn-cs"/>
              </a:rPr>
              <a:t> les </a:t>
            </a:r>
            <a:r>
              <a:rPr lang="en-GB" sz="3200" b="1" spc="-70" dirty="0" err="1">
                <a:solidFill>
                  <a:srgbClr val="92D050"/>
                </a:solidFill>
                <a:latin typeface="Century Gothic" pitchFamily="34" charset="0"/>
                <a:ea typeface="+mn-ea"/>
                <a:cs typeface="+mn-cs"/>
              </a:rPr>
              <a:t>risques</a:t>
            </a:r>
            <a:endParaRPr lang="en-GB" sz="3200" b="1" spc="-70" dirty="0">
              <a:solidFill>
                <a:srgbClr val="92D050"/>
              </a:solidFill>
              <a:latin typeface="Century Gothic" pitchFamily="34" charset="0"/>
              <a:ea typeface="+mn-ea"/>
              <a:cs typeface="+mn-cs"/>
            </a:endParaRPr>
          </a:p>
        </p:txBody>
      </p:sp>
      <p:sp>
        <p:nvSpPr>
          <p:cNvPr id="18" name="Rectangle 17"/>
          <p:cNvSpPr>
            <a:spLocks noChangeArrowheads="1"/>
          </p:cNvSpPr>
          <p:nvPr/>
        </p:nvSpPr>
        <p:spPr bwMode="auto">
          <a:xfrm>
            <a:off x="1835150" y="476250"/>
            <a:ext cx="7058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800"/>
              </a:spcBef>
            </a:pPr>
            <a:r>
              <a:rPr lang="en-GB" altLang="x-none" sz="3600" b="1">
                <a:latin typeface="Century Gothic" charset="0"/>
              </a:rPr>
              <a:t>Dans cette leçon, vous allez :</a:t>
            </a:r>
            <a:endParaRPr lang="en-GB" altLang="x-none" sz="3000">
              <a:latin typeface="Century Gothic"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2000"/>
                                        <p:tgtEl>
                                          <p:spTgt spid="16">
                                            <p:txEl>
                                              <p:pRg st="0" end="0"/>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2000"/>
                                        <p:tgtEl>
                                          <p:spTgt spid="9">
                                            <p:txEl>
                                              <p:pRg st="1" end="1"/>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6" grpId="0" build="p"/>
      <p:bldP spid="17" grpId="0" build="p"/>
      <p:bldP spid="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9"/>
          <p:cNvSpPr txBox="1">
            <a:spLocks noChangeArrowheads="1"/>
          </p:cNvSpPr>
          <p:nvPr/>
        </p:nvSpPr>
        <p:spPr bwMode="auto">
          <a:xfrm>
            <a:off x="2051050" y="115888"/>
            <a:ext cx="6265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4000" b="1">
                <a:latin typeface="Century Gothic" charset="0"/>
              </a:rPr>
              <a:t>Zika, c’est quoi ?</a:t>
            </a:r>
          </a:p>
        </p:txBody>
      </p:sp>
      <p:sp>
        <p:nvSpPr>
          <p:cNvPr id="21" name="Rectangle 20"/>
          <p:cNvSpPr>
            <a:spLocks noChangeArrowheads="1"/>
          </p:cNvSpPr>
          <p:nvPr/>
        </p:nvSpPr>
        <p:spPr bwMode="auto">
          <a:xfrm>
            <a:off x="4481513" y="903288"/>
            <a:ext cx="496887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buClr>
                <a:srgbClr val="C00000"/>
              </a:buClr>
              <a:buFont typeface="Wingdings" charset="2"/>
              <a:buChar char="l"/>
            </a:pPr>
            <a:r>
              <a:rPr lang="en-GB" altLang="x-none" sz="2500">
                <a:latin typeface="Century Gothic" charset="0"/>
              </a:rPr>
              <a:t>Transmis par les moustiques</a:t>
            </a:r>
          </a:p>
          <a:p>
            <a:pPr>
              <a:spcBef>
                <a:spcPts val="600"/>
              </a:spcBef>
              <a:buClr>
                <a:srgbClr val="C00000"/>
              </a:buClr>
              <a:buFont typeface="Wingdings" charset="2"/>
              <a:buChar char="l"/>
            </a:pPr>
            <a:endParaRPr lang="en-GB" altLang="x-none" sz="2600">
              <a:latin typeface="Century Gothic" charset="0"/>
            </a:endParaRPr>
          </a:p>
          <a:p>
            <a:pPr>
              <a:spcBef>
                <a:spcPts val="600"/>
              </a:spcBef>
              <a:buClr>
                <a:srgbClr val="C00000"/>
              </a:buClr>
            </a:pPr>
            <a:endParaRPr lang="en-GB" altLang="x-none" sz="2600">
              <a:latin typeface="Century Gothic" charset="0"/>
            </a:endParaRPr>
          </a:p>
          <a:p>
            <a:pPr>
              <a:spcBef>
                <a:spcPts val="600"/>
              </a:spcBef>
              <a:buClr>
                <a:srgbClr val="C00000"/>
              </a:buClr>
            </a:pPr>
            <a:endParaRPr lang="en-GB" altLang="x-none" sz="2600">
              <a:latin typeface="Century Gothic" charset="0"/>
            </a:endParaRPr>
          </a:p>
          <a:p>
            <a:pPr>
              <a:spcBef>
                <a:spcPts val="600"/>
              </a:spcBef>
              <a:buClr>
                <a:srgbClr val="C00000"/>
              </a:buClr>
            </a:pPr>
            <a:endParaRPr lang="en-GB" altLang="x-none" sz="2600">
              <a:latin typeface="Century Gothic" charset="0"/>
            </a:endParaRPr>
          </a:p>
          <a:p>
            <a:pPr>
              <a:lnSpc>
                <a:spcPts val="2800"/>
              </a:lnSpc>
              <a:spcBef>
                <a:spcPts val="1200"/>
              </a:spcBef>
              <a:buClr>
                <a:srgbClr val="C00000"/>
              </a:buClr>
              <a:buFont typeface="Wingdings" charset="2"/>
              <a:buChar char="l"/>
            </a:pPr>
            <a:r>
              <a:rPr lang="en-GB" altLang="x-none" sz="2500">
                <a:latin typeface="Century Gothic" charset="0"/>
              </a:rPr>
              <a:t>Pas de remède ou de </a:t>
            </a:r>
            <a:r>
              <a:rPr lang="en-GB" altLang="x-none" sz="2500" b="1">
                <a:solidFill>
                  <a:srgbClr val="C00000"/>
                </a:solidFill>
                <a:latin typeface="Century Gothic" charset="0"/>
              </a:rPr>
              <a:t>vaccin </a:t>
            </a:r>
            <a:r>
              <a:rPr lang="en-GB" altLang="x-none" sz="2500">
                <a:latin typeface="Century Gothic" charset="0"/>
              </a:rPr>
              <a:t>connu</a:t>
            </a:r>
            <a:endParaRPr lang="en-GB" altLang="x-none" sz="2500" b="1">
              <a:solidFill>
                <a:srgbClr val="C00000"/>
              </a:solidFill>
              <a:latin typeface="Century Gothic" charset="0"/>
            </a:endParaRPr>
          </a:p>
        </p:txBody>
      </p:sp>
      <p:grpSp>
        <p:nvGrpSpPr>
          <p:cNvPr id="15364" name="Group 62"/>
          <p:cNvGrpSpPr>
            <a:grpSpLocks/>
          </p:cNvGrpSpPr>
          <p:nvPr/>
        </p:nvGrpSpPr>
        <p:grpSpPr bwMode="auto">
          <a:xfrm>
            <a:off x="5094288" y="4224338"/>
            <a:ext cx="4049712" cy="2176462"/>
            <a:chOff x="4895526" y="3573016"/>
            <a:chExt cx="4475733" cy="2021508"/>
          </a:xfrm>
        </p:grpSpPr>
        <p:sp>
          <p:nvSpPr>
            <p:cNvPr id="15385" name="TextBox 25"/>
            <p:cNvSpPr txBox="1">
              <a:spLocks noChangeArrowheads="1"/>
            </p:cNvSpPr>
            <p:nvPr/>
          </p:nvSpPr>
          <p:spPr bwMode="auto">
            <a:xfrm>
              <a:off x="4967537" y="3619924"/>
              <a:ext cx="4403722" cy="190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pPr>
              <a:r>
                <a:rPr lang="en-GB" altLang="x-none" sz="2300">
                  <a:latin typeface="Century Gothic" charset="0"/>
                </a:rPr>
                <a:t>Un vaccin vous immunise contre une maladie infectieuse. </a:t>
              </a:r>
            </a:p>
            <a:p>
              <a:pPr>
                <a:spcBef>
                  <a:spcPts val="900"/>
                </a:spcBef>
              </a:pPr>
              <a:r>
                <a:rPr lang="en-GB" altLang="x-none" sz="2300">
                  <a:latin typeface="Century Gothic" charset="0"/>
                </a:rPr>
                <a:t>Cela signifie que vous ne pourrez plus la contracter.</a:t>
              </a:r>
            </a:p>
          </p:txBody>
        </p:sp>
        <p:sp>
          <p:nvSpPr>
            <p:cNvPr id="56" name="Rectangle 55"/>
            <p:cNvSpPr>
              <a:spLocks noChangeArrowheads="1"/>
            </p:cNvSpPr>
            <p:nvPr/>
          </p:nvSpPr>
          <p:spPr bwMode="auto">
            <a:xfrm>
              <a:off x="4895526" y="3573016"/>
              <a:ext cx="4416930" cy="2021508"/>
            </a:xfrm>
            <a:prstGeom prst="rect">
              <a:avLst/>
            </a:prstGeom>
            <a:noFill/>
            <a:ln w="6350">
              <a:solidFill>
                <a:srgbClr val="008EC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sp>
        <p:nvSpPr>
          <p:cNvPr id="23" name="Rounded Rectangle 22"/>
          <p:cNvSpPr/>
          <p:nvPr/>
        </p:nvSpPr>
        <p:spPr>
          <a:xfrm>
            <a:off x="-36513" y="6524625"/>
            <a:ext cx="2232026" cy="357188"/>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S'engager</a:t>
            </a:r>
            <a:endParaRPr lang="en-GB" sz="2000" dirty="0">
              <a:solidFill>
                <a:schemeClr val="tx1">
                  <a:lumMod val="50000"/>
                  <a:lumOff val="50000"/>
                </a:schemeClr>
              </a:solidFill>
              <a:latin typeface="Century Gothic" pitchFamily="34" charset="0"/>
            </a:endParaRPr>
          </a:p>
        </p:txBody>
      </p:sp>
      <p:sp>
        <p:nvSpPr>
          <p:cNvPr id="24" name="Rectangle 23"/>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sp>
        <p:nvSpPr>
          <p:cNvPr id="25" name="Rounded Rectangle 24"/>
          <p:cNvSpPr/>
          <p:nvPr/>
        </p:nvSpPr>
        <p:spPr>
          <a:xfrm>
            <a:off x="5003800" y="6529388"/>
            <a:ext cx="2089150" cy="355600"/>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Evaluer</a:t>
            </a:r>
            <a:endParaRPr lang="en-GB" sz="2000" dirty="0">
              <a:solidFill>
                <a:schemeClr val="tx1">
                  <a:lumMod val="50000"/>
                  <a:lumOff val="50000"/>
                </a:schemeClr>
              </a:solidFill>
              <a:latin typeface="Century Gothic" pitchFamily="34" charset="0"/>
            </a:endParaRPr>
          </a:p>
        </p:txBody>
      </p:sp>
      <p:sp>
        <p:nvSpPr>
          <p:cNvPr id="29" name="Rounded Rectangle 28"/>
          <p:cNvSpPr>
            <a:spLocks noChangeArrowheads="1"/>
          </p:cNvSpPr>
          <p:nvPr/>
        </p:nvSpPr>
        <p:spPr bwMode="auto">
          <a:xfrm>
            <a:off x="2195513" y="6524625"/>
            <a:ext cx="2808287" cy="360363"/>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Analyser</a:t>
            </a:r>
          </a:p>
        </p:txBody>
      </p:sp>
      <p:pic>
        <p:nvPicPr>
          <p:cNvPr id="19458" name="Picture 2" descr="File:Aedes aegypti1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66863"/>
            <a:ext cx="3070225" cy="1633537"/>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a:spLocks noChangeArrowheads="1"/>
          </p:cNvSpPr>
          <p:nvPr/>
        </p:nvSpPr>
        <p:spPr bwMode="auto">
          <a:xfrm>
            <a:off x="500063" y="1268413"/>
            <a:ext cx="4038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0363" indent="-360363">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buClr>
                <a:srgbClr val="C00000"/>
              </a:buClr>
              <a:buFont typeface="Wingdings" charset="2"/>
              <a:buChar char="l"/>
            </a:pPr>
            <a:r>
              <a:rPr lang="en-GB" altLang="x-none" sz="2600">
                <a:latin typeface="Century Gothic" charset="0"/>
              </a:rPr>
              <a:t>Provoqué par un virus</a:t>
            </a:r>
          </a:p>
        </p:txBody>
      </p:sp>
      <p:grpSp>
        <p:nvGrpSpPr>
          <p:cNvPr id="3" name="Group 29"/>
          <p:cNvGrpSpPr>
            <a:grpSpLocks/>
          </p:cNvGrpSpPr>
          <p:nvPr/>
        </p:nvGrpSpPr>
        <p:grpSpPr bwMode="auto">
          <a:xfrm>
            <a:off x="31750" y="1820863"/>
            <a:ext cx="5116513" cy="4633912"/>
            <a:chOff x="31530" y="1820527"/>
            <a:chExt cx="5116534" cy="4634313"/>
          </a:xfrm>
        </p:grpSpPr>
        <p:pic>
          <p:nvPicPr>
            <p:cNvPr id="15372" name="Picture 16" descr="blue virus.png"/>
            <p:cNvPicPr>
              <a:picLocks noChangeAspect="1"/>
            </p:cNvPicPr>
            <p:nvPr/>
          </p:nvPicPr>
          <p:blipFill>
            <a:blip r:embed="rId5">
              <a:extLst>
                <a:ext uri="{28A0092B-C50C-407E-A947-70E740481C1C}">
                  <a14:useLocalDpi xmlns:a14="http://schemas.microsoft.com/office/drawing/2010/main" val="0"/>
                </a:ext>
              </a:extLst>
            </a:blip>
            <a:srcRect l="11049"/>
            <a:stretch>
              <a:fillRect/>
            </a:stretch>
          </p:blipFill>
          <p:spPr bwMode="auto">
            <a:xfrm>
              <a:off x="107503" y="1820527"/>
              <a:ext cx="4868847" cy="419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3" name="Group 50"/>
            <p:cNvGrpSpPr>
              <a:grpSpLocks/>
            </p:cNvGrpSpPr>
            <p:nvPr/>
          </p:nvGrpSpPr>
          <p:grpSpPr bwMode="auto">
            <a:xfrm>
              <a:off x="3493178" y="1876910"/>
              <a:ext cx="1652716" cy="1543835"/>
              <a:chOff x="3493178" y="1876910"/>
              <a:chExt cx="1652716" cy="1543835"/>
            </a:xfrm>
          </p:grpSpPr>
          <p:sp>
            <p:nvSpPr>
              <p:cNvPr id="15382" name="TextBox 27"/>
              <p:cNvSpPr txBox="1">
                <a:spLocks noChangeArrowheads="1"/>
              </p:cNvSpPr>
              <p:nvPr/>
            </p:nvSpPr>
            <p:spPr bwMode="auto">
              <a:xfrm>
                <a:off x="3563016" y="1876910"/>
                <a:ext cx="15828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a:solidFill>
                      <a:srgbClr val="FF0000"/>
                    </a:solidFill>
                    <a:latin typeface="Century Gothic" charset="0"/>
                  </a:rPr>
                  <a:t>Enveloppe</a:t>
                </a:r>
              </a:p>
            </p:txBody>
          </p:sp>
          <p:cxnSp>
            <p:nvCxnSpPr>
              <p:cNvPr id="33" name="Straight Connector 32"/>
              <p:cNvCxnSpPr/>
              <p:nvPr/>
            </p:nvCxnSpPr>
            <p:spPr>
              <a:xfrm rot="5400000" flipH="1" flipV="1">
                <a:off x="3957403" y="2574662"/>
                <a:ext cx="750952" cy="176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493882" y="3033482"/>
                <a:ext cx="763590" cy="387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74" name="Group 52"/>
            <p:cNvGrpSpPr>
              <a:grpSpLocks/>
            </p:cNvGrpSpPr>
            <p:nvPr/>
          </p:nvGrpSpPr>
          <p:grpSpPr bwMode="auto">
            <a:xfrm>
              <a:off x="3355425" y="4797152"/>
              <a:ext cx="1792639" cy="760150"/>
              <a:chOff x="3355425" y="4797152"/>
              <a:chExt cx="1792639" cy="760150"/>
            </a:xfrm>
          </p:grpSpPr>
          <p:sp>
            <p:nvSpPr>
              <p:cNvPr id="15379" name="TextBox 18"/>
              <p:cNvSpPr txBox="1">
                <a:spLocks noChangeArrowheads="1"/>
              </p:cNvSpPr>
              <p:nvPr/>
            </p:nvSpPr>
            <p:spPr bwMode="auto">
              <a:xfrm>
                <a:off x="3923928" y="5157192"/>
                <a:ext cx="12241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a:solidFill>
                      <a:srgbClr val="FF0000"/>
                    </a:solidFill>
                    <a:latin typeface="Century Gothic" charset="0"/>
                  </a:rPr>
                  <a:t>Spicules</a:t>
                </a:r>
              </a:p>
            </p:txBody>
          </p:sp>
          <p:cxnSp>
            <p:nvCxnSpPr>
              <p:cNvPr id="44" name="Straight Connector 43"/>
              <p:cNvCxnSpPr/>
              <p:nvPr/>
            </p:nvCxnSpPr>
            <p:spPr>
              <a:xfrm>
                <a:off x="3708195" y="4797347"/>
                <a:ext cx="503240" cy="431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355769" y="5411763"/>
                <a:ext cx="563565" cy="587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75" name="Group 51"/>
            <p:cNvGrpSpPr>
              <a:grpSpLocks/>
            </p:cNvGrpSpPr>
            <p:nvPr/>
          </p:nvGrpSpPr>
          <p:grpSpPr bwMode="auto">
            <a:xfrm>
              <a:off x="31530" y="4293096"/>
              <a:ext cx="1948182" cy="2161744"/>
              <a:chOff x="31530" y="4293096"/>
              <a:chExt cx="1948182" cy="2161744"/>
            </a:xfrm>
          </p:grpSpPr>
          <p:sp>
            <p:nvSpPr>
              <p:cNvPr id="15376" name="TextBox 17"/>
              <p:cNvSpPr txBox="1">
                <a:spLocks noChangeArrowheads="1"/>
              </p:cNvSpPr>
              <p:nvPr/>
            </p:nvSpPr>
            <p:spPr bwMode="auto">
              <a:xfrm>
                <a:off x="31530" y="5746954"/>
                <a:ext cx="16561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a:solidFill>
                      <a:srgbClr val="FF0000"/>
                    </a:solidFill>
                    <a:latin typeface="Century Gothic" charset="0"/>
                  </a:rPr>
                  <a:t>Information génétique</a:t>
                </a:r>
              </a:p>
            </p:txBody>
          </p:sp>
          <p:cxnSp>
            <p:nvCxnSpPr>
              <p:cNvPr id="48" name="Straight Connector 47"/>
              <p:cNvCxnSpPr/>
              <p:nvPr/>
            </p:nvCxnSpPr>
            <p:spPr>
              <a:xfrm flipH="1">
                <a:off x="450632" y="4292478"/>
                <a:ext cx="1528769" cy="9176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198196" y="5456217"/>
                <a:ext cx="5175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2000"/>
                                        <p:tgtEl>
                                          <p:spTgt spid="21">
                                            <p:txEl>
                                              <p:pRg st="0" end="0"/>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animEffect transition="in" filter="fade">
                                      <p:cBhvr>
                                        <p:cTn id="19" dur="2000"/>
                                        <p:tgtEl>
                                          <p:spTgt spid="21">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fade">
                                      <p:cBhvr>
                                        <p:cTn id="22"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4"/>
          <p:cNvSpPr txBox="1">
            <a:spLocks noChangeArrowheads="1"/>
          </p:cNvSpPr>
          <p:nvPr/>
        </p:nvSpPr>
        <p:spPr bwMode="auto">
          <a:xfrm>
            <a:off x="8172450" y="642938"/>
            <a:ext cx="936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a:t>
            </a:r>
          </a:p>
        </p:txBody>
      </p:sp>
      <p:pic>
        <p:nvPicPr>
          <p:cNvPr id="16387" name="Picture 45" descr="Student sheets.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7900" y="95250"/>
            <a:ext cx="509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Rounded Rectangle 154"/>
          <p:cNvSpPr/>
          <p:nvPr/>
        </p:nvSpPr>
        <p:spPr>
          <a:xfrm>
            <a:off x="-36513" y="6524625"/>
            <a:ext cx="2232026" cy="357188"/>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S'engager</a:t>
            </a:r>
            <a:endParaRPr lang="en-GB" sz="2000" dirty="0">
              <a:solidFill>
                <a:schemeClr val="tx1">
                  <a:lumMod val="50000"/>
                  <a:lumOff val="50000"/>
                </a:schemeClr>
              </a:solidFill>
              <a:latin typeface="Century Gothic" pitchFamily="34" charset="0"/>
            </a:endParaRPr>
          </a:p>
        </p:txBody>
      </p:sp>
      <p:sp>
        <p:nvSpPr>
          <p:cNvPr id="156" name="Rectangle 155"/>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sp>
        <p:nvSpPr>
          <p:cNvPr id="159" name="Rounded Rectangle 158"/>
          <p:cNvSpPr>
            <a:spLocks noChangeArrowheads="1"/>
          </p:cNvSpPr>
          <p:nvPr/>
        </p:nvSpPr>
        <p:spPr bwMode="auto">
          <a:xfrm>
            <a:off x="2195513" y="6524625"/>
            <a:ext cx="2808287" cy="360363"/>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Analyser</a:t>
            </a:r>
          </a:p>
        </p:txBody>
      </p:sp>
      <p:grpSp>
        <p:nvGrpSpPr>
          <p:cNvPr id="2" name="Group 20"/>
          <p:cNvGrpSpPr>
            <a:grpSpLocks/>
          </p:cNvGrpSpPr>
          <p:nvPr/>
        </p:nvGrpSpPr>
        <p:grpSpPr bwMode="auto">
          <a:xfrm>
            <a:off x="1430338" y="254000"/>
            <a:ext cx="7056437" cy="692150"/>
            <a:chOff x="1655561" y="5373216"/>
            <a:chExt cx="3685225" cy="692696"/>
          </a:xfrm>
        </p:grpSpPr>
        <p:sp>
          <p:nvSpPr>
            <p:cNvPr id="162" name="Rounded Rectangle 161"/>
            <p:cNvSpPr/>
            <p:nvPr/>
          </p:nvSpPr>
          <p:spPr>
            <a:xfrm>
              <a:off x="1831181" y="5373216"/>
              <a:ext cx="3396793" cy="692696"/>
            </a:xfrm>
            <a:prstGeom prst="roundRect">
              <a:avLst/>
            </a:prstGeom>
            <a:solidFill>
              <a:srgbClr val="346C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451" name="TextBox 162"/>
            <p:cNvSpPr txBox="1">
              <a:spLocks noChangeArrowheads="1"/>
            </p:cNvSpPr>
            <p:nvPr/>
          </p:nvSpPr>
          <p:spPr bwMode="auto">
            <a:xfrm>
              <a:off x="1655561" y="5418570"/>
              <a:ext cx="36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800" b="1">
                  <a:solidFill>
                    <a:schemeClr val="bg1"/>
                  </a:solidFill>
                  <a:latin typeface="Century Gothic" charset="0"/>
                </a:rPr>
                <a:t>Jeu : </a:t>
              </a:r>
              <a:r>
                <a:rPr lang="en-GB" altLang="x-none" sz="2800">
                  <a:solidFill>
                    <a:schemeClr val="bg1"/>
                  </a:solidFill>
                  <a:latin typeface="Century Gothic" charset="0"/>
                </a:rPr>
                <a:t>Comment le vaccin agit-il ?</a:t>
              </a:r>
            </a:p>
          </p:txBody>
        </p:sp>
      </p:grpSp>
      <p:grpSp>
        <p:nvGrpSpPr>
          <p:cNvPr id="3" name="Group 167"/>
          <p:cNvGrpSpPr>
            <a:grpSpLocks/>
          </p:cNvGrpSpPr>
          <p:nvPr/>
        </p:nvGrpSpPr>
        <p:grpSpPr bwMode="auto">
          <a:xfrm>
            <a:off x="4859338" y="1052513"/>
            <a:ext cx="3730625" cy="2952750"/>
            <a:chOff x="4067944" y="980728"/>
            <a:chExt cx="3730352" cy="2952748"/>
          </a:xfrm>
        </p:grpSpPr>
        <p:sp>
          <p:nvSpPr>
            <p:cNvPr id="84" name="Rectangle 83"/>
            <p:cNvSpPr>
              <a:spLocks noChangeArrowheads="1"/>
            </p:cNvSpPr>
            <p:nvPr/>
          </p:nvSpPr>
          <p:spPr bwMode="auto">
            <a:xfrm>
              <a:off x="4067944" y="990020"/>
              <a:ext cx="3005043" cy="2880320"/>
            </a:xfrm>
            <a:prstGeom prst="rect">
              <a:avLst/>
            </a:prstGeom>
            <a:solidFill>
              <a:schemeClr val="bg1"/>
            </a:solidFill>
            <a:ln w="19050">
              <a:solidFill>
                <a:srgbClr val="008EC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16435" name="Picture 90" descr="white blood cell 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9721247">
              <a:off x="4378131" y="2048233"/>
              <a:ext cx="2161785" cy="188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6" name="TextBox 62"/>
            <p:cNvSpPr txBox="1">
              <a:spLocks noChangeArrowheads="1"/>
            </p:cNvSpPr>
            <p:nvPr/>
          </p:nvSpPr>
          <p:spPr bwMode="auto">
            <a:xfrm>
              <a:off x="5580112" y="1340768"/>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virus</a:t>
              </a:r>
            </a:p>
          </p:txBody>
        </p:sp>
        <p:cxnSp>
          <p:nvCxnSpPr>
            <p:cNvPr id="65" name="Straight Connector 64"/>
            <p:cNvCxnSpPr>
              <a:cxnSpLocks noChangeShapeType="1"/>
            </p:cNvCxnSpPr>
            <p:nvPr/>
          </p:nvCxnSpPr>
          <p:spPr bwMode="auto">
            <a:xfrm flipH="1">
              <a:off x="5004048" y="1573208"/>
              <a:ext cx="536468" cy="72008"/>
            </a:xfrm>
            <a:prstGeom prst="line">
              <a:avLst/>
            </a:prstGeom>
            <a:noFill/>
            <a:ln w="12700">
              <a:solidFill>
                <a:schemeClr val="tx1"/>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sp>
          <p:nvSpPr>
            <p:cNvPr id="16438" name="TextBox 65"/>
            <p:cNvSpPr txBox="1">
              <a:spLocks noChangeArrowheads="1"/>
            </p:cNvSpPr>
            <p:nvPr/>
          </p:nvSpPr>
          <p:spPr bwMode="auto">
            <a:xfrm>
              <a:off x="6142112" y="1680592"/>
              <a:ext cx="16561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Votre</a:t>
              </a:r>
            </a:p>
            <a:p>
              <a:r>
                <a:rPr lang="en-GB" altLang="x-none">
                  <a:latin typeface="Century Gothic" charset="0"/>
                </a:rPr>
                <a:t> cellule</a:t>
              </a:r>
            </a:p>
          </p:txBody>
        </p:sp>
        <p:cxnSp>
          <p:nvCxnSpPr>
            <p:cNvPr id="67" name="Straight Connector 66"/>
            <p:cNvCxnSpPr>
              <a:cxnSpLocks noChangeShapeType="1"/>
            </p:cNvCxnSpPr>
            <p:nvPr/>
          </p:nvCxnSpPr>
          <p:spPr bwMode="auto">
            <a:xfrm rot="5400000">
              <a:off x="5913694" y="2164250"/>
              <a:ext cx="254877" cy="201960"/>
            </a:xfrm>
            <a:prstGeom prst="line">
              <a:avLst/>
            </a:prstGeom>
            <a:noFill/>
            <a:ln w="12700">
              <a:solidFill>
                <a:schemeClr val="tx1"/>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sp>
          <p:nvSpPr>
            <p:cNvPr id="86" name="Oval 85"/>
            <p:cNvSpPr/>
            <p:nvPr/>
          </p:nvSpPr>
          <p:spPr>
            <a:xfrm>
              <a:off x="6876025" y="1125190"/>
              <a:ext cx="431768" cy="43180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800" b="1" dirty="0">
                <a:solidFill>
                  <a:srgbClr val="C00000"/>
                </a:solidFill>
              </a:endParaRPr>
            </a:p>
            <a:p>
              <a:pPr algn="ctr" fontAlgn="auto">
                <a:spcBef>
                  <a:spcPts val="0"/>
                </a:spcBef>
                <a:spcAft>
                  <a:spcPts val="0"/>
                </a:spcAft>
                <a:defRPr/>
              </a:pPr>
              <a:r>
                <a:rPr lang="en-GB" sz="2800" b="1" dirty="0">
                  <a:solidFill>
                    <a:srgbClr val="C00000"/>
                  </a:solidFill>
                </a:rPr>
                <a:t>3</a:t>
              </a:r>
              <a:endParaRPr lang="en-GB" sz="2800" b="1" dirty="0">
                <a:solidFill>
                  <a:srgbClr val="C00000"/>
                </a:solidFill>
              </a:endParaRPr>
            </a:p>
          </p:txBody>
        </p:sp>
        <p:pic>
          <p:nvPicPr>
            <p:cNvPr id="16441" name="Picture 98" descr="chimp viru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1409873"/>
              <a:ext cx="432048"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2" name="Picture 100" descr="chimp viru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409873"/>
              <a:ext cx="432048"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3" name="Picture 101" descr="chimp viru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1841921"/>
              <a:ext cx="432048"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Freeform 163"/>
            <p:cNvSpPr/>
            <p:nvPr/>
          </p:nvSpPr>
          <p:spPr>
            <a:xfrm>
              <a:off x="5002918" y="2645433"/>
              <a:ext cx="839588" cy="764812"/>
            </a:xfrm>
            <a:custGeom>
              <a:avLst/>
              <a:gdLst>
                <a:gd name="connsiteX0" fmla="*/ 481716 w 839588"/>
                <a:gd name="connsiteY0" fmla="*/ 8067 h 764812"/>
                <a:gd name="connsiteX1" fmla="*/ 371358 w 839588"/>
                <a:gd name="connsiteY1" fmla="*/ 39598 h 764812"/>
                <a:gd name="connsiteX2" fmla="*/ 324061 w 839588"/>
                <a:gd name="connsiteY2" fmla="*/ 55364 h 764812"/>
                <a:gd name="connsiteX3" fmla="*/ 213703 w 839588"/>
                <a:gd name="connsiteY3" fmla="*/ 86895 h 764812"/>
                <a:gd name="connsiteX4" fmla="*/ 182171 w 839588"/>
                <a:gd name="connsiteY4" fmla="*/ 118426 h 764812"/>
                <a:gd name="connsiteX5" fmla="*/ 134875 w 839588"/>
                <a:gd name="connsiteY5" fmla="*/ 149957 h 764812"/>
                <a:gd name="connsiteX6" fmla="*/ 103344 w 839588"/>
                <a:gd name="connsiteY6" fmla="*/ 197253 h 764812"/>
                <a:gd name="connsiteX7" fmla="*/ 56047 w 839588"/>
                <a:gd name="connsiteY7" fmla="*/ 244550 h 764812"/>
                <a:gd name="connsiteX8" fmla="*/ 24516 w 839588"/>
                <a:gd name="connsiteY8" fmla="*/ 339143 h 764812"/>
                <a:gd name="connsiteX9" fmla="*/ 8751 w 839588"/>
                <a:gd name="connsiteY9" fmla="*/ 386439 h 764812"/>
                <a:gd name="connsiteX10" fmla="*/ 87578 w 839588"/>
                <a:gd name="connsiteY10" fmla="*/ 654453 h 764812"/>
                <a:gd name="connsiteX11" fmla="*/ 276765 w 839588"/>
                <a:gd name="connsiteY11" fmla="*/ 749046 h 764812"/>
                <a:gd name="connsiteX12" fmla="*/ 324061 w 839588"/>
                <a:gd name="connsiteY12" fmla="*/ 764812 h 764812"/>
                <a:gd name="connsiteX13" fmla="*/ 529013 w 839588"/>
                <a:gd name="connsiteY13" fmla="*/ 749046 h 764812"/>
                <a:gd name="connsiteX14" fmla="*/ 639371 w 839588"/>
                <a:gd name="connsiteY14" fmla="*/ 717515 h 764812"/>
                <a:gd name="connsiteX15" fmla="*/ 718199 w 839588"/>
                <a:gd name="connsiteY15" fmla="*/ 654453 h 764812"/>
                <a:gd name="connsiteX16" fmla="*/ 812792 w 839588"/>
                <a:gd name="connsiteY16" fmla="*/ 575626 h 764812"/>
                <a:gd name="connsiteX17" fmla="*/ 797027 w 839588"/>
                <a:gd name="connsiteY17" fmla="*/ 417970 h 764812"/>
                <a:gd name="connsiteX18" fmla="*/ 781261 w 839588"/>
                <a:gd name="connsiteY18" fmla="*/ 370674 h 764812"/>
                <a:gd name="connsiteX19" fmla="*/ 765496 w 839588"/>
                <a:gd name="connsiteY19" fmla="*/ 102660 h 764812"/>
                <a:gd name="connsiteX20" fmla="*/ 670903 w 839588"/>
                <a:gd name="connsiteY20" fmla="*/ 39598 h 764812"/>
                <a:gd name="connsiteX21" fmla="*/ 418654 w 839588"/>
                <a:gd name="connsiteY21" fmla="*/ 39598 h 76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9588" h="764812">
                  <a:moveTo>
                    <a:pt x="481716" y="8067"/>
                  </a:moveTo>
                  <a:cubicBezTo>
                    <a:pt x="368302" y="45871"/>
                    <a:pt x="509948" y="0"/>
                    <a:pt x="371358" y="39598"/>
                  </a:cubicBezTo>
                  <a:cubicBezTo>
                    <a:pt x="355379" y="44164"/>
                    <a:pt x="340040" y="50799"/>
                    <a:pt x="324061" y="55364"/>
                  </a:cubicBezTo>
                  <a:cubicBezTo>
                    <a:pt x="185497" y="94954"/>
                    <a:pt x="327097" y="49096"/>
                    <a:pt x="213703" y="86895"/>
                  </a:cubicBezTo>
                  <a:cubicBezTo>
                    <a:pt x="203192" y="97405"/>
                    <a:pt x="193778" y="109141"/>
                    <a:pt x="182171" y="118426"/>
                  </a:cubicBezTo>
                  <a:cubicBezTo>
                    <a:pt x="167375" y="130262"/>
                    <a:pt x="148273" y="136559"/>
                    <a:pt x="134875" y="149957"/>
                  </a:cubicBezTo>
                  <a:cubicBezTo>
                    <a:pt x="121477" y="163355"/>
                    <a:pt x="115474" y="182697"/>
                    <a:pt x="103344" y="197253"/>
                  </a:cubicBezTo>
                  <a:cubicBezTo>
                    <a:pt x="89070" y="214381"/>
                    <a:pt x="71813" y="228784"/>
                    <a:pt x="56047" y="244550"/>
                  </a:cubicBezTo>
                  <a:lnTo>
                    <a:pt x="24516" y="339143"/>
                  </a:lnTo>
                  <a:lnTo>
                    <a:pt x="8751" y="386439"/>
                  </a:lnTo>
                  <a:cubicBezTo>
                    <a:pt x="16180" y="468163"/>
                    <a:pt x="0" y="596068"/>
                    <a:pt x="87578" y="654453"/>
                  </a:cubicBezTo>
                  <a:cubicBezTo>
                    <a:pt x="209828" y="735953"/>
                    <a:pt x="146218" y="705530"/>
                    <a:pt x="276765" y="749046"/>
                  </a:cubicBezTo>
                  <a:lnTo>
                    <a:pt x="324061" y="764812"/>
                  </a:lnTo>
                  <a:cubicBezTo>
                    <a:pt x="392378" y="759557"/>
                    <a:pt x="460963" y="757052"/>
                    <a:pt x="529013" y="749046"/>
                  </a:cubicBezTo>
                  <a:cubicBezTo>
                    <a:pt x="559613" y="745446"/>
                    <a:pt x="608782" y="727712"/>
                    <a:pt x="639371" y="717515"/>
                  </a:cubicBezTo>
                  <a:cubicBezTo>
                    <a:pt x="731110" y="625779"/>
                    <a:pt x="598867" y="753896"/>
                    <a:pt x="718199" y="654453"/>
                  </a:cubicBezTo>
                  <a:cubicBezTo>
                    <a:pt x="839588" y="553296"/>
                    <a:pt x="695365" y="653911"/>
                    <a:pt x="812792" y="575626"/>
                  </a:cubicBezTo>
                  <a:cubicBezTo>
                    <a:pt x="807537" y="523074"/>
                    <a:pt x="805058" y="470170"/>
                    <a:pt x="797027" y="417970"/>
                  </a:cubicBezTo>
                  <a:cubicBezTo>
                    <a:pt x="794500" y="401545"/>
                    <a:pt x="782915" y="387210"/>
                    <a:pt x="781261" y="370674"/>
                  </a:cubicBezTo>
                  <a:cubicBezTo>
                    <a:pt x="772356" y="281626"/>
                    <a:pt x="793796" y="187560"/>
                    <a:pt x="765496" y="102660"/>
                  </a:cubicBezTo>
                  <a:cubicBezTo>
                    <a:pt x="753512" y="66709"/>
                    <a:pt x="708799" y="39598"/>
                    <a:pt x="670903" y="39598"/>
                  </a:cubicBezTo>
                  <a:lnTo>
                    <a:pt x="418654" y="39598"/>
                  </a:lnTo>
                </a:path>
              </a:pathLst>
            </a:custGeom>
            <a:solidFill>
              <a:schemeClr val="tx1">
                <a:lumMod val="50000"/>
                <a:lumOff val="50000"/>
              </a:schemeClr>
            </a:solidFill>
            <a:ln>
              <a:noFill/>
            </a:ln>
            <a:effectLst>
              <a:softEdge rad="63500"/>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16447" name="TextBox 165"/>
            <p:cNvSpPr txBox="1">
              <a:spLocks noChangeArrowheads="1"/>
            </p:cNvSpPr>
            <p:nvPr/>
          </p:nvSpPr>
          <p:spPr bwMode="auto">
            <a:xfrm>
              <a:off x="4067944" y="980728"/>
              <a:ext cx="336956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700">
                  <a:latin typeface="Century Gothic" charset="0"/>
                </a:rPr>
                <a:t>Dans le système sanguin...</a:t>
              </a:r>
            </a:p>
          </p:txBody>
        </p:sp>
      </p:grpSp>
      <p:grpSp>
        <p:nvGrpSpPr>
          <p:cNvPr id="4" name="Group 57"/>
          <p:cNvGrpSpPr>
            <a:grpSpLocks/>
          </p:cNvGrpSpPr>
          <p:nvPr/>
        </p:nvGrpSpPr>
        <p:grpSpPr bwMode="auto">
          <a:xfrm>
            <a:off x="1187450" y="4076700"/>
            <a:ext cx="3529013" cy="2305050"/>
            <a:chOff x="1043608" y="4005064"/>
            <a:chExt cx="3528392" cy="2304256"/>
          </a:xfrm>
        </p:grpSpPr>
        <p:pic>
          <p:nvPicPr>
            <p:cNvPr id="218" name="Picture 2" descr="File:Aedes aegypti141.jpg"/>
            <p:cNvPicPr>
              <a:picLocks noChangeAspect="1" noChangeArrowheads="1"/>
            </p:cNvPicPr>
            <p:nvPr/>
          </p:nvPicPr>
          <p:blipFill>
            <a:blip r:embed="rId8">
              <a:extLst>
                <a:ext uri="{28A0092B-C50C-407E-A947-70E740481C1C}">
                  <a14:useLocalDpi xmlns:a14="http://schemas.microsoft.com/office/drawing/2010/main" val="0"/>
                </a:ext>
              </a:extLst>
            </a:blip>
            <a:srcRect r="19083"/>
            <a:stretch>
              <a:fillRect/>
            </a:stretch>
          </p:blipFill>
          <p:spPr bwMode="auto">
            <a:xfrm>
              <a:off x="1259631" y="4005064"/>
              <a:ext cx="3312369" cy="230425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 name="Rectangle 199"/>
            <p:cNvSpPr/>
            <p:nvPr/>
          </p:nvSpPr>
          <p:spPr>
            <a:xfrm>
              <a:off x="1259470" y="4005064"/>
              <a:ext cx="3312530" cy="2304256"/>
            </a:xfrm>
            <a:prstGeom prst="rect">
              <a:avLst/>
            </a:prstGeom>
            <a:noFill/>
            <a:ln w="19050">
              <a:solidFill>
                <a:srgbClr val="008E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2" name="Oval 201"/>
            <p:cNvSpPr/>
            <p:nvPr/>
          </p:nvSpPr>
          <p:spPr>
            <a:xfrm>
              <a:off x="1043608" y="4220890"/>
              <a:ext cx="431724" cy="431651"/>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800" b="1" dirty="0">
                <a:solidFill>
                  <a:srgbClr val="C00000"/>
                </a:solidFill>
                <a:latin typeface="Century Gothic" pitchFamily="34" charset="0"/>
              </a:endParaRPr>
            </a:p>
            <a:p>
              <a:pPr algn="ctr" fontAlgn="auto">
                <a:spcBef>
                  <a:spcPts val="0"/>
                </a:spcBef>
                <a:spcAft>
                  <a:spcPts val="0"/>
                </a:spcAft>
                <a:defRPr/>
              </a:pPr>
              <a:r>
                <a:rPr lang="en-GB" sz="2800" b="1" dirty="0">
                  <a:solidFill>
                    <a:srgbClr val="C00000"/>
                  </a:solidFill>
                  <a:latin typeface="Century Gothic" pitchFamily="34" charset="0"/>
                </a:rPr>
                <a:t>5</a:t>
              </a:r>
              <a:endParaRPr lang="en-GB" sz="2800" b="1" dirty="0">
                <a:solidFill>
                  <a:srgbClr val="C00000"/>
                </a:solidFill>
                <a:latin typeface="Century Gothic" pitchFamily="34" charset="0"/>
              </a:endParaRPr>
            </a:p>
          </p:txBody>
        </p:sp>
      </p:grpSp>
      <p:grpSp>
        <p:nvGrpSpPr>
          <p:cNvPr id="5" name="Group 63"/>
          <p:cNvGrpSpPr>
            <a:grpSpLocks/>
          </p:cNvGrpSpPr>
          <p:nvPr/>
        </p:nvGrpSpPr>
        <p:grpSpPr bwMode="auto">
          <a:xfrm>
            <a:off x="2971800" y="1282700"/>
            <a:ext cx="1673225" cy="2651125"/>
            <a:chOff x="3059044" y="1196752"/>
            <a:chExt cx="1673636" cy="2650939"/>
          </a:xfrm>
        </p:grpSpPr>
        <p:pic>
          <p:nvPicPr>
            <p:cNvPr id="55" name="Picture 54" descr="vaccinat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H="1">
              <a:off x="3064669" y="1419485"/>
              <a:ext cx="1666519" cy="242318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Rectangle 105"/>
            <p:cNvSpPr>
              <a:spLocks noChangeArrowheads="1"/>
            </p:cNvSpPr>
            <p:nvPr/>
          </p:nvSpPr>
          <p:spPr bwMode="auto">
            <a:xfrm>
              <a:off x="3059044" y="1412015"/>
              <a:ext cx="1673636" cy="2435676"/>
            </a:xfrm>
            <a:prstGeom prst="rect">
              <a:avLst/>
            </a:prstGeom>
            <a:noFill/>
            <a:ln w="19050">
              <a:solidFill>
                <a:srgbClr val="008EC0"/>
              </a:solidFill>
              <a:miter lim="800000"/>
              <a:headEnd/>
              <a:tailEnd/>
            </a:ln>
            <a:effectLst>
              <a:outerShdw blurRad="63500" algn="tl" rotWithShape="0">
                <a:srgbClr val="000000">
                  <a:alpha val="50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27" name="Oval 126"/>
            <p:cNvSpPr/>
            <p:nvPr/>
          </p:nvSpPr>
          <p:spPr>
            <a:xfrm>
              <a:off x="3635449" y="1196752"/>
              <a:ext cx="431906" cy="43177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800" b="1" dirty="0">
                <a:solidFill>
                  <a:srgbClr val="C00000"/>
                </a:solidFill>
              </a:endParaRPr>
            </a:p>
            <a:p>
              <a:pPr algn="ctr" fontAlgn="auto">
                <a:spcBef>
                  <a:spcPts val="0"/>
                </a:spcBef>
                <a:spcAft>
                  <a:spcPts val="0"/>
                </a:spcAft>
                <a:defRPr/>
              </a:pPr>
              <a:r>
                <a:rPr lang="en-GB" sz="2800" b="1" dirty="0">
                  <a:solidFill>
                    <a:srgbClr val="C00000"/>
                  </a:solidFill>
                </a:rPr>
                <a:t>2</a:t>
              </a:r>
              <a:endParaRPr lang="en-GB" sz="2800" b="1" dirty="0">
                <a:solidFill>
                  <a:srgbClr val="C00000"/>
                </a:solidFill>
              </a:endParaRPr>
            </a:p>
          </p:txBody>
        </p:sp>
      </p:grpSp>
      <p:sp>
        <p:nvSpPr>
          <p:cNvPr id="157" name="Rounded Rectangle 156"/>
          <p:cNvSpPr/>
          <p:nvPr/>
        </p:nvSpPr>
        <p:spPr>
          <a:xfrm>
            <a:off x="5003800" y="6529388"/>
            <a:ext cx="2089150" cy="355600"/>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Evaluer</a:t>
            </a:r>
            <a:endParaRPr lang="en-GB" sz="2000" dirty="0">
              <a:solidFill>
                <a:schemeClr val="tx1">
                  <a:lumMod val="50000"/>
                  <a:lumOff val="50000"/>
                </a:schemeClr>
              </a:solidFill>
              <a:latin typeface="Century Gothic" pitchFamily="34" charset="0"/>
            </a:endParaRPr>
          </a:p>
        </p:txBody>
      </p:sp>
      <p:grpSp>
        <p:nvGrpSpPr>
          <p:cNvPr id="6" name="Group 67"/>
          <p:cNvGrpSpPr>
            <a:grpSpLocks/>
          </p:cNvGrpSpPr>
          <p:nvPr/>
        </p:nvGrpSpPr>
        <p:grpSpPr bwMode="auto">
          <a:xfrm>
            <a:off x="4859338" y="4087813"/>
            <a:ext cx="3529012" cy="2293937"/>
            <a:chOff x="4860032" y="4087035"/>
            <a:chExt cx="3528392" cy="2294293"/>
          </a:xfrm>
        </p:grpSpPr>
        <p:sp>
          <p:nvSpPr>
            <p:cNvPr id="135" name="Rectangle 134"/>
            <p:cNvSpPr>
              <a:spLocks noChangeArrowheads="1"/>
            </p:cNvSpPr>
            <p:nvPr/>
          </p:nvSpPr>
          <p:spPr bwMode="auto">
            <a:xfrm>
              <a:off x="4860032" y="4087035"/>
              <a:ext cx="3312368" cy="2294293"/>
            </a:xfrm>
            <a:prstGeom prst="rect">
              <a:avLst/>
            </a:prstGeom>
            <a:solidFill>
              <a:schemeClr val="bg1"/>
            </a:solidFill>
            <a:ln w="19050">
              <a:solidFill>
                <a:srgbClr val="008EC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6412" name="TextBox 130"/>
            <p:cNvSpPr txBox="1">
              <a:spLocks noChangeArrowheads="1"/>
            </p:cNvSpPr>
            <p:nvPr/>
          </p:nvSpPr>
          <p:spPr bwMode="auto">
            <a:xfrm>
              <a:off x="5508104" y="5967813"/>
              <a:ext cx="1512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anticorps</a:t>
              </a:r>
            </a:p>
          </p:txBody>
        </p:sp>
        <p:sp>
          <p:nvSpPr>
            <p:cNvPr id="136" name="Oval 135"/>
            <p:cNvSpPr/>
            <p:nvPr/>
          </p:nvSpPr>
          <p:spPr>
            <a:xfrm>
              <a:off x="7956700" y="5617622"/>
              <a:ext cx="431724" cy="431867"/>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800" b="1" dirty="0">
                <a:solidFill>
                  <a:srgbClr val="C00000"/>
                </a:solidFill>
                <a:latin typeface="Century Gothic" pitchFamily="34" charset="0"/>
              </a:endParaRPr>
            </a:p>
            <a:p>
              <a:pPr algn="ctr" fontAlgn="auto">
                <a:spcBef>
                  <a:spcPts val="0"/>
                </a:spcBef>
                <a:spcAft>
                  <a:spcPts val="0"/>
                </a:spcAft>
                <a:defRPr/>
              </a:pPr>
              <a:r>
                <a:rPr lang="en-GB" sz="2800" b="1" dirty="0">
                  <a:solidFill>
                    <a:srgbClr val="C00000"/>
                  </a:solidFill>
                  <a:latin typeface="Century Gothic" pitchFamily="34" charset="0"/>
                </a:rPr>
                <a:t>4</a:t>
              </a:r>
              <a:endParaRPr lang="en-GB" sz="2800" b="1" dirty="0">
                <a:solidFill>
                  <a:srgbClr val="C00000"/>
                </a:solidFill>
                <a:latin typeface="Century Gothic" pitchFamily="34" charset="0"/>
              </a:endParaRPr>
            </a:p>
          </p:txBody>
        </p:sp>
        <p:pic>
          <p:nvPicPr>
            <p:cNvPr id="16414" name="Picture 172" descr="chimp viru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4536945"/>
              <a:ext cx="432048"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174" descr="chimp viru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4968993"/>
              <a:ext cx="432048"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1"/>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836089">
              <a:off x="6824886" y="4364945"/>
              <a:ext cx="288339" cy="42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Picture 1"/>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945812">
              <a:off x="6918049" y="5220868"/>
              <a:ext cx="293673" cy="43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1"/>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226253">
              <a:off x="6416745" y="5204465"/>
              <a:ext cx="297150" cy="44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9" name="Picture 1"/>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4890">
              <a:off x="7317362" y="4222114"/>
              <a:ext cx="345534" cy="51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2320" y="4752969"/>
              <a:ext cx="5048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1" name="Picture 1"/>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8782">
              <a:off x="7716985" y="5198006"/>
              <a:ext cx="345575" cy="51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8" name="Straight Connector 197"/>
            <p:cNvCxnSpPr>
              <a:cxnSpLocks noChangeShapeType="1"/>
            </p:cNvCxnSpPr>
            <p:nvPr/>
          </p:nvCxnSpPr>
          <p:spPr bwMode="auto">
            <a:xfrm flipH="1">
              <a:off x="6732240" y="5581004"/>
              <a:ext cx="168155" cy="440284"/>
            </a:xfrm>
            <a:prstGeom prst="line">
              <a:avLst/>
            </a:prstGeom>
            <a:noFill/>
            <a:ln w="12700">
              <a:solidFill>
                <a:schemeClr val="tx1"/>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pic>
          <p:nvPicPr>
            <p:cNvPr id="16423" name="Picture 168" descr="white blood cell 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9721247">
              <a:off x="5098212" y="4220668"/>
              <a:ext cx="2161785" cy="188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Freeform 171"/>
            <p:cNvSpPr/>
            <p:nvPr/>
          </p:nvSpPr>
          <p:spPr>
            <a:xfrm>
              <a:off x="5578983" y="4629669"/>
              <a:ext cx="839588" cy="764812"/>
            </a:xfrm>
            <a:custGeom>
              <a:avLst/>
              <a:gdLst>
                <a:gd name="connsiteX0" fmla="*/ 481716 w 839588"/>
                <a:gd name="connsiteY0" fmla="*/ 8067 h 764812"/>
                <a:gd name="connsiteX1" fmla="*/ 371358 w 839588"/>
                <a:gd name="connsiteY1" fmla="*/ 39598 h 764812"/>
                <a:gd name="connsiteX2" fmla="*/ 324061 w 839588"/>
                <a:gd name="connsiteY2" fmla="*/ 55364 h 764812"/>
                <a:gd name="connsiteX3" fmla="*/ 213703 w 839588"/>
                <a:gd name="connsiteY3" fmla="*/ 86895 h 764812"/>
                <a:gd name="connsiteX4" fmla="*/ 182171 w 839588"/>
                <a:gd name="connsiteY4" fmla="*/ 118426 h 764812"/>
                <a:gd name="connsiteX5" fmla="*/ 134875 w 839588"/>
                <a:gd name="connsiteY5" fmla="*/ 149957 h 764812"/>
                <a:gd name="connsiteX6" fmla="*/ 103344 w 839588"/>
                <a:gd name="connsiteY6" fmla="*/ 197253 h 764812"/>
                <a:gd name="connsiteX7" fmla="*/ 56047 w 839588"/>
                <a:gd name="connsiteY7" fmla="*/ 244550 h 764812"/>
                <a:gd name="connsiteX8" fmla="*/ 24516 w 839588"/>
                <a:gd name="connsiteY8" fmla="*/ 339143 h 764812"/>
                <a:gd name="connsiteX9" fmla="*/ 8751 w 839588"/>
                <a:gd name="connsiteY9" fmla="*/ 386439 h 764812"/>
                <a:gd name="connsiteX10" fmla="*/ 87578 w 839588"/>
                <a:gd name="connsiteY10" fmla="*/ 654453 h 764812"/>
                <a:gd name="connsiteX11" fmla="*/ 276765 w 839588"/>
                <a:gd name="connsiteY11" fmla="*/ 749046 h 764812"/>
                <a:gd name="connsiteX12" fmla="*/ 324061 w 839588"/>
                <a:gd name="connsiteY12" fmla="*/ 764812 h 764812"/>
                <a:gd name="connsiteX13" fmla="*/ 529013 w 839588"/>
                <a:gd name="connsiteY13" fmla="*/ 749046 h 764812"/>
                <a:gd name="connsiteX14" fmla="*/ 639371 w 839588"/>
                <a:gd name="connsiteY14" fmla="*/ 717515 h 764812"/>
                <a:gd name="connsiteX15" fmla="*/ 718199 w 839588"/>
                <a:gd name="connsiteY15" fmla="*/ 654453 h 764812"/>
                <a:gd name="connsiteX16" fmla="*/ 812792 w 839588"/>
                <a:gd name="connsiteY16" fmla="*/ 575626 h 764812"/>
                <a:gd name="connsiteX17" fmla="*/ 797027 w 839588"/>
                <a:gd name="connsiteY17" fmla="*/ 417970 h 764812"/>
                <a:gd name="connsiteX18" fmla="*/ 781261 w 839588"/>
                <a:gd name="connsiteY18" fmla="*/ 370674 h 764812"/>
                <a:gd name="connsiteX19" fmla="*/ 765496 w 839588"/>
                <a:gd name="connsiteY19" fmla="*/ 102660 h 764812"/>
                <a:gd name="connsiteX20" fmla="*/ 670903 w 839588"/>
                <a:gd name="connsiteY20" fmla="*/ 39598 h 764812"/>
                <a:gd name="connsiteX21" fmla="*/ 418654 w 839588"/>
                <a:gd name="connsiteY21" fmla="*/ 39598 h 76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9588" h="764812">
                  <a:moveTo>
                    <a:pt x="481716" y="8067"/>
                  </a:moveTo>
                  <a:cubicBezTo>
                    <a:pt x="368302" y="45871"/>
                    <a:pt x="509948" y="0"/>
                    <a:pt x="371358" y="39598"/>
                  </a:cubicBezTo>
                  <a:cubicBezTo>
                    <a:pt x="355379" y="44164"/>
                    <a:pt x="340040" y="50799"/>
                    <a:pt x="324061" y="55364"/>
                  </a:cubicBezTo>
                  <a:cubicBezTo>
                    <a:pt x="185497" y="94954"/>
                    <a:pt x="327097" y="49096"/>
                    <a:pt x="213703" y="86895"/>
                  </a:cubicBezTo>
                  <a:cubicBezTo>
                    <a:pt x="203192" y="97405"/>
                    <a:pt x="193778" y="109141"/>
                    <a:pt x="182171" y="118426"/>
                  </a:cubicBezTo>
                  <a:cubicBezTo>
                    <a:pt x="167375" y="130262"/>
                    <a:pt x="148273" y="136559"/>
                    <a:pt x="134875" y="149957"/>
                  </a:cubicBezTo>
                  <a:cubicBezTo>
                    <a:pt x="121477" y="163355"/>
                    <a:pt x="115474" y="182697"/>
                    <a:pt x="103344" y="197253"/>
                  </a:cubicBezTo>
                  <a:cubicBezTo>
                    <a:pt x="89070" y="214381"/>
                    <a:pt x="71813" y="228784"/>
                    <a:pt x="56047" y="244550"/>
                  </a:cubicBezTo>
                  <a:lnTo>
                    <a:pt x="24516" y="339143"/>
                  </a:lnTo>
                  <a:lnTo>
                    <a:pt x="8751" y="386439"/>
                  </a:lnTo>
                  <a:cubicBezTo>
                    <a:pt x="16180" y="468163"/>
                    <a:pt x="0" y="596068"/>
                    <a:pt x="87578" y="654453"/>
                  </a:cubicBezTo>
                  <a:cubicBezTo>
                    <a:pt x="209828" y="735953"/>
                    <a:pt x="146218" y="705530"/>
                    <a:pt x="276765" y="749046"/>
                  </a:cubicBezTo>
                  <a:lnTo>
                    <a:pt x="324061" y="764812"/>
                  </a:lnTo>
                  <a:cubicBezTo>
                    <a:pt x="392378" y="759557"/>
                    <a:pt x="460963" y="757052"/>
                    <a:pt x="529013" y="749046"/>
                  </a:cubicBezTo>
                  <a:cubicBezTo>
                    <a:pt x="559613" y="745446"/>
                    <a:pt x="608782" y="727712"/>
                    <a:pt x="639371" y="717515"/>
                  </a:cubicBezTo>
                  <a:cubicBezTo>
                    <a:pt x="731110" y="625779"/>
                    <a:pt x="598867" y="753896"/>
                    <a:pt x="718199" y="654453"/>
                  </a:cubicBezTo>
                  <a:cubicBezTo>
                    <a:pt x="839588" y="553296"/>
                    <a:pt x="695365" y="653911"/>
                    <a:pt x="812792" y="575626"/>
                  </a:cubicBezTo>
                  <a:cubicBezTo>
                    <a:pt x="807537" y="523074"/>
                    <a:pt x="805058" y="470170"/>
                    <a:pt x="797027" y="417970"/>
                  </a:cubicBezTo>
                  <a:cubicBezTo>
                    <a:pt x="794500" y="401545"/>
                    <a:pt x="782915" y="387210"/>
                    <a:pt x="781261" y="370674"/>
                  </a:cubicBezTo>
                  <a:cubicBezTo>
                    <a:pt x="772356" y="281626"/>
                    <a:pt x="793796" y="187560"/>
                    <a:pt x="765496" y="102660"/>
                  </a:cubicBezTo>
                  <a:cubicBezTo>
                    <a:pt x="753512" y="66709"/>
                    <a:pt x="708799" y="39598"/>
                    <a:pt x="670903" y="39598"/>
                  </a:cubicBezTo>
                  <a:lnTo>
                    <a:pt x="418654" y="39598"/>
                  </a:lnTo>
                </a:path>
              </a:pathLst>
            </a:custGeom>
            <a:solidFill>
              <a:schemeClr val="tx1">
                <a:lumMod val="50000"/>
                <a:lumOff val="50000"/>
              </a:schemeClr>
            </a:solidFill>
            <a:ln>
              <a:noFill/>
            </a:ln>
            <a:effectLst>
              <a:softEdge rad="63500"/>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pic>
          <p:nvPicPr>
            <p:cNvPr id="16427" name="Picture 1"/>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4890">
              <a:off x="5861353" y="4856060"/>
              <a:ext cx="265006" cy="39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8"/>
          <p:cNvGrpSpPr>
            <a:grpSpLocks/>
          </p:cNvGrpSpPr>
          <p:nvPr/>
        </p:nvGrpSpPr>
        <p:grpSpPr bwMode="auto">
          <a:xfrm>
            <a:off x="381000" y="1282700"/>
            <a:ext cx="2447925" cy="2649538"/>
            <a:chOff x="755576" y="1282537"/>
            <a:chExt cx="2448272" cy="2649369"/>
          </a:xfrm>
        </p:grpSpPr>
        <p:sp>
          <p:nvSpPr>
            <p:cNvPr id="56" name="Rectangle 55"/>
            <p:cNvSpPr>
              <a:spLocks noChangeArrowheads="1"/>
            </p:cNvSpPr>
            <p:nvPr/>
          </p:nvSpPr>
          <p:spPr bwMode="auto">
            <a:xfrm>
              <a:off x="755576" y="1498561"/>
              <a:ext cx="2304256" cy="2433345"/>
            </a:xfrm>
            <a:prstGeom prst="rect">
              <a:avLst/>
            </a:prstGeom>
            <a:solidFill>
              <a:schemeClr val="bg1"/>
            </a:solidFill>
            <a:ln w="19050">
              <a:solidFill>
                <a:srgbClr val="008EC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6400" name="TextBox 11"/>
            <p:cNvSpPr txBox="1">
              <a:spLocks noChangeArrowheads="1"/>
            </p:cNvSpPr>
            <p:nvPr/>
          </p:nvSpPr>
          <p:spPr bwMode="auto">
            <a:xfrm>
              <a:off x="755576" y="1714585"/>
              <a:ext cx="24482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Le virus Zika sans materiel génétique  </a:t>
              </a:r>
            </a:p>
          </p:txBody>
        </p:sp>
        <p:sp>
          <p:nvSpPr>
            <p:cNvPr id="60" name="Oval 59"/>
            <p:cNvSpPr/>
            <p:nvPr/>
          </p:nvSpPr>
          <p:spPr>
            <a:xfrm>
              <a:off x="1547851" y="1282537"/>
              <a:ext cx="431861" cy="431772"/>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800" b="1" dirty="0">
                <a:solidFill>
                  <a:srgbClr val="C00000"/>
                </a:solidFill>
              </a:endParaRPr>
            </a:p>
            <a:p>
              <a:pPr algn="ctr" fontAlgn="auto">
                <a:spcBef>
                  <a:spcPts val="0"/>
                </a:spcBef>
                <a:spcAft>
                  <a:spcPts val="0"/>
                </a:spcAft>
                <a:defRPr/>
              </a:pPr>
              <a:r>
                <a:rPr lang="en-GB" sz="2800" b="1" dirty="0">
                  <a:solidFill>
                    <a:srgbClr val="C00000"/>
                  </a:solidFill>
                </a:rPr>
                <a:t>1</a:t>
              </a:r>
              <a:endParaRPr lang="en-GB" sz="2800" b="1" dirty="0">
                <a:solidFill>
                  <a:srgbClr val="C00000"/>
                </a:solidFill>
              </a:endParaRPr>
            </a:p>
          </p:txBody>
        </p:sp>
        <p:pic>
          <p:nvPicPr>
            <p:cNvPr id="16402" name="Picture 56" descr="chimp viru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2434665"/>
              <a:ext cx="432048"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76" descr="chimp viru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2794705"/>
              <a:ext cx="432048"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77" descr="chimp viru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2434665"/>
              <a:ext cx="432048"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78" descr="chimp viru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2866713"/>
              <a:ext cx="432048"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79" descr="chimp viru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3298761"/>
              <a:ext cx="432048"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80" descr="chimp viru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2506673"/>
              <a:ext cx="432048"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81" descr="chimp viru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2866713"/>
              <a:ext cx="432048"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82" descr="chimp viru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3226753"/>
              <a:ext cx="432048"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 name="Rounded Rectangle 190"/>
            <p:cNvSpPr/>
            <p:nvPr/>
          </p:nvSpPr>
          <p:spPr>
            <a:xfrm>
              <a:off x="1187437" y="2434988"/>
              <a:ext cx="1513102" cy="13683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cxnSp>
        <p:nvCxnSpPr>
          <p:cNvPr id="71" name="Straight Connector 70"/>
          <p:cNvCxnSpPr>
            <a:cxnSpLocks noChangeShapeType="1"/>
          </p:cNvCxnSpPr>
          <p:nvPr/>
        </p:nvCxnSpPr>
        <p:spPr bwMode="auto">
          <a:xfrm flipH="1">
            <a:off x="2700338" y="3357563"/>
            <a:ext cx="647700" cy="71437"/>
          </a:xfrm>
          <a:prstGeom prst="line">
            <a:avLst/>
          </a:prstGeom>
          <a:noFill/>
          <a:ln w="12700">
            <a:solidFill>
              <a:schemeClr val="tx1"/>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nodeType="afterGroup">
                            <p:stCondLst>
                              <p:cond delay="4000"/>
                            </p:stCondLst>
                            <p:childTnLst>
                              <p:par>
                                <p:cTn id="13" presetID="22" presetClass="entr" presetSubtype="8"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par>
                          <p:cTn id="16" fill="hold" nodeType="afterGroup">
                            <p:stCondLst>
                              <p:cond delay="4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nodeType="afterGroup">
                            <p:stCondLst>
                              <p:cond delay="6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par>
                          <p:cTn id="24" fill="hold" nodeType="afterGroup">
                            <p:stCondLst>
                              <p:cond delay="8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par>
                          <p:cTn id="28" fill="hold" nodeType="afterGroup">
                            <p:stCondLst>
                              <p:cond delay="105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bol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13324</TotalTime>
  <Words>1555</Words>
  <Application>Microsoft Macintosh PowerPoint</Application>
  <PresentationFormat>Présentation à l'écran (4:3)</PresentationFormat>
  <Paragraphs>248</Paragraphs>
  <Slides>18</Slides>
  <Notes>16</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18</vt:i4>
      </vt:variant>
    </vt:vector>
  </HeadingPairs>
  <TitlesOfParts>
    <vt:vector size="32" baseType="lpstr">
      <vt:lpstr>Ebrima</vt:lpstr>
      <vt:lpstr>Wingdings 2</vt:lpstr>
      <vt:lpstr>Wingdings</vt:lpstr>
      <vt:lpstr>Calibri</vt:lpstr>
      <vt:lpstr>Cambria</vt:lpstr>
      <vt:lpstr>Arial</vt:lpstr>
      <vt:lpstr>Century Gothic</vt:lpstr>
      <vt:lpstr>Times New Roman</vt:lpstr>
      <vt:lpstr>Lato Regular</vt:lpstr>
      <vt:lpstr>Mangal</vt:lpstr>
      <vt:lpstr>ＭＳ Ｐゴシック</vt:lpstr>
      <vt:lpstr>LilyUPC</vt:lpstr>
      <vt:lpstr>Arial Black</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Fiches apprenants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FPE</cp:lastModifiedBy>
  <cp:revision>254</cp:revision>
  <dcterms:created xsi:type="dcterms:W3CDTF">2016-04-19T07:34:14Z</dcterms:created>
  <dcterms:modified xsi:type="dcterms:W3CDTF">2019-10-09T17:46:34Z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926A4257-4A38-4A28-A204-42692B1F4461</vt:lpwstr>
  </property>
  <property fmtid="{D5CDD505-2E9C-101B-9397-08002B2CF9AE}" pid="3" name="ArticulatePath">
    <vt:lpwstr>Ebola presentation</vt:lpwstr>
  </property>
</Properties>
</file>