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04" r:id="rId2"/>
    <p:sldId id="394" r:id="rId3"/>
    <p:sldId id="395" r:id="rId4"/>
    <p:sldId id="413" r:id="rId5"/>
    <p:sldId id="401" r:id="rId6"/>
    <p:sldId id="406" r:id="rId7"/>
    <p:sldId id="407" r:id="rId8"/>
    <p:sldId id="419" r:id="rId9"/>
    <p:sldId id="420" r:id="rId10"/>
    <p:sldId id="417" r:id="rId11"/>
    <p:sldId id="418" r:id="rId12"/>
    <p:sldId id="412" r:id="rId13"/>
    <p:sldId id="277" r:id="rId14"/>
    <p:sldId id="278" r:id="rId15"/>
  </p:sldIdLst>
  <p:sldSz cx="9144000" cy="6858000" type="screen4x3"/>
  <p:notesSz cx="6864350" cy="999807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DE092"/>
    <a:srgbClr val="00AC00"/>
    <a:srgbClr val="006800"/>
    <a:srgbClr val="5F98CB"/>
    <a:srgbClr val="000000"/>
    <a:srgbClr val="009E00"/>
    <a:srgbClr val="92B54B"/>
    <a:srgbClr val="F8E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02" autoAdjust="0"/>
    <p:restoredTop sz="90491" autoAdjust="0"/>
  </p:normalViewPr>
  <p:slideViewPr>
    <p:cSldViewPr>
      <p:cViewPr>
        <p:scale>
          <a:sx n="76" d="100"/>
          <a:sy n="76" d="100"/>
        </p:scale>
        <p:origin x="1864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E4C99A-99C4-9C45-B81A-84BC4D5F2F89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7788" y="9496425"/>
            <a:ext cx="2974975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3BFF863-02E0-F54A-8202-AFA8E3EB614C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4AC40B-F5C3-0349-8907-17BDDCEA6185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9800"/>
            <a:ext cx="5492750" cy="4498975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7788" y="9496425"/>
            <a:ext cx="2974975" cy="500063"/>
          </a:xfrm>
          <a:prstGeom prst="rect">
            <a:avLst/>
          </a:prstGeom>
        </p:spPr>
        <p:txBody>
          <a:bodyPr vert="horz" wrap="square" lIns="96350" tIns="48175" rIns="96350" bIns="4817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CBC5D13D-6373-B14A-90C0-1980244F6ABB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C1E349A-588F-EE4E-AD44-8236B69E7531}" type="slidenum">
              <a:rPr lang="en-GB" altLang="x-none"/>
              <a:pPr/>
              <a:t>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sz="130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3A9E79F-AD2B-F249-BD9E-2700A4DC5432}" type="slidenum">
              <a:rPr lang="en-GB" altLang="x-none"/>
              <a:pPr/>
              <a:t>11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sz="130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84EAD27-C421-5841-93EF-BB3011F8809C}" type="slidenum">
              <a:rPr lang="en-GB" altLang="x-none"/>
              <a:pPr/>
              <a:t>12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ECB2792-AFDC-7144-A00C-74AE207A6DA0}" type="slidenum">
              <a:rPr lang="en-GB" altLang="x-none"/>
              <a:pPr/>
              <a:t>13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20B8A9E-D989-1249-8140-EB20E3716D13}" type="slidenum">
              <a:rPr lang="en-GB" altLang="x-none"/>
              <a:pPr/>
              <a:t>14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8BA6450-C311-2141-98B2-AE22EB3ECE39}" type="slidenum">
              <a:rPr lang="en-GB" altLang="x-none"/>
              <a:pPr/>
              <a:t>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C1E720CC-8E62-0747-B62E-97343466F6D6}" type="slidenum">
              <a:rPr lang="en-GB" altLang="x-none"/>
              <a:pPr/>
              <a:t>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EEDE329-DD04-1C42-BDA8-0B3851A975E8}" type="slidenum">
              <a:rPr lang="en-GB" altLang="x-none"/>
              <a:pPr/>
              <a:t>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FE1C43F-9EC0-7D41-95F2-88ED12868F96}" type="slidenum">
              <a:rPr lang="en-GB" altLang="x-none"/>
              <a:pPr/>
              <a:t>5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sz="1300" b="1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63AD369-BDC3-4849-BC4B-4BC4EACF33BB}" type="slidenum">
              <a:rPr lang="en-GB" altLang="x-none"/>
              <a:pPr/>
              <a:t>7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sz="130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32759C4-992E-0444-9E4E-658A61F901AE}" type="slidenum">
              <a:rPr lang="en-GB" altLang="x-none"/>
              <a:pPr/>
              <a:t>8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sz="130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946B400A-E4BE-7D42-A472-E74DAFCA0DBE}" type="slidenum">
              <a:rPr lang="en-GB" altLang="x-none"/>
              <a:pPr/>
              <a:t>9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sz="130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95E54D0-3A31-9D4A-AD68-0E665F65AFB1}" type="slidenum">
              <a:rPr lang="en-GB" altLang="x-none"/>
              <a:pPr/>
              <a:t>10</a:t>
            </a:fld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glp-e.org.uk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F071-121C-014A-9D7F-BF7A5F76334C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6DCD0-1EC4-B447-9724-0289DB1F4372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6295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9A24-715F-3547-838D-5BAFEFDA7D00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AF037-C363-0540-BFB3-55D3C8671AC2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8983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DE4C-2A43-794A-863C-342DA100ED61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B829-86CE-5148-9A9F-1D4778272FF2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7264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5"/>
          <p:cNvSpPr/>
          <p:nvPr userDrawn="1"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FFB043E4-97CD-754E-9F74-37DB433689F7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55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161C0F23-7E4A-C34E-A5EA-1CBA6E6DC7D4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5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6319855B-19D7-9F4A-8D49-817B1E314088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70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4E5A7F5B-4EF5-2F4D-BF12-506F29D9B55E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7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>
            <a:spLocks noChangeArrowheads="1"/>
          </p:cNvSpPr>
          <p:nvPr userDrawn="1"/>
        </p:nvSpPr>
        <p:spPr bwMode="auto">
          <a:xfrm rot="16200000">
            <a:off x="-153194" y="6234906"/>
            <a:ext cx="306388" cy="708026"/>
          </a:xfrm>
          <a:prstGeom prst="roundRect">
            <a:avLst>
              <a:gd name="adj" fmla="val 50000"/>
            </a:avLst>
          </a:prstGeom>
          <a:solidFill>
            <a:srgbClr val="215968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-61913" y="6467475"/>
            <a:ext cx="45720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1C4DCD56-68ED-7149-BDCE-44FAED69F3C5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7" descr="GLP logo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/>
          <a:stretch>
            <a:fillRect/>
          </a:stretch>
        </p:blipFill>
        <p:spPr bwMode="auto">
          <a:xfrm>
            <a:off x="7432675" y="44450"/>
            <a:ext cx="1711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raindrops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7"/>
          <a:stretch>
            <a:fillRect/>
          </a:stretch>
        </p:blipFill>
        <p:spPr bwMode="auto">
          <a:xfrm>
            <a:off x="0" y="-26988"/>
            <a:ext cx="91027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964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 rot="5400000">
            <a:off x="4394993" y="2129632"/>
            <a:ext cx="354013" cy="9144000"/>
          </a:xfrm>
          <a:prstGeom prst="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6"/>
          <p:cNvSpPr txBox="1"/>
          <p:nvPr userDrawn="1"/>
        </p:nvSpPr>
        <p:spPr>
          <a:xfrm>
            <a:off x="7056438" y="6524625"/>
            <a:ext cx="20875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Fiches </a:t>
            </a:r>
            <a:r>
              <a:rPr lang="en-GB" sz="160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apprenants</a:t>
            </a:r>
            <a:endParaRPr lang="en-GB" sz="160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78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 rot="5400000">
            <a:off x="4394993" y="2129632"/>
            <a:ext cx="354013" cy="9144000"/>
          </a:xfrm>
          <a:prstGeom prst="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7"/>
          <p:cNvSpPr txBox="1"/>
          <p:nvPr userDrawn="1"/>
        </p:nvSpPr>
        <p:spPr>
          <a:xfrm>
            <a:off x="7056438" y="6524625"/>
            <a:ext cx="20875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Fiches </a:t>
            </a:r>
            <a:r>
              <a:rPr lang="en-GB" sz="160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apprenants</a:t>
            </a:r>
            <a:endParaRPr lang="en-GB" sz="160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4572000" y="0"/>
            <a:ext cx="0" cy="6597650"/>
          </a:xfrm>
          <a:prstGeom prst="line">
            <a:avLst/>
          </a:prstGeom>
          <a:ln w="63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/>
          <p:cNvSpPr txBox="1"/>
          <p:nvPr userDrawn="1"/>
        </p:nvSpPr>
        <p:spPr>
          <a:xfrm>
            <a:off x="2484438" y="6524625"/>
            <a:ext cx="208756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Fiches </a:t>
            </a:r>
            <a:r>
              <a:rPr lang="en-GB" sz="1600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apprenants</a:t>
            </a:r>
            <a:endParaRPr lang="en-GB" sz="160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7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25AB-FDDA-564D-8BCA-A7D39FDADB32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D76F3-28FC-1742-8F11-70B91AE064C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33099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1D858-5A36-3D46-9C7B-4B412012FEAB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80987-EBBD-F24B-BC44-0D855D132E16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1075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81B3-3CFD-3A41-A77B-AF6EFD287E59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4C237-5AA4-2C43-B347-EAEF288B75DF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44408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1674-4CF2-234B-B1AD-6D6446CE930C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05194-9AAE-974C-9E81-5A53ADEDB16F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6818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0852E-0C2D-2944-88F3-2076949FD1AA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154CE-B26A-984D-8752-E76B8E2775D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84352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 userDrawn="1"/>
        </p:nvSpPr>
        <p:spPr>
          <a:xfrm>
            <a:off x="1476375" y="6381750"/>
            <a:ext cx="6262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>
                <a:latin typeface="Century Gothic" pitchFamily="34" charset="0"/>
                <a:ea typeface="+mn-ea"/>
                <a:cs typeface="LilyUPC" panose="020B0604020202020204" pitchFamily="34" charset="-34"/>
              </a:rPr>
              <a:t> For more, visit E</a:t>
            </a:r>
            <a:r>
              <a:rPr lang="en-GB" sz="2400"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9C4B-6425-6D40-81C6-A724656CBF6F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25B07-8E71-494C-8850-251A4A2A9B5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2118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90A6-D842-CF4D-91FC-0D92E86F9122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67A04-8B4B-C64F-9005-24B38E96DD1F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5056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F8CB-18D4-1C46-A8EC-D9324ACE9AC8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01AA-E8A1-AD46-BA48-8B5A8632D88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64805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085E4C-5328-C049-B745-EA439522865C}" type="datetimeFigureOut">
              <a:rPr lang="en-GB"/>
              <a:pPr>
                <a:defRPr/>
              </a:pPr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1B882DE-CA2B-4E4E-9C2F-0565F5409917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7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9.png"/><Relationship Id="rId10" Type="http://schemas.openxmlformats.org/officeDocument/2006/relationships/image" Target="../media/image38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9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7.png"/><Relationship Id="rId9" Type="http://schemas.openxmlformats.org/officeDocument/2006/relationships/image" Target="../media/image9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8.png"/><Relationship Id="rId5" Type="http://schemas.openxmlformats.org/officeDocument/2006/relationships/image" Target="../media/image7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jpeg"/><Relationship Id="rId12" Type="http://schemas.openxmlformats.org/officeDocument/2006/relationships/image" Target="../media/image56.jpeg"/><Relationship Id="rId13" Type="http://schemas.openxmlformats.org/officeDocument/2006/relationships/image" Target="../media/image57.jpeg"/><Relationship Id="rId14" Type="http://schemas.openxmlformats.org/officeDocument/2006/relationships/image" Target="../media/image58.png"/><Relationship Id="rId15" Type="http://schemas.openxmlformats.org/officeDocument/2006/relationships/image" Target="../media/image59.emf"/><Relationship Id="rId16" Type="http://schemas.openxmlformats.org/officeDocument/2006/relationships/image" Target="../media/image60.emf"/><Relationship Id="rId17" Type="http://schemas.openxmlformats.org/officeDocument/2006/relationships/image" Target="../media/image61.jpeg"/><Relationship Id="rId18" Type="http://schemas.openxmlformats.org/officeDocument/2006/relationships/image" Target="../media/image62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7.pn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image" Target="../media/image53.jpeg"/><Relationship Id="rId10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slide" Target="slide13.xml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9.png"/><Relationship Id="rId5" Type="http://schemas.openxmlformats.org/officeDocument/2006/relationships/image" Target="../media/image28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98825"/>
            <a:ext cx="9142413" cy="10668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900113" y="3359150"/>
            <a:ext cx="7488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Le jeu de la vie</a:t>
            </a:r>
          </a:p>
        </p:txBody>
      </p:sp>
      <p:pic>
        <p:nvPicPr>
          <p:cNvPr id="10244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8888" y="2508250"/>
            <a:ext cx="66262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nouvelles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générations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à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s’impliquer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dans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les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enjeux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des sciences </a:t>
            </a:r>
          </a:p>
        </p:txBody>
      </p:sp>
      <p:sp>
        <p:nvSpPr>
          <p:cNvPr id="10246" name="ZoneTexte 5"/>
          <p:cNvSpPr txBox="1">
            <a:spLocks noChangeArrowheads="1"/>
          </p:cNvSpPr>
          <p:nvPr/>
        </p:nvSpPr>
        <p:spPr bwMode="auto">
          <a:xfrm>
            <a:off x="1905000" y="6488113"/>
            <a:ext cx="5562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 altLang="x-none" sz="1600">
                <a:latin typeface="Century Gothic" charset="0"/>
                <a:ea typeface="Century Gothic" charset="0"/>
                <a:cs typeface="Century Gothic" charset="0"/>
              </a:rPr>
              <a:t>Pour plus d’informations, visitez engagingscience.eu/fr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25923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781300"/>
            <a:ext cx="244157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14" descr="orchi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23050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3" descr="tre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81075"/>
            <a:ext cx="22590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/>
          <a:stretch>
            <a:fillRect/>
          </a:stretch>
        </p:blipFill>
        <p:spPr bwMode="auto">
          <a:xfrm>
            <a:off x="2895600" y="2895600"/>
            <a:ext cx="160178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9"/>
          <p:cNvGrpSpPr>
            <a:grpSpLocks/>
          </p:cNvGrpSpPr>
          <p:nvPr/>
        </p:nvGrpSpPr>
        <p:grpSpPr bwMode="auto">
          <a:xfrm>
            <a:off x="7524750" y="0"/>
            <a:ext cx="1584325" cy="641350"/>
            <a:chOff x="7524328" y="0"/>
            <a:chExt cx="1584970" cy="641606"/>
          </a:xfrm>
        </p:grpSpPr>
        <p:sp>
          <p:nvSpPr>
            <p:cNvPr id="19562" name="TextBox 68"/>
            <p:cNvSpPr txBox="1">
              <a:spLocks noChangeArrowheads="1"/>
            </p:cNvSpPr>
            <p:nvPr/>
          </p:nvSpPr>
          <p:spPr bwMode="auto">
            <a:xfrm>
              <a:off x="7524328" y="0"/>
              <a:ext cx="10809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3a</a:t>
              </a:r>
            </a:p>
          </p:txBody>
        </p:sp>
        <p:pic>
          <p:nvPicPr>
            <p:cNvPr id="19563" name="Picture 69" descr="Student sheet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TextBox 70"/>
          <p:cNvSpPr txBox="1"/>
          <p:nvPr/>
        </p:nvSpPr>
        <p:spPr>
          <a:xfrm>
            <a:off x="1701800" y="261938"/>
            <a:ext cx="6840538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Cartes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de </a:t>
            </a: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jeux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chaîne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alimentaire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0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13" y="2379663"/>
            <a:ext cx="28797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1 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Producteur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466" name="TextBox 25"/>
          <p:cNvSpPr txBox="1">
            <a:spLocks noChangeArrowheads="1"/>
          </p:cNvSpPr>
          <p:nvPr/>
        </p:nvSpPr>
        <p:spPr bwMode="auto">
          <a:xfrm>
            <a:off x="684213" y="1052513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Arbre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6463" y="2379663"/>
            <a:ext cx="27352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1 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Producteur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468" name="TextBox 33"/>
          <p:cNvSpPr txBox="1">
            <a:spLocks noChangeArrowheads="1"/>
          </p:cNvSpPr>
          <p:nvPr/>
        </p:nvSpPr>
        <p:spPr bwMode="auto">
          <a:xfrm>
            <a:off x="4716463" y="1052513"/>
            <a:ext cx="1150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Orchidée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1188" y="4114800"/>
            <a:ext cx="25209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1 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Producteur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470" name="TextBox 41"/>
          <p:cNvSpPr txBox="1">
            <a:spLocks noChangeArrowheads="1"/>
          </p:cNvSpPr>
          <p:nvPr/>
        </p:nvSpPr>
        <p:spPr bwMode="auto">
          <a:xfrm>
            <a:off x="684213" y="2811463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Algues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16463" y="4178300"/>
            <a:ext cx="38877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2 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primaire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472" name="TextBox 49"/>
          <p:cNvSpPr txBox="1">
            <a:spLocks noChangeArrowheads="1"/>
          </p:cNvSpPr>
          <p:nvPr/>
        </p:nvSpPr>
        <p:spPr bwMode="auto">
          <a:xfrm>
            <a:off x="4716463" y="2852738"/>
            <a:ext cx="2159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Larve de moustique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1188" y="5986463"/>
            <a:ext cx="41052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2 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primaire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474" name="TextBox 57"/>
          <p:cNvSpPr txBox="1">
            <a:spLocks noChangeArrowheads="1"/>
          </p:cNvSpPr>
          <p:nvPr/>
        </p:nvSpPr>
        <p:spPr bwMode="auto">
          <a:xfrm>
            <a:off x="684213" y="4611688"/>
            <a:ext cx="201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Moustique mâle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16463" y="5978525"/>
            <a:ext cx="38877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2 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primaire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476" name="TextBox 65"/>
          <p:cNvSpPr txBox="1">
            <a:spLocks noChangeArrowheads="1"/>
          </p:cNvSpPr>
          <p:nvPr/>
        </p:nvSpPr>
        <p:spPr bwMode="auto">
          <a:xfrm>
            <a:off x="4716463" y="4652963"/>
            <a:ext cx="1258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Paresseux</a:t>
            </a:r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539750" y="98107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19478" name="Group 60"/>
          <p:cNvGrpSpPr>
            <a:grpSpLocks/>
          </p:cNvGrpSpPr>
          <p:nvPr/>
        </p:nvGrpSpPr>
        <p:grpSpPr bwMode="auto">
          <a:xfrm>
            <a:off x="684213" y="1557338"/>
            <a:ext cx="3779837" cy="539750"/>
            <a:chOff x="539552" y="1484784"/>
            <a:chExt cx="3780360" cy="540000"/>
          </a:xfrm>
        </p:grpSpPr>
        <p:sp>
          <p:nvSpPr>
            <p:cNvPr id="24" name="Oval 23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3131840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377991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539750" y="2781300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19480" name="Group 66"/>
          <p:cNvGrpSpPr>
            <a:grpSpLocks/>
          </p:cNvGrpSpPr>
          <p:nvPr/>
        </p:nvGrpSpPr>
        <p:grpSpPr bwMode="auto">
          <a:xfrm>
            <a:off x="684213" y="3429000"/>
            <a:ext cx="3779837" cy="539750"/>
            <a:chOff x="539552" y="1484784"/>
            <a:chExt cx="3780360" cy="540000"/>
          </a:xfrm>
        </p:grpSpPr>
        <p:sp>
          <p:nvSpPr>
            <p:cNvPr id="68" name="Oval 67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3131840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377991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7" name="Rounded Rectangle 76"/>
          <p:cNvSpPr>
            <a:spLocks noChangeArrowheads="1"/>
          </p:cNvSpPr>
          <p:nvPr/>
        </p:nvSpPr>
        <p:spPr bwMode="auto">
          <a:xfrm>
            <a:off x="539750" y="458152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19482" name="Group 85"/>
          <p:cNvGrpSpPr>
            <a:grpSpLocks/>
          </p:cNvGrpSpPr>
          <p:nvPr/>
        </p:nvGrpSpPr>
        <p:grpSpPr bwMode="auto">
          <a:xfrm>
            <a:off x="684213" y="5192713"/>
            <a:ext cx="1187450" cy="539750"/>
            <a:chOff x="539552" y="1484784"/>
            <a:chExt cx="1188072" cy="540000"/>
          </a:xfrm>
        </p:grpSpPr>
        <p:sp>
          <p:nvSpPr>
            <p:cNvPr id="87" name="Oval 86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93" name="Rounded Rectangle 92"/>
          <p:cNvSpPr>
            <a:spLocks noChangeArrowheads="1"/>
          </p:cNvSpPr>
          <p:nvPr/>
        </p:nvSpPr>
        <p:spPr bwMode="auto">
          <a:xfrm>
            <a:off x="4643438" y="98107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19484" name="Group 93"/>
          <p:cNvGrpSpPr>
            <a:grpSpLocks/>
          </p:cNvGrpSpPr>
          <p:nvPr/>
        </p:nvGrpSpPr>
        <p:grpSpPr bwMode="auto">
          <a:xfrm>
            <a:off x="4787900" y="1557338"/>
            <a:ext cx="3779838" cy="539750"/>
            <a:chOff x="539552" y="1484784"/>
            <a:chExt cx="3780360" cy="540000"/>
          </a:xfrm>
        </p:grpSpPr>
        <p:sp>
          <p:nvSpPr>
            <p:cNvPr id="95" name="Oval 94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3131840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377991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1" name="Rounded Rectangle 100"/>
          <p:cNvSpPr>
            <a:spLocks noChangeArrowheads="1"/>
          </p:cNvSpPr>
          <p:nvPr/>
        </p:nvSpPr>
        <p:spPr bwMode="auto">
          <a:xfrm>
            <a:off x="4643438" y="2781300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19486" name="Group 101"/>
          <p:cNvGrpSpPr>
            <a:grpSpLocks/>
          </p:cNvGrpSpPr>
          <p:nvPr/>
        </p:nvGrpSpPr>
        <p:grpSpPr bwMode="auto">
          <a:xfrm>
            <a:off x="4787900" y="3429000"/>
            <a:ext cx="1187450" cy="539750"/>
            <a:chOff x="539552" y="1484784"/>
            <a:chExt cx="1188072" cy="540000"/>
          </a:xfrm>
        </p:grpSpPr>
        <p:sp>
          <p:nvSpPr>
            <p:cNvPr id="103" name="Oval 102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9" name="Rounded Rectangle 108"/>
          <p:cNvSpPr>
            <a:spLocks noChangeArrowheads="1"/>
          </p:cNvSpPr>
          <p:nvPr/>
        </p:nvSpPr>
        <p:spPr bwMode="auto">
          <a:xfrm>
            <a:off x="4643438" y="458152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19488" name="Group 109"/>
          <p:cNvGrpSpPr>
            <a:grpSpLocks/>
          </p:cNvGrpSpPr>
          <p:nvPr/>
        </p:nvGrpSpPr>
        <p:grpSpPr bwMode="auto">
          <a:xfrm>
            <a:off x="4787900" y="5192713"/>
            <a:ext cx="1187450" cy="539750"/>
            <a:chOff x="539552" y="1484784"/>
            <a:chExt cx="1188072" cy="540000"/>
          </a:xfrm>
        </p:grpSpPr>
        <p:sp>
          <p:nvSpPr>
            <p:cNvPr id="111" name="Oval 110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19489" name="Picture 112" descr="mossi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415" flipH="1">
            <a:off x="2627313" y="4581525"/>
            <a:ext cx="18415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52513"/>
            <a:ext cx="2527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/>
          <a:stretch>
            <a:fillRect/>
          </a:stretch>
        </p:blipFill>
        <p:spPr bwMode="auto">
          <a:xfrm>
            <a:off x="3211513" y="4581525"/>
            <a:ext cx="1144587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27432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0" b="5164"/>
          <a:stretch>
            <a:fillRect/>
          </a:stretch>
        </p:blipFill>
        <p:spPr bwMode="auto">
          <a:xfrm>
            <a:off x="6300788" y="2852738"/>
            <a:ext cx="23749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981075"/>
            <a:ext cx="20161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652963"/>
            <a:ext cx="14128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27"/>
          <p:cNvSpPr txBox="1">
            <a:spLocks noChangeArrowheads="1"/>
          </p:cNvSpPr>
          <p:nvPr/>
        </p:nvSpPr>
        <p:spPr bwMode="auto">
          <a:xfrm>
            <a:off x="684213" y="1052513"/>
            <a:ext cx="1835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Chauve-souris</a:t>
            </a:r>
          </a:p>
        </p:txBody>
      </p:sp>
      <p:sp>
        <p:nvSpPr>
          <p:cNvPr id="20489" name="TextBox 129"/>
          <p:cNvSpPr txBox="1">
            <a:spLocks noChangeArrowheads="1"/>
          </p:cNvSpPr>
          <p:nvPr/>
        </p:nvSpPr>
        <p:spPr bwMode="auto">
          <a:xfrm>
            <a:off x="4716463" y="1052513"/>
            <a:ext cx="1439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Grenouille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8488" y="4140200"/>
            <a:ext cx="38893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3: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secondaire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491" name="TextBox 131"/>
          <p:cNvSpPr txBox="1">
            <a:spLocks noChangeArrowheads="1"/>
          </p:cNvSpPr>
          <p:nvPr/>
        </p:nvSpPr>
        <p:spPr bwMode="auto">
          <a:xfrm>
            <a:off x="684213" y="2811463"/>
            <a:ext cx="1584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Poisson-chat</a:t>
            </a:r>
          </a:p>
        </p:txBody>
      </p:sp>
      <p:sp>
        <p:nvSpPr>
          <p:cNvPr id="20492" name="TextBox 133"/>
          <p:cNvSpPr txBox="1">
            <a:spLocks noChangeArrowheads="1"/>
          </p:cNvSpPr>
          <p:nvPr/>
        </p:nvSpPr>
        <p:spPr bwMode="auto">
          <a:xfrm>
            <a:off x="4716463" y="2852738"/>
            <a:ext cx="201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Moustique femelle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98488" y="5953125"/>
            <a:ext cx="41767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 3: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secondaire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494" name="TextBox 135"/>
          <p:cNvSpPr txBox="1">
            <a:spLocks noChangeArrowheads="1"/>
          </p:cNvSpPr>
          <p:nvPr/>
        </p:nvSpPr>
        <p:spPr bwMode="auto">
          <a:xfrm>
            <a:off x="684213" y="4611688"/>
            <a:ext cx="172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Chauve-souris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724400" y="5930900"/>
            <a:ext cx="3962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3: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secondaire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496" name="TextBox 137"/>
          <p:cNvSpPr txBox="1">
            <a:spLocks noChangeArrowheads="1"/>
          </p:cNvSpPr>
          <p:nvPr/>
        </p:nvSpPr>
        <p:spPr bwMode="auto">
          <a:xfrm>
            <a:off x="4716463" y="4652963"/>
            <a:ext cx="1439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Grenouille</a:t>
            </a:r>
          </a:p>
        </p:txBody>
      </p:sp>
      <p:grpSp>
        <p:nvGrpSpPr>
          <p:cNvPr id="20497" name="Group 95"/>
          <p:cNvGrpSpPr>
            <a:grpSpLocks/>
          </p:cNvGrpSpPr>
          <p:nvPr/>
        </p:nvGrpSpPr>
        <p:grpSpPr bwMode="auto">
          <a:xfrm>
            <a:off x="4787900" y="3427413"/>
            <a:ext cx="2484438" cy="539750"/>
            <a:chOff x="539552" y="1484784"/>
            <a:chExt cx="2484216" cy="540000"/>
          </a:xfrm>
        </p:grpSpPr>
        <p:sp>
          <p:nvSpPr>
            <p:cNvPr id="97" name="Oval 96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539750" y="98107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20499" name="Group 43"/>
          <p:cNvGrpSpPr>
            <a:grpSpLocks/>
          </p:cNvGrpSpPr>
          <p:nvPr/>
        </p:nvGrpSpPr>
        <p:grpSpPr bwMode="auto">
          <a:xfrm>
            <a:off x="684213" y="1557338"/>
            <a:ext cx="2482850" cy="539750"/>
            <a:chOff x="539552" y="1484784"/>
            <a:chExt cx="2484216" cy="540000"/>
          </a:xfrm>
        </p:grpSpPr>
        <p:sp>
          <p:nvSpPr>
            <p:cNvPr id="45" name="Oval 44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55" name="Rounded Rectangle 54"/>
          <p:cNvSpPr>
            <a:spLocks noChangeArrowheads="1"/>
          </p:cNvSpPr>
          <p:nvPr/>
        </p:nvSpPr>
        <p:spPr bwMode="auto">
          <a:xfrm>
            <a:off x="539750" y="2781300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20501" name="Group 55"/>
          <p:cNvGrpSpPr>
            <a:grpSpLocks/>
          </p:cNvGrpSpPr>
          <p:nvPr/>
        </p:nvGrpSpPr>
        <p:grpSpPr bwMode="auto">
          <a:xfrm>
            <a:off x="684213" y="3429000"/>
            <a:ext cx="2482850" cy="539750"/>
            <a:chOff x="539552" y="1484784"/>
            <a:chExt cx="2484216" cy="540000"/>
          </a:xfrm>
        </p:grpSpPr>
        <p:sp>
          <p:nvSpPr>
            <p:cNvPr id="57" name="Oval 56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4" name="Rounded Rectangle 73"/>
          <p:cNvSpPr>
            <a:spLocks noChangeArrowheads="1"/>
          </p:cNvSpPr>
          <p:nvPr/>
        </p:nvSpPr>
        <p:spPr bwMode="auto">
          <a:xfrm>
            <a:off x="539750" y="458152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5" name="Rounded Rectangle 94"/>
          <p:cNvSpPr>
            <a:spLocks noChangeArrowheads="1"/>
          </p:cNvSpPr>
          <p:nvPr/>
        </p:nvSpPr>
        <p:spPr bwMode="auto">
          <a:xfrm>
            <a:off x="4643438" y="98107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3" name="Rounded Rectangle 102"/>
          <p:cNvSpPr>
            <a:spLocks noChangeArrowheads="1"/>
          </p:cNvSpPr>
          <p:nvPr/>
        </p:nvSpPr>
        <p:spPr bwMode="auto">
          <a:xfrm>
            <a:off x="4643438" y="2781300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7" name="Rounded Rectangle 106"/>
          <p:cNvSpPr>
            <a:spLocks noChangeArrowheads="1"/>
          </p:cNvSpPr>
          <p:nvPr/>
        </p:nvSpPr>
        <p:spPr bwMode="auto">
          <a:xfrm>
            <a:off x="4643438" y="458152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20506" name="Group 9"/>
          <p:cNvGrpSpPr>
            <a:grpSpLocks/>
          </p:cNvGrpSpPr>
          <p:nvPr/>
        </p:nvGrpSpPr>
        <p:grpSpPr bwMode="auto">
          <a:xfrm>
            <a:off x="7524750" y="0"/>
            <a:ext cx="1584325" cy="641350"/>
            <a:chOff x="7524328" y="0"/>
            <a:chExt cx="1584970" cy="641606"/>
          </a:xfrm>
        </p:grpSpPr>
        <p:sp>
          <p:nvSpPr>
            <p:cNvPr id="20549" name="TextBox 68"/>
            <p:cNvSpPr txBox="1">
              <a:spLocks noChangeArrowheads="1"/>
            </p:cNvSpPr>
            <p:nvPr/>
          </p:nvSpPr>
          <p:spPr bwMode="auto">
            <a:xfrm>
              <a:off x="7524328" y="0"/>
              <a:ext cx="10809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3b</a:t>
              </a:r>
            </a:p>
          </p:txBody>
        </p:sp>
        <p:pic>
          <p:nvPicPr>
            <p:cNvPr id="20550" name="Picture 69" descr="Student sheet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TextBox 110"/>
          <p:cNvSpPr txBox="1"/>
          <p:nvPr/>
        </p:nvSpPr>
        <p:spPr>
          <a:xfrm>
            <a:off x="1692275" y="285750"/>
            <a:ext cx="6624638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Cartes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de </a:t>
            </a: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jeu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chaîne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alimentaire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0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b</a:t>
            </a:r>
          </a:p>
        </p:txBody>
      </p:sp>
      <p:grpSp>
        <p:nvGrpSpPr>
          <p:cNvPr id="20508" name="Group 111"/>
          <p:cNvGrpSpPr>
            <a:grpSpLocks/>
          </p:cNvGrpSpPr>
          <p:nvPr/>
        </p:nvGrpSpPr>
        <p:grpSpPr bwMode="auto">
          <a:xfrm>
            <a:off x="4787900" y="5157788"/>
            <a:ext cx="2484438" cy="539750"/>
            <a:chOff x="539552" y="1484784"/>
            <a:chExt cx="2484216" cy="540000"/>
          </a:xfrm>
        </p:grpSpPr>
        <p:sp>
          <p:nvSpPr>
            <p:cNvPr id="113" name="Oval 112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5" name="Oval 114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0509" name="Group 116"/>
          <p:cNvGrpSpPr>
            <a:grpSpLocks/>
          </p:cNvGrpSpPr>
          <p:nvPr/>
        </p:nvGrpSpPr>
        <p:grpSpPr bwMode="auto">
          <a:xfrm>
            <a:off x="684213" y="5159375"/>
            <a:ext cx="2482850" cy="539750"/>
            <a:chOff x="539552" y="1484784"/>
            <a:chExt cx="2484216" cy="540000"/>
          </a:xfrm>
        </p:grpSpPr>
        <p:sp>
          <p:nvSpPr>
            <p:cNvPr id="118" name="Oval 117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0510" name="Group 121"/>
          <p:cNvGrpSpPr>
            <a:grpSpLocks/>
          </p:cNvGrpSpPr>
          <p:nvPr/>
        </p:nvGrpSpPr>
        <p:grpSpPr bwMode="auto">
          <a:xfrm>
            <a:off x="4859338" y="1557338"/>
            <a:ext cx="2484437" cy="539750"/>
            <a:chOff x="539552" y="1484784"/>
            <a:chExt cx="2484216" cy="540000"/>
          </a:xfrm>
        </p:grpSpPr>
        <p:sp>
          <p:nvSpPr>
            <p:cNvPr id="123" name="Oval 122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5" name="Oval 124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4699000" y="2328863"/>
            <a:ext cx="3987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3 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secondaire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3250" y="2366963"/>
            <a:ext cx="406876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3: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secondaire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354388"/>
            <a:ext cx="838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30"/>
          <a:stretch>
            <a:fillRect/>
          </a:stretch>
        </p:blipFill>
        <p:spPr bwMode="auto">
          <a:xfrm>
            <a:off x="6832600" y="3068638"/>
            <a:ext cx="18430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81075"/>
            <a:ext cx="2514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0" b="5164"/>
          <a:stretch>
            <a:fillRect/>
          </a:stretch>
        </p:blipFill>
        <p:spPr bwMode="auto">
          <a:xfrm>
            <a:off x="6300788" y="1052513"/>
            <a:ext cx="23749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5157788"/>
            <a:ext cx="3959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52"/>
          <p:cNvSpPr txBox="1">
            <a:spLocks noChangeArrowheads="1"/>
          </p:cNvSpPr>
          <p:nvPr/>
        </p:nvSpPr>
        <p:spPr bwMode="auto">
          <a:xfrm>
            <a:off x="611188" y="1052513"/>
            <a:ext cx="1512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Poisson-chat</a:t>
            </a:r>
          </a:p>
        </p:txBody>
      </p:sp>
      <p:sp>
        <p:nvSpPr>
          <p:cNvPr id="21512" name="TextBox 53"/>
          <p:cNvSpPr txBox="1">
            <a:spLocks noChangeArrowheads="1"/>
          </p:cNvSpPr>
          <p:nvPr/>
        </p:nvSpPr>
        <p:spPr bwMode="auto">
          <a:xfrm>
            <a:off x="4716463" y="1052513"/>
            <a:ext cx="2087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Moustique femelle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85788" y="4178300"/>
            <a:ext cx="42481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4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tertiaire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514" name="TextBox 59"/>
          <p:cNvSpPr txBox="1">
            <a:spLocks noChangeArrowheads="1"/>
          </p:cNvSpPr>
          <p:nvPr/>
        </p:nvSpPr>
        <p:spPr bwMode="auto">
          <a:xfrm>
            <a:off x="611188" y="2811463"/>
            <a:ext cx="1044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Humain</a:t>
            </a:r>
          </a:p>
        </p:txBody>
      </p:sp>
      <p:sp>
        <p:nvSpPr>
          <p:cNvPr id="21515" name="TextBox 60"/>
          <p:cNvSpPr txBox="1">
            <a:spLocks noChangeArrowheads="1"/>
          </p:cNvSpPr>
          <p:nvPr/>
        </p:nvSpPr>
        <p:spPr bwMode="auto">
          <a:xfrm>
            <a:off x="4716463" y="2852738"/>
            <a:ext cx="201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Aigle</a:t>
            </a:r>
          </a:p>
        </p:txBody>
      </p:sp>
      <p:sp>
        <p:nvSpPr>
          <p:cNvPr id="21516" name="TextBox 66"/>
          <p:cNvSpPr txBox="1">
            <a:spLocks noChangeArrowheads="1"/>
          </p:cNvSpPr>
          <p:nvPr/>
        </p:nvSpPr>
        <p:spPr bwMode="auto">
          <a:xfrm>
            <a:off x="611188" y="4611688"/>
            <a:ext cx="1728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600" b="1">
                <a:latin typeface="Century Gothic" charset="0"/>
              </a:rPr>
              <a:t>Crocodile</a:t>
            </a:r>
          </a:p>
        </p:txBody>
      </p:sp>
      <p:grpSp>
        <p:nvGrpSpPr>
          <p:cNvPr id="21517" name="Group 72"/>
          <p:cNvGrpSpPr>
            <a:grpSpLocks/>
          </p:cNvGrpSpPr>
          <p:nvPr/>
        </p:nvGrpSpPr>
        <p:grpSpPr bwMode="auto">
          <a:xfrm>
            <a:off x="4787900" y="3570288"/>
            <a:ext cx="2484438" cy="539750"/>
            <a:chOff x="539552" y="1484784"/>
            <a:chExt cx="2484216" cy="540000"/>
          </a:xfrm>
        </p:grpSpPr>
        <p:sp>
          <p:nvSpPr>
            <p:cNvPr id="74" name="Oval 73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8" name="Rounded Rectangle 77"/>
          <p:cNvSpPr>
            <a:spLocks noChangeArrowheads="1"/>
          </p:cNvSpPr>
          <p:nvPr/>
        </p:nvSpPr>
        <p:spPr bwMode="auto">
          <a:xfrm>
            <a:off x="539750" y="98107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21519" name="Group 78"/>
          <p:cNvGrpSpPr>
            <a:grpSpLocks/>
          </p:cNvGrpSpPr>
          <p:nvPr/>
        </p:nvGrpSpPr>
        <p:grpSpPr bwMode="auto">
          <a:xfrm>
            <a:off x="684213" y="1557338"/>
            <a:ext cx="2482850" cy="539750"/>
            <a:chOff x="539552" y="1484784"/>
            <a:chExt cx="2484216" cy="540000"/>
          </a:xfrm>
        </p:grpSpPr>
        <p:sp>
          <p:nvSpPr>
            <p:cNvPr id="80" name="Oval 79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5" name="Oval 104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6" name="Oval 105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8" name="Rounded Rectangle 107"/>
          <p:cNvSpPr>
            <a:spLocks noChangeArrowheads="1"/>
          </p:cNvSpPr>
          <p:nvPr/>
        </p:nvSpPr>
        <p:spPr bwMode="auto">
          <a:xfrm>
            <a:off x="539750" y="2781300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21521" name="Group 108"/>
          <p:cNvGrpSpPr>
            <a:grpSpLocks/>
          </p:cNvGrpSpPr>
          <p:nvPr/>
        </p:nvGrpSpPr>
        <p:grpSpPr bwMode="auto">
          <a:xfrm>
            <a:off x="684213" y="3573463"/>
            <a:ext cx="2482850" cy="539750"/>
            <a:chOff x="539552" y="1484784"/>
            <a:chExt cx="2484216" cy="540000"/>
          </a:xfrm>
        </p:grpSpPr>
        <p:sp>
          <p:nvSpPr>
            <p:cNvPr id="110" name="Oval 109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14" name="Rounded Rectangle 113"/>
          <p:cNvSpPr>
            <a:spLocks noChangeArrowheads="1"/>
          </p:cNvSpPr>
          <p:nvPr/>
        </p:nvSpPr>
        <p:spPr bwMode="auto">
          <a:xfrm>
            <a:off x="539750" y="458152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5" name="Rounded Rectangle 114"/>
          <p:cNvSpPr>
            <a:spLocks noChangeArrowheads="1"/>
          </p:cNvSpPr>
          <p:nvPr/>
        </p:nvSpPr>
        <p:spPr bwMode="auto">
          <a:xfrm>
            <a:off x="4643438" y="981075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6" name="Rounded Rectangle 115"/>
          <p:cNvSpPr>
            <a:spLocks noChangeArrowheads="1"/>
          </p:cNvSpPr>
          <p:nvPr/>
        </p:nvSpPr>
        <p:spPr bwMode="auto">
          <a:xfrm>
            <a:off x="4643438" y="2781300"/>
            <a:ext cx="4032250" cy="1727200"/>
          </a:xfrm>
          <a:prstGeom prst="roundRect">
            <a:avLst>
              <a:gd name="adj" fmla="val 12810"/>
            </a:avLst>
          </a:prstGeom>
          <a:noFill/>
          <a:ln w="6350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grpSp>
        <p:nvGrpSpPr>
          <p:cNvPr id="21525" name="Group 127"/>
          <p:cNvGrpSpPr>
            <a:grpSpLocks/>
          </p:cNvGrpSpPr>
          <p:nvPr/>
        </p:nvGrpSpPr>
        <p:grpSpPr bwMode="auto">
          <a:xfrm>
            <a:off x="4859338" y="1557338"/>
            <a:ext cx="2484437" cy="539750"/>
            <a:chOff x="539552" y="1484784"/>
            <a:chExt cx="2484216" cy="540000"/>
          </a:xfrm>
        </p:grpSpPr>
        <p:sp>
          <p:nvSpPr>
            <p:cNvPr id="129" name="Oval 128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1" name="Oval 130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595313" y="2332038"/>
            <a:ext cx="397668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3: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secondaire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21527" name="Group 9"/>
          <p:cNvGrpSpPr>
            <a:grpSpLocks/>
          </p:cNvGrpSpPr>
          <p:nvPr/>
        </p:nvGrpSpPr>
        <p:grpSpPr bwMode="auto">
          <a:xfrm>
            <a:off x="7524750" y="0"/>
            <a:ext cx="1584325" cy="641350"/>
            <a:chOff x="7524328" y="0"/>
            <a:chExt cx="1584970" cy="641606"/>
          </a:xfrm>
        </p:grpSpPr>
        <p:sp>
          <p:nvSpPr>
            <p:cNvPr id="21583" name="TextBox 68"/>
            <p:cNvSpPr txBox="1">
              <a:spLocks noChangeArrowheads="1"/>
            </p:cNvSpPr>
            <p:nvPr/>
          </p:nvSpPr>
          <p:spPr bwMode="auto">
            <a:xfrm>
              <a:off x="7524328" y="0"/>
              <a:ext cx="10809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3c</a:t>
              </a:r>
            </a:p>
          </p:txBody>
        </p:sp>
        <p:pic>
          <p:nvPicPr>
            <p:cNvPr id="21584" name="Picture 69" descr="Student sheets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1493838" y="287338"/>
            <a:ext cx="7127875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Cartes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de </a:t>
            </a: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jeu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chaîne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alimentaire</a:t>
            </a:r>
            <a:r>
              <a:rPr lang="en-GB" sz="3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0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703763" y="4178300"/>
            <a:ext cx="38877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4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tertiaire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47700" y="5984875"/>
            <a:ext cx="36052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Niveau</a:t>
            </a:r>
            <a:r>
              <a:rPr lang="en-GB" sz="1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4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: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Consommateur</a:t>
            </a:r>
            <a:r>
              <a:rPr lang="en-GB" sz="16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6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tertiaire</a:t>
            </a:r>
            <a:endParaRPr lang="en-GB" sz="16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21531" name="Group 136"/>
          <p:cNvGrpSpPr>
            <a:grpSpLocks/>
          </p:cNvGrpSpPr>
          <p:nvPr/>
        </p:nvGrpSpPr>
        <p:grpSpPr bwMode="auto">
          <a:xfrm>
            <a:off x="5832475" y="2924175"/>
            <a:ext cx="2484438" cy="541338"/>
            <a:chOff x="539552" y="1484784"/>
            <a:chExt cx="2484216" cy="540000"/>
          </a:xfrm>
        </p:grpSpPr>
        <p:sp>
          <p:nvSpPr>
            <p:cNvPr id="138" name="Oval 137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9" name="Oval 138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1" name="Oval 140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32" name="Group 141"/>
          <p:cNvGrpSpPr>
            <a:grpSpLocks/>
          </p:cNvGrpSpPr>
          <p:nvPr/>
        </p:nvGrpSpPr>
        <p:grpSpPr bwMode="auto">
          <a:xfrm>
            <a:off x="1727200" y="2927350"/>
            <a:ext cx="2484438" cy="539750"/>
            <a:chOff x="539552" y="1484784"/>
            <a:chExt cx="2484216" cy="540000"/>
          </a:xfrm>
        </p:grpSpPr>
        <p:sp>
          <p:nvSpPr>
            <p:cNvPr id="143" name="Oval 142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6" name="Oval 145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33" name="Group 146"/>
          <p:cNvGrpSpPr>
            <a:grpSpLocks/>
          </p:cNvGrpSpPr>
          <p:nvPr/>
        </p:nvGrpSpPr>
        <p:grpSpPr bwMode="auto">
          <a:xfrm>
            <a:off x="684213" y="5337175"/>
            <a:ext cx="2482850" cy="539750"/>
            <a:chOff x="539552" y="1484784"/>
            <a:chExt cx="2484216" cy="540000"/>
          </a:xfrm>
        </p:grpSpPr>
        <p:sp>
          <p:nvSpPr>
            <p:cNvPr id="148" name="Oval 147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9" name="Oval 148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0" name="Oval 149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1" name="Oval 150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21534" name="Group 151"/>
          <p:cNvGrpSpPr>
            <a:grpSpLocks/>
          </p:cNvGrpSpPr>
          <p:nvPr/>
        </p:nvGrpSpPr>
        <p:grpSpPr bwMode="auto">
          <a:xfrm>
            <a:off x="1727200" y="4691063"/>
            <a:ext cx="2484438" cy="539750"/>
            <a:chOff x="539552" y="1484784"/>
            <a:chExt cx="2484216" cy="540000"/>
          </a:xfrm>
        </p:grpSpPr>
        <p:sp>
          <p:nvSpPr>
            <p:cNvPr id="153" name="Oval 152"/>
            <p:cNvSpPr/>
            <p:nvPr/>
          </p:nvSpPr>
          <p:spPr>
            <a:xfrm>
              <a:off x="539552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4" name="Oval 153"/>
            <p:cNvSpPr/>
            <p:nvPr/>
          </p:nvSpPr>
          <p:spPr>
            <a:xfrm>
              <a:off x="1187624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5" name="Oval 154"/>
            <p:cNvSpPr/>
            <p:nvPr/>
          </p:nvSpPr>
          <p:spPr>
            <a:xfrm>
              <a:off x="1835696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6" name="Oval 155"/>
            <p:cNvSpPr/>
            <p:nvPr/>
          </p:nvSpPr>
          <p:spPr>
            <a:xfrm>
              <a:off x="2483768" y="1484784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dkEdg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0"/>
          <a:stretch>
            <a:fillRect/>
          </a:stretch>
        </p:blipFill>
        <p:spPr bwMode="auto">
          <a:xfrm>
            <a:off x="-1588" y="2209800"/>
            <a:ext cx="9145588" cy="46751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engag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8225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0113" y="1700213"/>
            <a:ext cx="7775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200">
                <a:solidFill>
                  <a:srgbClr val="639729"/>
                </a:solidFill>
                <a:latin typeface="Century Gothic" charset="0"/>
              </a:rPr>
              <a:t>Promouvoir le dialogue et la réflexion </a:t>
            </a:r>
            <a:endParaRPr lang="pt-BR" altLang="x-none" sz="3200">
              <a:solidFill>
                <a:srgbClr val="639729"/>
              </a:solidFill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03350" y="2508250"/>
            <a:ext cx="681831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nouvelles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générations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à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s’impliquer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dans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les </a:t>
            </a:r>
            <a:r>
              <a:rPr lang="en-GB" sz="1400" b="1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enjeux</a:t>
            </a:r>
            <a:r>
              <a:rPr lang="en-GB" sz="14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des sciences 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1873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37063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9128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181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57788"/>
            <a:ext cx="6111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16338"/>
            <a:ext cx="601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29225"/>
            <a:ext cx="1406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96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17"/>
          <p:cNvSpPr txBox="1">
            <a:spLocks noChangeArrowheads="1"/>
          </p:cNvSpPr>
          <p:nvPr/>
        </p:nvSpPr>
        <p:spPr bwMode="auto">
          <a:xfrm>
            <a:off x="7667625" y="443706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/>
              <a:t>TRACES</a:t>
            </a:r>
            <a:endParaRPr lang="pt-BR" altLang="x-none"/>
          </a:p>
        </p:txBody>
      </p:sp>
      <p:pic>
        <p:nvPicPr>
          <p:cNvPr id="2356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40408"/>
          <a:stretch>
            <a:fillRect/>
          </a:stretch>
        </p:blipFill>
        <p:spPr bwMode="auto">
          <a:xfrm>
            <a:off x="4068763" y="5157788"/>
            <a:ext cx="1103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8556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00663"/>
            <a:ext cx="12207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3463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877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975" y="3213100"/>
            <a:ext cx="8782050" cy="2663825"/>
          </a:xfrm>
          <a:prstGeom prst="rect">
            <a:avLst/>
          </a:prstGeom>
          <a:noFill/>
          <a:ln w="6350">
            <a:solidFill>
              <a:srgbClr val="0091C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572" name="ZoneTexte 5"/>
          <p:cNvSpPr txBox="1">
            <a:spLocks noChangeArrowheads="1"/>
          </p:cNvSpPr>
          <p:nvPr/>
        </p:nvSpPr>
        <p:spPr bwMode="auto">
          <a:xfrm>
            <a:off x="1905000" y="6488113"/>
            <a:ext cx="5562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 altLang="x-none" sz="1600">
                <a:latin typeface="Century Gothic" charset="0"/>
                <a:ea typeface="Century Gothic" charset="0"/>
                <a:cs typeface="Century Gothic" charset="0"/>
              </a:rPr>
              <a:t>Pour plus d’informations, visitez engagingscience.eu/fr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b="-1788"/>
          <a:stretch>
            <a:fillRect/>
          </a:stretch>
        </p:blipFill>
        <p:spPr bwMode="auto">
          <a:xfrm>
            <a:off x="0" y="-100013"/>
            <a:ext cx="9144000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47700" y="182563"/>
            <a:ext cx="53165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x-none" sz="3600">
                <a:latin typeface="Century Gothic" charset="0"/>
              </a:rPr>
              <a:t>Comment les organismes vivant dans un écosystème sont-ils </a:t>
            </a:r>
            <a:r>
              <a:rPr lang="en-GB" altLang="x-none" sz="3600" b="1">
                <a:latin typeface="Century Gothic" charset="0"/>
              </a:rPr>
              <a:t>liés</a:t>
            </a:r>
            <a:r>
              <a:rPr lang="en-GB" altLang="x-none" sz="3600">
                <a:latin typeface="Century Gothic" charset="0"/>
              </a:rPr>
              <a:t> ?</a:t>
            </a:r>
          </a:p>
        </p:txBody>
      </p:sp>
      <p:sp>
        <p:nvSpPr>
          <p:cNvPr id="12" name="Rounded Rectangle 11"/>
          <p:cNvSpPr/>
          <p:nvPr/>
        </p:nvSpPr>
        <p:spPr>
          <a:xfrm rot="16200000">
            <a:off x="9147969" y="5706269"/>
            <a:ext cx="306388" cy="1079500"/>
          </a:xfrm>
          <a:prstGeom prst="round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8761413" y="6124575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39B31E3E-A5BC-1F44-A39B-7FF9362E0D31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2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11270" name="Group 9"/>
          <p:cNvGrpSpPr>
            <a:grpSpLocks/>
          </p:cNvGrpSpPr>
          <p:nvPr/>
        </p:nvGrpSpPr>
        <p:grpSpPr bwMode="auto">
          <a:xfrm>
            <a:off x="7524750" y="0"/>
            <a:ext cx="1584325" cy="641350"/>
            <a:chOff x="7524328" y="0"/>
            <a:chExt cx="1584970" cy="641606"/>
          </a:xfrm>
        </p:grpSpPr>
        <p:sp>
          <p:nvSpPr>
            <p:cNvPr id="15" name="TextBox 14"/>
            <p:cNvSpPr txBox="1"/>
            <p:nvPr/>
          </p:nvSpPr>
          <p:spPr>
            <a:xfrm>
              <a:off x="7524328" y="0"/>
              <a:ext cx="1080914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softEdge rad="31750"/>
            </a:effectLst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latin typeface="Century Gothic" pitchFamily="34" charset="0"/>
                  <a:ea typeface="+mn-ea"/>
                  <a:cs typeface="+mn-cs"/>
                </a:rPr>
                <a:t>Fiche 1/2</a:t>
              </a:r>
            </a:p>
          </p:txBody>
        </p:sp>
        <p:pic>
          <p:nvPicPr>
            <p:cNvPr id="11278" name="Picture 15" descr="Student shee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68313" y="4581525"/>
            <a:ext cx="5327650" cy="1871663"/>
            <a:chOff x="395536" y="2204864"/>
            <a:chExt cx="4932040" cy="1872208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95536" y="2204864"/>
              <a:ext cx="4464496" cy="18722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91C4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pic>
          <p:nvPicPr>
            <p:cNvPr id="26" name="Picture 25" descr="writ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276872"/>
              <a:ext cx="345949" cy="5044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Box 17"/>
            <p:cNvSpPr txBox="1">
              <a:spLocks noChangeArrowheads="1"/>
            </p:cNvSpPr>
            <p:nvPr/>
          </p:nvSpPr>
          <p:spPr bwMode="auto">
            <a:xfrm>
              <a:off x="683568" y="2204864"/>
              <a:ext cx="464400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1450" indent="7938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800">
                  <a:latin typeface="Century Gothic" charset="0"/>
                </a:rPr>
                <a:t>Utiliser les indices pour placer des flèches entre les organismes et créer une chaîne alimentaire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sh food ch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2">
            <a:off x="1611313" y="2060575"/>
            <a:ext cx="7281862" cy="37480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08175" y="180975"/>
            <a:ext cx="6048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x-none" sz="2800">
                <a:latin typeface="Century Gothic" charset="0"/>
              </a:rPr>
              <a:t>Sans moustiques, qu’adviendrait-il des autres organismes dans l’écosystème 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63938" y="5732463"/>
            <a:ext cx="4679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500" b="1">
                <a:solidFill>
                  <a:srgbClr val="006800"/>
                </a:solidFill>
                <a:latin typeface="Century Gothic" charset="0"/>
              </a:rPr>
              <a:t>Allez-vous survivre?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4525" y="2349500"/>
            <a:ext cx="32400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Jeu</a:t>
            </a:r>
            <a:r>
              <a:rPr lang="en-GB" sz="3600" b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 la vie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11413" y="3141663"/>
            <a:ext cx="3082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5000">
                <a:latin typeface="Century Gothic" charset="0"/>
              </a:rPr>
              <a:t>grâce au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288" y="1770063"/>
            <a:ext cx="388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3200">
                <a:latin typeface="Century Gothic" charset="0"/>
              </a:rPr>
              <a:t>Trouvez la réponse</a:t>
            </a:r>
          </a:p>
        </p:txBody>
      </p:sp>
      <p:grpSp>
        <p:nvGrpSpPr>
          <p:cNvPr id="12296" name="Group 9"/>
          <p:cNvGrpSpPr>
            <a:grpSpLocks/>
          </p:cNvGrpSpPr>
          <p:nvPr/>
        </p:nvGrpSpPr>
        <p:grpSpPr bwMode="auto">
          <a:xfrm>
            <a:off x="7667625" y="0"/>
            <a:ext cx="1441450" cy="641350"/>
            <a:chOff x="7668344" y="0"/>
            <a:chExt cx="1440954" cy="641606"/>
          </a:xfrm>
        </p:grpSpPr>
        <p:sp>
          <p:nvSpPr>
            <p:cNvPr id="13" name="TextBox 12"/>
            <p:cNvSpPr txBox="1"/>
            <p:nvPr/>
          </p:nvSpPr>
          <p:spPr>
            <a:xfrm>
              <a:off x="7668344" y="0"/>
              <a:ext cx="936898" cy="338554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>
                  <a:latin typeface="Century Gothic" pitchFamily="34" charset="0"/>
                  <a:ea typeface="+mn-ea"/>
                  <a:cs typeface="+mn-cs"/>
                </a:rPr>
                <a:t>Fiche 3</a:t>
              </a:r>
            </a:p>
          </p:txBody>
        </p:sp>
        <p:pic>
          <p:nvPicPr>
            <p:cNvPr id="12304" name="Picture 13" descr="Student shee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27038" y="4416425"/>
            <a:ext cx="4824412" cy="1293813"/>
            <a:chOff x="5259126" y="3316482"/>
            <a:chExt cx="4824536" cy="1008112"/>
          </a:xfrm>
        </p:grpSpPr>
        <p:sp>
          <p:nvSpPr>
            <p:cNvPr id="12299" name="TextBox 14"/>
            <p:cNvSpPr txBox="1">
              <a:spLocks noChangeArrowheads="1"/>
            </p:cNvSpPr>
            <p:nvPr/>
          </p:nvSpPr>
          <p:spPr bwMode="auto">
            <a:xfrm>
              <a:off x="5331134" y="3386435"/>
              <a:ext cx="4752528" cy="93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400">
                  <a:latin typeface="Century Gothic" charset="0"/>
                </a:rPr>
                <a:t>Vous êtes un organisme au sein d’une chaîne alimentaire. Vous devez vous nourrir.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59126" y="3316482"/>
              <a:ext cx="4752528" cy="1008112"/>
            </a:xfrm>
            <a:prstGeom prst="rect">
              <a:avLst/>
            </a:prstGeom>
            <a:noFill/>
            <a:ln w="6350">
              <a:solidFill>
                <a:srgbClr val="E46C0A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17" descr="fish food chain wor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4"/>
          <a:stretch>
            <a:fillRect/>
          </a:stretch>
        </p:blipFill>
        <p:spPr bwMode="auto">
          <a:xfrm>
            <a:off x="684213" y="2492375"/>
            <a:ext cx="850900" cy="13843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9" grpId="0"/>
      <p:bldP spid="2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0825" y="404813"/>
          <a:ext cx="8642350" cy="6316662"/>
        </p:xfrm>
        <a:graphic>
          <a:graphicData uri="http://schemas.openxmlformats.org/drawingml/2006/table">
            <a:tbl>
              <a:tblPr/>
              <a:tblGrid>
                <a:gridCol w="1081088"/>
                <a:gridCol w="2735262"/>
                <a:gridCol w="1563688"/>
                <a:gridCol w="1630362"/>
                <a:gridCol w="1631950"/>
              </a:tblGrid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Nombre d’organismes vivants à la fin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69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Niveau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Organisme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Scénario :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Scénario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Scénario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8735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algue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arbre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orchidée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38735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larve de moustique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moustique mâle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paresseux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38735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chauve-souris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grenouille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poisson-chat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38735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aigle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humain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crocodile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moustique femelle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793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pic>
        <p:nvPicPr>
          <p:cNvPr id="13408" name="Picture 2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9" name="Picture 5" descr="tre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6048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0" name="Picture 6" descr="orchi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76475"/>
            <a:ext cx="6762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1" name="Picture 7" descr="bat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954463"/>
            <a:ext cx="9445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2" name="Picture 8" descr="catfis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724400"/>
            <a:ext cx="9096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3" name="Picture 10" descr="crsocodil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5961063"/>
            <a:ext cx="16795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" name="Picture 13" descr="male mo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068638"/>
            <a:ext cx="850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" name="Picture 14" descr="larva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7"/>
          <a:stretch>
            <a:fillRect/>
          </a:stretch>
        </p:blipFill>
        <p:spPr bwMode="auto">
          <a:xfrm>
            <a:off x="3352800" y="2781300"/>
            <a:ext cx="863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" name="Picture 15" descr="alga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702" t="-16667"/>
          <a:stretch>
            <a:fillRect/>
          </a:stretch>
        </p:blipFill>
        <p:spPr bwMode="auto">
          <a:xfrm>
            <a:off x="3276600" y="1484313"/>
            <a:ext cx="7540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7" name="Picture 16" descr="eagl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4763"/>
            <a:ext cx="9731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8" name="Picture 17" descr="huma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5516563"/>
            <a:ext cx="3984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9" name="Picture 18" descr="sloth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73463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0" name="Picture 20" descr="frog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65625"/>
            <a:ext cx="7096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21" name="Picture 21" descr="female mos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6230938"/>
            <a:ext cx="7350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157192"/>
            <a:ext cx="567382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Rectangle 16"/>
          <p:cNvSpPr>
            <a:spLocks noChangeArrowheads="1"/>
          </p:cNvSpPr>
          <p:nvPr/>
        </p:nvSpPr>
        <p:spPr bwMode="auto">
          <a:xfrm>
            <a:off x="1692275" y="260350"/>
            <a:ext cx="5975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GB" altLang="x-none" sz="2800">
                <a:latin typeface="Century Gothic" charset="0"/>
              </a:rPr>
              <a:t>Qu’adviendrait-il des autres organismes dans l’écosystème, s’il n’y avait plus de moustiques 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3350" y="2060575"/>
            <a:ext cx="7200900" cy="3098800"/>
            <a:chOff x="1403648" y="2492896"/>
            <a:chExt cx="6446431" cy="3168352"/>
          </a:xfrm>
        </p:grpSpPr>
        <p:sp>
          <p:nvSpPr>
            <p:cNvPr id="14342" name="TextBox 18"/>
            <p:cNvSpPr txBox="1">
              <a:spLocks noChangeArrowheads="1"/>
            </p:cNvSpPr>
            <p:nvPr/>
          </p:nvSpPr>
          <p:spPr bwMode="auto">
            <a:xfrm>
              <a:off x="2555776" y="2708920"/>
              <a:ext cx="5294303" cy="273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800">
                  <a:latin typeface="Century Gothic" charset="0"/>
                </a:rPr>
                <a:t>Discussion :</a:t>
              </a:r>
            </a:p>
            <a:p>
              <a:pPr>
                <a:spcBef>
                  <a:spcPts val="1200"/>
                </a:spcBef>
              </a:pPr>
              <a:r>
                <a:rPr lang="en-GB" altLang="x-none" sz="2400">
                  <a:latin typeface="Century Gothic" charset="0"/>
                </a:rPr>
                <a:t>Que se passe-t-il lorsque la population d’un organisme de la chaîne alimentaire change drastiquement ?</a:t>
              </a:r>
            </a:p>
            <a:p>
              <a:pPr>
                <a:spcBef>
                  <a:spcPts val="1200"/>
                </a:spcBef>
              </a:pPr>
              <a:r>
                <a:rPr lang="en-GB" altLang="x-none" sz="2400">
                  <a:latin typeface="Century Gothic" charset="0"/>
                </a:rPr>
                <a:t>Les résultats du jeu sont-ils à chaque fois les mêmes ? Pourquoi ?</a:t>
              </a:r>
            </a:p>
          </p:txBody>
        </p:sp>
        <p:pic>
          <p:nvPicPr>
            <p:cNvPr id="16" name="Picture 15" descr="discus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636912"/>
              <a:ext cx="806189" cy="5008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03648" y="2492896"/>
              <a:ext cx="6336704" cy="3168352"/>
            </a:xfrm>
            <a:prstGeom prst="rect">
              <a:avLst/>
            </a:prstGeom>
            <a:noFill/>
            <a:ln w="6350">
              <a:solidFill>
                <a:srgbClr val="99009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</p:grpSp>
      <p:pic>
        <p:nvPicPr>
          <p:cNvPr id="14341" name="Picture 5" descr="mossi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7795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96975"/>
            <a:ext cx="9142413" cy="1066800"/>
          </a:xfrm>
          <a:prstGeom prst="rect">
            <a:avLst/>
          </a:prstGeom>
          <a:solidFill>
            <a:srgbClr val="00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900113" y="1257300"/>
            <a:ext cx="7488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Le jeu de la vie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11413" y="476250"/>
            <a:ext cx="4464050" cy="64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Fiches </a:t>
            </a:r>
            <a:r>
              <a:rPr lang="en-US" sz="32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apprenants</a:t>
            </a:r>
            <a:endParaRPr lang="en-US" sz="400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Lato Regular"/>
            </a:endParaRPr>
          </a:p>
        </p:txBody>
      </p:sp>
      <p:pic>
        <p:nvPicPr>
          <p:cNvPr id="15365" name="Picture 4" descr="engag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9034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84213" y="2349500"/>
          <a:ext cx="7991475" cy="3863975"/>
        </p:xfrm>
        <a:graphic>
          <a:graphicData uri="http://schemas.openxmlformats.org/drawingml/2006/table">
            <a:tbl>
              <a:tblPr/>
              <a:tblGrid>
                <a:gridCol w="1392237"/>
                <a:gridCol w="3349625"/>
                <a:gridCol w="3249613"/>
              </a:tblGrid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entury Gothic" charset="0"/>
                        </a:rPr>
                        <a:t>Fiche n°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anchor="ctr"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entury Gothic" charset="0"/>
                        </a:rPr>
                        <a:t>Titre 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Century Gothic" charset="0"/>
                        </a:rPr>
                        <a:t>Notes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Indices sur la chaîne alimentaire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demie pour deux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2a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Chaîne alimentaire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Consommable, une par apprenant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2b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Chaîne alimentaire (fléchée)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pour deux (optionnel)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3a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Cartes de jeu chaîne alimentaire 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faire 5 photocopies (ou 6 pour une classe de plus de 28) et découper en cartes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3b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Cartes de jeu chaîne alimentaire b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faire une photocopie et découper en cartes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60363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3c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Cartes de jeu chaîne alimentaire c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faire une photocopie et découper en cartes 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6875463" y="0"/>
            <a:ext cx="2268537" cy="1169988"/>
          </a:xfrm>
          <a:prstGeom prst="actionButtonBlank">
            <a:avLst/>
          </a:prstGeom>
          <a:solidFill>
            <a:schemeClr val="bg1">
              <a:lumMod val="85000"/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97" name="ZoneTexte 5"/>
          <p:cNvSpPr txBox="1">
            <a:spLocks noChangeArrowheads="1"/>
          </p:cNvSpPr>
          <p:nvPr/>
        </p:nvSpPr>
        <p:spPr bwMode="auto">
          <a:xfrm>
            <a:off x="1905000" y="6488113"/>
            <a:ext cx="55626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fr-FR" altLang="x-none" sz="1600">
                <a:latin typeface="Century Gothic" charset="0"/>
                <a:ea typeface="Century Gothic" charset="0"/>
                <a:cs typeface="Century Gothic" charset="0"/>
              </a:rPr>
              <a:t>Pour plus d’informations, visitez engagingscience.eu/fr 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27000" y="914400"/>
            <a:ext cx="4267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Indices sur la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chaîne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alimentaire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63" y="1341438"/>
            <a:ext cx="4321175" cy="521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producteurs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dans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l’écosystème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sont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: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l’arbre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, 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algues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et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l’orchidée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L’algue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est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mangée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par la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larve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moustique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d’où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émergera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le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moustique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adulte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paresseux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mangent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noix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et les fruits des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arbres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 Il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sont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mangés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par 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aigles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aigles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mangent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aussi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des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chauve-souris</a:t>
            </a:r>
            <a:endParaRPr lang="en-GB" sz="1300">
              <a:latin typeface="Century Gothic" pitchFamily="34" charset="0"/>
              <a:ea typeface="+mn-ea"/>
              <a:cs typeface="+mn-cs"/>
            </a:endParaRP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adultes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mâles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pollinisent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orchidées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pendant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qu’ils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se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nourrissent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de son nectar.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femelles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adultes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se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nourissent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du sang des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paresseux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et des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humains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 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Deux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animaux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chassent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mâles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et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femelles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: 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chauve-souris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et 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grenouilles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grenouilles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mangent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larves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 Les crocodiles mangent des grenouilles.</a:t>
            </a:r>
            <a:endParaRPr lang="en-GB" sz="1300">
              <a:latin typeface="Century Gothic" pitchFamily="34" charset="0"/>
              <a:ea typeface="+mn-ea"/>
              <a:cs typeface="+mn-cs"/>
            </a:endParaRP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>
                <a:latin typeface="Century Gothic" pitchFamily="34" charset="0"/>
                <a:ea typeface="+mn-ea"/>
                <a:cs typeface="+mn-cs"/>
              </a:rPr>
              <a:t>Le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poisson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-chat mange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aussi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des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larves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 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humains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et les crocodiles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sont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des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prédateurs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du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poisson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-chat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humains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mangent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aussi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 les fruits des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arbres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3059113" y="50800"/>
            <a:ext cx="1441450" cy="641350"/>
            <a:chOff x="7669138" y="0"/>
            <a:chExt cx="1440160" cy="641606"/>
          </a:xfrm>
        </p:grpSpPr>
        <p:sp>
          <p:nvSpPr>
            <p:cNvPr id="16397" name="TextBox 9"/>
            <p:cNvSpPr txBox="1">
              <a:spLocks noChangeArrowheads="1"/>
            </p:cNvSpPr>
            <p:nvPr/>
          </p:nvSpPr>
          <p:spPr bwMode="auto">
            <a:xfrm>
              <a:off x="7669138" y="0"/>
              <a:ext cx="9361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1</a:t>
              </a:r>
            </a:p>
          </p:txBody>
        </p:sp>
        <p:pic>
          <p:nvPicPr>
            <p:cNvPr id="16398" name="Picture 10" descr="Student sheet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Connector 14"/>
          <p:cNvCxnSpPr/>
          <p:nvPr/>
        </p:nvCxnSpPr>
        <p:spPr>
          <a:xfrm>
            <a:off x="4572000" y="0"/>
            <a:ext cx="0" cy="6669088"/>
          </a:xfrm>
          <a:prstGeom prst="line">
            <a:avLst/>
          </a:prstGeom>
          <a:ln>
            <a:solidFill>
              <a:srgbClr val="006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0" name="Picture 15" descr="moss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24400"/>
            <a:ext cx="1193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48200" y="914400"/>
            <a:ext cx="434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Indices sur la </a:t>
            </a:r>
            <a:r>
              <a:rPr lang="en-GB" sz="2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chaîne</a:t>
            </a:r>
            <a:r>
              <a:rPr lang="en-GB" sz="200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200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alimentaire</a:t>
            </a:r>
            <a:endParaRPr lang="en-GB" sz="200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9788" y="1341438"/>
            <a:ext cx="4321175" cy="521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producteurs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dans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l’écosystème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sont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: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l’arbre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, 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algues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et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l’orchidée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L’algue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est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mangée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par la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larve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moustique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,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d’où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émergera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le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moustique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adulte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paresseux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mangent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noix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et les fruits des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arbres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. Il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sont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mangés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par 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aigles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aigles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mangent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aussi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des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chauve-souris</a:t>
            </a:r>
            <a:endParaRPr lang="en-GB" sz="1300" dirty="0">
              <a:latin typeface="Century Gothic" pitchFamily="34" charset="0"/>
              <a:ea typeface="+mn-ea"/>
              <a:cs typeface="+mn-cs"/>
            </a:endParaRP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adultes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mâles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pollinisent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orchidées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pendant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qu’ils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se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nourrissent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de son nectar.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femelles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adultes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se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nourissent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du sang des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paresseux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et des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humains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. 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Deux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animaux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chassent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mâles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et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femelles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: 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chauve-souris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et 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grenouilles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.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grenouilles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mangent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larves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sz="130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. Les crocodiles mangent des </a:t>
            </a:r>
            <a:r>
              <a:rPr lang="en-GB" sz="1300">
                <a:latin typeface="Century Gothic" pitchFamily="34" charset="0"/>
                <a:ea typeface="+mn-ea"/>
                <a:cs typeface="+mn-cs"/>
              </a:rPr>
              <a:t>grenouilles.</a:t>
            </a:r>
            <a:endParaRPr lang="en-GB" sz="1300" dirty="0">
              <a:latin typeface="Century Gothic" pitchFamily="34" charset="0"/>
              <a:ea typeface="+mn-ea"/>
              <a:cs typeface="+mn-cs"/>
            </a:endParaRP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Le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poisson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-chat mange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aussi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des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larves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moustiques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. 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humains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et les crocodiles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sont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des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prédateurs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du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poisson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-chat</a:t>
            </a:r>
          </a:p>
          <a:p>
            <a:pPr marL="266700" indent="-266700" fontAlgn="auto">
              <a:spcBef>
                <a:spcPts val="8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l"/>
              <a:defRPr/>
            </a:pP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Les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humains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mangent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aussi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 les fruits des </a:t>
            </a:r>
            <a:r>
              <a:rPr lang="en-GB" sz="1300" dirty="0" err="1">
                <a:latin typeface="Century Gothic" pitchFamily="34" charset="0"/>
                <a:ea typeface="+mn-ea"/>
                <a:cs typeface="+mn-cs"/>
              </a:rPr>
              <a:t>arbres</a:t>
            </a:r>
            <a:r>
              <a:rPr lang="en-GB" sz="1300" dirty="0">
                <a:latin typeface="Century Gothic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6393" name="Picture 18" descr="moss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724400"/>
            <a:ext cx="1193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4" name="Group 9"/>
          <p:cNvGrpSpPr>
            <a:grpSpLocks/>
          </p:cNvGrpSpPr>
          <p:nvPr/>
        </p:nvGrpSpPr>
        <p:grpSpPr bwMode="auto">
          <a:xfrm>
            <a:off x="7524750" y="50800"/>
            <a:ext cx="1511300" cy="641350"/>
            <a:chOff x="7597130" y="0"/>
            <a:chExt cx="1512168" cy="641606"/>
          </a:xfrm>
        </p:grpSpPr>
        <p:sp>
          <p:nvSpPr>
            <p:cNvPr id="16395" name="TextBox 13"/>
            <p:cNvSpPr txBox="1">
              <a:spLocks noChangeArrowheads="1"/>
            </p:cNvSpPr>
            <p:nvPr/>
          </p:nvSpPr>
          <p:spPr bwMode="auto">
            <a:xfrm>
              <a:off x="7597130" y="0"/>
              <a:ext cx="10081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1</a:t>
              </a:r>
            </a:p>
          </p:txBody>
        </p:sp>
        <p:pic>
          <p:nvPicPr>
            <p:cNvPr id="16396" name="Picture 19" descr="Student sheet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47664" y="4464496"/>
            <a:ext cx="158417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Orchidée</a:t>
            </a:r>
            <a:endParaRPr lang="en-GB" sz="2400" b="1">
              <a:solidFill>
                <a:srgbClr val="0032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256584"/>
            <a:ext cx="1080120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Arbre</a:t>
            </a:r>
            <a:endParaRPr lang="en-GB" sz="2400" b="1">
              <a:solidFill>
                <a:srgbClr val="0032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31979" y="5865750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Algue</a:t>
            </a:r>
            <a:endParaRPr lang="en-GB" sz="2400" b="1">
              <a:solidFill>
                <a:srgbClr val="0032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6021288"/>
            <a:ext cx="327585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Larve</a:t>
            </a:r>
            <a:r>
              <a:rPr lang="en-GB" sz="2400" b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sz="24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moustique</a:t>
            </a:r>
            <a:endParaRPr lang="en-GB" sz="2400" b="1">
              <a:solidFill>
                <a:srgbClr val="0032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6512" y="2808312"/>
            <a:ext cx="1800200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Paresseux</a:t>
            </a:r>
            <a:endParaRPr lang="en-GB" sz="2400" b="1">
              <a:solidFill>
                <a:srgbClr val="0032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1052736"/>
            <a:ext cx="151216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rgbClr val="006800"/>
                </a:solidFill>
                <a:latin typeface="Century Gothic" pitchFamily="34" charset="0"/>
                <a:ea typeface="+mn-ea"/>
                <a:cs typeface="+mn-cs"/>
              </a:rPr>
              <a:t>Chauve-souris</a:t>
            </a:r>
            <a:endParaRPr lang="en-GB" sz="2400" b="1">
              <a:solidFill>
                <a:srgbClr val="0068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688" y="1944216"/>
            <a:ext cx="1512168" cy="10156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Moustique</a:t>
            </a:r>
            <a:r>
              <a:rPr lang="en-GB" sz="2000" b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0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adulte</a:t>
            </a:r>
            <a:endParaRPr lang="en-GB" sz="2000" b="1">
              <a:solidFill>
                <a:srgbClr val="003200"/>
              </a:solidFill>
              <a:latin typeface="Century Gothic" pitchFamily="34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(</a:t>
            </a:r>
            <a:r>
              <a:rPr lang="en-GB" sz="20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mâle</a:t>
            </a:r>
            <a:r>
              <a:rPr lang="en-GB" sz="2000" b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7944" y="1988840"/>
            <a:ext cx="1512168" cy="10156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Moustique</a:t>
            </a:r>
            <a:r>
              <a:rPr lang="en-GB" sz="2000" b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0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adulte</a:t>
            </a:r>
            <a:r>
              <a:rPr lang="en-GB" sz="2000" b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 (</a:t>
            </a:r>
            <a:r>
              <a:rPr lang="en-GB" sz="20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femelle</a:t>
            </a:r>
            <a:r>
              <a:rPr lang="en-GB" sz="2000" b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8144" y="2996952"/>
            <a:ext cx="1440160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Humain</a:t>
            </a:r>
            <a:endParaRPr lang="en-GB" sz="2400" b="1">
              <a:solidFill>
                <a:srgbClr val="0032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2120" y="5229200"/>
            <a:ext cx="1835696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Grenouille</a:t>
            </a:r>
            <a:endParaRPr lang="en-GB" sz="2400" b="1">
              <a:solidFill>
                <a:srgbClr val="0032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3327375"/>
            <a:ext cx="176368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rgbClr val="003200"/>
                </a:solidFill>
                <a:latin typeface="Century Gothic" pitchFamily="34" charset="0"/>
                <a:ea typeface="+mn-ea"/>
                <a:cs typeface="+mn-cs"/>
              </a:rPr>
              <a:t>Crocodile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" y="1152128"/>
            <a:ext cx="1296144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latin typeface="Century Gothic" pitchFamily="34" charset="0"/>
                <a:ea typeface="+mn-ea"/>
                <a:cs typeface="+mn-cs"/>
              </a:rPr>
              <a:t>Aigle</a:t>
            </a:r>
            <a:endParaRPr lang="en-GB" sz="2400" b="1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447" name="TextBox 27"/>
          <p:cNvSpPr txBox="1">
            <a:spLocks noChangeArrowheads="1"/>
          </p:cNvSpPr>
          <p:nvPr/>
        </p:nvSpPr>
        <p:spPr bwMode="auto">
          <a:xfrm>
            <a:off x="7896225" y="5180013"/>
            <a:ext cx="1404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rgbClr val="003200"/>
                </a:solidFill>
                <a:latin typeface="Century Gothic" charset="0"/>
              </a:rPr>
              <a:t>Poisson-chat</a:t>
            </a:r>
          </a:p>
        </p:txBody>
      </p:sp>
      <p:grpSp>
        <p:nvGrpSpPr>
          <p:cNvPr id="17448" name="Group 9"/>
          <p:cNvGrpSpPr>
            <a:grpSpLocks/>
          </p:cNvGrpSpPr>
          <p:nvPr/>
        </p:nvGrpSpPr>
        <p:grpSpPr bwMode="auto">
          <a:xfrm>
            <a:off x="7524750" y="0"/>
            <a:ext cx="1584325" cy="641350"/>
            <a:chOff x="7524328" y="0"/>
            <a:chExt cx="1584970" cy="641606"/>
          </a:xfrm>
        </p:grpSpPr>
        <p:sp>
          <p:nvSpPr>
            <p:cNvPr id="17453" name="TextBox 68"/>
            <p:cNvSpPr txBox="1">
              <a:spLocks noChangeArrowheads="1"/>
            </p:cNvSpPr>
            <p:nvPr/>
          </p:nvSpPr>
          <p:spPr bwMode="auto">
            <a:xfrm>
              <a:off x="7524328" y="0"/>
              <a:ext cx="10809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 b="1">
                  <a:latin typeface="Century Gothic" charset="0"/>
                </a:rPr>
                <a:t>Fiche 2a</a:t>
              </a:r>
            </a:p>
          </p:txBody>
        </p:sp>
        <p:pic>
          <p:nvPicPr>
            <p:cNvPr id="17454" name="Picture 69" descr="Student shee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TextBox 70"/>
          <p:cNvSpPr txBox="1"/>
          <p:nvPr/>
        </p:nvSpPr>
        <p:spPr>
          <a:xfrm>
            <a:off x="3335338" y="381000"/>
            <a:ext cx="4056062" cy="506413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Chaîne</a:t>
            </a:r>
            <a:r>
              <a:rPr lang="en-GB" sz="32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alimentaire</a:t>
            </a:r>
            <a:endParaRPr lang="en-GB" sz="3200" b="1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96" y="0"/>
            <a:ext cx="3312368" cy="1200329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+mn-lt"/>
                <a:ea typeface="+mn-ea"/>
                <a:cs typeface="+mn-cs"/>
              </a:rPr>
              <a:t>Utiliser les indices pour </a:t>
            </a:r>
            <a:r>
              <a:rPr lang="en-GB" b="1" err="1">
                <a:latin typeface="+mn-lt"/>
                <a:ea typeface="+mn-ea"/>
                <a:cs typeface="+mn-cs"/>
              </a:rPr>
              <a:t>ajouter</a:t>
            </a:r>
            <a:r>
              <a:rPr lang="en-GB" b="1">
                <a:latin typeface="+mn-lt"/>
                <a:ea typeface="+mn-ea"/>
                <a:cs typeface="+mn-cs"/>
              </a:rPr>
              <a:t> des </a:t>
            </a:r>
            <a:r>
              <a:rPr lang="en-GB" b="1" err="1">
                <a:latin typeface="+mn-lt"/>
                <a:ea typeface="+mn-ea"/>
                <a:cs typeface="+mn-cs"/>
              </a:rPr>
              <a:t>flèches</a:t>
            </a:r>
            <a:r>
              <a:rPr lang="en-GB" b="1">
                <a:latin typeface="+mn-lt"/>
                <a:ea typeface="+mn-ea"/>
                <a:cs typeface="+mn-cs"/>
              </a:rPr>
              <a:t> et </a:t>
            </a:r>
            <a:r>
              <a:rPr lang="en-GB" b="1" err="1">
                <a:latin typeface="+mn-lt"/>
                <a:ea typeface="+mn-ea"/>
                <a:cs typeface="+mn-cs"/>
              </a:rPr>
              <a:t>compléter</a:t>
            </a:r>
            <a:r>
              <a:rPr lang="en-GB" b="1">
                <a:latin typeface="+mn-lt"/>
                <a:ea typeface="+mn-ea"/>
                <a:cs typeface="+mn-cs"/>
              </a:rPr>
              <a:t> la </a:t>
            </a:r>
            <a:r>
              <a:rPr lang="en-GB" b="1" err="1">
                <a:latin typeface="+mn-lt"/>
                <a:ea typeface="+mn-ea"/>
                <a:cs typeface="+mn-cs"/>
              </a:rPr>
              <a:t>chaîne</a:t>
            </a:r>
            <a:r>
              <a:rPr lang="en-GB" b="1">
                <a:latin typeface="+mn-lt"/>
                <a:ea typeface="+mn-ea"/>
                <a:cs typeface="+mn-cs"/>
              </a:rPr>
              <a:t> </a:t>
            </a:r>
            <a:r>
              <a:rPr lang="en-GB" b="1" err="1">
                <a:latin typeface="+mn-lt"/>
                <a:ea typeface="+mn-ea"/>
                <a:cs typeface="+mn-cs"/>
              </a:rPr>
              <a:t>alimentaire</a:t>
            </a:r>
            <a:r>
              <a:rPr lang="en-GB" b="1">
                <a:latin typeface="+mn-lt"/>
                <a:ea typeface="+mn-ea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rgbClr val="003200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8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19672" y="4365104"/>
            <a:ext cx="1584176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83000"/>
            </a:scheme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Orchidée</a:t>
            </a:r>
            <a:endParaRPr lang="en-GB" sz="24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373216"/>
            <a:ext cx="1080120" cy="461665"/>
          </a:xfrm>
          <a:prstGeom prst="rect">
            <a:avLst/>
          </a:prstGeom>
          <a:solidFill>
            <a:srgbClr val="006800">
              <a:alpha val="80000"/>
            </a:srgb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Arbre</a:t>
            </a:r>
            <a:endParaRPr lang="en-GB" sz="24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3968" y="6021288"/>
            <a:ext cx="1296144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Algues</a:t>
            </a:r>
            <a:endParaRPr lang="en-GB" sz="24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8428" y="5972536"/>
            <a:ext cx="3203848" cy="4616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Larve</a:t>
            </a:r>
            <a:r>
              <a:rPr lang="en-GB" sz="2400" b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sz="24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moustique</a:t>
            </a:r>
            <a:endParaRPr lang="en-GB" sz="24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3125" y="2967335"/>
            <a:ext cx="1914825" cy="461665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Paresseux</a:t>
            </a:r>
            <a:endParaRPr lang="en-GB" sz="24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5940" y="1247574"/>
            <a:ext cx="1496949" cy="830997"/>
          </a:xfrm>
          <a:prstGeom prst="rect">
            <a:avLst/>
          </a:prstGeom>
          <a:solidFill>
            <a:srgbClr val="BDE092"/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latin typeface="Century Gothic" pitchFamily="34" charset="0"/>
                <a:ea typeface="+mn-ea"/>
                <a:cs typeface="+mn-cs"/>
              </a:rPr>
              <a:t>Chauve-souris</a:t>
            </a:r>
            <a:endParaRPr lang="en-GB" sz="2400" b="1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3648" y="1772816"/>
            <a:ext cx="1800200" cy="1015663"/>
          </a:xfrm>
          <a:prstGeom prst="rect">
            <a:avLst/>
          </a:prstGeom>
          <a:solidFill>
            <a:srgbClr val="006800">
              <a:alpha val="78000"/>
            </a:srgb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Moustique</a:t>
            </a:r>
            <a:r>
              <a:rPr lang="en-GB" sz="2000" b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0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adulte</a:t>
            </a:r>
            <a:endParaRPr lang="en-GB" sz="20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(</a:t>
            </a:r>
            <a:r>
              <a:rPr lang="en-GB" sz="20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mâle</a:t>
            </a:r>
            <a:r>
              <a:rPr lang="en-GB" sz="2000" b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17315" y="1988840"/>
            <a:ext cx="1518781" cy="1015663"/>
          </a:xfrm>
          <a:prstGeom prst="rect">
            <a:avLst/>
          </a:prstGeom>
          <a:solidFill>
            <a:srgbClr val="00AC00">
              <a:alpha val="74000"/>
            </a:srgb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Moustique</a:t>
            </a:r>
            <a:r>
              <a:rPr lang="en-GB" sz="2000" b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sz="20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adulte</a:t>
            </a:r>
            <a:endParaRPr lang="en-GB" sz="20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(</a:t>
            </a:r>
            <a:r>
              <a:rPr lang="en-GB" sz="20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femelle</a:t>
            </a:r>
            <a:r>
              <a:rPr lang="en-GB" sz="2000" b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8144" y="2996952"/>
            <a:ext cx="1440160" cy="461665"/>
          </a:xfrm>
          <a:prstGeom prst="rect">
            <a:avLst/>
          </a:prstGeom>
          <a:solidFill>
            <a:srgbClr val="006800">
              <a:alpha val="61000"/>
            </a:srgb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Humain</a:t>
            </a:r>
            <a:endParaRPr lang="en-GB" sz="24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60132" y="5217841"/>
            <a:ext cx="1800200" cy="461665"/>
          </a:xfrm>
          <a:prstGeom prst="rect">
            <a:avLst/>
          </a:prstGeom>
          <a:solidFill>
            <a:schemeClr val="tx2">
              <a:lumMod val="60000"/>
              <a:lumOff val="40000"/>
              <a:alpha val="51000"/>
            </a:scheme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Grenouille</a:t>
            </a:r>
            <a:endParaRPr lang="en-GB" sz="24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3327375"/>
            <a:ext cx="1763688" cy="461665"/>
          </a:xfrm>
          <a:prstGeom prst="rect">
            <a:avLst/>
          </a:prstGeom>
          <a:solidFill>
            <a:srgbClr val="006800">
              <a:alpha val="62000"/>
            </a:srgb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Crocodile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" y="1196752"/>
            <a:ext cx="1296144" cy="461665"/>
          </a:xfrm>
          <a:prstGeom prst="rect">
            <a:avLst/>
          </a:prstGeom>
          <a:solidFill>
            <a:srgbClr val="006800">
              <a:alpha val="83000"/>
            </a:srgbClr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err="1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Aigle</a:t>
            </a:r>
            <a:endParaRPr lang="en-GB" sz="24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471" name="TextBox 27"/>
          <p:cNvSpPr txBox="1">
            <a:spLocks noChangeArrowheads="1"/>
          </p:cNvSpPr>
          <p:nvPr/>
        </p:nvSpPr>
        <p:spPr bwMode="auto">
          <a:xfrm>
            <a:off x="7977188" y="5129213"/>
            <a:ext cx="1476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2400" b="1">
                <a:solidFill>
                  <a:schemeClr val="bg1"/>
                </a:solidFill>
                <a:latin typeface="Century Gothic" charset="0"/>
              </a:rPr>
              <a:t>Poisson-chat</a:t>
            </a:r>
          </a:p>
        </p:txBody>
      </p:sp>
      <p:grpSp>
        <p:nvGrpSpPr>
          <p:cNvPr id="18472" name="Group 9"/>
          <p:cNvGrpSpPr>
            <a:grpSpLocks/>
          </p:cNvGrpSpPr>
          <p:nvPr/>
        </p:nvGrpSpPr>
        <p:grpSpPr bwMode="auto">
          <a:xfrm>
            <a:off x="7524750" y="0"/>
            <a:ext cx="1584325" cy="641350"/>
            <a:chOff x="7524328" y="0"/>
            <a:chExt cx="1584970" cy="641606"/>
          </a:xfrm>
        </p:grpSpPr>
        <p:sp>
          <p:nvSpPr>
            <p:cNvPr id="69" name="TextBox 68"/>
            <p:cNvSpPr txBox="1"/>
            <p:nvPr/>
          </p:nvSpPr>
          <p:spPr>
            <a:xfrm>
              <a:off x="7524328" y="0"/>
              <a:ext cx="1080914" cy="338554"/>
            </a:xfrm>
            <a:prstGeom prst="rect">
              <a:avLst/>
            </a:prstGeom>
            <a:solidFill>
              <a:srgbClr val="006800"/>
            </a:solidFill>
            <a:effectLst>
              <a:softEdge rad="63500"/>
            </a:effectLst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Fiche 2a</a:t>
              </a:r>
            </a:p>
          </p:txBody>
        </p:sp>
        <p:pic>
          <p:nvPicPr>
            <p:cNvPr id="18497" name="Picture 69" descr="Student shee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TextBox 70"/>
          <p:cNvSpPr txBox="1"/>
          <p:nvPr/>
        </p:nvSpPr>
        <p:spPr>
          <a:xfrm>
            <a:off x="3200400" y="304800"/>
            <a:ext cx="4284663" cy="5064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Chaîne</a:t>
            </a:r>
            <a:r>
              <a:rPr lang="en-GB" sz="32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alimentaire</a:t>
            </a:r>
            <a:endParaRPr lang="en-GB" sz="3200" b="1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96" y="44624"/>
            <a:ext cx="3240360" cy="923330"/>
          </a:xfrm>
          <a:prstGeom prst="rect">
            <a:avLst/>
          </a:prstGeom>
          <a:solidFill>
            <a:srgbClr val="006800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Utiliser les indices pour </a:t>
            </a:r>
            <a:r>
              <a:rPr lang="en-GB" b="1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ajouter</a:t>
            </a:r>
            <a:r>
              <a:rPr lang="en-GB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GB" b="1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flèches</a:t>
            </a:r>
            <a:r>
              <a:rPr lang="en-GB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GB" b="1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compléter</a:t>
            </a:r>
            <a:r>
              <a:rPr lang="en-GB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b="1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chaîne</a:t>
            </a:r>
            <a:r>
              <a:rPr lang="en-GB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b="1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alimentaire</a:t>
            </a:r>
            <a:r>
              <a:rPr lang="en-GB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cxnSp>
        <p:nvCxnSpPr>
          <p:cNvPr id="30" name="Straight Arrow Connector 29"/>
          <p:cNvCxnSpPr>
            <a:endCxn id="0" idx="2"/>
          </p:cNvCxnSpPr>
          <p:nvPr/>
        </p:nvCxnSpPr>
        <p:spPr>
          <a:xfrm flipH="1" flipV="1">
            <a:off x="2303463" y="2789238"/>
            <a:ext cx="107950" cy="15763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0" idx="2"/>
          </p:cNvCxnSpPr>
          <p:nvPr/>
        </p:nvCxnSpPr>
        <p:spPr>
          <a:xfrm flipV="1">
            <a:off x="863600" y="3429000"/>
            <a:ext cx="50800" cy="18716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364163" y="2492375"/>
            <a:ext cx="576262" cy="5048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0" idx="3"/>
          </p:cNvCxnSpPr>
          <p:nvPr/>
        </p:nvCxnSpPr>
        <p:spPr>
          <a:xfrm flipV="1">
            <a:off x="1871663" y="2789238"/>
            <a:ext cx="2046287" cy="4095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871663" y="1412875"/>
            <a:ext cx="2963862" cy="714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00113" y="1606550"/>
            <a:ext cx="431800" cy="13176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435600" y="6257925"/>
            <a:ext cx="792163" cy="31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0" idx="0"/>
          </p:cNvCxnSpPr>
          <p:nvPr/>
        </p:nvCxnSpPr>
        <p:spPr>
          <a:xfrm flipV="1">
            <a:off x="6659563" y="3705225"/>
            <a:ext cx="1765300" cy="15128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388350" y="3716338"/>
            <a:ext cx="53975" cy="15843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172450" y="5835650"/>
            <a:ext cx="215900" cy="2571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0" idx="2"/>
          </p:cNvCxnSpPr>
          <p:nvPr/>
        </p:nvCxnSpPr>
        <p:spPr>
          <a:xfrm flipH="1" flipV="1">
            <a:off x="6588125" y="3459163"/>
            <a:ext cx="1854200" cy="18415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0" idx="1"/>
          </p:cNvCxnSpPr>
          <p:nvPr/>
        </p:nvCxnSpPr>
        <p:spPr>
          <a:xfrm flipV="1">
            <a:off x="3200400" y="1663700"/>
            <a:ext cx="1635125" cy="4143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0" idx="2"/>
          </p:cNvCxnSpPr>
          <p:nvPr/>
        </p:nvCxnSpPr>
        <p:spPr>
          <a:xfrm>
            <a:off x="4676775" y="3005138"/>
            <a:ext cx="1839913" cy="215265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987675" y="2492375"/>
            <a:ext cx="2844800" cy="26431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7092950" y="5661025"/>
            <a:ext cx="431800" cy="36036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476375" y="3429000"/>
            <a:ext cx="4679950" cy="2160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0" idx="0"/>
          </p:cNvCxnSpPr>
          <p:nvPr/>
        </p:nvCxnSpPr>
        <p:spPr>
          <a:xfrm flipV="1">
            <a:off x="4676775" y="1622425"/>
            <a:ext cx="407988" cy="36671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ebo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60046</TotalTime>
  <Words>811</Words>
  <Application>Microsoft Macintosh PowerPoint</Application>
  <PresentationFormat>Présentation à l'écran (4:3)</PresentationFormat>
  <Paragraphs>180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Calibri</vt:lpstr>
      <vt:lpstr>Arial</vt:lpstr>
      <vt:lpstr>Century Gothic</vt:lpstr>
      <vt:lpstr>LilyUPC</vt:lpstr>
      <vt:lpstr>Ebrima</vt:lpstr>
      <vt:lpstr>Mangal</vt:lpstr>
      <vt:lpstr>ＭＳ Ｐゴシック</vt:lpstr>
      <vt:lpstr>Lato Regular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Fiches apprenants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942</cp:revision>
  <dcterms:created xsi:type="dcterms:W3CDTF">2016-10-12T05:54:37Z</dcterms:created>
  <dcterms:modified xsi:type="dcterms:W3CDTF">2019-11-05T14:42:08Z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926A4257-4A38-4A28-A204-42692B1F4461</vt:lpwstr>
  </property>
  <property fmtid="{D5CDD505-2E9C-101B-9397-08002B2CF9AE}" pid="3" name="ArticulatePath">
    <vt:lpwstr>Ebola presentation</vt:lpwstr>
  </property>
</Properties>
</file>