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9" r:id="rId2"/>
    <p:sldId id="433" r:id="rId3"/>
    <p:sldId id="438" r:id="rId4"/>
    <p:sldId id="432" r:id="rId5"/>
    <p:sldId id="437" r:id="rId6"/>
    <p:sldId id="277" r:id="rId7"/>
    <p:sldId id="278" r:id="rId8"/>
  </p:sldIdLst>
  <p:sldSz cx="9144000" cy="6858000" type="screen4x3"/>
  <p:notesSz cx="6864350" cy="9998075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9900"/>
    <a:srgbClr val="28A046"/>
    <a:srgbClr val="FF9675"/>
    <a:srgbClr val="EB9F15"/>
    <a:srgbClr val="558ED5"/>
    <a:srgbClr val="F8E59E"/>
    <a:srgbClr val="B33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5" autoAdjust="0"/>
    <p:restoredTop sz="86120" autoAdjust="0"/>
  </p:normalViewPr>
  <p:slideViewPr>
    <p:cSldViewPr>
      <p:cViewPr varScale="1">
        <p:scale>
          <a:sx n="96" d="100"/>
          <a:sy n="96" d="100"/>
        </p:scale>
        <p:origin x="15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3A6BC34-EAC1-0D42-93E0-07BF3C0EA983}" type="datetimeFigureOut">
              <a:rPr lang="en-GB"/>
              <a:pPr>
                <a:defRPr/>
              </a:pPr>
              <a:t>05/11/2019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6425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7788" y="9496425"/>
            <a:ext cx="2974975" cy="5000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3DBC0BD-0BAE-FD44-A4AD-BDBDC667CDD2}" type="slidenum">
              <a:rPr lang="en-GB" altLang="x-none"/>
              <a:pPr/>
              <a:t>‹#›</a:t>
            </a:fld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37F7898-8602-EC46-8BE5-81B19F6C260B}" type="datetimeFigureOut">
              <a:rPr lang="en-GB"/>
              <a:pPr>
                <a:defRPr/>
              </a:pPr>
              <a:t>05/11/2019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49800"/>
            <a:ext cx="5492750" cy="4498975"/>
          </a:xfrm>
          <a:prstGeom prst="rect">
            <a:avLst/>
          </a:prstGeom>
        </p:spPr>
        <p:txBody>
          <a:bodyPr vert="horz" lIns="96350" tIns="48175" rIns="96350" bIns="4817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6425"/>
            <a:ext cx="2974975" cy="500063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7788" y="9496425"/>
            <a:ext cx="2974975" cy="500063"/>
          </a:xfrm>
          <a:prstGeom prst="rect">
            <a:avLst/>
          </a:prstGeom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fld id="{FE2C1CD8-26FD-0549-BBC5-C1F87527D365}" type="slidenum">
              <a:rPr lang="en-GB" altLang="x-none"/>
              <a:pPr/>
              <a:t>‹#›</a:t>
            </a:fld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F8AC62CA-ECF8-C443-B2F5-7E66A15E346D}" type="slidenum">
              <a:rPr lang="en-GB" altLang="x-none"/>
              <a:pPr/>
              <a:t>1</a:t>
            </a:fld>
            <a:endParaRPr lang="en-GB" alt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altLang="x-none"/>
              <a:t>Les apprenants travaillent seuls ou à deux, et utilisent la fiche 5 comme aide pour préparer la communication (les moyens les plus appropriés sont la présentation vidéo ou orale) à donner au public de fabricants de smartphones.</a:t>
            </a:r>
            <a:endParaRPr lang="en-GB" altLang="x-none"/>
          </a:p>
          <a:p>
            <a:pPr>
              <a:spcBef>
                <a:spcPct val="0"/>
              </a:spcBef>
            </a:pPr>
            <a:r>
              <a:rPr lang="en-GB" altLang="x-none"/>
              <a:t>Les informations que les apprenants devront faire figurer sont : </a:t>
            </a:r>
          </a:p>
          <a:p>
            <a:pPr>
              <a:spcBef>
                <a:spcPct val="0"/>
              </a:spcBef>
            </a:pPr>
            <a:r>
              <a:rPr lang="en-GB" altLang="x-none"/>
              <a:t>Convaincre les fabricants de la nécessité des changements</a:t>
            </a:r>
          </a:p>
          <a:p>
            <a:pPr>
              <a:spcBef>
                <a:spcPct val="0"/>
              </a:spcBef>
            </a:pPr>
            <a:r>
              <a:rPr lang="en-GB" altLang="x-none"/>
              <a:t>Les convaincre que ces changements sont possibles</a:t>
            </a:r>
          </a:p>
          <a:p>
            <a:pPr>
              <a:spcBef>
                <a:spcPct val="0"/>
              </a:spcBef>
            </a:pPr>
            <a:r>
              <a:rPr lang="en-GB" altLang="x-none"/>
              <a:t>Les convaincre que le grand public aura envie d’acheter leurs téléphones ainsi ils continueront à générer des bénéfices </a:t>
            </a:r>
          </a:p>
          <a:p>
            <a:pPr>
              <a:spcBef>
                <a:spcPct val="0"/>
              </a:spcBef>
            </a:pPr>
            <a:endParaRPr lang="en-GB" altLang="x-none"/>
          </a:p>
          <a:p>
            <a:pPr>
              <a:spcBef>
                <a:spcPct val="0"/>
              </a:spcBef>
            </a:pPr>
            <a:endParaRPr lang="en-GB" altLang="x-none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64DBF388-1A26-5349-9344-F245652B2879}" type="slidenum">
              <a:rPr lang="en-GB" altLang="x-none"/>
              <a:pPr/>
              <a:t>2</a:t>
            </a:fld>
            <a:endParaRPr lang="en-GB" alt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x-none"/>
              <a:t>Les apprenants peuvent utiliser la Fiche 1 pour les aider à préparer leur communication.</a:t>
            </a:r>
          </a:p>
          <a:p>
            <a:pPr>
              <a:spcBef>
                <a:spcPct val="0"/>
              </a:spcBef>
            </a:pPr>
            <a:r>
              <a:rPr lang="en-GB" altLang="x-none"/>
              <a:t>Vous pouvez vous procurer plus d’informations sur chaque type de communication dans les guides de réflexion sur la communication, disponibles sur la page web.</a:t>
            </a:r>
          </a:p>
          <a:p>
            <a:pPr>
              <a:spcBef>
                <a:spcPct val="0"/>
              </a:spcBef>
            </a:pPr>
            <a:r>
              <a:rPr lang="en-GB" altLang="x-none"/>
              <a:t>Des exemples de chaque type sont également disponibles sur la page web Téléphone écologique sur le site internet d’Engage.</a:t>
            </a:r>
          </a:p>
          <a:p>
            <a:pPr>
              <a:spcBef>
                <a:spcPct val="0"/>
              </a:spcBef>
            </a:pPr>
            <a:r>
              <a:rPr lang="en-GB" altLang="x-none"/>
              <a:t>Les apprenants auront ensuite accès aux présentations pour pouvoir télécharger le guide de réflexion sur la communication d’idées adaptées au format qu’ils auront choisi.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13A93DEF-94D3-274F-B3E4-87B126B003CC}" type="slidenum">
              <a:rPr lang="en-GB" altLang="x-none"/>
              <a:pPr/>
              <a:t>3</a:t>
            </a:fld>
            <a:endParaRPr lang="en-GB" altLang="x-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x-none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805C4136-C5B9-8B47-A2F0-06F977F9695C}" type="slidenum">
              <a:rPr lang="en-GB" altLang="x-none"/>
              <a:pPr/>
              <a:t>5</a:t>
            </a:fld>
            <a:endParaRPr lang="en-GB" altLang="x-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819A9DE5-2CD2-4D4D-AE98-3C9B5716CAA8}" type="slidenum">
              <a:rPr lang="en-GB" altLang="x-none"/>
              <a:pPr/>
              <a:t>6</a:t>
            </a:fld>
            <a:endParaRPr lang="en-GB" altLang="x-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7E0160E8-7904-E54A-BAEB-3D8F08435693}" type="slidenum">
              <a:rPr lang="en-GB" altLang="x-none"/>
              <a:pPr/>
              <a:t>7</a:t>
            </a:fld>
            <a:endParaRPr lang="en-GB" alt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163" y="6453188"/>
            <a:ext cx="1054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6453188"/>
            <a:ext cx="9398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8"/>
          <p:cNvSpPr txBox="1"/>
          <p:nvPr userDrawn="1"/>
        </p:nvSpPr>
        <p:spPr>
          <a:xfrm>
            <a:off x="1476375" y="6381750"/>
            <a:ext cx="62626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latin typeface="Century Gothic" pitchFamily="34" charset="0"/>
                <a:ea typeface="+mn-ea"/>
                <a:cs typeface="LilyUPC" panose="020B0604020202020204" pitchFamily="34" charset="-34"/>
              </a:rPr>
              <a:t> For more, visit E</a:t>
            </a:r>
            <a:r>
              <a:rPr lang="en-GB" sz="2400" dirty="0"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ngagingScience.eu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077AD-72CF-8040-824E-2ADEC97440A8}" type="datetimeFigureOut">
              <a:rPr lang="en-GB"/>
              <a:pPr>
                <a:defRPr/>
              </a:pPr>
              <a:t>05/11/2019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4D73A-479A-DA4C-A91E-FD659769F1C4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72530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6"/>
          <p:cNvSpPr/>
          <p:nvPr userDrawn="1"/>
        </p:nvSpPr>
        <p:spPr>
          <a:xfrm rot="16200000">
            <a:off x="9147969" y="6066632"/>
            <a:ext cx="306387" cy="1079500"/>
          </a:xfrm>
          <a:prstGeom prst="roundRect">
            <a:avLst/>
          </a:prstGeom>
          <a:solidFill>
            <a:srgbClr val="0091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Box 13"/>
          <p:cNvSpPr txBox="1">
            <a:spLocks noChangeArrowheads="1"/>
          </p:cNvSpPr>
          <p:nvPr userDrawn="1"/>
        </p:nvSpPr>
        <p:spPr bwMode="auto">
          <a:xfrm>
            <a:off x="8761413" y="6484938"/>
            <a:ext cx="457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/>
            <a:fld id="{D7001AF7-2702-3944-A1D1-DF743222CA64}" type="slidenum">
              <a:rPr lang="en-GB" altLang="en-US" sz="1400" b="1">
                <a:solidFill>
                  <a:schemeClr val="bg1"/>
                </a:solidFill>
                <a:latin typeface="Century Gothic" charset="0"/>
                <a:ea typeface="ＭＳ Ｐゴシック" charset="-128"/>
              </a:rPr>
              <a:pPr algn="ctr"/>
              <a:t>‹#›</a:t>
            </a:fld>
            <a:endParaRPr lang="en-GB" altLang="en-US" sz="1400" b="1">
              <a:solidFill>
                <a:schemeClr val="bg1"/>
              </a:solidFill>
              <a:latin typeface="Century Gothic" charset="0"/>
              <a:ea typeface="ＭＳ Ｐゴシック" charset="-128"/>
            </a:endParaRPr>
          </a:p>
        </p:txBody>
      </p:sp>
      <p:pic>
        <p:nvPicPr>
          <p:cNvPr id="4" name="Picture 4" descr="engage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0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6"/>
          <p:cNvSpPr/>
          <p:nvPr userDrawn="1"/>
        </p:nvSpPr>
        <p:spPr>
          <a:xfrm rot="16200000">
            <a:off x="9147969" y="6066632"/>
            <a:ext cx="306387" cy="1079500"/>
          </a:xfrm>
          <a:prstGeom prst="roundRect">
            <a:avLst/>
          </a:prstGeom>
          <a:solidFill>
            <a:srgbClr val="0091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Box 13"/>
          <p:cNvSpPr txBox="1">
            <a:spLocks noChangeArrowheads="1"/>
          </p:cNvSpPr>
          <p:nvPr userDrawn="1"/>
        </p:nvSpPr>
        <p:spPr bwMode="auto">
          <a:xfrm>
            <a:off x="8761413" y="6484938"/>
            <a:ext cx="457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/>
            <a:fld id="{B38BC4B5-F328-D846-8000-979EB88B66FD}" type="slidenum">
              <a:rPr lang="en-GB" altLang="en-US" sz="1400" b="1">
                <a:solidFill>
                  <a:schemeClr val="bg1"/>
                </a:solidFill>
                <a:latin typeface="Century Gothic" charset="0"/>
                <a:ea typeface="ＭＳ Ｐゴシック" charset="-128"/>
              </a:rPr>
              <a:pPr algn="ctr"/>
              <a:t>‹#›</a:t>
            </a:fld>
            <a:endParaRPr lang="en-GB" altLang="en-US" sz="1400" b="1">
              <a:solidFill>
                <a:schemeClr val="bg1"/>
              </a:solidFill>
              <a:latin typeface="Century Gothic" charset="0"/>
              <a:ea typeface="ＭＳ Ｐゴシック" charset="-128"/>
            </a:endParaRPr>
          </a:p>
        </p:txBody>
      </p:sp>
      <p:pic>
        <p:nvPicPr>
          <p:cNvPr id="4" name="Picture 4" descr="engage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5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163" y="6453188"/>
            <a:ext cx="1054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6453188"/>
            <a:ext cx="93980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8"/>
          <p:cNvSpPr txBox="1"/>
          <p:nvPr userDrawn="1"/>
        </p:nvSpPr>
        <p:spPr>
          <a:xfrm>
            <a:off x="1476375" y="6381750"/>
            <a:ext cx="62626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latin typeface="Century Gothic" pitchFamily="34" charset="0"/>
                <a:ea typeface="+mn-ea"/>
                <a:cs typeface="LilyUPC" panose="020B0604020202020204" pitchFamily="34" charset="-34"/>
              </a:rPr>
              <a:t> For more, visit E</a:t>
            </a:r>
            <a:r>
              <a:rPr lang="en-GB" sz="2400" dirty="0"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ngagingScience.eu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40E10-584E-5145-8DB6-0F79D2348511}" type="datetimeFigureOut">
              <a:rPr lang="en-GB"/>
              <a:pPr>
                <a:defRPr/>
              </a:pPr>
              <a:t>05/11/2019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86557-F86D-7C48-ABBA-02A2579200CB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31219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5"/>
          <p:cNvSpPr/>
          <p:nvPr userDrawn="1"/>
        </p:nvSpPr>
        <p:spPr>
          <a:xfrm rot="16200000">
            <a:off x="9147969" y="5706269"/>
            <a:ext cx="306388" cy="1079500"/>
          </a:xfrm>
          <a:prstGeom prst="roundRect">
            <a:avLst/>
          </a:prstGeom>
          <a:solidFill>
            <a:srgbClr val="28A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8761413" y="6124575"/>
            <a:ext cx="457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/>
            <a:fld id="{9A9CC4FC-B2B8-E947-998E-E0D5C5FB0B88}" type="slidenum">
              <a:rPr lang="en-GB" altLang="en-US" sz="1400" b="1">
                <a:solidFill>
                  <a:schemeClr val="bg1"/>
                </a:solidFill>
                <a:latin typeface="Century Gothic" charset="0"/>
                <a:ea typeface="ＭＳ Ｐゴシック" charset="-128"/>
              </a:rPr>
              <a:pPr algn="ctr"/>
              <a:t>‹#›</a:t>
            </a:fld>
            <a:endParaRPr lang="en-GB" altLang="en-US" sz="1400" b="1">
              <a:solidFill>
                <a:schemeClr val="bg1"/>
              </a:solidFill>
              <a:latin typeface="Century Gothic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39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7"/>
          <p:cNvGrpSpPr/>
          <p:nvPr userDrawn="1"/>
        </p:nvGrpSpPr>
        <p:grpSpPr>
          <a:xfrm>
            <a:off x="0" y="6525344"/>
            <a:ext cx="9144000" cy="353876"/>
            <a:chOff x="0" y="6525344"/>
            <a:chExt cx="9144000" cy="353876"/>
          </a:xfrm>
          <a:solidFill>
            <a:srgbClr val="FF9900"/>
          </a:solidFill>
        </p:grpSpPr>
        <p:sp>
          <p:nvSpPr>
            <p:cNvPr id="4" name="Rectangle 3"/>
            <p:cNvSpPr/>
            <p:nvPr/>
          </p:nvSpPr>
          <p:spPr>
            <a:xfrm rot="5400000">
              <a:off x="4395062" y="2130283"/>
              <a:ext cx="353875" cy="9144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6804248" y="6525344"/>
              <a:ext cx="2088232" cy="33855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bg1"/>
                  </a:solidFill>
                  <a:latin typeface="Century Gothic" pitchFamily="34" charset="0"/>
                  <a:ea typeface="+mn-ea"/>
                  <a:cs typeface="+mn-cs"/>
                </a:rPr>
                <a:t>Fiches </a:t>
              </a:r>
              <a:r>
                <a:rPr lang="en-GB" sz="1600" dirty="0" err="1">
                  <a:solidFill>
                    <a:schemeClr val="bg1"/>
                  </a:solidFill>
                  <a:latin typeface="Century Gothic" pitchFamily="34" charset="0"/>
                  <a:ea typeface="+mn-ea"/>
                  <a:cs typeface="+mn-cs"/>
                </a:rPr>
                <a:t>apprenants</a:t>
              </a:r>
              <a:endParaRPr lang="en-GB" sz="1600" dirty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535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2"/>
          <p:cNvCxnSpPr/>
          <p:nvPr userDrawn="1"/>
        </p:nvCxnSpPr>
        <p:spPr>
          <a:xfrm>
            <a:off x="4572000" y="0"/>
            <a:ext cx="0" cy="652462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4" descr="engage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12239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 rot="5400000">
            <a:off x="6680993" y="4415632"/>
            <a:ext cx="354013" cy="45720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2108993" y="4415632"/>
            <a:ext cx="354013" cy="45720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extBox 8"/>
          <p:cNvSpPr txBox="1"/>
          <p:nvPr userDrawn="1"/>
        </p:nvSpPr>
        <p:spPr>
          <a:xfrm>
            <a:off x="2484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pic>
        <p:nvPicPr>
          <p:cNvPr id="8" name="Picture 15" descr="engage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15888"/>
            <a:ext cx="12239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989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  <a:endParaRPr lang="en-GB" altLang="x-non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  <a:endParaRPr lang="en-GB" alt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5CEF1D1-9C80-C748-9A83-78E3BEFF8856}" type="datetimeFigureOut">
              <a:rPr lang="en-GB"/>
              <a:pPr>
                <a:defRPr/>
              </a:pPr>
              <a:t>05/11/2019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BBA774-87A5-6D4B-A661-2C6967D582E5}" type="slidenum">
              <a:rPr lang="en-GB" altLang="x-none"/>
              <a:pPr/>
              <a:t>‹#›</a:t>
            </a:fld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4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6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slide" Target="slide6.xml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6.png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8.png"/><Relationship Id="rId5" Type="http://schemas.openxmlformats.org/officeDocument/2006/relationships/image" Target="../media/image4.png"/><Relationship Id="rId1" Type="http://schemas.openxmlformats.org/officeDocument/2006/relationships/tags" Target="../tags/tag10.x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jpeg"/><Relationship Id="rId12" Type="http://schemas.openxmlformats.org/officeDocument/2006/relationships/image" Target="../media/image16.jpeg"/><Relationship Id="rId13" Type="http://schemas.openxmlformats.org/officeDocument/2006/relationships/image" Target="../media/image17.jpeg"/><Relationship Id="rId14" Type="http://schemas.openxmlformats.org/officeDocument/2006/relationships/image" Target="../media/image18.png"/><Relationship Id="rId15" Type="http://schemas.openxmlformats.org/officeDocument/2006/relationships/image" Target="../media/image19.emf"/><Relationship Id="rId16" Type="http://schemas.openxmlformats.org/officeDocument/2006/relationships/image" Target="../media/image20.emf"/><Relationship Id="rId17" Type="http://schemas.openxmlformats.org/officeDocument/2006/relationships/image" Target="../media/image21.jpeg"/><Relationship Id="rId18" Type="http://schemas.openxmlformats.org/officeDocument/2006/relationships/image" Target="../media/image22.jpeg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4.pn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7" Type="http://schemas.openxmlformats.org/officeDocument/2006/relationships/image" Target="../media/image11.jpeg"/><Relationship Id="rId8" Type="http://schemas.openxmlformats.org/officeDocument/2006/relationships/image" Target="../media/image12.jpeg"/><Relationship Id="rId9" Type="http://schemas.openxmlformats.org/officeDocument/2006/relationships/image" Target="../media/image13.jpeg"/><Relationship Id="rId10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88" y="3284538"/>
            <a:ext cx="9142412" cy="2811462"/>
          </a:xfrm>
          <a:prstGeom prst="rect">
            <a:avLst/>
          </a:prstGeom>
          <a:solidFill>
            <a:srgbClr val="28A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-161925" y="3136900"/>
            <a:ext cx="9469438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/>
            <a:r>
              <a:rPr lang="en-GB" altLang="x-none" sz="6000">
                <a:solidFill>
                  <a:schemeClr val="bg1"/>
                </a:solidFill>
                <a:latin typeface="Century Gothic" charset="0"/>
              </a:rPr>
              <a:t>Le téléphone écologique</a:t>
            </a:r>
          </a:p>
          <a:p>
            <a:pPr algn="ctr"/>
            <a:r>
              <a:rPr lang="en-GB" altLang="x-none" sz="6000">
                <a:solidFill>
                  <a:schemeClr val="bg1"/>
                </a:solidFill>
                <a:latin typeface="Century Gothic" charset="0"/>
              </a:rPr>
              <a:t>Communiquer</a:t>
            </a:r>
          </a:p>
        </p:txBody>
      </p:sp>
      <p:pic>
        <p:nvPicPr>
          <p:cNvPr id="9220" name="Picture 8" descr="engage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396875"/>
            <a:ext cx="5135562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331913" y="2563813"/>
            <a:ext cx="6911975" cy="3063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Aider les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nouvelles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générations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à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s’impliquer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dans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les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enjeux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des sciences 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13"/>
          <p:cNvSpPr txBox="1">
            <a:spLocks noChangeArrowheads="1"/>
          </p:cNvSpPr>
          <p:nvPr/>
        </p:nvSpPr>
        <p:spPr bwMode="auto">
          <a:xfrm>
            <a:off x="8761413" y="6124575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/>
            <a:fld id="{530A6E87-D667-6649-9AE6-29B78D55BA07}" type="slidenum">
              <a:rPr lang="en-GB" altLang="en-US" sz="1400" b="1">
                <a:solidFill>
                  <a:schemeClr val="bg1"/>
                </a:solidFill>
                <a:latin typeface="Century Gothic" charset="0"/>
                <a:ea typeface="ＭＳ Ｐゴシック" charset="-128"/>
              </a:rPr>
              <a:pPr algn="ctr"/>
              <a:t>2</a:t>
            </a:fld>
            <a:endParaRPr lang="en-GB" altLang="en-US" sz="1400" b="1">
              <a:solidFill>
                <a:schemeClr val="bg1"/>
              </a:solidFill>
              <a:latin typeface="Century Gothic" charset="0"/>
              <a:ea typeface="ＭＳ Ｐゴシック" charset="-128"/>
            </a:endParaRPr>
          </a:p>
        </p:txBody>
      </p:sp>
      <p:sp>
        <p:nvSpPr>
          <p:cNvPr id="10244" name="TextBox 14"/>
          <p:cNvSpPr txBox="1">
            <a:spLocks noChangeArrowheads="1"/>
          </p:cNvSpPr>
          <p:nvPr/>
        </p:nvSpPr>
        <p:spPr bwMode="auto">
          <a:xfrm>
            <a:off x="250825" y="5300663"/>
            <a:ext cx="7634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endParaRPr lang="en-GB" altLang="x-none" sz="2800">
              <a:latin typeface="Century Gothic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15888" y="2759075"/>
            <a:ext cx="8983662" cy="1524000"/>
            <a:chOff x="147190" y="2943883"/>
            <a:chExt cx="8954367" cy="1343042"/>
          </a:xfrm>
        </p:grpSpPr>
        <p:sp>
          <p:nvSpPr>
            <p:cNvPr id="11" name="Rounded Rectangle 10"/>
            <p:cNvSpPr/>
            <p:nvPr/>
          </p:nvSpPr>
          <p:spPr>
            <a:xfrm>
              <a:off x="395536" y="2996952"/>
              <a:ext cx="8352928" cy="1224136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10260" name="TextBox 9"/>
            <p:cNvSpPr txBox="1">
              <a:spLocks noChangeArrowheads="1"/>
            </p:cNvSpPr>
            <p:nvPr/>
          </p:nvSpPr>
          <p:spPr bwMode="auto">
            <a:xfrm>
              <a:off x="147190" y="2943883"/>
              <a:ext cx="8954367" cy="1343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/>
              <a:r>
                <a:rPr lang="en-GB" altLang="x-none" sz="3100">
                  <a:solidFill>
                    <a:schemeClr val="bg1"/>
                  </a:solidFill>
                  <a:latin typeface="Century Gothic" charset="0"/>
                </a:rPr>
                <a:t>Pouvez-vous convaincre les fabricants de téléphones de la pertinence</a:t>
              </a:r>
            </a:p>
            <a:p>
              <a:pPr algn="ctr"/>
              <a:r>
                <a:rPr lang="en-GB" altLang="x-none" sz="3100">
                  <a:solidFill>
                    <a:schemeClr val="bg1"/>
                  </a:solidFill>
                  <a:latin typeface="Century Gothic" charset="0"/>
                </a:rPr>
                <a:t>des téléphones écologiques ?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0" y="4260850"/>
            <a:ext cx="11277600" cy="1757363"/>
            <a:chOff x="327963" y="4509120"/>
            <a:chExt cx="10364717" cy="1584176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95536" y="4509120"/>
              <a:ext cx="8352928" cy="1584176"/>
            </a:xfrm>
            <a:prstGeom prst="rect">
              <a:avLst/>
            </a:prstGeom>
            <a:solidFill>
              <a:srgbClr val="1E1C11">
                <a:alpha val="65097"/>
              </a:srgbClr>
            </a:solidFill>
            <a:ln w="19050">
              <a:solidFill>
                <a:srgbClr val="FF9900"/>
              </a:solidFill>
              <a:miter lim="800000"/>
              <a:headEnd/>
              <a:tailEnd/>
            </a:ln>
            <a:effectLst>
              <a:outerShdw blurRad="63500" dist="38100" dir="10800000" algn="r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/>
              <a:endParaRPr lang="en-GB" altLang="x-none">
                <a:solidFill>
                  <a:srgbClr val="EB9F15"/>
                </a:solidFill>
              </a:endParaRPr>
            </a:p>
          </p:txBody>
        </p:sp>
        <p:sp>
          <p:nvSpPr>
            <p:cNvPr id="10256" name="TextBox 16"/>
            <p:cNvSpPr txBox="1">
              <a:spLocks noChangeArrowheads="1"/>
            </p:cNvSpPr>
            <p:nvPr/>
          </p:nvSpPr>
          <p:spPr bwMode="auto">
            <a:xfrm>
              <a:off x="327963" y="4509120"/>
              <a:ext cx="10364717" cy="463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14000"/>
                </a:lnSpc>
              </a:pPr>
              <a:r>
                <a:rPr lang="en-GB" altLang="x-none" sz="2400">
                  <a:solidFill>
                    <a:srgbClr val="FFFFFF"/>
                  </a:solidFill>
                  <a:latin typeface="Century Gothic" charset="0"/>
                </a:rPr>
                <a:t>Préparez une vidéo ou un discours pour les convaincre</a:t>
              </a:r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4613" y="4649788"/>
            <a:ext cx="94234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14000"/>
              </a:lnSpc>
              <a:buClr>
                <a:srgbClr val="FF9900"/>
              </a:buClr>
              <a:buFont typeface="Wingdings 2" charset="2"/>
              <a:buChar char=""/>
            </a:pPr>
            <a:r>
              <a:rPr lang="en-GB" altLang="x-none" sz="2400">
                <a:solidFill>
                  <a:srgbClr val="FFFFFF"/>
                </a:solidFill>
                <a:latin typeface="Century Gothic" charset="0"/>
              </a:rPr>
              <a:t>de la raison pour laquelle ils doivent produire des téléphones écologiques</a:t>
            </a:r>
          </a:p>
          <a:p>
            <a:pPr>
              <a:lnSpc>
                <a:spcPct val="114000"/>
              </a:lnSpc>
              <a:buClr>
                <a:srgbClr val="FF9900"/>
              </a:buClr>
              <a:buFont typeface="Wingdings 2" charset="2"/>
              <a:buChar char=""/>
            </a:pPr>
            <a:r>
              <a:rPr lang="en-GB" altLang="x-none" sz="2400">
                <a:solidFill>
                  <a:srgbClr val="FFFFFF"/>
                </a:solidFill>
                <a:latin typeface="Century Gothic" charset="0"/>
              </a:rPr>
              <a:t>De la façon de produire des téléphones écologiques</a:t>
            </a:r>
          </a:p>
        </p:txBody>
      </p:sp>
      <p:sp>
        <p:nvSpPr>
          <p:cNvPr id="10248" name="TextBox 8"/>
          <p:cNvSpPr txBox="1">
            <a:spLocks noChangeArrowheads="1"/>
          </p:cNvSpPr>
          <p:nvPr/>
        </p:nvSpPr>
        <p:spPr bwMode="auto">
          <a:xfrm>
            <a:off x="365125" y="5862638"/>
            <a:ext cx="82391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14000"/>
              </a:lnSpc>
            </a:pPr>
            <a:r>
              <a:rPr lang="en-GB" altLang="x-none" sz="2400" b="1">
                <a:solidFill>
                  <a:srgbClr val="FF9900"/>
                </a:solidFill>
                <a:latin typeface="Century Gothic" charset="0"/>
              </a:rPr>
              <a:t>Rappelez-vous :   </a:t>
            </a:r>
            <a:r>
              <a:rPr lang="en-GB" altLang="x-none" sz="2400">
                <a:solidFill>
                  <a:srgbClr val="FFFFFF"/>
                </a:solidFill>
                <a:latin typeface="Century Gothic" charset="0"/>
              </a:rPr>
              <a:t>Les fabricants ont besoin de savoir 		qu’ils pourront vendre ces téléphones !!</a:t>
            </a:r>
          </a:p>
        </p:txBody>
      </p:sp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7596188" y="0"/>
            <a:ext cx="1512887" cy="641350"/>
            <a:chOff x="7596336" y="0"/>
            <a:chExt cx="1512962" cy="641606"/>
          </a:xfrm>
        </p:grpSpPr>
        <p:sp>
          <p:nvSpPr>
            <p:cNvPr id="10253" name="TextBox 20"/>
            <p:cNvSpPr txBox="1">
              <a:spLocks noChangeArrowheads="1"/>
            </p:cNvSpPr>
            <p:nvPr/>
          </p:nvSpPr>
          <p:spPr bwMode="auto">
            <a:xfrm>
              <a:off x="7596336" y="0"/>
              <a:ext cx="10089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r"/>
              <a:r>
                <a:rPr lang="en-GB" altLang="x-none" sz="1600">
                  <a:solidFill>
                    <a:srgbClr val="FFFFFF"/>
                  </a:solidFill>
                  <a:latin typeface="Century Gothic" charset="0"/>
                </a:rPr>
                <a:t>Fiche 5</a:t>
              </a:r>
            </a:p>
          </p:txBody>
        </p:sp>
        <p:pic>
          <p:nvPicPr>
            <p:cNvPr id="10254" name="Picture 21" descr="Student sheets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50" name="Picture 17" descr="engage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29698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ounded Rectangle 18"/>
          <p:cNvSpPr/>
          <p:nvPr/>
        </p:nvSpPr>
        <p:spPr>
          <a:xfrm rot="16200000">
            <a:off x="9208294" y="5706269"/>
            <a:ext cx="306388" cy="1079500"/>
          </a:xfrm>
          <a:prstGeom prst="roundRect">
            <a:avLst/>
          </a:prstGeom>
          <a:solidFill>
            <a:srgbClr val="28A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8769350" y="6124575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/>
            <a:fld id="{805916CE-6271-5B4C-80BB-CB3750DC5730}" type="slidenum">
              <a:rPr lang="en-GB" altLang="en-US" sz="1400" b="1">
                <a:solidFill>
                  <a:schemeClr val="bg1"/>
                </a:solidFill>
                <a:latin typeface="Century Gothic" charset="0"/>
                <a:ea typeface="ＭＳ Ｐゴシック" charset="-128"/>
              </a:rPr>
              <a:pPr algn="ctr"/>
              <a:t>2</a:t>
            </a:fld>
            <a:endParaRPr lang="en-GB" altLang="en-US" sz="1400" b="1">
              <a:solidFill>
                <a:schemeClr val="bg1"/>
              </a:solidFill>
              <a:latin typeface="Century Gothic" charset="0"/>
              <a:ea typeface="ＭＳ Ｐゴシック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15900" y="1563688"/>
            <a:ext cx="8604250" cy="43592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00" b="1" dirty="0">
                <a:solidFill>
                  <a:srgbClr val="28A046"/>
                </a:solidFill>
                <a:latin typeface="Century Gothic" pitchFamily="34" charset="0"/>
                <a:ea typeface="+mn-ea"/>
                <a:cs typeface="+mn-cs"/>
              </a:rPr>
              <a:t>Les </a:t>
            </a:r>
            <a:r>
              <a:rPr lang="en-GB" sz="2300" b="1" dirty="0" err="1">
                <a:solidFill>
                  <a:srgbClr val="28A046"/>
                </a:solidFill>
                <a:latin typeface="Century Gothic" pitchFamily="34" charset="0"/>
                <a:ea typeface="+mn-ea"/>
                <a:cs typeface="+mn-cs"/>
              </a:rPr>
              <a:t>informations</a:t>
            </a:r>
            <a:r>
              <a:rPr lang="en-GB" sz="2300" b="1" dirty="0">
                <a:solidFill>
                  <a:srgbClr val="28A046"/>
                </a:solidFill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b="1" dirty="0" err="1">
                <a:solidFill>
                  <a:srgbClr val="28A046"/>
                </a:solidFill>
                <a:latin typeface="Century Gothic" pitchFamily="34" charset="0"/>
                <a:ea typeface="+mn-ea"/>
                <a:cs typeface="+mn-cs"/>
              </a:rPr>
              <a:t>scientifiques</a:t>
            </a:r>
            <a:r>
              <a:rPr lang="en-GB" sz="2300" b="1" dirty="0">
                <a:solidFill>
                  <a:srgbClr val="28A046"/>
                </a:solidFill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concernant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:</a:t>
            </a:r>
          </a:p>
          <a:p>
            <a:pPr marL="457200" indent="-457200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8A046"/>
              </a:buClr>
              <a:buFont typeface="Wingdings 2" pitchFamily="18" charset="2"/>
              <a:buChar char=""/>
              <a:defRPr/>
            </a:pP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Les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conséquences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pour les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personnes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,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l’environnement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et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l’économie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si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nous ne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changeons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pas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notre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façon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de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fabriquer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,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d’utiliser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et de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jeter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les smartphones.</a:t>
            </a:r>
          </a:p>
          <a:p>
            <a:pPr marL="457200" indent="-457200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8A046"/>
              </a:buClr>
              <a:buFont typeface="Wingdings 2" pitchFamily="18" charset="2"/>
              <a:buChar char=""/>
              <a:defRPr/>
            </a:pP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Les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propriétés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et les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avantages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des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matériaux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alternatifs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utilisés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pour les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composants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de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votre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téléphone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.</a:t>
            </a:r>
          </a:p>
          <a:p>
            <a:pPr fontAlgn="auto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en-GB" sz="2300" b="1" dirty="0" err="1">
                <a:solidFill>
                  <a:srgbClr val="28A046"/>
                </a:solidFill>
                <a:latin typeface="Century Gothic" pitchFamily="34" charset="0"/>
                <a:ea typeface="+mn-ea"/>
                <a:cs typeface="+mn-cs"/>
              </a:rPr>
              <a:t>Argumentaire</a:t>
            </a:r>
            <a:r>
              <a:rPr lang="en-GB" sz="2300" b="1" dirty="0">
                <a:solidFill>
                  <a:srgbClr val="28A046"/>
                </a:solidFill>
                <a:latin typeface="Century Gothic" pitchFamily="34" charset="0"/>
                <a:ea typeface="+mn-ea"/>
                <a:cs typeface="+mn-cs"/>
              </a:rPr>
              <a:t> et </a:t>
            </a:r>
            <a:r>
              <a:rPr lang="en-GB" sz="2300" b="1" dirty="0" err="1">
                <a:solidFill>
                  <a:srgbClr val="28A046"/>
                </a:solidFill>
                <a:latin typeface="Century Gothic" pitchFamily="34" charset="0"/>
                <a:ea typeface="+mn-ea"/>
                <a:cs typeface="+mn-cs"/>
              </a:rPr>
              <a:t>preuves</a:t>
            </a:r>
            <a:endParaRPr lang="en-GB" sz="2300" b="1" dirty="0">
              <a:solidFill>
                <a:srgbClr val="28A046"/>
              </a:solidFill>
              <a:latin typeface="Century Gothic" pitchFamily="34" charset="0"/>
              <a:ea typeface="+mn-ea"/>
              <a:cs typeface="+mn-cs"/>
            </a:endParaRPr>
          </a:p>
          <a:p>
            <a:pPr fontAlgn="auto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Expliquez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ce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que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vous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souhaitez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que les fabricants de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téléphones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fassent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.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Etayez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votre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propos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avec les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preuves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300" dirty="0" err="1">
                <a:latin typeface="Century Gothic" pitchFamily="34" charset="0"/>
                <a:ea typeface="+mn-ea"/>
                <a:cs typeface="+mn-cs"/>
              </a:rPr>
              <a:t>rassemblées</a:t>
            </a:r>
            <a:r>
              <a:rPr lang="en-GB" sz="2300" dirty="0">
                <a:latin typeface="Century Gothic" pitchFamily="34" charset="0"/>
                <a:ea typeface="+mn-ea"/>
                <a:cs typeface="+mn-cs"/>
              </a:rPr>
              <a:t>.</a:t>
            </a:r>
          </a:p>
        </p:txBody>
      </p:sp>
      <p:pic>
        <p:nvPicPr>
          <p:cNvPr id="11267" name="Picture 11" descr="Student sheet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44450"/>
            <a:ext cx="5095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18"/>
          <p:cNvSpPr txBox="1">
            <a:spLocks noChangeArrowheads="1"/>
          </p:cNvSpPr>
          <p:nvPr/>
        </p:nvSpPr>
        <p:spPr bwMode="auto">
          <a:xfrm>
            <a:off x="7740650" y="-26988"/>
            <a:ext cx="1079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en-GB" altLang="x-none" sz="1600">
                <a:latin typeface="Century Gothic" charset="0"/>
              </a:rPr>
              <a:t>Fiche 4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0538" y="728663"/>
            <a:ext cx="8469312" cy="584200"/>
            <a:chOff x="525160" y="900522"/>
            <a:chExt cx="8470589" cy="584262"/>
          </a:xfrm>
        </p:grpSpPr>
        <p:sp>
          <p:nvSpPr>
            <p:cNvPr id="11273" name="Rectangle 23"/>
            <p:cNvSpPr>
              <a:spLocks noChangeArrowheads="1"/>
            </p:cNvSpPr>
            <p:nvPr/>
          </p:nvSpPr>
          <p:spPr bwMode="auto">
            <a:xfrm>
              <a:off x="525160" y="900522"/>
              <a:ext cx="8470589" cy="540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14000"/>
                </a:lnSpc>
              </a:pPr>
              <a:r>
                <a:rPr lang="en-GB" altLang="x-none" sz="2800">
                  <a:latin typeface="Century Gothic" charset="0"/>
                </a:rPr>
                <a:t>Vous devez inclure dans votre communication :</a:t>
              </a:r>
            </a:p>
          </p:txBody>
        </p: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>
              <a:off x="899592" y="1484784"/>
              <a:ext cx="7344816" cy="0"/>
            </a:xfrm>
            <a:prstGeom prst="line">
              <a:avLst/>
            </a:prstGeom>
            <a:noFill/>
            <a:ln w="6350">
              <a:solidFill>
                <a:srgbClr val="006600"/>
              </a:solidFill>
              <a:round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68313" y="5913438"/>
            <a:ext cx="8081962" cy="1260475"/>
            <a:chOff x="395536" y="6006293"/>
            <a:chExt cx="8082898" cy="934358"/>
          </a:xfrm>
        </p:grpSpPr>
        <p:sp>
          <p:nvSpPr>
            <p:cNvPr id="17" name="Rounded Rectangle 16"/>
            <p:cNvSpPr>
              <a:spLocks noChangeArrowheads="1"/>
            </p:cNvSpPr>
            <p:nvPr/>
          </p:nvSpPr>
          <p:spPr bwMode="auto">
            <a:xfrm>
              <a:off x="395536" y="6042580"/>
              <a:ext cx="8064896" cy="55477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rgbClr val="FF9900"/>
              </a:solidFill>
              <a:round/>
              <a:headEnd/>
              <a:tailEnd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/>
              <a:endParaRPr lang="en-GB" altLang="x-none"/>
            </a:p>
          </p:txBody>
        </p:sp>
        <p:sp>
          <p:nvSpPr>
            <p:cNvPr id="11272" name="Rectangle 13"/>
            <p:cNvSpPr>
              <a:spLocks noChangeArrowheads="1"/>
            </p:cNvSpPr>
            <p:nvPr/>
          </p:nvSpPr>
          <p:spPr bwMode="auto">
            <a:xfrm>
              <a:off x="413538" y="6006293"/>
              <a:ext cx="8064896" cy="934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14000"/>
                </a:lnSpc>
                <a:spcBef>
                  <a:spcPts val="1200"/>
                </a:spcBef>
              </a:pPr>
              <a:r>
                <a:rPr lang="en-GB" altLang="x-none" sz="2400" b="1">
                  <a:latin typeface="Century Gothic" charset="0"/>
                </a:rPr>
                <a:t>Utilisez le </a:t>
              </a:r>
              <a:r>
                <a:rPr lang="en-GB" altLang="x-none" sz="2400" b="1">
                  <a:solidFill>
                    <a:srgbClr val="FF9900"/>
                  </a:solidFill>
                  <a:latin typeface="Century Gothic" charset="0"/>
                </a:rPr>
                <a:t>Guide de la communication des idées </a:t>
              </a:r>
              <a:r>
                <a:rPr lang="en-GB" altLang="x-none" sz="2400" b="1">
                  <a:latin typeface="Century Gothic" charset="0"/>
                </a:rPr>
                <a:t>pour vous accompagner dans votre préparation</a:t>
              </a:r>
              <a:r>
                <a:rPr lang="en-GB" altLang="x-none" sz="2400">
                  <a:latin typeface="Century Gothic" charset="0"/>
                </a:rPr>
                <a:t>.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88" y="1196975"/>
            <a:ext cx="9142412" cy="1152525"/>
          </a:xfrm>
          <a:prstGeom prst="rect">
            <a:avLst/>
          </a:prstGeom>
          <a:solidFill>
            <a:srgbClr val="28A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291" name="TextBox 8"/>
          <p:cNvSpPr txBox="1">
            <a:spLocks noChangeArrowheads="1"/>
          </p:cNvSpPr>
          <p:nvPr/>
        </p:nvSpPr>
        <p:spPr bwMode="auto">
          <a:xfrm>
            <a:off x="-323850" y="1241425"/>
            <a:ext cx="9648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/>
            <a:r>
              <a:rPr lang="en-GB" altLang="x-none" sz="5800">
                <a:solidFill>
                  <a:schemeClr val="bg1"/>
                </a:solidFill>
                <a:latin typeface="Century Gothic" charset="0"/>
              </a:rPr>
              <a:t>Le téléphone écologique </a:t>
            </a:r>
          </a:p>
        </p:txBody>
      </p:sp>
      <p:sp>
        <p:nvSpPr>
          <p:cNvPr id="12292" name="Title 1"/>
          <p:cNvSpPr>
            <a:spLocks noGrp="1"/>
          </p:cNvSpPr>
          <p:nvPr>
            <p:ph type="ctrTitle" idx="4294967295"/>
          </p:nvPr>
        </p:nvSpPr>
        <p:spPr>
          <a:xfrm>
            <a:off x="2411413" y="476250"/>
            <a:ext cx="4464050" cy="647700"/>
          </a:xfrm>
        </p:spPr>
        <p:txBody>
          <a:bodyPr/>
          <a:lstStyle/>
          <a:p>
            <a:r>
              <a:rPr lang="en-US" altLang="x-none" sz="3200">
                <a:solidFill>
                  <a:srgbClr val="FF9900"/>
                </a:solidFill>
                <a:latin typeface="Century Gothic" charset="0"/>
              </a:rPr>
              <a:t>Fiches apprenants</a:t>
            </a:r>
            <a:endParaRPr lang="en-US" altLang="x-none" sz="4000">
              <a:solidFill>
                <a:srgbClr val="FF9900"/>
              </a:solidFill>
              <a:latin typeface="Century Gothic" charset="0"/>
              <a:ea typeface="Lato Regular" charset="0"/>
              <a:cs typeface="Lato Regular" charset="0"/>
            </a:endParaRPr>
          </a:p>
        </p:txBody>
      </p:sp>
      <p:pic>
        <p:nvPicPr>
          <p:cNvPr id="12293" name="Picture 4" descr="engage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800" y="204788"/>
            <a:ext cx="1903413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411413" y="2781300"/>
          <a:ext cx="4752975" cy="1173163"/>
        </p:xfrm>
        <a:graphic>
          <a:graphicData uri="http://schemas.openxmlformats.org/drawingml/2006/table">
            <a:tbl>
              <a:tblPr/>
              <a:tblGrid>
                <a:gridCol w="1223962"/>
                <a:gridCol w="1512888"/>
                <a:gridCol w="2016125"/>
              </a:tblGrid>
              <a:tr h="298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Century Gothic" charset="0"/>
                        </a:rPr>
                        <a:t>Fiche n° </a:t>
                      </a:r>
                      <a:endParaRPr kumimoji="0" lang="en-GB" altLang="x-none" sz="1600" b="0" i="0" u="none" strike="noStrike" cap="none" normalizeH="0" baseline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Century Gothic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26000" marR="126000" marT="72000" marB="50400" horzOverflow="overflow">
                    <a:lnL>
                      <a:noFill/>
                    </a:lnL>
                    <a:lnR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Century Gothic" charset="0"/>
                        </a:rPr>
                        <a:t>Titre </a:t>
                      </a:r>
                      <a:endParaRPr kumimoji="0" lang="en-GB" altLang="x-none" sz="1600" b="0" i="0" u="none" strike="noStrike" cap="none" normalizeH="0" baseline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Century Gothic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26000" marR="126000" marT="72000" marB="50400" horzOverflow="overflow">
                    <a:lnL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Century Gothic" charset="0"/>
                        </a:rPr>
                        <a:t>Notes</a:t>
                      </a:r>
                      <a:endParaRPr kumimoji="0" lang="en-GB" altLang="x-none" sz="1600" b="0" i="0" u="none" strike="noStrike" cap="none" normalizeH="0" baseline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Century Gothic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126000" marR="126000" marT="72000" marB="50400" horzOverflow="overflow">
                    <a:lnL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>
                      <a:lvl1pPr marL="360363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3603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Arial" charset="0"/>
                          <a:cs typeface="Arial" charset="0"/>
                        </a:rPr>
                        <a:t>Fiche 1</a:t>
                      </a:r>
                    </a:p>
                  </a:txBody>
                  <a:tcPr horzOverflow="overflow">
                    <a:lnL>
                      <a:noFill/>
                    </a:lnL>
                    <a:lnR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Arial" charset="0"/>
                          <a:cs typeface="Arial" charset="0"/>
                        </a:rPr>
                        <a:t>Communiquer des idées</a:t>
                      </a:r>
                    </a:p>
                  </a:txBody>
                  <a:tcPr horzOverflow="overflow">
                    <a:lnL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Arial" charset="0"/>
                          <a:cs typeface="Arial" charset="0"/>
                        </a:rPr>
                        <a:t>Consommable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x-non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Arial" charset="0"/>
                          <a:cs typeface="Arial" charset="0"/>
                        </a:rPr>
                        <a:t>Une par apprenant ou une pour deux</a:t>
                      </a:r>
                    </a:p>
                  </a:txBody>
                  <a:tcPr horzOverflow="overflow">
                    <a:lnL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Action Button: Custom 6">
            <a:hlinkClick r:id="rId4" action="ppaction://hlinksldjump" highlightClick="1"/>
          </p:cNvPr>
          <p:cNvSpPr/>
          <p:nvPr/>
        </p:nvSpPr>
        <p:spPr>
          <a:xfrm>
            <a:off x="6875463" y="0"/>
            <a:ext cx="2268537" cy="1169988"/>
          </a:xfrm>
          <a:prstGeom prst="actionButtonBlank">
            <a:avLst/>
          </a:prstGeom>
          <a:solidFill>
            <a:schemeClr val="bg1">
              <a:lumMod val="85000"/>
              <a:alpha val="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3348038" y="806450"/>
            <a:ext cx="579596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 err="1">
                <a:solidFill>
                  <a:srgbClr val="FF9900"/>
                </a:solidFill>
                <a:latin typeface="Century Gothic" pitchFamily="34" charset="0"/>
                <a:ea typeface="+mj-ea"/>
                <a:cs typeface="+mj-cs"/>
              </a:rPr>
              <a:t>Préparer</a:t>
            </a:r>
            <a:r>
              <a:rPr lang="en-GB" sz="2400" dirty="0">
                <a:solidFill>
                  <a:srgbClr val="FF9900"/>
                </a:solidFill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2400" dirty="0" err="1">
                <a:solidFill>
                  <a:srgbClr val="FF9900"/>
                </a:solidFill>
                <a:latin typeface="Century Gothic" pitchFamily="34" charset="0"/>
                <a:ea typeface="+mj-ea"/>
                <a:cs typeface="+mj-cs"/>
              </a:rPr>
              <a:t>votre</a:t>
            </a:r>
            <a:r>
              <a:rPr lang="en-GB" sz="2400" dirty="0">
                <a:solidFill>
                  <a:srgbClr val="FF9900"/>
                </a:solidFill>
                <a:latin typeface="Century Gothic" pitchFamily="34" charset="0"/>
                <a:ea typeface="+mj-ea"/>
                <a:cs typeface="+mj-cs"/>
              </a:rPr>
              <a:t> communication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48038" y="1196975"/>
            <a:ext cx="5795962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Utiliser les cases pour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préparer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le plan.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Placer un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paragraphe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ou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une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scène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dans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chaque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case.</a:t>
            </a:r>
            <a:br>
              <a:rPr lang="en-GB" sz="1400" dirty="0">
                <a:latin typeface="Century Gothic" pitchFamily="34" charset="0"/>
                <a:ea typeface="+mj-ea"/>
                <a:cs typeface="+mj-cs"/>
              </a:rPr>
            </a:b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13316" name="TextBox 55"/>
          <p:cNvSpPr txBox="1">
            <a:spLocks noChangeArrowheads="1"/>
          </p:cNvSpPr>
          <p:nvPr/>
        </p:nvSpPr>
        <p:spPr bwMode="auto">
          <a:xfrm>
            <a:off x="-31750" y="923925"/>
            <a:ext cx="36004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en-GB" altLang="x-none" sz="2000">
                <a:solidFill>
                  <a:srgbClr val="FF9900"/>
                </a:solidFill>
                <a:latin typeface="Century Gothic" charset="0"/>
              </a:rPr>
              <a:t>La checklist de la communication efficace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50825" y="1700213"/>
            <a:ext cx="2881313" cy="985837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1200" b="1" dirty="0">
                <a:latin typeface="Century Gothic" pitchFamily="34" charset="0"/>
                <a:ea typeface="+mn-ea"/>
                <a:cs typeface="+mn-cs"/>
              </a:rPr>
              <a:t>Est-ce que le contenu est </a:t>
            </a: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clair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fr-FR" sz="1200" dirty="0">
                <a:latin typeface="Century Gothic" pitchFamily="34" charset="0"/>
                <a:ea typeface="+mn-ea"/>
                <a:cs typeface="+mn-cs"/>
              </a:rPr>
              <a:t>Le registre correspond-il à l’objectif et au public présent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fr-FR" sz="1200" dirty="0">
                <a:latin typeface="Century Gothic" pitchFamily="34" charset="0"/>
                <a:ea typeface="+mn-ea"/>
                <a:cs typeface="+mn-cs"/>
              </a:rPr>
              <a:t>Est-ce facile à comprendre ?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15900" y="4962525"/>
            <a:ext cx="2951163" cy="1430338"/>
          </a:xfrm>
          <a:prstGeom prst="rect">
            <a:avLst/>
          </a:prstGeom>
          <a:ln w="3175">
            <a:noFill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Est-</a:t>
            </a:r>
            <a:r>
              <a:rPr lang="en-GB" sz="1200" b="1" dirty="0" err="1">
                <a:latin typeface="Century Gothic" pitchFamily="34" charset="0"/>
                <a:ea typeface="+mn-ea"/>
                <a:cs typeface="+mn-cs"/>
              </a:rPr>
              <a:t>ce</a:t>
            </a: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 que le </a:t>
            </a:r>
            <a:r>
              <a:rPr lang="en-GB" sz="1200" b="1" dirty="0" err="1">
                <a:latin typeface="Century Gothic" pitchFamily="34" charset="0"/>
                <a:ea typeface="+mn-ea"/>
                <a:cs typeface="+mn-cs"/>
              </a:rPr>
              <a:t>contenu</a:t>
            </a: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b="1" dirty="0" err="1">
                <a:latin typeface="Century Gothic" pitchFamily="34" charset="0"/>
                <a:ea typeface="+mn-ea"/>
                <a:cs typeface="+mn-cs"/>
              </a:rPr>
              <a:t>est</a:t>
            </a: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b="1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cohérent</a:t>
            </a:r>
            <a:r>
              <a:rPr lang="en-GB" sz="12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Est-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ce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que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chaque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scène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ou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paragraphe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exprime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un message principal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Sont-ils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dans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un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ordre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logique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Sont-ils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liés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?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50825" y="3792538"/>
            <a:ext cx="3025775" cy="1169987"/>
          </a:xfrm>
          <a:prstGeom prst="rect">
            <a:avLst/>
          </a:prstGeom>
          <a:ln w="3175">
            <a:noFill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Est-</a:t>
            </a:r>
            <a:r>
              <a:rPr lang="en-GB" sz="1200" b="1" dirty="0" err="1">
                <a:latin typeface="Century Gothic" pitchFamily="34" charset="0"/>
                <a:ea typeface="+mn-ea"/>
                <a:cs typeface="+mn-cs"/>
              </a:rPr>
              <a:t>ce</a:t>
            </a: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 que le </a:t>
            </a:r>
            <a:r>
              <a:rPr lang="en-GB" sz="1200" b="1" dirty="0" err="1">
                <a:latin typeface="Century Gothic" pitchFamily="34" charset="0"/>
                <a:ea typeface="+mn-ea"/>
                <a:cs typeface="+mn-cs"/>
              </a:rPr>
              <a:t>contenu</a:t>
            </a: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b="1" dirty="0" err="1">
                <a:latin typeface="Century Gothic" pitchFamily="34" charset="0"/>
                <a:ea typeface="+mn-ea"/>
                <a:cs typeface="+mn-cs"/>
              </a:rPr>
              <a:t>est</a:t>
            </a: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correct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Avez-vous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mis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les explications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scientifiques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Avez-vous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utilisé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et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expliqué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les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termes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scientifiques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?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15900" y="2754313"/>
            <a:ext cx="2879725" cy="1247775"/>
          </a:xfrm>
          <a:prstGeom prst="rect">
            <a:avLst/>
          </a:prstGeom>
          <a:ln w="3175">
            <a:noFill/>
          </a:ln>
        </p:spPr>
        <p:txBody>
          <a:bodyPr>
            <a:spAutoFit/>
          </a:bodyPr>
          <a:lstStyle/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346CDC"/>
              </a:buClr>
              <a:buSzPct val="140000"/>
              <a:defRPr/>
            </a:pP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Est-</a:t>
            </a:r>
            <a:r>
              <a:rPr lang="en-GB" sz="1200" b="1" dirty="0" err="1">
                <a:latin typeface="Century Gothic" pitchFamily="34" charset="0"/>
                <a:ea typeface="+mn-ea"/>
                <a:cs typeface="+mn-cs"/>
              </a:rPr>
              <a:t>ce</a:t>
            </a: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 que le </a:t>
            </a:r>
            <a:r>
              <a:rPr lang="en-GB" sz="1200" b="1" dirty="0" err="1">
                <a:latin typeface="Century Gothic" pitchFamily="34" charset="0"/>
                <a:ea typeface="+mn-ea"/>
                <a:cs typeface="+mn-cs"/>
              </a:rPr>
              <a:t>contenu</a:t>
            </a: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b="1" dirty="0" err="1">
                <a:latin typeface="Century Gothic" pitchFamily="34" charset="0"/>
                <a:ea typeface="+mn-ea"/>
                <a:cs typeface="+mn-cs"/>
              </a:rPr>
              <a:t>est</a:t>
            </a:r>
            <a:r>
              <a:rPr lang="en-GB" sz="1200" b="1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b="1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concret</a:t>
            </a:r>
            <a:r>
              <a:rPr lang="en-GB" sz="12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ea typeface="+mn-ea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Des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exemples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sont-ils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présentés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Avez-vous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utilisé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des mots </a:t>
            </a:r>
            <a:r>
              <a:rPr lang="en-GB" sz="1200" dirty="0" err="1">
                <a:latin typeface="Century Gothic" pitchFamily="34" charset="0"/>
                <a:ea typeface="+mn-ea"/>
                <a:cs typeface="+mn-cs"/>
              </a:rPr>
              <a:t>frappants</a:t>
            </a:r>
            <a:r>
              <a:rPr lang="en-GB" sz="1200" dirty="0">
                <a:latin typeface="Century Gothic" pitchFamily="34" charset="0"/>
                <a:ea typeface="+mn-ea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28A046"/>
              </a:buClr>
              <a:buSzPct val="140000"/>
              <a:buFont typeface="Century Gothic" pitchFamily="34" charset="0"/>
              <a:buChar char="■"/>
              <a:defRPr/>
            </a:pPr>
            <a:endParaRPr lang="en-GB" sz="1200" dirty="0">
              <a:latin typeface="Century Gothic" pitchFamily="34" charset="0"/>
              <a:ea typeface="+mn-ea"/>
              <a:cs typeface="+mn-cs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3203575" y="908050"/>
            <a:ext cx="0" cy="5545138"/>
          </a:xfrm>
          <a:prstGeom prst="line">
            <a:avLst/>
          </a:prstGeom>
          <a:ln w="6350">
            <a:solidFill>
              <a:srgbClr val="28A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2" name="TextBox 16"/>
          <p:cNvSpPr txBox="1">
            <a:spLocks noChangeArrowheads="1"/>
          </p:cNvSpPr>
          <p:nvPr/>
        </p:nvSpPr>
        <p:spPr bwMode="auto">
          <a:xfrm>
            <a:off x="1979613" y="68263"/>
            <a:ext cx="5761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/>
            <a:r>
              <a:rPr lang="en-GB" altLang="x-none" sz="3600">
                <a:latin typeface="Century Gothic" charset="0"/>
              </a:rPr>
              <a:t>Communiquer des idées</a:t>
            </a:r>
          </a:p>
        </p:txBody>
      </p:sp>
      <p:grpSp>
        <p:nvGrpSpPr>
          <p:cNvPr id="13323" name="Group 9"/>
          <p:cNvGrpSpPr>
            <a:grpSpLocks/>
          </p:cNvGrpSpPr>
          <p:nvPr/>
        </p:nvGrpSpPr>
        <p:grpSpPr bwMode="auto">
          <a:xfrm>
            <a:off x="7235825" y="0"/>
            <a:ext cx="1873250" cy="641350"/>
            <a:chOff x="7236296" y="0"/>
            <a:chExt cx="1873002" cy="641606"/>
          </a:xfrm>
        </p:grpSpPr>
        <p:sp>
          <p:nvSpPr>
            <p:cNvPr id="13342" name="TextBox 20"/>
            <p:cNvSpPr txBox="1">
              <a:spLocks noChangeArrowheads="1"/>
            </p:cNvSpPr>
            <p:nvPr/>
          </p:nvSpPr>
          <p:spPr bwMode="auto">
            <a:xfrm>
              <a:off x="7236296" y="0"/>
              <a:ext cx="136894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r"/>
              <a:r>
                <a:rPr lang="en-GB" altLang="x-none" sz="1600">
                  <a:latin typeface="Century Gothic" charset="0"/>
                </a:rPr>
                <a:t>Fiche 1</a:t>
              </a:r>
            </a:p>
          </p:txBody>
        </p:sp>
        <p:pic>
          <p:nvPicPr>
            <p:cNvPr id="13343" name="Picture 21" descr="Student sheets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4" name="Group 26"/>
          <p:cNvGrpSpPr>
            <a:grpSpLocks/>
          </p:cNvGrpSpPr>
          <p:nvPr/>
        </p:nvGrpSpPr>
        <p:grpSpPr bwMode="auto">
          <a:xfrm>
            <a:off x="6253163" y="1700213"/>
            <a:ext cx="2782887" cy="1489075"/>
            <a:chOff x="6253105" y="1700808"/>
            <a:chExt cx="2783391" cy="1487869"/>
          </a:xfrm>
        </p:grpSpPr>
        <p:sp>
          <p:nvSpPr>
            <p:cNvPr id="79" name="TextBox 78"/>
            <p:cNvSpPr txBox="1">
              <a:spLocks noChangeArrowheads="1"/>
            </p:cNvSpPr>
            <p:nvPr/>
          </p:nvSpPr>
          <p:spPr bwMode="auto">
            <a:xfrm>
              <a:off x="6253105" y="1700809"/>
              <a:ext cx="263111" cy="307777"/>
            </a:xfrm>
            <a:prstGeom prst="rect">
              <a:avLst/>
            </a:prstGeom>
            <a:noFill/>
            <a:ln>
              <a:noFill/>
            </a:ln>
            <a:effectLst>
              <a:outerShdw blurRad="63500" dist="25401" dir="2700000" sx="98000" sy="98000" algn="tl" rotWithShape="0">
                <a:srgbClr val="000000">
                  <a:alpha val="37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6254262" y="1700808"/>
              <a:ext cx="278223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  <a:miter lim="800000"/>
              <a:headEnd/>
              <a:tailEnd/>
            </a:ln>
            <a:effectLst>
              <a:outerShdw blurRad="63500" dist="38100" dir="5400000" algn="ctr" rotWithShape="0">
                <a:srgbClr val="000000">
                  <a:alpha val="43137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/>
              <a:endParaRPr lang="en-GB" altLang="x-none">
                <a:solidFill>
                  <a:srgbClr val="FFFFFF"/>
                </a:solidFill>
              </a:endParaRPr>
            </a:p>
          </p:txBody>
        </p:sp>
      </p:grpSp>
      <p:grpSp>
        <p:nvGrpSpPr>
          <p:cNvPr id="13325" name="Group 25"/>
          <p:cNvGrpSpPr>
            <a:grpSpLocks/>
          </p:cNvGrpSpPr>
          <p:nvPr/>
        </p:nvGrpSpPr>
        <p:grpSpPr bwMode="auto">
          <a:xfrm>
            <a:off x="3373438" y="1700213"/>
            <a:ext cx="2782887" cy="1489075"/>
            <a:chOff x="3373942" y="1700808"/>
            <a:chExt cx="2782234" cy="1487869"/>
          </a:xfrm>
        </p:grpSpPr>
        <p:sp>
          <p:nvSpPr>
            <p:cNvPr id="77" name="TextBox 76"/>
            <p:cNvSpPr txBox="1"/>
            <p:nvPr/>
          </p:nvSpPr>
          <p:spPr>
            <a:xfrm>
              <a:off x="3389813" y="1700808"/>
              <a:ext cx="317425" cy="30772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</a:rPr>
                <a:t>1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373942" y="1700808"/>
              <a:ext cx="278223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  <a:miter lim="800000"/>
              <a:headEnd/>
              <a:tailEnd/>
            </a:ln>
            <a:effectLst>
              <a:outerShdw blurRad="63500" dist="38100" dir="5400000" algn="ctr" rotWithShape="0">
                <a:srgbClr val="000000">
                  <a:alpha val="43137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/>
              <a:endParaRPr lang="en-GB" altLang="x-none">
                <a:solidFill>
                  <a:srgbClr val="FFFFFF"/>
                </a:solidFill>
              </a:endParaRPr>
            </a:p>
          </p:txBody>
        </p:sp>
      </p:grpSp>
      <p:grpSp>
        <p:nvGrpSpPr>
          <p:cNvPr id="13326" name="Group 27"/>
          <p:cNvGrpSpPr>
            <a:grpSpLocks/>
          </p:cNvGrpSpPr>
          <p:nvPr/>
        </p:nvGrpSpPr>
        <p:grpSpPr bwMode="auto">
          <a:xfrm>
            <a:off x="6253163" y="3309938"/>
            <a:ext cx="2782887" cy="1487487"/>
            <a:chOff x="6253105" y="1700808"/>
            <a:chExt cx="2783391" cy="1487869"/>
          </a:xfrm>
        </p:grpSpPr>
        <p:sp>
          <p:nvSpPr>
            <p:cNvPr id="29" name="TextBox 28"/>
            <p:cNvSpPr txBox="1">
              <a:spLocks noChangeArrowheads="1"/>
            </p:cNvSpPr>
            <p:nvPr/>
          </p:nvSpPr>
          <p:spPr bwMode="auto">
            <a:xfrm>
              <a:off x="6253105" y="1700809"/>
              <a:ext cx="263111" cy="307777"/>
            </a:xfrm>
            <a:prstGeom prst="rect">
              <a:avLst/>
            </a:prstGeom>
            <a:noFill/>
            <a:ln>
              <a:noFill/>
            </a:ln>
            <a:effectLst>
              <a:outerShdw blurRad="63500" dist="25401" dir="2700000" sx="98000" sy="98000" algn="tl" rotWithShape="0">
                <a:srgbClr val="000000">
                  <a:alpha val="37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6254262" y="1700808"/>
              <a:ext cx="278223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  <a:miter lim="800000"/>
              <a:headEnd/>
              <a:tailEnd/>
            </a:ln>
            <a:effectLst>
              <a:outerShdw blurRad="63500" dist="38100" dir="5400000" algn="ctr" rotWithShape="0">
                <a:srgbClr val="000000">
                  <a:alpha val="43137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/>
              <a:endParaRPr lang="en-GB" altLang="x-none">
                <a:solidFill>
                  <a:srgbClr val="FFFFFF"/>
                </a:solidFill>
              </a:endParaRPr>
            </a:p>
          </p:txBody>
        </p:sp>
      </p:grpSp>
      <p:grpSp>
        <p:nvGrpSpPr>
          <p:cNvPr id="13327" name="Group 30"/>
          <p:cNvGrpSpPr>
            <a:grpSpLocks/>
          </p:cNvGrpSpPr>
          <p:nvPr/>
        </p:nvGrpSpPr>
        <p:grpSpPr bwMode="auto">
          <a:xfrm>
            <a:off x="3373438" y="3309938"/>
            <a:ext cx="2782887" cy="1487487"/>
            <a:chOff x="3373942" y="1700808"/>
            <a:chExt cx="2782234" cy="1487869"/>
          </a:xfrm>
        </p:grpSpPr>
        <p:sp>
          <p:nvSpPr>
            <p:cNvPr id="32" name="TextBox 31"/>
            <p:cNvSpPr txBox="1"/>
            <p:nvPr/>
          </p:nvSpPr>
          <p:spPr>
            <a:xfrm>
              <a:off x="3389813" y="1700808"/>
              <a:ext cx="317425" cy="30805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</a:rPr>
                <a:t>3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373942" y="1700808"/>
              <a:ext cx="278223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  <a:miter lim="800000"/>
              <a:headEnd/>
              <a:tailEnd/>
            </a:ln>
            <a:effectLst>
              <a:outerShdw blurRad="63500" dist="38100" dir="5400000" algn="ctr" rotWithShape="0">
                <a:srgbClr val="000000">
                  <a:alpha val="43137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/>
              <a:endParaRPr lang="en-GB" altLang="x-none">
                <a:solidFill>
                  <a:srgbClr val="FFFFFF"/>
                </a:solidFill>
              </a:endParaRPr>
            </a:p>
          </p:txBody>
        </p:sp>
      </p:grpSp>
      <p:grpSp>
        <p:nvGrpSpPr>
          <p:cNvPr id="13328" name="Group 33"/>
          <p:cNvGrpSpPr>
            <a:grpSpLocks/>
          </p:cNvGrpSpPr>
          <p:nvPr/>
        </p:nvGrpSpPr>
        <p:grpSpPr bwMode="auto">
          <a:xfrm>
            <a:off x="6253163" y="4941888"/>
            <a:ext cx="2782887" cy="1487487"/>
            <a:chOff x="6253105" y="1700808"/>
            <a:chExt cx="2783391" cy="1487869"/>
          </a:xfrm>
        </p:grpSpPr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6253105" y="1700809"/>
              <a:ext cx="263111" cy="307777"/>
            </a:xfrm>
            <a:prstGeom prst="rect">
              <a:avLst/>
            </a:prstGeom>
            <a:noFill/>
            <a:ln>
              <a:noFill/>
            </a:ln>
            <a:effectLst>
              <a:outerShdw blurRad="63500" dist="25401" dir="2700000" sx="98000" sy="98000" algn="tl" rotWithShape="0">
                <a:srgbClr val="000000">
                  <a:alpha val="37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254262" y="1700808"/>
              <a:ext cx="278223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  <a:miter lim="800000"/>
              <a:headEnd/>
              <a:tailEnd/>
            </a:ln>
            <a:effectLst>
              <a:outerShdw blurRad="63500" dist="38100" dir="5400000" algn="ctr" rotWithShape="0">
                <a:srgbClr val="000000">
                  <a:alpha val="43137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/>
              <a:endParaRPr lang="en-GB" altLang="x-none">
                <a:solidFill>
                  <a:srgbClr val="FFFFFF"/>
                </a:solidFill>
              </a:endParaRPr>
            </a:p>
          </p:txBody>
        </p:sp>
      </p:grpSp>
      <p:grpSp>
        <p:nvGrpSpPr>
          <p:cNvPr id="13329" name="Group 36"/>
          <p:cNvGrpSpPr>
            <a:grpSpLocks/>
          </p:cNvGrpSpPr>
          <p:nvPr/>
        </p:nvGrpSpPr>
        <p:grpSpPr bwMode="auto">
          <a:xfrm>
            <a:off x="3373438" y="4941888"/>
            <a:ext cx="2782887" cy="1487487"/>
            <a:chOff x="3373942" y="1700808"/>
            <a:chExt cx="2782234" cy="1487869"/>
          </a:xfrm>
        </p:grpSpPr>
        <p:sp>
          <p:nvSpPr>
            <p:cNvPr id="38" name="TextBox 37"/>
            <p:cNvSpPr txBox="1"/>
            <p:nvPr/>
          </p:nvSpPr>
          <p:spPr>
            <a:xfrm>
              <a:off x="3389813" y="1700808"/>
              <a:ext cx="317425" cy="30805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</a:rPr>
                <a:t>5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373942" y="1700808"/>
              <a:ext cx="278223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  <a:miter lim="800000"/>
              <a:headEnd/>
              <a:tailEnd/>
            </a:ln>
            <a:effectLst>
              <a:outerShdw blurRad="63500" dist="38100" dir="5400000" algn="ctr" rotWithShape="0">
                <a:srgbClr val="000000">
                  <a:alpha val="43137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 algn="ctr"/>
              <a:endParaRPr lang="en-GB" altLang="x-none">
                <a:solidFill>
                  <a:srgbClr val="FFFFFF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70"/>
          <a:stretch>
            <a:fillRect/>
          </a:stretch>
        </p:blipFill>
        <p:spPr bwMode="auto">
          <a:xfrm>
            <a:off x="-1588" y="2209800"/>
            <a:ext cx="9145588" cy="4675188"/>
          </a:xfrm>
          <a:prstGeom prst="rect">
            <a:avLst/>
          </a:prstGeom>
          <a:noFill/>
          <a:ln>
            <a:noFill/>
          </a:ln>
          <a:effectLst>
            <a:outerShdw blurRad="635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7" descr="engage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04813"/>
            <a:ext cx="2822575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71550" y="1700213"/>
            <a:ext cx="75231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en-GB" altLang="x-none" sz="3200">
                <a:solidFill>
                  <a:srgbClr val="639729"/>
                </a:solidFill>
                <a:latin typeface="Century Gothic" charset="0"/>
              </a:rPr>
              <a:t>Promouvoir le dialogue et la réflexion </a:t>
            </a:r>
            <a:endParaRPr lang="pt-BR" altLang="x-none" sz="3200">
              <a:solidFill>
                <a:srgbClr val="639729"/>
              </a:solidFill>
              <a:latin typeface="Century Gothic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 descr="engage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396875"/>
            <a:ext cx="5135562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382713" y="2551113"/>
            <a:ext cx="658812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Aider les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nouvelles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générations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à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s’impliquer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dans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les </a:t>
            </a:r>
            <a:r>
              <a:rPr lang="en-GB" sz="1400" b="1" dirty="0" err="1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enjeux</a:t>
            </a:r>
            <a:r>
              <a:rPr lang="en-GB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ea typeface="Ebrima" panose="02000000000000000000" pitchFamily="2" charset="0"/>
                <a:cs typeface="Mangal" panose="02040503050203030202" pitchFamily="18" charset="0"/>
              </a:rPr>
              <a:t> des sciences 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157788"/>
            <a:ext cx="187325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4437063"/>
            <a:ext cx="12858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365625"/>
            <a:ext cx="912812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437063"/>
            <a:ext cx="11811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157788"/>
            <a:ext cx="6111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716338"/>
            <a:ext cx="601663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5229225"/>
            <a:ext cx="140652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149725"/>
            <a:ext cx="18240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500438"/>
            <a:ext cx="4968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3" name="TextBox 17"/>
          <p:cNvSpPr txBox="1">
            <a:spLocks noChangeArrowheads="1"/>
          </p:cNvSpPr>
          <p:nvPr/>
        </p:nvSpPr>
        <p:spPr bwMode="auto">
          <a:xfrm>
            <a:off x="7667625" y="4437063"/>
            <a:ext cx="121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r>
              <a:rPr lang="en-GB" altLang="x-none"/>
              <a:t>TRACES</a:t>
            </a:r>
            <a:endParaRPr lang="pt-BR" altLang="x-none"/>
          </a:p>
        </p:txBody>
      </p:sp>
      <p:pic>
        <p:nvPicPr>
          <p:cNvPr id="15374" name="Picture 1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9" r="40408"/>
          <a:stretch>
            <a:fillRect/>
          </a:stretch>
        </p:blipFill>
        <p:spPr bwMode="auto">
          <a:xfrm>
            <a:off x="4068763" y="5157788"/>
            <a:ext cx="110331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1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500438"/>
            <a:ext cx="855662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6" name="Picture 2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5300663"/>
            <a:ext cx="122078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7" name="Picture 2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3573463"/>
            <a:ext cx="4095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8" name="Picture 2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500438"/>
            <a:ext cx="877887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80975" y="3213100"/>
            <a:ext cx="8782050" cy="2663825"/>
          </a:xfrm>
          <a:prstGeom prst="rect">
            <a:avLst/>
          </a:prstGeom>
          <a:noFill/>
          <a:ln w="6350">
            <a:solidFill>
              <a:srgbClr val="0091C4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/>
            <a:endParaRPr lang="en-GB" altLang="x-none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ebol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66068</TotalTime>
  <Words>505</Words>
  <Application>Microsoft Macintosh PowerPoint</Application>
  <PresentationFormat>Présentation à l'écran (4:3)</PresentationFormat>
  <Paragraphs>72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8" baseType="lpstr">
      <vt:lpstr>Ebrima</vt:lpstr>
      <vt:lpstr>Lato Regular</vt:lpstr>
      <vt:lpstr>Wingdings</vt:lpstr>
      <vt:lpstr>Arial</vt:lpstr>
      <vt:lpstr>LilyUPC</vt:lpstr>
      <vt:lpstr>Mangal</vt:lpstr>
      <vt:lpstr>Calibri</vt:lpstr>
      <vt:lpstr>Wingdings 2</vt:lpstr>
      <vt:lpstr>Century Gothic</vt:lpstr>
      <vt:lpstr>ＭＳ Ｐゴシック</vt:lpstr>
      <vt:lpstr>Office Theme</vt:lpstr>
      <vt:lpstr>Présentation PowerPoint</vt:lpstr>
      <vt:lpstr>Présentation PowerPoint</vt:lpstr>
      <vt:lpstr>Présentation PowerPoint</vt:lpstr>
      <vt:lpstr>Fiches apprenants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Gemma Young</dc:creator>
  <cp:lastModifiedBy>FPE</cp:lastModifiedBy>
  <cp:revision>1103</cp:revision>
  <dcterms:created xsi:type="dcterms:W3CDTF">2016-10-12T07:47:04Z</dcterms:created>
  <dcterms:modified xsi:type="dcterms:W3CDTF">2019-11-05T14:16:26Z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926A4257-4A38-4A28-A204-42692B1F4461</vt:lpwstr>
  </property>
  <property fmtid="{D5CDD505-2E9C-101B-9397-08002B2CF9AE}" pid="3" name="ArticulatePath">
    <vt:lpwstr>Ebola presentation</vt:lpwstr>
  </property>
</Properties>
</file>