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8"/>
  </p:notesMasterIdLst>
  <p:handoutMasterIdLst>
    <p:handoutMasterId r:id="rId19"/>
  </p:handoutMasterIdLst>
  <p:sldIdLst>
    <p:sldId id="279" r:id="rId2"/>
    <p:sldId id="379" r:id="rId3"/>
    <p:sldId id="380" r:id="rId4"/>
    <p:sldId id="360" r:id="rId5"/>
    <p:sldId id="345" r:id="rId6"/>
    <p:sldId id="370" r:id="rId7"/>
    <p:sldId id="377" r:id="rId8"/>
    <p:sldId id="372" r:id="rId9"/>
    <p:sldId id="373" r:id="rId10"/>
    <p:sldId id="363" r:id="rId11"/>
    <p:sldId id="348" r:id="rId12"/>
    <p:sldId id="362" r:id="rId13"/>
    <p:sldId id="378" r:id="rId14"/>
    <p:sldId id="376" r:id="rId15"/>
    <p:sldId id="352" r:id="rId16"/>
    <p:sldId id="353" r:id="rId17"/>
  </p:sldIdLst>
  <p:sldSz cx="9144000" cy="6858000" type="screen4x3"/>
  <p:notesSz cx="6864350" cy="9998075"/>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E20000"/>
    <a:srgbClr val="CC9900"/>
    <a:srgbClr val="346CDC"/>
    <a:srgbClr val="009900"/>
    <a:srgbClr val="F2F2F2"/>
    <a:srgbClr val="DCE6F2"/>
    <a:srgbClr val="FF99CC"/>
    <a:srgbClr val="FF8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82285" autoAdjust="0"/>
  </p:normalViewPr>
  <p:slideViewPr>
    <p:cSldViewPr>
      <p:cViewPr>
        <p:scale>
          <a:sx n="100" d="100"/>
          <a:sy n="100" d="100"/>
        </p:scale>
        <p:origin x="1640" y="-248"/>
      </p:cViewPr>
      <p:guideLst>
        <p:guide orient="horz" pos="2160"/>
        <p:guide pos="2880"/>
      </p:guideLst>
    </p:cSldViewPr>
  </p:slideViewPr>
  <p:notesTextViewPr>
    <p:cViewPr>
      <p:scale>
        <a:sx n="150" d="100"/>
        <a:sy n="15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gs" Target="tags/tag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1D844DD-2E68-B140-B4B6-91E4D633C63B}" type="datetimeFigureOut">
              <a:rPr lang="en-GB"/>
              <a:pPr>
                <a:defRPr/>
              </a:pPr>
              <a:t>05/11/2019</a:t>
            </a:fld>
            <a:endParaRPr lang="en-GB" dirty="0"/>
          </a:p>
        </p:txBody>
      </p:sp>
      <p:sp>
        <p:nvSpPr>
          <p:cNvPr id="4" name="Footer Placeholder 3"/>
          <p:cNvSpPr>
            <a:spLocks noGrp="1"/>
          </p:cNvSpPr>
          <p:nvPr>
            <p:ph type="ftr" sz="quarter" idx="2"/>
          </p:nvPr>
        </p:nvSpPr>
        <p:spPr>
          <a:xfrm>
            <a:off x="0" y="9496425"/>
            <a:ext cx="2974975" cy="500063"/>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7788" y="9496425"/>
            <a:ext cx="2974975" cy="5000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F187731-0CD0-EB42-B477-FEB9F48DABBD}" type="slidenum">
              <a:rPr lang="en-GB" altLang="x-none"/>
              <a:pPr/>
              <a:t>‹#›</a:t>
            </a:fld>
            <a:endParaRPr lang="en-GB"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6350" tIns="48175" rIns="96350" bIns="48175" rtlCol="0"/>
          <a:lstStyle>
            <a:lvl1pPr algn="l" fontAlgn="auto">
              <a:spcBef>
                <a:spcPts val="0"/>
              </a:spcBef>
              <a:spcAft>
                <a:spcPts val="0"/>
              </a:spcAft>
              <a:defRPr sz="1300" dirty="0">
                <a:latin typeface="+mn-lt"/>
                <a:ea typeface="+mn-ea"/>
                <a:cs typeface="+mn-cs"/>
              </a:defRPr>
            </a:lvl1pPr>
          </a:lstStyle>
          <a:p>
            <a:pPr>
              <a:defRPr/>
            </a:pPr>
            <a:endParaRPr lang="en-GB"/>
          </a:p>
        </p:txBody>
      </p:sp>
      <p:sp>
        <p:nvSpPr>
          <p:cNvPr id="3" name="Date Placeholder 2"/>
          <p:cNvSpPr>
            <a:spLocks noGrp="1"/>
          </p:cNvSpPr>
          <p:nvPr>
            <p:ph type="dt" idx="1"/>
          </p:nvPr>
        </p:nvSpPr>
        <p:spPr>
          <a:xfrm>
            <a:off x="3887788" y="0"/>
            <a:ext cx="2974975" cy="500063"/>
          </a:xfrm>
          <a:prstGeom prst="rect">
            <a:avLst/>
          </a:prstGeom>
        </p:spPr>
        <p:txBody>
          <a:bodyPr vert="horz" lIns="96350" tIns="48175" rIns="96350" bIns="48175" rtlCol="0"/>
          <a:lstStyle>
            <a:lvl1pPr algn="r" fontAlgn="auto">
              <a:spcBef>
                <a:spcPts val="0"/>
              </a:spcBef>
              <a:spcAft>
                <a:spcPts val="0"/>
              </a:spcAft>
              <a:defRPr sz="1300" smtClean="0">
                <a:latin typeface="+mn-lt"/>
                <a:ea typeface="+mn-ea"/>
                <a:cs typeface="+mn-cs"/>
              </a:defRPr>
            </a:lvl1pPr>
          </a:lstStyle>
          <a:p>
            <a:pPr>
              <a:defRPr/>
            </a:pPr>
            <a:fld id="{6FE3763C-34B7-8746-BB50-D217EF54A2A6}" type="datetimeFigureOut">
              <a:rPr lang="en-GB"/>
              <a:pPr>
                <a:defRPr/>
              </a:pPr>
              <a:t>05/11/2019</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50" tIns="48175" rIns="96350" bIns="48175" rtlCol="0" anchor="ctr"/>
          <a:lstStyle/>
          <a:p>
            <a:pPr lvl="0"/>
            <a:endParaRPr lang="en-GB" noProof="0" dirty="0"/>
          </a:p>
        </p:txBody>
      </p:sp>
      <p:sp>
        <p:nvSpPr>
          <p:cNvPr id="5" name="Notes Placeholder 4"/>
          <p:cNvSpPr>
            <a:spLocks noGrp="1"/>
          </p:cNvSpPr>
          <p:nvPr>
            <p:ph type="body" sz="quarter" idx="3"/>
          </p:nvPr>
        </p:nvSpPr>
        <p:spPr>
          <a:xfrm>
            <a:off x="685800" y="4749800"/>
            <a:ext cx="5492750" cy="4498975"/>
          </a:xfrm>
          <a:prstGeom prst="rect">
            <a:avLst/>
          </a:prstGeom>
        </p:spPr>
        <p:txBody>
          <a:bodyPr vert="horz" lIns="96350" tIns="48175" rIns="96350" bIns="4817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96425"/>
            <a:ext cx="2974975" cy="500063"/>
          </a:xfrm>
          <a:prstGeom prst="rect">
            <a:avLst/>
          </a:prstGeom>
        </p:spPr>
        <p:txBody>
          <a:bodyPr vert="horz" lIns="96350" tIns="48175" rIns="96350" bIns="48175" rtlCol="0" anchor="b"/>
          <a:lstStyle>
            <a:lvl1pPr algn="l" fontAlgn="auto">
              <a:spcBef>
                <a:spcPts val="0"/>
              </a:spcBef>
              <a:spcAft>
                <a:spcPts val="0"/>
              </a:spcAft>
              <a:defRPr sz="1300" dirty="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7788" y="9496425"/>
            <a:ext cx="2974975" cy="500063"/>
          </a:xfrm>
          <a:prstGeom prst="rect">
            <a:avLst/>
          </a:prstGeom>
        </p:spPr>
        <p:txBody>
          <a:bodyPr vert="horz" wrap="square" lIns="96350" tIns="48175" rIns="96350" bIns="48175" numCol="1" anchor="b" anchorCtr="0" compatLnSpc="1">
            <a:prstTxWarp prst="textNoShape">
              <a:avLst/>
            </a:prstTxWarp>
          </a:bodyPr>
          <a:lstStyle>
            <a:lvl1pPr algn="r">
              <a:defRPr sz="1300">
                <a:latin typeface="Calibri" charset="0"/>
              </a:defRPr>
            </a:lvl1pPr>
          </a:lstStyle>
          <a:p>
            <a:fld id="{470E8960-9DD3-5A4A-B5BC-D6A088340429}"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D3D77B0-B0AC-A247-8BCC-930536A74B28}"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custDataLst>
              <p:tags r:id="rId1"/>
            </p:custDataLst>
          </p:nvPr>
        </p:nvSpPr>
        <p:spPr/>
        <p:txBody>
          <a:bodyPr>
            <a:normAutofit fontScale="92500"/>
          </a:bodyPr>
          <a:lstStyle/>
          <a:p>
            <a:pPr fontAlgn="auto">
              <a:spcBef>
                <a:spcPts val="0"/>
              </a:spcBef>
              <a:spcAft>
                <a:spcPts val="0"/>
              </a:spcAft>
              <a:defRPr/>
            </a:pPr>
            <a:r>
              <a:rPr lang="fr-FR" dirty="0"/>
              <a:t>Présenter l’exercice. Demander aux apprenants de travailler en petits groups et donner à chaque groupe des copies des Fiches 1 à 3. Le but est d’aider les cyclistes de l’équipe de son pays à aller plus vite. Ils choisissent des vêtements, un casque (Fiche 1), un cadre de vélo (Fiche 2), et des roues (Fiche 3) pour préparer un cycliste et son vélo. Les groupes ont besoin de ciseaux et de colle. Les apprenants travaillent par eux-mêmes pour justifier leurs choix. Ils écrivent leurs choix pour le cycliste et le vélo, et expliquent pourquoi ils ont choisi ces éléments en utilisant les notions de frottement et de traînée.</a:t>
            </a:r>
          </a:p>
          <a:p>
            <a:pPr fontAlgn="auto">
              <a:spcBef>
                <a:spcPts val="0"/>
              </a:spcBef>
              <a:spcAft>
                <a:spcPts val="0"/>
              </a:spcAft>
              <a:defRPr/>
            </a:pPr>
            <a:r>
              <a:rPr lang="fr-FR" dirty="0"/>
              <a:t>Collecter les informations de chaque groupe pour montrer les éléments choisis. Ceci peut être fait très rapidement en demandant de lever la main quand on mentionne l’option choisie. Noter les éléments choisis par le plus grand nombre et expliquer que ce design sera envoyé à l’UCI, l’organisation qui régit les règles du cyclisme international.</a:t>
            </a:r>
          </a:p>
          <a:p>
            <a:pPr fontAlgn="auto">
              <a:spcBef>
                <a:spcPts val="0"/>
              </a:spcBef>
              <a:spcAft>
                <a:spcPts val="0"/>
              </a:spcAft>
              <a:defRPr/>
            </a:pPr>
            <a:r>
              <a:rPr lang="fr-FR" dirty="0"/>
              <a:t>NB : les meilleures options sont caque B, vêtement B, cadre de vélo C, jantes C, pneus B.</a:t>
            </a:r>
          </a:p>
          <a:p>
            <a:pPr fontAlgn="auto">
              <a:spcBef>
                <a:spcPts val="0"/>
              </a:spcBef>
              <a:spcAft>
                <a:spcPts val="0"/>
              </a:spcAft>
              <a:defRPr/>
            </a:pPr>
            <a:r>
              <a:rPr lang="fr-FR" dirty="0"/>
              <a:t>Assurez-vous que ce sont bien les choix envoyés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E69AB0D-681A-1E4B-B1C2-F4106DB0CCC9}" type="slidenum">
              <a:rPr lang="en-GB" altLang="x-none"/>
              <a:pPr/>
              <a:t>10</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1E54DD7-4610-AB4B-8319-266118D65FC1}" type="slidenum">
              <a:rPr lang="en-GB" altLang="x-none"/>
              <a:pPr/>
              <a:t>11</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sz="130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440A021-D88D-9649-9442-FEB05FB40A48}" type="slidenum">
              <a:rPr lang="en-GB" altLang="x-none"/>
              <a:pPr/>
              <a:t>12</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sz="130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C7B9B9E-8145-984E-9EBE-22A9CF91A2B1}" type="slidenum">
              <a:rPr lang="en-GB" altLang="x-none"/>
              <a:pPr/>
              <a:t>13</a:t>
            </a:fld>
            <a:endParaRPr lang="en-GB"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sz="130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BC39071-2AE6-6D44-81B2-D38FD206D9F2}" type="slidenum">
              <a:rPr lang="en-GB" altLang="x-none"/>
              <a:pPr/>
              <a:t>14</a:t>
            </a:fld>
            <a:endParaRPr lang="en-GB"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1C2162C-CE9D-EE48-9E2A-A3FE0E3C891F}" type="slidenum">
              <a:rPr lang="en-GB" altLang="x-none"/>
              <a:pPr/>
              <a:t>15</a:t>
            </a:fld>
            <a:endParaRPr lang="en-GB"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12A39D8-51ED-004D-A102-2660BA8A248B}" type="slidenum">
              <a:rPr lang="en-GB" altLang="x-none"/>
              <a:pPr/>
              <a:t>16</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Utiliser les images pour parler brièvement des choses qui ont changé dans la pratique du cyclisme depuis 50 ans. Les apprenants peuvent mentionner la différence entre les vélos, les vêtements, les casques, la manière de se tenir très près les uns des autres (la technique appelée aspiration, utilisée pour réduire la résistance de l’air). Demander s’ils pensent que la vitesse des cyclistes a changé.</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51BA452-B568-344D-8F1E-119ABAE33319}"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Dans cette sequence, présenter le dilemme.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C8E87B0-4A8C-6841-B7E3-8C3F0575BC34}"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objectifs de la leçon.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F0DE647-64BC-9A41-A13A-303883B685E1}"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Comment les apprenants utiliseront les preuves scientifiques dans la leçon 1, et critiqueront les affirmations dans la leçon 2, pour les aider à prendre une décision.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F52ADFC-BFF1-484A-B185-FF2219DEAF77}"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groupes de deux de discuter de la question.</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414B626-ED81-FF44-B393-8B3E97A29FDB}"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apprenants de travailler par deux, et de nommer les forces désignées par des flèches sur l’image. Révéler les réponses et discuter des forces pour vérifier les connaissances des apprenants dans ce domaine, avant de continuer. Expliquer que les forces ne sont pas équilibrées, c’est à dire que la force résultante (nette) est vers l’avant pour permettre au cycliste d’accélérer. Discuter de la résistance de l’air qui augmente au fur et à mesure que le cycliste accélère, car de plus en plus de particules d’air font obstacle. Pour augmenter la force résultante et la vitesse maximale il est possible d’accélérer la poussée de propulsion (par l’entraînement) ou de diminuer la traînée et le frottement. Demander à la classe s’ils ont des idées pour y parvenir.</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756F109-2509-4A45-AF0B-4CD507A1853F}"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Révéler les méthodes pour réduire la traînée, et les notions en sciences utiles dans ce contexte.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DF48440-B3F8-9F4B-B9C8-B49F6DF588F3}" type="slidenum">
              <a:rPr lang="en-GB" altLang="x-none"/>
              <a:pPr/>
              <a:t>8</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Révéler les méthodes pour réduire le frottement et les notions en sciences utiles dans ce contexte.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086851B-C090-1949-9F83-CF54698BD8C7}" type="slidenum">
              <a:rPr lang="en-GB" altLang="x-none"/>
              <a:pPr/>
              <a:t>9</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hyperlink" Target="http://www.glp-e.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24BB1D5-722F-A249-B4B2-BB23FF880120}"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0858926-36BE-3147-805E-44B69703D10B}" type="slidenum">
              <a:rPr lang="en-GB" altLang="x-none"/>
              <a:pPr/>
              <a:t>‹#›</a:t>
            </a:fld>
            <a:endParaRPr lang="en-GB" altLang="x-none"/>
          </a:p>
        </p:txBody>
      </p:sp>
    </p:spTree>
    <p:extLst>
      <p:ext uri="{BB962C8B-B14F-4D97-AF65-F5344CB8AC3E}">
        <p14:creationId xmlns:p14="http://schemas.microsoft.com/office/powerpoint/2010/main" val="181523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7E6AF77-E78D-D447-A604-E36CC9664E0E}"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BFCF3B5-1D8D-0142-AA7B-93D34CC7F0DD}" type="slidenum">
              <a:rPr lang="en-GB" altLang="x-none"/>
              <a:pPr/>
              <a:t>‹#›</a:t>
            </a:fld>
            <a:endParaRPr lang="en-GB" altLang="x-none"/>
          </a:p>
        </p:txBody>
      </p:sp>
    </p:spTree>
    <p:extLst>
      <p:ext uri="{BB962C8B-B14F-4D97-AF65-F5344CB8AC3E}">
        <p14:creationId xmlns:p14="http://schemas.microsoft.com/office/powerpoint/2010/main" val="3591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8DE98DE-A375-4D47-A3D1-7F5D1AE2061E}"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1FB89E6-2050-FB41-A652-8D1686D0E9BC}" type="slidenum">
              <a:rPr lang="en-GB" altLang="x-none"/>
              <a:pPr/>
              <a:t>‹#›</a:t>
            </a:fld>
            <a:endParaRPr lang="en-GB" altLang="x-none"/>
          </a:p>
        </p:txBody>
      </p:sp>
    </p:spTree>
    <p:extLst>
      <p:ext uri="{BB962C8B-B14F-4D97-AF65-F5344CB8AC3E}">
        <p14:creationId xmlns:p14="http://schemas.microsoft.com/office/powerpoint/2010/main" val="25542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5"/>
          <p:cNvSpPr/>
          <p:nvPr userDrawn="1"/>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Box 13"/>
          <p:cNvSpPr txBox="1">
            <a:spLocks noChangeArrowheads="1"/>
          </p:cNvSpPr>
          <p:nvPr userDrawn="1"/>
        </p:nvSpPr>
        <p:spPr bwMode="auto">
          <a:xfrm>
            <a:off x="8761413" y="6124575"/>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E007D7FA-0E66-FA42-BA85-9159A16A5131}"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spTree>
    <p:extLst>
      <p:ext uri="{BB962C8B-B14F-4D97-AF65-F5344CB8AC3E}">
        <p14:creationId xmlns:p14="http://schemas.microsoft.com/office/powerpoint/2010/main" val="136399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sp>
        <p:nvSpPr>
          <p:cNvPr id="2" name="Rectangle 1"/>
          <p:cNvSpPr/>
          <p:nvPr userDrawn="1"/>
        </p:nvSpPr>
        <p:spPr>
          <a:xfrm rot="5400000">
            <a:off x="4394994" y="2108994"/>
            <a:ext cx="354012" cy="91440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Fiches </a:t>
            </a:r>
            <a:r>
              <a:rPr lang="en-GB" sz="1600" dirty="0" err="1">
                <a:solidFill>
                  <a:schemeClr val="bg1"/>
                </a:solidFill>
                <a:latin typeface="Century Gothic" pitchFamily="34" charset="0"/>
                <a:ea typeface="+mn-ea"/>
                <a:cs typeface="+mn-cs"/>
              </a:rPr>
              <a:t>apprenants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32280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A02B5326-230E-3445-91FC-A01022E1BEC6}"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17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166CF11D-B049-8E4F-91CF-C8096DF8AE69}"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85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8B6301E4-653E-BF4B-8213-3FB21E818E9D}"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2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ounded Rectangle 5"/>
          <p:cNvSpPr>
            <a:spLocks noChangeArrowheads="1"/>
          </p:cNvSpPr>
          <p:nvPr userDrawn="1"/>
        </p:nvSpPr>
        <p:spPr bwMode="auto">
          <a:xfrm rot="16200000">
            <a:off x="-153194" y="6234906"/>
            <a:ext cx="306388" cy="708026"/>
          </a:xfrm>
          <a:prstGeom prst="roundRect">
            <a:avLst>
              <a:gd name="adj" fmla="val 50000"/>
            </a:avLst>
          </a:prstGeom>
          <a:solidFill>
            <a:srgbClr val="215968"/>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x-none" altLang="x-none">
              <a:solidFill>
                <a:srgbClr val="FFFFFF"/>
              </a:solidFill>
            </a:endParaRPr>
          </a:p>
        </p:txBody>
      </p:sp>
      <p:sp>
        <p:nvSpPr>
          <p:cNvPr id="3" name="Text Box 13"/>
          <p:cNvSpPr txBox="1">
            <a:spLocks noChangeArrowheads="1"/>
          </p:cNvSpPr>
          <p:nvPr userDrawn="1"/>
        </p:nvSpPr>
        <p:spPr bwMode="auto">
          <a:xfrm>
            <a:off x="-61913" y="6467475"/>
            <a:ext cx="457201"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6A8B74EB-BECB-CA4B-8C0F-6FB1D53DA88D}"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7" descr="GLP logo.jpg">
            <a:hlinkClick r:id="rId2"/>
          </p:cNvPr>
          <p:cNvPicPr>
            <a:picLocks noChangeAspect="1"/>
          </p:cNvPicPr>
          <p:nvPr userDrawn="1"/>
        </p:nvPicPr>
        <p:blipFill>
          <a:blip r:embed="rId3">
            <a:extLst>
              <a:ext uri="{28A0092B-C50C-407E-A947-70E740481C1C}">
                <a14:useLocalDpi xmlns:a14="http://schemas.microsoft.com/office/drawing/2010/main" val="0"/>
              </a:ext>
            </a:extLst>
          </a:blip>
          <a:srcRect t="12422"/>
          <a:stretch>
            <a:fillRect/>
          </a:stretch>
        </p:blipFill>
        <p:spPr bwMode="auto">
          <a:xfrm>
            <a:off x="7432675" y="44450"/>
            <a:ext cx="1711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aindrops 2.png"/>
          <p:cNvPicPr>
            <a:picLocks noChangeAspect="1"/>
          </p:cNvPicPr>
          <p:nvPr userDrawn="1"/>
        </p:nvPicPr>
        <p:blipFill>
          <a:blip r:embed="rId4">
            <a:extLst>
              <a:ext uri="{28A0092B-C50C-407E-A947-70E740481C1C}">
                <a14:useLocalDpi xmlns:a14="http://schemas.microsoft.com/office/drawing/2010/main" val="0"/>
              </a:ext>
            </a:extLst>
          </a:blip>
          <a:srcRect t="61697"/>
          <a:stretch>
            <a:fillRect/>
          </a:stretch>
        </p:blipFill>
        <p:spPr bwMode="auto">
          <a:xfrm>
            <a:off x="0" y="-26988"/>
            <a:ext cx="9102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52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D83CDEF-2E0A-FE41-9A0E-0CFA92EC6DBD}"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532D164-5BDD-6B46-A639-D3C1C3CCAD15}" type="slidenum">
              <a:rPr lang="en-GB" altLang="x-none"/>
              <a:pPr/>
              <a:t>‹#›</a:t>
            </a:fld>
            <a:endParaRPr lang="en-GB" altLang="x-none"/>
          </a:p>
        </p:txBody>
      </p:sp>
    </p:spTree>
    <p:extLst>
      <p:ext uri="{BB962C8B-B14F-4D97-AF65-F5344CB8AC3E}">
        <p14:creationId xmlns:p14="http://schemas.microsoft.com/office/powerpoint/2010/main" val="150888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24C6545-0089-0143-8A0E-735F695009CC}"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290B0BA-2DF4-2049-AB6C-AE0C51D4988F}" type="slidenum">
              <a:rPr lang="en-GB" altLang="x-none"/>
              <a:pPr/>
              <a:t>‹#›</a:t>
            </a:fld>
            <a:endParaRPr lang="en-GB" altLang="x-none"/>
          </a:p>
        </p:txBody>
      </p:sp>
    </p:spTree>
    <p:extLst>
      <p:ext uri="{BB962C8B-B14F-4D97-AF65-F5344CB8AC3E}">
        <p14:creationId xmlns:p14="http://schemas.microsoft.com/office/powerpoint/2010/main" val="11516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1A40AC6-9481-224B-9400-26FCC62D52D1}"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FE7635D-B75B-3B4D-A9A6-2F069F399CC4}" type="slidenum">
              <a:rPr lang="en-GB" altLang="x-none"/>
              <a:pPr/>
              <a:t>‹#›</a:t>
            </a:fld>
            <a:endParaRPr lang="en-GB" altLang="x-none"/>
          </a:p>
        </p:txBody>
      </p:sp>
    </p:spTree>
    <p:extLst>
      <p:ext uri="{BB962C8B-B14F-4D97-AF65-F5344CB8AC3E}">
        <p14:creationId xmlns:p14="http://schemas.microsoft.com/office/powerpoint/2010/main" val="73893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9C069B59-F30C-A748-8344-4D0D085D55EE}" type="datetimeFigureOut">
              <a:rPr lang="en-GB"/>
              <a:pPr>
                <a:defRPr/>
              </a:pPr>
              <a:t>05/11/2019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E268102-020A-4543-B4B8-5E842D225A7C}" type="slidenum">
              <a:rPr lang="en-GB" altLang="x-none"/>
              <a:pPr/>
              <a:t>‹#›</a:t>
            </a:fld>
            <a:endParaRPr lang="en-GB" altLang="x-none"/>
          </a:p>
        </p:txBody>
      </p:sp>
    </p:spTree>
    <p:extLst>
      <p:ext uri="{BB962C8B-B14F-4D97-AF65-F5344CB8AC3E}">
        <p14:creationId xmlns:p14="http://schemas.microsoft.com/office/powerpoint/2010/main" val="39925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181EC32-81DA-D343-BBA3-E9B4C889B1BC}" type="datetimeFigureOut">
              <a:rPr lang="en-GB"/>
              <a:pPr>
                <a:defRPr/>
              </a:pPr>
              <a:t>05/11/2019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D14FCD12-5E2C-014E-BEAC-D1EE03313E8A}" type="slidenum">
              <a:rPr lang="en-GB" altLang="x-none"/>
              <a:pPr/>
              <a:t>‹#›</a:t>
            </a:fld>
            <a:endParaRPr lang="en-GB" altLang="x-none"/>
          </a:p>
        </p:txBody>
      </p:sp>
    </p:spTree>
    <p:extLst>
      <p:ext uri="{BB962C8B-B14F-4D97-AF65-F5344CB8AC3E}">
        <p14:creationId xmlns:p14="http://schemas.microsoft.com/office/powerpoint/2010/main" val="151178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
        <p:nvSpPr>
          <p:cNvPr id="5" name="Date Placeholder 1"/>
          <p:cNvSpPr>
            <a:spLocks noGrp="1"/>
          </p:cNvSpPr>
          <p:nvPr>
            <p:ph type="dt" sz="half" idx="10"/>
          </p:nvPr>
        </p:nvSpPr>
        <p:spPr/>
        <p:txBody>
          <a:bodyPr/>
          <a:lstStyle>
            <a:lvl1pPr>
              <a:defRPr/>
            </a:lvl1pPr>
          </a:lstStyle>
          <a:p>
            <a:pPr>
              <a:defRPr/>
            </a:pPr>
            <a:fld id="{37B6B58E-FA2A-8B44-BA97-BBFBE4EACD21}" type="datetimeFigureOut">
              <a:rPr lang="en-GB"/>
              <a:pPr>
                <a:defRPr/>
              </a:pPr>
              <a:t>05/11/2019</a:t>
            </a:fld>
            <a:endParaRPr lang="en-GB" dirty="0"/>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F8B5B1F0-1907-5A4C-9CCC-235D6FA1122A}" type="slidenum">
              <a:rPr lang="en-GB" altLang="x-none"/>
              <a:pPr/>
              <a:t>‹#›</a:t>
            </a:fld>
            <a:endParaRPr lang="en-GB" altLang="x-none"/>
          </a:p>
        </p:txBody>
      </p:sp>
    </p:spTree>
    <p:extLst>
      <p:ext uri="{BB962C8B-B14F-4D97-AF65-F5344CB8AC3E}">
        <p14:creationId xmlns:p14="http://schemas.microsoft.com/office/powerpoint/2010/main" val="12159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988BA8-80B9-154A-8C4B-D1DAA917C53A}"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1CA2B48-7BE1-684C-97BF-472AADEF3C98}" type="slidenum">
              <a:rPr lang="en-GB" altLang="x-none"/>
              <a:pPr/>
              <a:t>‹#›</a:t>
            </a:fld>
            <a:endParaRPr lang="en-GB" altLang="x-none"/>
          </a:p>
        </p:txBody>
      </p:sp>
    </p:spTree>
    <p:extLst>
      <p:ext uri="{BB962C8B-B14F-4D97-AF65-F5344CB8AC3E}">
        <p14:creationId xmlns:p14="http://schemas.microsoft.com/office/powerpoint/2010/main" val="172970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97BEFF-52C4-7A4F-B990-58E9635C4200}"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32CB927-73D3-A24F-A01D-705D79A95F21}" type="slidenum">
              <a:rPr lang="en-GB" altLang="x-none"/>
              <a:pPr/>
              <a:t>‹#›</a:t>
            </a:fld>
            <a:endParaRPr lang="en-GB" altLang="x-none"/>
          </a:p>
        </p:txBody>
      </p:sp>
    </p:spTree>
    <p:extLst>
      <p:ext uri="{BB962C8B-B14F-4D97-AF65-F5344CB8AC3E}">
        <p14:creationId xmlns:p14="http://schemas.microsoft.com/office/powerpoint/2010/main" val="6366958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DEE0ECE-23A0-8843-9454-457AC571D3CC}" type="datetimeFigureOut">
              <a:rPr lang="en-GB"/>
              <a:pPr>
                <a:defRPr/>
              </a:pPr>
              <a:t>05/11/2019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508EE57-42C6-354B-96B0-37A801E79D12}"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tags" Target="../tags/tag9.x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6.png"/><Relationship Id="rId5" Type="http://schemas.openxmlformats.org/officeDocument/2006/relationships/slide" Target="slide15.xml"/><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 Type="http://schemas.openxmlformats.org/officeDocument/2006/relationships/tags" Target="../tags/tag12.xml"/><Relationship Id="rId2" Type="http://schemas.openxmlformats.org/officeDocument/2006/relationships/slideLayout" Target="../slideLayouts/slideLayout13.xml"/><Relationship Id="rId3" Type="http://schemas.openxmlformats.org/officeDocument/2006/relationships/notesSlide" Target="../notesSlides/notesSlide12.xml"/><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13.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 Type="http://schemas.openxmlformats.org/officeDocument/2006/relationships/tags" Target="../tags/tag14.xml"/><Relationship Id="rId2" Type="http://schemas.openxmlformats.org/officeDocument/2006/relationships/slideLayout" Target="../slideLayouts/slideLayout13.xml"/><Relationship Id="rId3" Type="http://schemas.openxmlformats.org/officeDocument/2006/relationships/notesSlide" Target="../notesSlides/notesSlide13.xml"/><Relationship Id="rId4" Type="http://schemas.openxmlformats.org/officeDocument/2006/relationships/image" Target="../media/image36.png"/><Relationship Id="rId5" Type="http://schemas.openxmlformats.org/officeDocument/2006/relationships/image" Target="../media/image25.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25.png"/><Relationship Id="rId10" Type="http://schemas.openxmlformats.org/officeDocument/2006/relationships/image" Target="../media/image51.png"/><Relationship Id="rId1" Type="http://schemas.openxmlformats.org/officeDocument/2006/relationships/tags" Target="../tags/tag16.x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52.png"/><Relationship Id="rId5" Type="http://schemas.openxmlformats.org/officeDocument/2006/relationships/image" Target="../media/image6.png"/><Relationship Id="rId1" Type="http://schemas.openxmlformats.org/officeDocument/2006/relationships/tags" Target="../tags/tag18.x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1" Type="http://schemas.openxmlformats.org/officeDocument/2006/relationships/image" Target="../media/image59.jpeg"/><Relationship Id="rId12" Type="http://schemas.openxmlformats.org/officeDocument/2006/relationships/image" Target="../media/image60.png"/><Relationship Id="rId13" Type="http://schemas.openxmlformats.org/officeDocument/2006/relationships/image" Target="../media/image61.png"/><Relationship Id="rId14" Type="http://schemas.openxmlformats.org/officeDocument/2006/relationships/image" Target="../media/image62.png"/><Relationship Id="rId15" Type="http://schemas.openxmlformats.org/officeDocument/2006/relationships/image" Target="../media/image63.png"/><Relationship Id="rId16" Type="http://schemas.openxmlformats.org/officeDocument/2006/relationships/image" Target="../media/image64.emf"/><Relationship Id="rId17" Type="http://schemas.openxmlformats.org/officeDocument/2006/relationships/image" Target="../media/image65.emf"/><Relationship Id="rId18" Type="http://schemas.openxmlformats.org/officeDocument/2006/relationships/image" Target="../media/image66.png"/><Relationship Id="rId1" Type="http://schemas.openxmlformats.org/officeDocument/2006/relationships/tags" Target="../tags/tag19.xml"/><Relationship Id="rId2" Type="http://schemas.openxmlformats.org/officeDocument/2006/relationships/slideLayout" Target="../slideLayouts/slideLayout7.xml"/><Relationship Id="rId3" Type="http://schemas.openxmlformats.org/officeDocument/2006/relationships/notesSlide" Target="../notesSlides/notesSlide16.xml"/><Relationship Id="rId4" Type="http://schemas.openxmlformats.org/officeDocument/2006/relationships/image" Target="../media/image53.jpeg"/><Relationship Id="rId5" Type="http://schemas.openxmlformats.org/officeDocument/2006/relationships/image" Target="../media/image6.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tags" Target="../tags/tag7.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8" y="3284538"/>
            <a:ext cx="9142412" cy="10668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219" name="TextBox 1"/>
          <p:cNvSpPr txBox="1">
            <a:spLocks noChangeArrowheads="1"/>
          </p:cNvSpPr>
          <p:nvPr/>
        </p:nvSpPr>
        <p:spPr bwMode="auto">
          <a:xfrm>
            <a:off x="-107950" y="3359150"/>
            <a:ext cx="9251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4400">
                <a:solidFill>
                  <a:schemeClr val="bg1"/>
                </a:solidFill>
                <a:latin typeface="Century Gothic" charset="0"/>
              </a:rPr>
              <a:t>L’homme ou la machine (1 sur 2)</a:t>
            </a:r>
          </a:p>
        </p:txBody>
      </p:sp>
      <p:pic>
        <p:nvPicPr>
          <p:cNvPr id="922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35150" y="2508250"/>
            <a:ext cx="6192838"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sp>
        <p:nvSpPr>
          <p:cNvPr id="9222" name="ZoneTexte 5"/>
          <p:cNvSpPr txBox="1">
            <a:spLocks noChangeArrowheads="1"/>
          </p:cNvSpPr>
          <p:nvPr/>
        </p:nvSpPr>
        <p:spPr bwMode="auto">
          <a:xfrm>
            <a:off x="1905000" y="6488113"/>
            <a:ext cx="55626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Pour plus d’informations, visitez engagingscience.eu/fr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l="27230"/>
          <a:stretch>
            <a:fillRect/>
          </a:stretch>
        </p:blipFill>
        <p:spPr bwMode="auto">
          <a:xfrm>
            <a:off x="-108520" y="-149562"/>
            <a:ext cx="4176464" cy="6818922"/>
          </a:xfrm>
          <a:prstGeom prst="rect">
            <a:avLst/>
          </a:prstGeom>
          <a:ln>
            <a:noFill/>
          </a:ln>
          <a:effectLst>
            <a:softEdge rad="112500"/>
          </a:effectLst>
        </p:spPr>
      </p:pic>
      <p:grpSp>
        <p:nvGrpSpPr>
          <p:cNvPr id="2" name="Group 23"/>
          <p:cNvGrpSpPr>
            <a:grpSpLocks/>
          </p:cNvGrpSpPr>
          <p:nvPr/>
        </p:nvGrpSpPr>
        <p:grpSpPr bwMode="auto">
          <a:xfrm>
            <a:off x="3987800" y="1565275"/>
            <a:ext cx="4746625" cy="4770438"/>
            <a:chOff x="-873869" y="1950444"/>
            <a:chExt cx="9608070" cy="4680520"/>
          </a:xfrm>
        </p:grpSpPr>
        <p:sp>
          <p:nvSpPr>
            <p:cNvPr id="18453" name="TextBox 14"/>
            <p:cNvSpPr txBox="1">
              <a:spLocks noChangeArrowheads="1"/>
            </p:cNvSpPr>
            <p:nvPr/>
          </p:nvSpPr>
          <p:spPr bwMode="auto">
            <a:xfrm>
              <a:off x="20015" y="2021505"/>
              <a:ext cx="8714186" cy="444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3600"/>
                </a:lnSpc>
                <a:spcBef>
                  <a:spcPts val="1200"/>
                </a:spcBef>
                <a:buSzPct val="80000"/>
                <a:buFont typeface="Calibri" charset="0"/>
                <a:buAutoNum type="arabicPeriod"/>
              </a:pPr>
              <a:r>
                <a:rPr lang="en-GB" altLang="x-none" sz="2200">
                  <a:latin typeface="Century Gothic" charset="0"/>
                </a:rPr>
                <a:t>Choisir les vêtements, le cadre du vélo et les roues qui les aideront à aller plus vite</a:t>
              </a:r>
            </a:p>
            <a:p>
              <a:pPr>
                <a:lnSpc>
                  <a:spcPts val="3600"/>
                </a:lnSpc>
                <a:spcBef>
                  <a:spcPts val="1200"/>
                </a:spcBef>
                <a:buSzPct val="80000"/>
                <a:buFont typeface="Calibri" charset="0"/>
                <a:buAutoNum type="arabicPeriod"/>
              </a:pPr>
              <a:r>
                <a:rPr lang="en-GB" altLang="x-none" sz="2200">
                  <a:latin typeface="Century Gothic" charset="0"/>
                </a:rPr>
                <a:t>Expliquer comment cela va aider l’équipe à gagner</a:t>
              </a:r>
            </a:p>
            <a:p>
              <a:pPr>
                <a:lnSpc>
                  <a:spcPts val="3600"/>
                </a:lnSpc>
                <a:spcBef>
                  <a:spcPts val="1200"/>
                </a:spcBef>
                <a:buSzPct val="80000"/>
                <a:buFont typeface="Calibri" charset="0"/>
                <a:buAutoNum type="arabicPeriod"/>
              </a:pPr>
              <a:r>
                <a:rPr lang="en-GB" altLang="x-none" sz="2200">
                  <a:latin typeface="Century Gothic" charset="0"/>
                </a:rPr>
                <a:t>Utiliser les notions de traînée et de frottement dans votre explication</a:t>
              </a:r>
            </a:p>
          </p:txBody>
        </p:sp>
        <p:sp>
          <p:nvSpPr>
            <p:cNvPr id="38" name="Rectangle 37"/>
            <p:cNvSpPr>
              <a:spLocks noChangeArrowheads="1"/>
            </p:cNvSpPr>
            <p:nvPr/>
          </p:nvSpPr>
          <p:spPr bwMode="auto">
            <a:xfrm>
              <a:off x="-873869" y="1950444"/>
              <a:ext cx="9578242" cy="4680520"/>
            </a:xfrm>
            <a:prstGeom prst="rect">
              <a:avLst/>
            </a:prstGeom>
            <a:noFill/>
            <a:ln w="19050">
              <a:solidFill>
                <a:srgbClr val="8064A2"/>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22" name="Rounded Rectangle 21"/>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7" name="Text Box 13"/>
          <p:cNvSpPr txBox="1">
            <a:spLocks noChangeArrowheads="1"/>
          </p:cNvSpPr>
          <p:nvPr/>
        </p:nvSpPr>
        <p:spPr bwMode="auto">
          <a:xfrm>
            <a:off x="8761413" y="616585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D9ED109-522E-7E4E-808B-D4AA2D7B29D3}" type="slidenum">
              <a:rPr lang="en-GB" altLang="en-US" sz="1400" b="1">
                <a:solidFill>
                  <a:schemeClr val="bg1"/>
                </a:solidFill>
                <a:latin typeface="Century Gothic" charset="0"/>
                <a:ea typeface="ＭＳ Ｐゴシック" charset="-128"/>
              </a:rPr>
              <a:pPr algn="ctr"/>
              <a:t>10</a:t>
            </a:fld>
            <a:endParaRPr lang="en-GB" altLang="en-US" sz="1400" b="1">
              <a:solidFill>
                <a:schemeClr val="bg1"/>
              </a:solidFill>
              <a:latin typeface="Century Gothic" charset="0"/>
              <a:ea typeface="ＭＳ Ｐゴシック" charset="-128"/>
            </a:endParaRPr>
          </a:p>
        </p:txBody>
      </p:sp>
      <p:sp>
        <p:nvSpPr>
          <p:cNvPr id="18438" name="TextBox 15"/>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Engage</a:t>
            </a:r>
          </a:p>
        </p:txBody>
      </p:sp>
      <p:sp>
        <p:nvSpPr>
          <p:cNvPr id="18439" name="TextBox 16"/>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9" name="Rectangle 18"/>
          <p:cNvSpPr/>
          <p:nvPr/>
        </p:nvSpPr>
        <p:spPr>
          <a:xfrm>
            <a:off x="3059113" y="6524625"/>
            <a:ext cx="3060700"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solidFill>
                <a:latin typeface="Century Gothic" pitchFamily="34" charset="0"/>
              </a:rPr>
              <a:t>Analyser</a:t>
            </a:r>
          </a:p>
        </p:txBody>
      </p:sp>
      <p:sp>
        <p:nvSpPr>
          <p:cNvPr id="20" name="Rectangle 19"/>
          <p:cNvSpPr/>
          <p:nvPr/>
        </p:nvSpPr>
        <p:spPr>
          <a:xfrm>
            <a:off x="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21" name="Rounded Rectangle 20"/>
          <p:cNvSpPr>
            <a:spLocks noChangeArrowheads="1"/>
          </p:cNvSpPr>
          <p:nvPr/>
        </p:nvSpPr>
        <p:spPr bwMode="auto">
          <a:xfrm>
            <a:off x="6094413" y="6511925"/>
            <a:ext cx="3230562"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Evaluer</a:t>
            </a:r>
            <a:endParaRPr lang="en-GB" sz="2000" b="1" dirty="0">
              <a:solidFill>
                <a:schemeClr val="bg1"/>
              </a:solidFill>
              <a:latin typeface="Century Gothic" pitchFamily="34" charset="0"/>
              <a:ea typeface="+mn-ea"/>
              <a:cs typeface="+mn-cs"/>
            </a:endParaRPr>
          </a:p>
        </p:txBody>
      </p:sp>
      <p:grpSp>
        <p:nvGrpSpPr>
          <p:cNvPr id="3" name="Group 13"/>
          <p:cNvGrpSpPr>
            <a:grpSpLocks/>
          </p:cNvGrpSpPr>
          <p:nvPr/>
        </p:nvGrpSpPr>
        <p:grpSpPr bwMode="auto">
          <a:xfrm>
            <a:off x="2976563" y="-85725"/>
            <a:ext cx="5575300" cy="1570038"/>
            <a:chOff x="-1090105" y="5373212"/>
            <a:chExt cx="8115787" cy="2927236"/>
          </a:xfrm>
        </p:grpSpPr>
        <p:sp>
          <p:nvSpPr>
            <p:cNvPr id="18" name="Rounded Rectangle 17"/>
            <p:cNvSpPr/>
            <p:nvPr/>
          </p:nvSpPr>
          <p:spPr>
            <a:xfrm>
              <a:off x="-849709" y="5373212"/>
              <a:ext cx="7788638" cy="2923112"/>
            </a:xfrm>
            <a:prstGeom prst="roundRect">
              <a:avLst/>
            </a:prstGeom>
            <a:solidFill>
              <a:srgbClr val="346C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452" name="TextBox 24"/>
            <p:cNvSpPr txBox="1">
              <a:spLocks noChangeArrowheads="1"/>
            </p:cNvSpPr>
            <p:nvPr/>
          </p:nvSpPr>
          <p:spPr bwMode="auto">
            <a:xfrm>
              <a:off x="-1090105" y="5373212"/>
              <a:ext cx="8115787" cy="292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200">
                  <a:solidFill>
                    <a:schemeClr val="bg1"/>
                  </a:solidFill>
                  <a:latin typeface="Century Gothic" charset="0"/>
                </a:rPr>
                <a:t>Comment l’ingénierie peut-elle  augmenter la vitesse des cyclistes ?</a:t>
              </a:r>
            </a:p>
          </p:txBody>
        </p:sp>
      </p:grpSp>
      <p:pic>
        <p:nvPicPr>
          <p:cNvPr id="24" name="Picture 23" descr="discus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2362200"/>
            <a:ext cx="636588" cy="3778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writ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6400" y="4205288"/>
            <a:ext cx="355600" cy="5191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6" name="Group 9"/>
          <p:cNvGrpSpPr>
            <a:grpSpLocks/>
          </p:cNvGrpSpPr>
          <p:nvPr/>
        </p:nvGrpSpPr>
        <p:grpSpPr bwMode="auto">
          <a:xfrm>
            <a:off x="8351838" y="44450"/>
            <a:ext cx="792162" cy="1160463"/>
            <a:chOff x="8351912" y="44624"/>
            <a:chExt cx="792088" cy="1160839"/>
          </a:xfrm>
        </p:grpSpPr>
        <p:sp>
          <p:nvSpPr>
            <p:cNvPr id="18447" name="TextBox 27"/>
            <p:cNvSpPr txBox="1">
              <a:spLocks noChangeArrowheads="1"/>
            </p:cNvSpPr>
            <p:nvPr/>
          </p:nvSpPr>
          <p:spPr bwMode="auto">
            <a:xfrm>
              <a:off x="8351912" y="620688"/>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1–3</a:t>
              </a:r>
            </a:p>
          </p:txBody>
        </p:sp>
        <p:pic>
          <p:nvPicPr>
            <p:cNvPr id="18448" name="Picture 28" descr="Student sheet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000"/>
                                        <p:tgtEl>
                                          <p:spTgt spid="26"/>
                                        </p:tgtEl>
                                      </p:cBhvr>
                                    </p:animEffect>
                                  </p:childTnLst>
                                </p:cTn>
                              </p:par>
                              <p:par>
                                <p:cTn id="15" presetID="10" presetClass="entr" presetSubtype="0"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6975"/>
            <a:ext cx="9142413" cy="10668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459" name="TextBox 8"/>
          <p:cNvSpPr txBox="1">
            <a:spLocks noChangeArrowheads="1"/>
          </p:cNvSpPr>
          <p:nvPr/>
        </p:nvSpPr>
        <p:spPr bwMode="auto">
          <a:xfrm>
            <a:off x="-127000" y="1268413"/>
            <a:ext cx="9540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L’homme ou la machine ?</a:t>
            </a:r>
          </a:p>
        </p:txBody>
      </p:sp>
      <p:sp>
        <p:nvSpPr>
          <p:cNvPr id="19460" name="Title 1"/>
          <p:cNvSpPr>
            <a:spLocks noGrp="1"/>
          </p:cNvSpPr>
          <p:nvPr>
            <p:ph type="ctrTitle" idx="4294967295"/>
          </p:nvPr>
        </p:nvSpPr>
        <p:spPr>
          <a:xfrm>
            <a:off x="2411413" y="476250"/>
            <a:ext cx="4464050" cy="647700"/>
          </a:xfrm>
        </p:spPr>
        <p:txBody>
          <a:bodyPr/>
          <a:lstStyle/>
          <a:p>
            <a:r>
              <a:rPr lang="en-US" altLang="x-none" sz="3200">
                <a:solidFill>
                  <a:srgbClr val="7030A0"/>
                </a:solidFill>
                <a:latin typeface="Century Gothic" charset="0"/>
              </a:rPr>
              <a:t>Fiches apprenants</a:t>
            </a:r>
            <a:endParaRPr lang="en-US" altLang="x-none" sz="4000">
              <a:solidFill>
                <a:srgbClr val="7030A0"/>
              </a:solidFill>
              <a:latin typeface="Century Gothic" charset="0"/>
              <a:ea typeface="Lato Regular" charset="0"/>
              <a:cs typeface="Lato Regular" charset="0"/>
            </a:endParaRPr>
          </a:p>
        </p:txBody>
      </p:sp>
      <p:pic>
        <p:nvPicPr>
          <p:cNvPr id="19461" name="Picture 4"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17"/>
          <p:cNvGraphicFramePr>
            <a:graphicFrameLocks noGrp="1"/>
          </p:cNvGraphicFramePr>
          <p:nvPr/>
        </p:nvGraphicFramePr>
        <p:xfrm>
          <a:off x="1331913" y="2706688"/>
          <a:ext cx="6553200" cy="2378075"/>
        </p:xfrm>
        <a:graphic>
          <a:graphicData uri="http://schemas.openxmlformats.org/drawingml/2006/table">
            <a:tbl>
              <a:tblPr/>
              <a:tblGrid>
                <a:gridCol w="1368425"/>
                <a:gridCol w="2519362"/>
                <a:gridCol w="2665413"/>
              </a:tblGrid>
              <a:tr h="4397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7030A0"/>
                          </a:solidFill>
                          <a:effectLst/>
                          <a:latin typeface="Century Gothic" charset="0"/>
                        </a:rPr>
                        <a:t>Fiche n°. </a:t>
                      </a:r>
                      <a:endParaRPr kumimoji="0" lang="en-GB" altLang="x-none" sz="1600" b="0" i="0" u="none" strike="noStrike" cap="none" normalizeH="0" baseline="0">
                        <a:ln>
                          <a:noFill/>
                        </a:ln>
                        <a:solidFill>
                          <a:srgbClr val="7030A0"/>
                        </a:solidFill>
                        <a:effectLst/>
                        <a:latin typeface="Century Gothic" charset="0"/>
                        <a:ea typeface="ＭＳ Ｐゴシック" charset="-128"/>
                        <a:cs typeface="ＭＳ Ｐゴシック" charset="-128"/>
                      </a:endParaRPr>
                    </a:p>
                  </a:txBody>
                  <a:tcPr marL="126000" marR="126000" marT="72000" marB="50400" horzOverflow="overflow">
                    <a:lnL>
                      <a:noFill/>
                    </a:lnL>
                    <a:lnR w="6350" cap="flat" cmpd="sng" algn="ctr">
                      <a:solidFill>
                        <a:srgbClr val="7030A0"/>
                      </a:solidFill>
                      <a:prstDash val="solid"/>
                      <a:round/>
                      <a:headEnd type="none" w="med" len="med"/>
                      <a:tailEnd type="none" w="med" len="med"/>
                    </a:lnR>
                    <a:lnT>
                      <a:noFill/>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7030A0"/>
                          </a:solidFill>
                          <a:effectLst/>
                          <a:latin typeface="Century Gothic" charset="0"/>
                        </a:rPr>
                        <a:t>Titre</a:t>
                      </a:r>
                      <a:endParaRPr kumimoji="0" lang="en-GB" altLang="x-none" sz="1600" b="0" i="0" u="none" strike="noStrike" cap="none" normalizeH="0" baseline="0">
                        <a:ln>
                          <a:noFill/>
                        </a:ln>
                        <a:solidFill>
                          <a:srgbClr val="7030A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a:noFill/>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7030A0"/>
                          </a:solidFill>
                          <a:effectLst/>
                          <a:latin typeface="Century Gothic" charset="0"/>
                        </a:rPr>
                        <a:t>Notes</a:t>
                      </a:r>
                      <a:endParaRPr kumimoji="0" lang="en-GB" altLang="x-none" sz="1600" b="0" i="0" u="none" strike="noStrike" cap="none" normalizeH="0" baseline="0">
                        <a:ln>
                          <a:noFill/>
                        </a:ln>
                        <a:solidFill>
                          <a:srgbClr val="7030A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7030A0"/>
                      </a:solidFill>
                      <a:prstDash val="solid"/>
                      <a:round/>
                      <a:headEnd type="none" w="med" len="med"/>
                      <a:tailEnd type="none" w="med" len="med"/>
                    </a:lnL>
                    <a:lnR>
                      <a:noFill/>
                    </a:lnR>
                    <a:lnT>
                      <a:noFill/>
                    </a:lnT>
                    <a:lnB w="6350" cap="flat" cmpd="sng" algn="ctr">
                      <a:solidFill>
                        <a:srgbClr val="7030A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t>
                      </a:r>
                    </a:p>
                  </a:txBody>
                  <a:tcPr anchor="ctr" horzOverflow="overflow">
                    <a:lnL>
                      <a:noFill/>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Vêtements</a:t>
                      </a:r>
                    </a:p>
                  </a:txBody>
                  <a:tcPr anchor="ctr"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une par groupe</a:t>
                      </a:r>
                    </a:p>
                  </a:txBody>
                  <a:tcPr anchor="ctr" horzOverflow="overflow">
                    <a:lnL w="6350" cap="flat" cmpd="sng" algn="ctr">
                      <a:solidFill>
                        <a:srgbClr val="7030A0"/>
                      </a:solidFill>
                      <a:prstDash val="solid"/>
                      <a:round/>
                      <a:headEnd type="none" w="med" len="med"/>
                      <a:tailEnd type="none" w="med" len="med"/>
                    </a:lnL>
                    <a:lnR>
                      <a:noFill/>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anchor="ctr" horzOverflow="overflow">
                    <a:lnL>
                      <a:noFill/>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Cadre du vélo</a:t>
                      </a:r>
                    </a:p>
                  </a:txBody>
                  <a:tcPr anchor="ctr"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agrandir en A3, une par groupe</a:t>
                      </a:r>
                    </a:p>
                  </a:txBody>
                  <a:tcPr anchor="ctr" horzOverflow="overflow">
                    <a:lnL w="6350" cap="flat" cmpd="sng" algn="ctr">
                      <a:solidFill>
                        <a:srgbClr val="7030A0"/>
                      </a:solidFill>
                      <a:prstDash val="solid"/>
                      <a:round/>
                      <a:headEnd type="none" w="med" len="med"/>
                      <a:tailEnd type="none" w="med" len="med"/>
                    </a:lnL>
                    <a:lnR>
                      <a:noFill/>
                    </a:lnR>
                    <a:lnT w="6350" cap="flat" cmpd="sng" algn="ctr">
                      <a:solidFill>
                        <a:srgbClr val="7030A0"/>
                      </a:solidFill>
                      <a:prstDash val="solid"/>
                      <a:round/>
                      <a:headEnd type="none" w="med" len="med"/>
                      <a:tailEnd type="none" w="med" len="med"/>
                    </a:lnT>
                    <a:lnB w="6350" cap="flat" cmpd="sng" algn="ctr">
                      <a:solidFill>
                        <a:srgbClr val="7030A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3</a:t>
                      </a:r>
                    </a:p>
                  </a:txBody>
                  <a:tcPr anchor="ctr" horzOverflow="overflow">
                    <a:lnL>
                      <a:noFill/>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Roues</a:t>
                      </a:r>
                    </a:p>
                  </a:txBody>
                  <a:tcPr anchor="ctr" horzOverflow="overflow">
                    <a:lnL w="6350" cap="flat" cmpd="sng" algn="ctr">
                      <a:solidFill>
                        <a:srgbClr val="7030A0"/>
                      </a:solidFill>
                      <a:prstDash val="solid"/>
                      <a:round/>
                      <a:headEnd type="none" w="med" len="med"/>
                      <a:tailEnd type="none" w="med" len="med"/>
                    </a:lnL>
                    <a:lnR w="6350" cap="flat" cmpd="sng" algn="ctr">
                      <a:solidFill>
                        <a:srgbClr val="7030A0"/>
                      </a:solidFill>
                      <a:prstDash val="solid"/>
                      <a:round/>
                      <a:headEnd type="none" w="med" len="med"/>
                      <a:tailEnd type="none" w="med" len="med"/>
                    </a:lnR>
                    <a:lnT w="6350" cap="flat" cmpd="sng" algn="ctr">
                      <a:solidFill>
                        <a:srgbClr val="7030A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Consommable, agrandir en A3, une par groupe</a:t>
                      </a:r>
                    </a:p>
                  </a:txBody>
                  <a:tcPr anchor="ctr" horzOverflow="overflow">
                    <a:lnL w="6350" cap="flat" cmpd="sng" algn="ctr">
                      <a:solidFill>
                        <a:srgbClr val="7030A0"/>
                      </a:solidFill>
                      <a:prstDash val="solid"/>
                      <a:round/>
                      <a:headEnd type="none" w="med" len="med"/>
                      <a:tailEnd type="none" w="med" len="med"/>
                    </a:lnL>
                    <a:lnR>
                      <a:noFill/>
                    </a:lnR>
                    <a:lnT w="6350" cap="flat" cmpd="sng" algn="ctr">
                      <a:solidFill>
                        <a:srgbClr val="7030A0"/>
                      </a:solidFill>
                      <a:prstDash val="solid"/>
                      <a:round/>
                      <a:headEnd type="none" w="med" len="med"/>
                      <a:tailEnd type="none" w="med" len="med"/>
                    </a:lnT>
                    <a:lnB>
                      <a:noFill/>
                    </a:lnB>
                    <a:lnTlToBr>
                      <a:noFill/>
                    </a:lnTlToBr>
                    <a:lnBlToTr>
                      <a:noFill/>
                    </a:lnBlToTr>
                    <a:noFill/>
                  </a:tcPr>
                </a:tc>
              </a:tr>
            </a:tbl>
          </a:graphicData>
        </a:graphic>
      </p:graphicFrame>
      <p:sp>
        <p:nvSpPr>
          <p:cNvPr id="7" name="Action Button: Custom 6">
            <a:hlinkClick r:id="rId5"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481" name="ZoneTexte 5"/>
          <p:cNvSpPr txBox="1">
            <a:spLocks noChangeArrowheads="1"/>
          </p:cNvSpPr>
          <p:nvPr/>
        </p:nvSpPr>
        <p:spPr bwMode="auto">
          <a:xfrm>
            <a:off x="1905000" y="6488113"/>
            <a:ext cx="55626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Pour plus d’informations, visitez engagingscience.eu/fr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9"/>
          <p:cNvGrpSpPr>
            <a:grpSpLocks/>
          </p:cNvGrpSpPr>
          <p:nvPr/>
        </p:nvGrpSpPr>
        <p:grpSpPr bwMode="auto">
          <a:xfrm>
            <a:off x="7813675" y="0"/>
            <a:ext cx="1295400" cy="641350"/>
            <a:chOff x="7813154" y="0"/>
            <a:chExt cx="1296144" cy="641606"/>
          </a:xfrm>
        </p:grpSpPr>
        <p:sp>
          <p:nvSpPr>
            <p:cNvPr id="20523" name="TextBox 68"/>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t>
              </a:r>
            </a:p>
          </p:txBody>
        </p:sp>
        <p:pic>
          <p:nvPicPr>
            <p:cNvPr id="20524" name="Picture 69"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TextBox 17"/>
          <p:cNvSpPr txBox="1">
            <a:spLocks noChangeArrowheads="1"/>
          </p:cNvSpPr>
          <p:nvPr/>
        </p:nvSpPr>
        <p:spPr bwMode="auto">
          <a:xfrm>
            <a:off x="1979613" y="188913"/>
            <a:ext cx="273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b="1">
                <a:solidFill>
                  <a:srgbClr val="CC9900"/>
                </a:solidFill>
                <a:latin typeface="Century Gothic" charset="0"/>
              </a:rPr>
              <a:t>Vêtements</a:t>
            </a:r>
          </a:p>
        </p:txBody>
      </p:sp>
      <p:sp>
        <p:nvSpPr>
          <p:cNvPr id="20484" name="TextBox 21"/>
          <p:cNvSpPr txBox="1">
            <a:spLocks noChangeArrowheads="1"/>
          </p:cNvSpPr>
          <p:nvPr/>
        </p:nvSpPr>
        <p:spPr bwMode="auto">
          <a:xfrm>
            <a:off x="2808288" y="1265238"/>
            <a:ext cx="122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rgbClr val="FF0000"/>
                </a:solidFill>
                <a:latin typeface="Century Gothic" charset="0"/>
              </a:rPr>
              <a:t>Casque</a:t>
            </a:r>
          </a:p>
        </p:txBody>
      </p:sp>
      <p:sp>
        <p:nvSpPr>
          <p:cNvPr id="20485" name="TextBox 24"/>
          <p:cNvSpPr txBox="1">
            <a:spLocks noChangeArrowheads="1"/>
          </p:cNvSpPr>
          <p:nvPr/>
        </p:nvSpPr>
        <p:spPr bwMode="auto">
          <a:xfrm>
            <a:off x="2808288" y="2060575"/>
            <a:ext cx="1619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solidFill>
                  <a:srgbClr val="CC9900"/>
                </a:solidFill>
                <a:latin typeface="Century Gothic" charset="0"/>
              </a:rPr>
              <a:t>Vêtements</a:t>
            </a:r>
          </a:p>
        </p:txBody>
      </p:sp>
      <p:sp>
        <p:nvSpPr>
          <p:cNvPr id="20486" name="TextBox 28"/>
          <p:cNvSpPr txBox="1">
            <a:spLocks noChangeArrowheads="1"/>
          </p:cNvSpPr>
          <p:nvPr/>
        </p:nvSpPr>
        <p:spPr bwMode="auto">
          <a:xfrm>
            <a:off x="5364163" y="260350"/>
            <a:ext cx="3095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Choisir le casque et les vêtements, les coller sur le cycliste.</a:t>
            </a:r>
          </a:p>
        </p:txBody>
      </p:sp>
      <p:grpSp>
        <p:nvGrpSpPr>
          <p:cNvPr id="20487" name="Group 76"/>
          <p:cNvGrpSpPr>
            <a:grpSpLocks/>
          </p:cNvGrpSpPr>
          <p:nvPr/>
        </p:nvGrpSpPr>
        <p:grpSpPr bwMode="auto">
          <a:xfrm>
            <a:off x="2855913" y="5791200"/>
            <a:ext cx="1700212" cy="523875"/>
            <a:chOff x="2856047" y="5791200"/>
            <a:chExt cx="1699929" cy="523220"/>
          </a:xfrm>
        </p:grpSpPr>
        <p:sp>
          <p:nvSpPr>
            <p:cNvPr id="20521" name="TextBox 23"/>
            <p:cNvSpPr txBox="1">
              <a:spLocks noChangeArrowheads="1"/>
            </p:cNvSpPr>
            <p:nvPr/>
          </p:nvSpPr>
          <p:spPr bwMode="auto">
            <a:xfrm>
              <a:off x="2856047" y="5821798"/>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FF0000"/>
                  </a:solidFill>
                  <a:latin typeface="Century Gothic" charset="0"/>
                </a:rPr>
                <a:t>A</a:t>
              </a:r>
              <a:endParaRPr lang="en-GB" altLang="x-none"/>
            </a:p>
          </p:txBody>
        </p:sp>
        <p:sp>
          <p:nvSpPr>
            <p:cNvPr id="20522" name="TextBox 29"/>
            <p:cNvSpPr txBox="1">
              <a:spLocks noChangeArrowheads="1"/>
            </p:cNvSpPr>
            <p:nvPr/>
          </p:nvSpPr>
          <p:spPr bwMode="auto">
            <a:xfrm>
              <a:off x="2971800" y="5791200"/>
              <a:ext cx="1584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Shorts et polo amples</a:t>
              </a:r>
            </a:p>
          </p:txBody>
        </p:sp>
      </p:grpSp>
      <p:sp>
        <p:nvSpPr>
          <p:cNvPr id="20488" name="TextBox 31"/>
          <p:cNvSpPr txBox="1">
            <a:spLocks noChangeArrowheads="1"/>
          </p:cNvSpPr>
          <p:nvPr/>
        </p:nvSpPr>
        <p:spPr bwMode="auto">
          <a:xfrm>
            <a:off x="7331075" y="5867400"/>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latin typeface="Century Gothic" charset="0"/>
              </a:rPr>
              <a:t>Shorts et haut près du corps</a:t>
            </a:r>
          </a:p>
        </p:txBody>
      </p:sp>
      <p:sp>
        <p:nvSpPr>
          <p:cNvPr id="20489" name="TextBox 32"/>
          <p:cNvSpPr txBox="1">
            <a:spLocks noChangeArrowheads="1"/>
          </p:cNvSpPr>
          <p:nvPr/>
        </p:nvSpPr>
        <p:spPr bwMode="auto">
          <a:xfrm>
            <a:off x="4867275" y="6019800"/>
            <a:ext cx="214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Combinaison près du corps en lycra</a:t>
            </a:r>
          </a:p>
        </p:txBody>
      </p:sp>
      <p:grpSp>
        <p:nvGrpSpPr>
          <p:cNvPr id="20490" name="Group 39"/>
          <p:cNvGrpSpPr>
            <a:grpSpLocks/>
          </p:cNvGrpSpPr>
          <p:nvPr/>
        </p:nvGrpSpPr>
        <p:grpSpPr bwMode="auto">
          <a:xfrm>
            <a:off x="179388" y="1233488"/>
            <a:ext cx="2587625" cy="5184775"/>
            <a:chOff x="256877" y="1233400"/>
            <a:chExt cx="2586930" cy="5184576"/>
          </a:xfrm>
        </p:grpSpPr>
        <p:pic>
          <p:nvPicPr>
            <p:cNvPr id="20518" name="Picture 36" descr="human shap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268760"/>
              <a:ext cx="2273126"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256877" y="1233400"/>
              <a:ext cx="2371088" cy="5184576"/>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20" name="TextBox 34"/>
            <p:cNvSpPr txBox="1">
              <a:spLocks noChangeArrowheads="1"/>
            </p:cNvSpPr>
            <p:nvPr/>
          </p:nvSpPr>
          <p:spPr bwMode="auto">
            <a:xfrm rot="-5400000">
              <a:off x="2424793" y="5638923"/>
              <a:ext cx="468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sym typeface="Wingdings" charset="2"/>
                </a:rPr>
                <a:t></a:t>
              </a:r>
              <a:endParaRPr lang="en-GB" altLang="x-none"/>
            </a:p>
          </p:txBody>
        </p:sp>
      </p:grpSp>
      <p:grpSp>
        <p:nvGrpSpPr>
          <p:cNvPr id="20491" name="Group 53"/>
          <p:cNvGrpSpPr>
            <a:grpSpLocks/>
          </p:cNvGrpSpPr>
          <p:nvPr/>
        </p:nvGrpSpPr>
        <p:grpSpPr bwMode="auto">
          <a:xfrm>
            <a:off x="4411663" y="1081088"/>
            <a:ext cx="3484562" cy="698500"/>
            <a:chOff x="3139833" y="1422872"/>
            <a:chExt cx="3484159" cy="698099"/>
          </a:xfrm>
        </p:grpSpPr>
        <p:pic>
          <p:nvPicPr>
            <p:cNvPr id="20515" name="Picture 41" descr="helmet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505476">
              <a:off x="3139833" y="1422872"/>
              <a:ext cx="782774" cy="55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Picture 42" descr="helmet 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780257">
              <a:off x="4544231" y="1434991"/>
              <a:ext cx="851559" cy="67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Picture 43" descr="helmet 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36735">
              <a:off x="5940152" y="1477836"/>
              <a:ext cx="683840" cy="6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92" name="Picture 55" descr="loose short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59113" y="4581525"/>
            <a:ext cx="12065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54" descr="loose shirt.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71775" y="2492375"/>
            <a:ext cx="18288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Box 56"/>
          <p:cNvSpPr txBox="1">
            <a:spLocks noChangeArrowheads="1"/>
          </p:cNvSpPr>
          <p:nvPr/>
        </p:nvSpPr>
        <p:spPr bwMode="auto">
          <a:xfrm>
            <a:off x="4592638" y="60420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FF0000"/>
                </a:solidFill>
                <a:latin typeface="Century Gothic" charset="0"/>
              </a:rPr>
              <a:t>B</a:t>
            </a:r>
            <a:endParaRPr lang="en-GB" altLang="x-none"/>
          </a:p>
        </p:txBody>
      </p:sp>
      <p:sp>
        <p:nvSpPr>
          <p:cNvPr id="20495" name="TextBox 57"/>
          <p:cNvSpPr txBox="1">
            <a:spLocks noChangeArrowheads="1"/>
          </p:cNvSpPr>
          <p:nvPr/>
        </p:nvSpPr>
        <p:spPr bwMode="auto">
          <a:xfrm>
            <a:off x="7138988" y="59293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FF0000"/>
                </a:solidFill>
                <a:latin typeface="Century Gothic" charset="0"/>
              </a:rPr>
              <a:t>C</a:t>
            </a:r>
            <a:endParaRPr lang="en-GB" altLang="x-none"/>
          </a:p>
        </p:txBody>
      </p:sp>
      <p:pic>
        <p:nvPicPr>
          <p:cNvPr id="20496" name="Picture 59" descr="diving suit.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59338" y="1989138"/>
            <a:ext cx="181292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Box 60"/>
          <p:cNvSpPr txBox="1">
            <a:spLocks noChangeArrowheads="1"/>
          </p:cNvSpPr>
          <p:nvPr/>
        </p:nvSpPr>
        <p:spPr bwMode="auto">
          <a:xfrm>
            <a:off x="3995738" y="1281113"/>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FF0000"/>
                </a:solidFill>
                <a:latin typeface="Century Gothic" charset="0"/>
              </a:rPr>
              <a:t>A</a:t>
            </a:r>
            <a:endParaRPr lang="en-GB" altLang="x-none"/>
          </a:p>
        </p:txBody>
      </p:sp>
      <p:sp>
        <p:nvSpPr>
          <p:cNvPr id="20498" name="TextBox 61"/>
          <p:cNvSpPr txBox="1">
            <a:spLocks noChangeArrowheads="1"/>
          </p:cNvSpPr>
          <p:nvPr/>
        </p:nvSpPr>
        <p:spPr bwMode="auto">
          <a:xfrm>
            <a:off x="5435600" y="1281113"/>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FF0000"/>
                </a:solidFill>
                <a:latin typeface="Century Gothic" charset="0"/>
              </a:rPr>
              <a:t>B</a:t>
            </a:r>
            <a:endParaRPr lang="en-GB" altLang="x-none"/>
          </a:p>
        </p:txBody>
      </p:sp>
      <p:sp>
        <p:nvSpPr>
          <p:cNvPr id="20499" name="TextBox 62"/>
          <p:cNvSpPr txBox="1">
            <a:spLocks noChangeArrowheads="1"/>
          </p:cNvSpPr>
          <p:nvPr/>
        </p:nvSpPr>
        <p:spPr bwMode="auto">
          <a:xfrm>
            <a:off x="6875463" y="1281113"/>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FF0000"/>
                </a:solidFill>
                <a:latin typeface="Century Gothic" charset="0"/>
              </a:rPr>
              <a:t>C</a:t>
            </a:r>
            <a:endParaRPr lang="en-GB" altLang="x-none"/>
          </a:p>
        </p:txBody>
      </p:sp>
      <p:grpSp>
        <p:nvGrpSpPr>
          <p:cNvPr id="20500" name="Group 77"/>
          <p:cNvGrpSpPr>
            <a:grpSpLocks/>
          </p:cNvGrpSpPr>
          <p:nvPr/>
        </p:nvGrpSpPr>
        <p:grpSpPr bwMode="auto">
          <a:xfrm>
            <a:off x="193675" y="684213"/>
            <a:ext cx="2505075" cy="584200"/>
            <a:chOff x="193639" y="683985"/>
            <a:chExt cx="2504932" cy="584775"/>
          </a:xfrm>
        </p:grpSpPr>
        <p:sp>
          <p:nvSpPr>
            <p:cNvPr id="20509" name="Rectangle 33"/>
            <p:cNvSpPr>
              <a:spLocks noChangeArrowheads="1"/>
            </p:cNvSpPr>
            <p:nvPr/>
          </p:nvSpPr>
          <p:spPr bwMode="auto">
            <a:xfrm>
              <a:off x="633582" y="836712"/>
              <a:ext cx="20649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Découper le cycliste. </a:t>
              </a:r>
              <a:endParaRPr lang="en-GB" altLang="x-none" sz="1400"/>
            </a:p>
          </p:txBody>
        </p:sp>
        <p:grpSp>
          <p:nvGrpSpPr>
            <p:cNvPr id="20510" name="Group 67"/>
            <p:cNvGrpSpPr>
              <a:grpSpLocks/>
            </p:cNvGrpSpPr>
            <p:nvPr/>
          </p:nvGrpSpPr>
          <p:grpSpPr bwMode="auto">
            <a:xfrm>
              <a:off x="193639" y="683985"/>
              <a:ext cx="489929" cy="584775"/>
              <a:chOff x="107504" y="620688"/>
              <a:chExt cx="489929" cy="584775"/>
            </a:xfrm>
          </p:grpSpPr>
          <p:sp>
            <p:nvSpPr>
              <p:cNvPr id="66" name="Rounded Rectangle 65"/>
              <p:cNvSpPr/>
              <p:nvPr/>
            </p:nvSpPr>
            <p:spPr>
              <a:xfrm>
                <a:off x="113515" y="692696"/>
                <a:ext cx="426037" cy="43583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7" name="TextBox 66"/>
              <p:cNvSpPr txBox="1"/>
              <p:nvPr/>
            </p:nvSpPr>
            <p:spPr>
              <a:xfrm>
                <a:off x="107504" y="620688"/>
                <a:ext cx="490510" cy="584775"/>
              </a:xfrm>
              <a:prstGeom prst="rect">
                <a:avLst/>
              </a:prstGeom>
              <a:noFill/>
            </p:spPr>
            <p:txBody>
              <a:bodyPr>
                <a:spAutoFit/>
              </a:bodyPr>
              <a:lstStyle/>
              <a:p>
                <a:pPr fontAlgn="auto">
                  <a:spcBef>
                    <a:spcPts val="0"/>
                  </a:spcBef>
                  <a:spcAft>
                    <a:spcPts val="0"/>
                  </a:spcAft>
                  <a:defRPr/>
                </a:pPr>
                <a:r>
                  <a:rPr lang="en-GB" sz="32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1</a:t>
                </a:r>
                <a:endParaRPr lang="en-GB" sz="32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grpSp>
        <p:nvGrpSpPr>
          <p:cNvPr id="20501" name="Group 70"/>
          <p:cNvGrpSpPr>
            <a:grpSpLocks/>
          </p:cNvGrpSpPr>
          <p:nvPr/>
        </p:nvGrpSpPr>
        <p:grpSpPr bwMode="auto">
          <a:xfrm>
            <a:off x="4946650" y="260350"/>
            <a:ext cx="488950" cy="585788"/>
            <a:chOff x="107504" y="620688"/>
            <a:chExt cx="489929" cy="584775"/>
          </a:xfrm>
        </p:grpSpPr>
        <p:sp>
          <p:nvSpPr>
            <p:cNvPr id="72" name="Rounded Rectangle 71"/>
            <p:cNvSpPr/>
            <p:nvPr/>
          </p:nvSpPr>
          <p:spPr>
            <a:xfrm>
              <a:off x="113515" y="692696"/>
              <a:ext cx="426037" cy="43583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3" name="TextBox 72"/>
            <p:cNvSpPr txBox="1"/>
            <p:nvPr/>
          </p:nvSpPr>
          <p:spPr>
            <a:xfrm>
              <a:off x="107504" y="620688"/>
              <a:ext cx="489929" cy="584775"/>
            </a:xfrm>
            <a:prstGeom prst="rect">
              <a:avLst/>
            </a:prstGeom>
            <a:noFill/>
          </p:spPr>
          <p:txBody>
            <a:bodyPr>
              <a:spAutoFit/>
            </a:bodyPr>
            <a:lstStyle/>
            <a:p>
              <a:pPr fontAlgn="auto">
                <a:spcBef>
                  <a:spcPts val="0"/>
                </a:spcBef>
                <a:spcAft>
                  <a:spcPts val="0"/>
                </a:spcAft>
                <a:defRPr/>
              </a:pPr>
              <a:r>
                <a:rPr lang="en-GB" sz="32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2</a:t>
              </a:r>
              <a:endParaRPr lang="en-GB" sz="32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sp>
        <p:nvSpPr>
          <p:cNvPr id="74" name="Rounded Rectangle 73"/>
          <p:cNvSpPr>
            <a:spLocks noChangeArrowheads="1"/>
          </p:cNvSpPr>
          <p:nvPr/>
        </p:nvSpPr>
        <p:spPr bwMode="auto">
          <a:xfrm>
            <a:off x="2771775" y="981075"/>
            <a:ext cx="5256213" cy="863600"/>
          </a:xfrm>
          <a:prstGeom prst="roundRect">
            <a:avLst>
              <a:gd name="adj" fmla="val 16667"/>
            </a:avLst>
          </a:prstGeom>
          <a:noFill/>
          <a:ln w="6350">
            <a:solidFill>
              <a:srgbClr val="C000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0503" name="Picture 75" descr="diving suit short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08850" y="3933825"/>
            <a:ext cx="11303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74" descr="diving suit top.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92950" y="2060575"/>
            <a:ext cx="15398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89"/>
          <p:cNvGrpSpPr>
            <a:grpSpLocks/>
          </p:cNvGrpSpPr>
          <p:nvPr/>
        </p:nvGrpSpPr>
        <p:grpSpPr bwMode="auto">
          <a:xfrm>
            <a:off x="3660775" y="3238500"/>
            <a:ext cx="1368425" cy="931863"/>
            <a:chOff x="3685011" y="3270320"/>
            <a:chExt cx="1368152" cy="662736"/>
          </a:xfrm>
        </p:grpSpPr>
        <p:sp>
          <p:nvSpPr>
            <p:cNvPr id="21542" name="TextBox 82"/>
            <p:cNvSpPr txBox="1">
              <a:spLocks noChangeArrowheads="1"/>
            </p:cNvSpPr>
            <p:nvPr/>
          </p:nvSpPr>
          <p:spPr bwMode="auto">
            <a:xfrm>
              <a:off x="3685011" y="3270320"/>
              <a:ext cx="1368152" cy="6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700">
                  <a:latin typeface="Century Gothic" charset="0"/>
                </a:rPr>
                <a:t>Avec des prolonga-teurs</a:t>
              </a:r>
            </a:p>
          </p:txBody>
        </p:sp>
        <p:sp>
          <p:nvSpPr>
            <p:cNvPr id="89" name="Rounded Rectangle 88"/>
            <p:cNvSpPr>
              <a:spLocks noChangeArrowheads="1"/>
            </p:cNvSpPr>
            <p:nvPr/>
          </p:nvSpPr>
          <p:spPr bwMode="auto">
            <a:xfrm>
              <a:off x="3707904" y="3284984"/>
              <a:ext cx="1152128" cy="648072"/>
            </a:xfrm>
            <a:prstGeom prst="roundRect">
              <a:avLst>
                <a:gd name="adj" fmla="val 16667"/>
              </a:avLst>
            </a:prstGeom>
            <a:noFill/>
            <a:ln w="6350">
              <a:solidFill>
                <a:srgbClr val="CC99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grpSp>
        <p:nvGrpSpPr>
          <p:cNvPr id="21507" name="Group 87"/>
          <p:cNvGrpSpPr>
            <a:grpSpLocks/>
          </p:cNvGrpSpPr>
          <p:nvPr/>
        </p:nvGrpSpPr>
        <p:grpSpPr bwMode="auto">
          <a:xfrm>
            <a:off x="3703638" y="1376363"/>
            <a:ext cx="1258887" cy="666750"/>
            <a:chOff x="3678701" y="1314543"/>
            <a:chExt cx="1235571" cy="665839"/>
          </a:xfrm>
        </p:grpSpPr>
        <p:sp>
          <p:nvSpPr>
            <p:cNvPr id="21540" name="TextBox 78"/>
            <p:cNvSpPr txBox="1">
              <a:spLocks noChangeArrowheads="1"/>
            </p:cNvSpPr>
            <p:nvPr/>
          </p:nvSpPr>
          <p:spPr bwMode="auto">
            <a:xfrm>
              <a:off x="3682970" y="1314543"/>
              <a:ext cx="123130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700">
                  <a:latin typeface="Century Gothic" charset="0"/>
                </a:rPr>
                <a:t>Avec des poignées</a:t>
              </a:r>
            </a:p>
          </p:txBody>
        </p:sp>
        <p:sp>
          <p:nvSpPr>
            <p:cNvPr id="87" name="Rounded Rectangle 86"/>
            <p:cNvSpPr>
              <a:spLocks noChangeArrowheads="1"/>
            </p:cNvSpPr>
            <p:nvPr/>
          </p:nvSpPr>
          <p:spPr bwMode="auto">
            <a:xfrm>
              <a:off x="3678701" y="1332310"/>
              <a:ext cx="1224136" cy="648072"/>
            </a:xfrm>
            <a:prstGeom prst="roundRect">
              <a:avLst>
                <a:gd name="adj" fmla="val 16667"/>
              </a:avLst>
            </a:prstGeom>
            <a:noFill/>
            <a:ln w="6350">
              <a:solidFill>
                <a:srgbClr val="CC99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pic>
        <p:nvPicPr>
          <p:cNvPr id="21508" name="Picture 70" descr="slide SS2 bik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81075"/>
            <a:ext cx="259238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9"/>
          <p:cNvGrpSpPr>
            <a:grpSpLocks/>
          </p:cNvGrpSpPr>
          <p:nvPr/>
        </p:nvGrpSpPr>
        <p:grpSpPr bwMode="auto">
          <a:xfrm>
            <a:off x="7596188" y="0"/>
            <a:ext cx="1512887" cy="641350"/>
            <a:chOff x="7596336" y="0"/>
            <a:chExt cx="1512962" cy="641606"/>
          </a:xfrm>
        </p:grpSpPr>
        <p:sp>
          <p:nvSpPr>
            <p:cNvPr id="21538" name="TextBox 68"/>
            <p:cNvSpPr txBox="1">
              <a:spLocks noChangeArrowheads="1"/>
            </p:cNvSpPr>
            <p:nvPr/>
          </p:nvSpPr>
          <p:spPr bwMode="auto">
            <a:xfrm>
              <a:off x="7596336" y="0"/>
              <a:ext cx="1008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21539" name="Picture 69"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TextBox 17"/>
          <p:cNvSpPr txBox="1">
            <a:spLocks noChangeArrowheads="1"/>
          </p:cNvSpPr>
          <p:nvPr/>
        </p:nvSpPr>
        <p:spPr bwMode="auto">
          <a:xfrm>
            <a:off x="1755775" y="244475"/>
            <a:ext cx="302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9900"/>
                </a:solidFill>
                <a:latin typeface="Century Gothic" charset="0"/>
              </a:rPr>
              <a:t>Cadre du vélo</a:t>
            </a:r>
          </a:p>
        </p:txBody>
      </p:sp>
      <p:sp>
        <p:nvSpPr>
          <p:cNvPr id="21511" name="AutoShape 4" descr="data:image/jpeg;base64,/9j/4AAQSkZJRgABAQAAAQABAAD/2wCEAAkGBxQSEhUUEhQUFRQXFhcWFRcVFRcXFBcXFBQXFxcUFBUYHSggGB0lHBQYITEhJSkrLi4uFx8zODMsNygtLiwBCgoKDg0OGhAQGiwkHyQsLCwsLCwsLCwsLywsLCwsLCwsLCwsLCwsLCwsLCwsLCwsLCwsLCwsLCwsLCwsLCwsLP/AABEIALcBEwMBIgACEQEDEQH/xAAcAAABBQEBAQAAAAAAAAAAAAABAAIEBQYDBwj/xABNEAACAQIDBQQFCAUJBgcBAAABAgMAEQQSIQUGMUFREyJhcTKBkaGxBxQjQlJicsEkgpLR8BUWM0NzorLC4VODk7PS4jREY6Ok0/El/8QAGQEAAwEBAQAAAAAAAAAAAAAAAAECAwQF/8QAMBEAAgEDAwEGBAYDAAAAAAAAAAECAxEhEjFRQRMiMmGx8IGRocEEM0JSceEUYtH/2gAMAwEAAhEDEQA/AMjuumWcEc69HUV5vu830q+delINKwe5rDYcBWQ+URdIPOT4R1sgKyfyiL9HCfvsPao/dVU/Ehy2MNaiBRFGuoxBajRoigBWo0KdQMVKlRpgClSNCgA0qFKmAaVKlQAaVqRNtTUD+VktfW17Um0gJ9qVRtn43tnCRqzMb6KCTYAkmwHhUtlsbHQjiDoR5imncBtGlSoGAihTqFMAGm040KABTxTKOagQbVzenE0wmgBtCjQNADb0qVGgCz3dP0y+deox8BXlO7pvMnnXq8Q0FcMty4bDxWX+UIfQx/2n+Rq1IrM/KAP0dP7Uf4Hpw8SKlsYAU4UKQNdRiGjQvSoAjY3OtiO6p0Xh3rcdeo6Hw61G+esOJ9w/dU+aFXFmHj0IPUGoWNwMjcJMw6MLe8DWoakMdFtAHizW8FU/EipcOLidgqs2Y85HjiQeJNm9g1qjk2dKo4A6H0eVut7VZx7uPEqPLa0gJUK120JUqx5ddOR48qh6ni4Ibj9qKrFVsSD6SyF0PgLoL12wWJzrfxIv1tzrpHAq+ioHkPzp9q1hFrqAr0gaFqVaAPBpwpooikA6uWGwyRuHRQGHAnUC/RTcD2V1pUmk9wNNsDeGbtY47izOqi2mrGwJ49eVq0W+O1BAY45UWcMha8iq1iDbS4048qwGzpck0TfZkRv2XB/Kth8qakSwXtbI9tLc1vz8qwdNa0kWngqpMTs9xd43iPNo3NvPK119grE/OJZCwjACgkB20J6G3lrw51Z0K1UGurJYFBsL8ba+fOlRNCrABoGiaFMBUKNA0AA0KNA0CAabTjQoAbSpUqALLdOPNMtuVeqINKxW4ezwAZOtbYVwyeTSCsh4rN7/AI/Rl/tV/wAL1pBWe39H6L5SJ8GH504eJDlsedUaFGuoxFRoUb0AGjXBpulFJqLgdhV/tMZ8FC3NHsf140Ue+B6oK0GE7+AlX7BEn7EmUD/5XuqJ7pjM+aVI0KsBWpWpUb1QCo029G9ABFGmg06gBZra9NfZW++VQX+bN1Eg/wABrAEaV6B8oJz4HBy8rLc/jiv8VrOXiiNGANKmhr8KIrQQTQpUqYANCiabQAaBo0DQAKFGgaABQo0KABSpUqAPTd2MNkgXyq6FRcClkUeAqUK882HCqHfgfojeDof71vzq+FUu+Y/Q5PNP+YtVHxIT2PM6VKlXWYirjiHrsKiYrjSYHMtQBoUqkZJSY9a0+6chdJ49O8jX8hE7j+/FHWRRb1tPk82W7YhbPEVZMzAscwVJY8wIC8SCdPHlUVH3QRnQaNStr7PbDzSQuQSp4rcqcwDAi4B4Hp1qIK2TAVKjSqgGmlSoigA0aFBmtxpAEmtjiFbE7JQB3IjsVAhOWyl0CNISFJzWuQWy3AOptWc2Bu3ice1oE+jBs0j92JfNrd4+CgkdK9b2HupFh4xFJkxDAWzOgsBxCqpvYDXzvWFWWw0eFLGeelTAakbWwHYzyxcAkjKPwgnL7rVGrdCDSvQpUwFegaRoUwCDSoA0r0AKgaN6BoAFCjQoAFKlelQB7HELAV0FNFOrzzYcKqN7RfCTeSn2OtWwqt3mW+En/syfZr+VVHdCex5YaBqVhMEX14L1624hRz8+Ap8+1sPBpGDJJzykBR4GbifJBbStJ1knpirv3uZqPJwXCufqNbrYge00yTAyH6jHyGb3C9RX3jm+qI0/UDN62e96Q3oxA4mNxzDwxEf4b1HaVfIdogaKxsRZhxBuGHmDrRCjoKsId6IpFCT4dQBaxiuAPHsmJX1gg10n2XdO0w7CWPmBfMPDXUH7reotVRrfvVhW4KaAEvYAkk2AAJJJOgAGpJPKvVN1tnpgWRWscRI4jlOhCEqWECdbWBYjmw5AVmNg7O+bqkzAHFTm2ERrjs1IObEyfZ0ubcQoJ+sK5Y3aoXEw5CTHBIhBNruQ4aR2tpdjcnzNE2592ILGTR/KpskK0WJXg945PxLdkbzIzD9QVgga9h2xs04jCYmAXLL34wWvZkLFAvdFg3ZkaX1Ztb3rxtWvqK0oyuhM6Xo3pgNK9bCHGkKCIWIVQSx0AUEsT0AGprQ7O3eULnxMgQB41ZFDu4WUuEkbIpBUmMqAmZixynIeCbS3AqMDg5JnCRIXc2AAtzNhmJ0UX0uTXoexPk4hhAm2i6yEWtEpIiB0srN6UpvyFgb2s1Bphg5ocimGB41KfoxeczROweNUGbs3lR1OZgWyxsLqQSIe3d94g3cDPMdbZhaMEaxu6sRxvdYzyAJ435pVXLESkuTd4rbEUUZytGkaXXSyouXTKANBbhaqTYe83zmd1gjkkCKCTYAEsdPSIAGh1JB6A2ryzaO05ZyDK17eio0ReVlXl8a2vyRYwLJOnNlQg/hLAg/tD31MqNo6pMd+Cn+UDAyJiWkkVVDkWytfgthmHIkLwBPA1l69C3xgijxc4mdVWbs5SZXKqAoCqFsb3urCwIPePWsy+82zofQ7SU9YoljH7b2c+00L8Q1hRb9B6eWUBmX7S+0UVcHgQfI1cn5RIB6MOIt/bsPdej/PfByd2aKax+2scyjxs5PuFP8AyKn7Pr/QrLkpqFaOLCYLFf8Ah5VD/ZUmNv8AhSd0/qgedVe0tjSw3JGdRqSo7wHV49TbxUsBzIrSH4mLdnh+YOLIFA0FYHUaijXQSKgaRptABoUr0qABSpUqBHsop1MFPvXnm4RVZvFiVWFkbUyKVAvbQjUk8gBVizWBJ4DU15Rv3t0u5RT6Q18Evovr4n/Wpk22ordg3ZXKrbm3M57OI2jGhI0zAcvBeg586rBEbXsQOttK7bMwd+83DkOp6nwq0cXFq6IUko2Ri3cg4/Yk8UZd47KLXIeNitzYZlViRrpqK6QYNQoBFzzJrT4kiXBMASzfNw72WHudmscgzkfS2+hbUgqTIBe40zsLXUHwFOlncGcJcAp4ae8Vfbk4T5uZMXiGK4eJSMvKdzoIz1X4kWHA2WwNk/OHOY5IkGaaT7KdBf6zWsB5ngDXXbOKGKtGoKYaFe6PsgG2cjhmJYAfi86mqlsviNEfFbYlxDPjYmObKY5ENiVQi5ydBoTccbHoQ1apDDTnULZmKbCy34i9mH2lJv6uGh5ECrLaGHWGUZDeKUZ4yOFjyA9Y9RFFJ6JafkDyj2/dXElwJNMrxQsCFF79mpYM2Yk6toLDQGw5nyje/ZnzbGTRgWXNnT8EneUDyvl/Vrd7gTEwwPxASSL0QcpSQnVstwCpQWzC5A0PESN+t0ZcbJA8GUNYxyMzBQq+krHmbHMLAE94eJpUpaZNMHseSE1oNk7o4iYKxjdVYF1Wy9rIq2zNGjsot3lGZiBdltetjh90sPhJVjzPJP2Dyo/0aM0isq5cOJLomW+Yk3PfXUAEF20t7VbscUH7JxE6sHBkilDOMyJkKuxDRq6yBcpV/HTSVbohJFVgJYcKJJIEcwxiOR3Z40kmws8BQoQVLNL2vaAoMigwgDvHWLtTHLBD2eJxEzzZTBIl0LPHCWOFmhygdgVOVwW1uWuGOtUGN22WCBFAZO0ImKgTXmkaR8h17IZnNgpJA+tqb0be2+tzqSTxJPM0lTlLMh3sWOK23JIGszKHIL3cs72uB2shsW4nugBRc2UVVJo/8dK7RipWxdmHET24ItjIediNFHi1j5WJ5VcnGlG72QlduxY7E2QZu81xHe1xxYjiqX954DxOlW2zd6IIMbh4YRde07N3U/Rr2ndsv2zmyksenPln9794BrhoCFQd2QroDbTsl+6OB68Ot8azEag2I1BGhBHAiuS0qr1T+C4/stu2Eew/Lps0vBh8QASUcxGwvpKMy39aEfrV5LBst25W86+isaFx2zCT9aJZbDiGjs5A8e6RWB21u7GmHMsQN1IZu8SCh0vY8CLg6cr1cJ2ai+onHqeeDYp+0PYaZJsZuRBq6oV16EQZqbCunEEdD+41othb7TQ2Sa80f3j9Ivij8fUfaKearcbswNqmh6cvVWc6SazkaxsbHG7MjxKHEYNlJJ1XRVZuJV1/q5PvaA8/tHPq17ixBBIYEWZSOKsDwNVOw9sS4OXMnk6H0XW/osPgeINbba2FTFwjGYQEsBaRPrEKNY3A+uo9E8xp9gVlCbpOz8PoVuUNNNCOQMARwNE12EgoUTQvQIFKlSoGeyinVm13tU+hhMQ366j/ACUTvNMfRwEp82J+CV510a3J28uNEUJvzvfwVRc/C3rrx3A4VsZict7FyzMbXyqoJPsAsPVXoW2t4Ta2JwcKj0bSySga62IzDpUfZW1RYvhcHgRxUsiEnkSpLHXlpUwdm5e/dyZZwZAS2AtYCwrk2JH2vfWnXekD0IsEv4cFH8StJt9ZeRjH4cNEPyrp7R8MiwN3TmwkmYyNGqyp2cbK5PaA2IgEJYD6S+btRwNuBtTbH2dPJkRYpLk2uUYKPFmIsAOvhWnwO8+NxAbsZZGK/VAjVj3SRlGtybWFudqZvBt3FYZxG+Kd5LXdUY2S/BWJA1PG1tKzjOSeEOxJ2phJliGEwsExiU5pJBE4Mz2ALE24aadBYa2uWS7u4lMMsccEheQh5jYC1vQiuSOAJJ8WPQVWYLbckqu0kswVBcntGN2J7qgadDz0tU7Ymy8Xi7NGrCI/1ssjpFrzVjq/koPqpXltbzeRlViNysc/9Rb8UkQ08e/U5dzsU2F7KTsldHvETMlsrekGIJtbU+vwrQybv4dCEM+InmAu6wBQgHVs4Yqv3mZeFYvaW0VGI+bxIVIfKWd1ceGWyjQkjWpdRyewWPUtwo4sHC8Uk6SyZ+0ZUKhULIi5QzNdvQvwHGtFPtYH+jH95PyavDty4ExM8kc9lIDMWUDgpAIsxAtxPGp+H2bnimdT2fZw9rZeZ7TJYG9ud768PXSk5N2YI1m90uLxCmNMDnS988ixSm/VEuQD4m/kKwuN2ZiQbyQz36tG50HAXtoB0rnBteRODMD4Ow/Op0O9eIXhNMP17/EVvBThtH6ieSjlBXiCPMW+Nc61se/GItZpCw+/GjUn3oRv6TDYV/OAA+0CtO2fWLCxlYwa0W2sT8wwgjWwmkvcjiGIGdv1RZR6jzNTcFtPCswYYFMykNeNnGUgggkcPbTdrQ7PxbZpVxKsBYdnIrAAHkpU9a5q01Ukk9ll/wA9ClhHnGCwrTSpFGAWchVuQBc9SeFaHGbrL2KmKQvLYsAQqidQrGRsKh+kZUy+kwGe5ygZbG1G6uBv3MXiIyDp2kQ48bgqB7q0eH2epjYLjFeV7Z5FlaGSSyhLZ3WTsrqqhsgBawubAAXrXQmxc/I3tcTYQo3GJypHg3ev5HM3sp+y4lPbYd9RG7wMPuH0fbG61w3Z2WcNjJplMfZTqC6xsvdlBBzIoN8pzPyGvIA2EvaEDrjjLGrtFNGuchGsJI7gE6c1tr4VlLN/mUmeWY/CNDI8T+kjFT45Ta48Dx9dR61/yhYD6RJ1F865XtydLAE+a2/ZrHZhXfCWqKZDVh1C9KlVgQ9o4TOLj0h766bl7wHBz97WF7LKvhyceIv7L+FSKpNrQgNccxesakE0Brt7Nl/NcTdNYJ7vGRwDHVh01vfTTUgejVbVnsWc47Zz4ZtZYNYTz7tygHvTyv1qnw0udQ3Ue+poSw4Pp6DlydKaadQroJG3pUbUKBnswNGmiiWsL155seXfKbN9Iq/eY+yw/OrLcLCXwyW0zMzE/rZfgoqk+UjWZD1Vj7ctbX5PIR8ygPg3t7RqVL8tE/qZ52sWlRJRY1ZzCzHzPxqBihr4V2syNhujC+FgOLs/0pCxqiuxsua7sF0JOYhFawJsbi4IjfzNmmlknlIwkD2fPiSwcEgFl7NjnYg3FzYaDWp0G/8A83V2z9q5ULDCoKJGFuFdm43K5e6hsMvG9ZNMdLtDEMZ2kc2uqo1lBLotwHzBQAxPU24865E5XcisGy+eYLABYYoWxcwIbtJVAizMARIE1FrZbE5rW41GO8LYjO2PxLR5GKHCw3WQkcmfkniL3+7WfxWzp4UYL2cilM1imSZFYEZiNGGoIy5ibrwqsxmO7XESPGrEGRrMugCs5YCxUgLrpcaWpqNwuanae9b9kYsMi4eLoo7zdSxPE+JvWKlnPbK5JJuGJPHum/5VrfmAxCk4ZHjmW+fCym83D0orquf8Fr9ByGZiSSSURqBfgbqAQRxvcaEc+mtWlFLAjSbnS9ntcAaZyy6G39JH3bethWh2Sv6JjDy+Z6ftk/x5VmosZh0nyt2jPZSzoQoSwBGVh3m87j4Cr/CxSNFIEkyJ83+mvlylCWBzFuAF73GtYt2aZRj6VdMXAY2KtoR41FaXpXcpJq6IOoNIygVFZyaQo1AazYU3ZYLEz8ycq/7tMw9pcj1V55h7lhqb3ve+vjrW52qSmyEH22Yn/i/urE4Ed71Vx0e85y5k/pj7Fy6LyLzDYliLFm08TUv509tD7QDVXC9jUwtXVpi1lE3LnZ2NDhe6+YMsbqnfYltTLbKBHGADxLEkW0GtbHeDY8mDw7YiPESOqFbrbKQrEDMDmPC9+FeaXIOZdTYqRc2dG9KNrcj/AK17PsCZcfs7Ll7skRidTfRlurAm9+I43vzrkqU1CXkUncz2z8Ti3i7SOYOuUtYsS2gvaxFr6Wteq5d7sw76wv8AjiHxtWX2LvG2BnaOJu0hBJyygow0uVJ4K4PdNrqSNORrmXOIkc4aCVwWuERS+QOdAWUWAvcC9uFVCnnLYXNau1sI/p4TDk9Uuh91Bo9nv/USr4pLf3G9ZwbCnsDK0UClHkF27VzHHGJGdBHmUizLa5FyfOrDC7oKe+8kkirIoNh2YMb4Pt82hJB7RkTjyPqp3W0hYJ52NgW4TTx/iVWHtFqg43ceGU3THx8LAPEw94Y/Cu+x3UKseQMJYkCAKHmz/wAm/OJZEZrtftJIgq3Ci/DWqzeOdoIQynI5+bBVcqZf6Oft+0j4g5hFckDXhzqdU9rhgs929zZ8LOJEnw0iEEMFkIbqCFYW4jrzNcMVuVilllMcQaJnLpldDYNqVtfS3D1Vko95phxCH1EH3GtVtfHvh3iVSSJFYg3IsVPDTwtSUpRmnbLwPoRpt38UnpQSj9Un4VClwki+kjr5qw+Iq3g3onXg7jyY/nUxN9JubsfxANXR2k1vEVjK2pVrxvm3/p/8IfupUu2f7WKxtFrnjXshpwqNtRu5665zY85+UOLuxNbqt/af8tar5MMQGwKrzjkdD6yHH/M91Vm+GG7TCNb0oznH4dC3uB9tVfyZ7bSB5IpXCrJlZSxsoZbg3PK4I1+6KVLwNcNkvEiFjR9I4++/+I07ZuCV80jeihRBwtnlJWN5AdDEGsD1JA4XImJgBNiJLn6LtnuVYBnBltliJOtg6sxGoU6akV02zvR2YCwCxsvZsFUEILlATlBKgSEADLleNr3zGt5z/SjOxX7YwpJAiw0t37zDsm+jDWJXgQLEXA5a8rVXDBTQqQGZVcMCORHom45H38KOH2jMDczTFuvavf23rv8AyiWP0t3uLFgQJLfit3uJ9K/qoULILixO2GaIKc6lLFCtnS8cQSMZW9ADvHnrITUKPY75cweIx2UMVJJsS19ALlgbL1u6gc7WGMjyhT3XVvRdbqxtbMroTxFx468WBFV0ndOZCUbqpKnQ6g/up6OANEFWIMSxZI792U/Sqoy6YedQQbGRVyvZSQba3tpsGIcXGZHYksuQThLTAcMuIX64B+sL+BrzTGY92QKwW1wSVGUtYuwDAHLYGRjoBqdeFWkGIdPmrozKFjkJIPRzmBGtxcqLH2Vzziyky0TcmdcVmbK2HYX7ZGUqVULewJuGsOFtCegvVrBAzYXEuptkw128Qc1x5WDV32LiJZ8Kk8Vo2YtnQX7NgCyswF+7cX0/gxcFjFjsGl7JXiUHvAXGuhB4+lS1ttJ9B2M3Nd8MrNbMhsCeJj5c+AJYDyPSqsCtVtOWN4nYEMS+XPnLNlvwZb6am48F8aqNrbIlw7ASAZW/o5FOaKQdUccfLiOldFJ3uSyuCU9RTlSuqx1uhFvvOP8A+Xh/M/4jWNwA1Pl+dbfai9pscEf1cjL/AO4G+BrEYE6+quP8Ps1/tL1ZU9/giYKeKCrekL8K6iQg1tNyN8fmcUsZF7ntI73ILZVVkOt10XN6m4aXxJBHKkGUlc5sudcx10XML8ATwvyqJxusgsGi3gbDMcQ6xasyTKwuD+kd54mzcDfVSADZhpyMfcPFqrETlEgjljnEjOqss0dwtlveQFSwIANtDpz5bf2QUWRu1drZZUGS0DRyuFXsXDEMRmHC4tcA6VS4SAcW4cqzirqw3uadN7I3hjSRZBaOSExxItsjRCKMrK7ZrqvKxubnpUeTeOcyK8SBAsIhs9nzKMnea4FyezTlbSoKKBwAHlT71qqK6iDPicRIpWSdght9Gncj7oAUBFstgEW2mmUVDbZq20uD/HEVLvRrRQjwBm8QmUkGtpvObrgT/aj+5EfzNZDaBvI3n8K2G9CWXBL/AGvuWIfka5Z/mQ/l+jGtmV9A0aFdogUqRoUhHsYqFtU90edYFd/MX/s8P+xJ/wDZSxO/U7CzRRceWcfFjXFpZtqRqxEGve1spzX+yePqHH1V5TtXCmCV4j9U6eK/V15/6VqMJvvIjX7FG8M5H5GuO2YBjsP28a5ZYjldOJy6lBewuLDQ2GoYVFtErvZ+vv7ClZ7HPCbb7HDxqxbPlZ1UFhnDTPYPcEWIeQk6EgR26iqkVjeSQ3kY3J0004WGg5Cw0FrCo202/SLDghSMc9IgI/8AJf10+TFX5Gt4JLJmG9OVK4dt504YgeNaJoCbHKoBVj3Tx8CODfxyrvikssgcASxMqsp1zqbjMGHGxC+YYGq3t08fZUuTGghW6oUPjkGVfcF9godgIcqA+joehPwPP/StBsaInCtG8edgXKLmKuyi2dQddedrcvXVFs7BNPIFHDixHIfvrtjNqjtrw2VEsFPBiV4uDx1t7AK55d52Q1yW+1NpP2iQpdI4CoQLddTrmIvxsbe3rUna2EzqmW2YKthcDMDxAubXFgbedQF2pFMQZE+l07yta9j3bjUHzqXtSfJksBmyABjqV01sOvCjZxSWRlfMDHlQGz3EjkcVy+gtxp1Prq72bt7umOULka2YFc0LHq8fI/eXgbcONZ5efEk6k8yeppwro7NNZ3JuX+L2Ijm+HOU2zdk7CxHWGcnK48GIPi1ZXFK0LFWVl1ysrEE3AH0g6A3B9fE1ZwYoqpU96NgQy3IGvEgj0T41Q7XxvbytIbKO6oAveyjKNbeHOp7ydn8wZuN1gJsJisPzsJF/WUox9WVf2q89i7ra6WNiPHgRWm3M2j2OIjc+gwMT/hcAf4gp9VRN9tlHD4ph9WTvqeRvx9+vkwrGK01ZLnP2fvzKeYpjMOeNMkFj76fhrWVgbggg+DLxHwP61PxQ5107okVTNjxIZCz9hZI2I+cX7Iu5WOMOADfViegte4teomH1HlWj3RwjZZ5WaEQN9DIJVzDuKHDa93KGcAhioN9GDAEKo+6BG36xA7OOJYmivKSVdr3EKCOORbMVIZZPTGpyC5a2as4pqZtsD5wsKhRHCpVQsnap3maQlJOJUmQWB1AABuQSYUiWqaasgO8MnI12qEDUqJ7itUwOlEtTajbSmypbmdPVzqm7ICuwsfaTKv2nAPrOvuvWv3sb9IhT/Zw5j4GRjp7AKrNxNnGXEBuSj3tp8Mxp+OxnbzzTDg72T8Cd1fcK413qyXCuV+kbSpt6V67SRUqF6VIDTfzBflOv7H/dXLEfJ/MR3Zoz5qR+deheVG56V5faz5NdKPLRuRiFOrRe0j8qutj7nY+JhLEIypFmBayup4jvrY8OPUV6Hg8CGBklsIl1N/rW5Dw//KrNu45piLHKi+iugHmep+FW5vT3uorZweXbc3RmUvJZTqSyq6MRdmAuUJFza+up89Kzq6aEcNOhFerNPLEto4g2mUBRoB0sQBbwqi2hhcNObzxvhJftMrdifKS108mDAdaUazW+wOHBini6H2/6XFBVPgPWK0r7lSkZoWWVTwKkMP2oyfgK4puXiidUt6n/AOkVoq8OUTofBRyMBpdWP3b28rkC/q9tdEgMyBEW75zwudGCj429tbvdj5M+3u0swCL6WWx10OUgNobG+pFripW0NnYJe5CJ2AUrdWEUZF9TdFLtfpoDbj1HUuroNJitpYtIImw+H7zEfpEg1sOcYI9hPC2nWs3cV6dgIlijEYZgovpY21JJ4+fMmowmiV8kiKyng6xl7eDKBf8AjnSjNRwsjcbmI2ZEGZT98fEVebzQhmjv9j42/dWiSCKzFIUsAbFo1U6C+YC+ZfXY6cK74PCxSG0kaOcqBc1xYZeAI4U3U7ydg0nnwwfjRGGP2jXpx2DhPrYcjyZ7e400bsYJuCsP94wPsJp9vHgNDPMniYD0z7TUdieZvXpWM3Pwx0BmUj7ym/lcVTSbmw30ml9YB/Kn2sWGhmUQuOB+H7q2UsJ2lgLccTBw6t0/aGnnlHI1ITcAMLpiRbxjv8GFTtibqz4SYSJMkikZXTIVDqeIvmNj0qKs4tXi8r3Yai9meX4ScjTy08RoLj2+2pbYpiNVFvXWo3/3VKE4qAEqbtKttRrrJbz0bodeB0yOGl5Hgf3VrTqKSuiGrOzOkOLIPD3/AOlbfZmEIhw6iOVJbB+1jIWW073LxtezouZVkif6pVu73icKVsDc+Hd4258a2GJ3giKzdhJkHZyPlGiy5kWGPMHOeKZO4e6WUhWIK63JNsRkYsSM7uQO8SRlRUXUk6INFHDujQcK6tiVPX2VK2fsmUxKwidlbUEISCL8rDwpS7OccYnHnGw/KtIyxa47Fd2o611ixAB41GxKZTqLeYtTIrGi4i2Ey/aHtFVGKmzt7hSnccFHrrTbmbCB/SJrLGgzAtw04yHwHLqfKpqVUo3Y0ruxYLGcFgLcJ57oOoLizt+oml+tUSJlAA4AWrrtzFtipe01VAMsS/ZQcz95uJ86gGBvtH2mpoJxTlLd+7DlwiZSqFkf7XvoXk6/CujUSTSKVQe0k/gClRqA92BpWJsVI9YBB9tKlXlm50xKGVVEhLBdQNFXpqqWB9d7Vy+bqo0VR6hRpUPOQODt4U4PSpVAHF8PCxBaONiOBaNSR5Ei9Mbd/D4ghGiBzaekwHjwIpUqcVeSB7ErbUsOHgGAw94kVQGy3BAY3tfiS2pJ8bc6oINjE8JJW/EUI9mWlSqqkm5MUVgm/wAjMRYuP2F/dXL+bxGoK+YXKfcaVKoRRwx+ySqMxa5VGPj6JqJsuMHMxIFsg5/Y8AaVKnfAupbrI1hYj8qfnJ4gGlSpJDGmJeaLXGeEEd1Sp8G09YpUqYEHtpoTyt53B9VTsPtpW0PdPlcUqVaWurgWMU3K1weI9Vswvpe2nQjQ+GA3q3MyEzYYDIQXMYNgBzaO/AfdPDlfhRpVlCTjNW6hJJxMNLwFqEFr68P41pUq9A5zcbq70CGMQSOVVb5DYn0iTlNhcak2q+xO+EEfpy69Ajn/AC0qVZOmmy1NpFHtbfaNkukOcXsGksBcC98o1PHwrFY3aLzG5sPBQFUeQFClWkYJEuTZot1N0zMVkltk4hb6sBxLEcF8Bqa2GBw6YwAf+UX0UF1M5Giu9vRRdcqddTwFKlXI5OVR36Wt9f8AhrFJJEyTdHCH6hHlJJ/1VEl3NgPAyD9a/wAQaNKq1y5K0oiybkR8pJB55T+QqNJuR9mU+tB++lSp9rPkWlEZtyJL/wBKv7H/AHUqVKn2s+Q0I//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GB" altLang="x-none"/>
          </a:p>
        </p:txBody>
      </p:sp>
      <p:sp>
        <p:nvSpPr>
          <p:cNvPr id="21512" name="AutoShape 6" descr="data:image/jpeg;base64,/9j/4AAQSkZJRgABAQAAAQABAAD/2wCEAAkGBxQSEhUUEhQUFRQXFhcWFRcVFRcXFBcXFBQXFxcUFBUYHSggGB0lHBQYITEhJSkrLi4uFx8zODMsNygtLiwBCgoKDg0OGhAQGiwkHyQsLCwsLCwsLCwsLywsLCwsLCwsLCwsLCwsLCwsLCwsLCwsLCwsLCwsLCwsLCwsLCwsLP/AABEIALcBEwMBIgACEQEDEQH/xAAcAAABBQEBAQAAAAAAAAAAAAABAAIEBQYDBwj/xABNEAACAQIDBQQFCAUJBgcBAAABAgMAEQQSIQUGMUFREyJhcTKBkaGxBxQjQlJicsEkgpLR8BUWM0NzorLC4VODk7PS4jREY6Ok0/El/8QAGQEAAwEBAQAAAAAAAAAAAAAAAAECAwQF/8QAMBEAAgEDAwEGBAYDAAAAAAAAAAECAxEhEjFRQRMiMmGx8IGRocEEM0JSceEUYtH/2gAMAwEAAhEDEQA/AMjuumWcEc69HUV5vu830q+delINKwe5rDYcBWQ+URdIPOT4R1sgKyfyiL9HCfvsPao/dVU/Ehy2MNaiBRFGuoxBajRoigBWo0KdQMVKlRpgClSNCgA0qFKmAaVKlQAaVqRNtTUD+VktfW17Um0gJ9qVRtn43tnCRqzMb6KCTYAkmwHhUtlsbHQjiDoR5imncBtGlSoGAihTqFMAGm040KABTxTKOagQbVzenE0wmgBtCjQNADb0qVGgCz3dP0y+deox8BXlO7pvMnnXq8Q0FcMty4bDxWX+UIfQx/2n+Rq1IrM/KAP0dP7Uf4Hpw8SKlsYAU4UKQNdRiGjQvSoAjY3OtiO6p0Xh3rcdeo6Hw61G+esOJ9w/dU+aFXFmHj0IPUGoWNwMjcJMw6MLe8DWoakMdFtAHizW8FU/EipcOLidgqs2Y85HjiQeJNm9g1qjk2dKo4A6H0eVut7VZx7uPEqPLa0gJUK120JUqx5ddOR48qh6ni4Ibj9qKrFVsSD6SyF0PgLoL12wWJzrfxIv1tzrpHAq+ioHkPzp9q1hFrqAr0gaFqVaAPBpwpooikA6uWGwyRuHRQGHAnUC/RTcD2V1pUmk9wNNsDeGbtY47izOqi2mrGwJ49eVq0W+O1BAY45UWcMha8iq1iDbS4048qwGzpck0TfZkRv2XB/Kth8qakSwXtbI9tLc1vz8qwdNa0kWngqpMTs9xd43iPNo3NvPK119grE/OJZCwjACgkB20J6G3lrw51Z0K1UGurJYFBsL8ba+fOlRNCrABoGiaFMBUKNA0AA0KNA0CAabTjQoAbSpUqALLdOPNMtuVeqINKxW4ezwAZOtbYVwyeTSCsh4rN7/AI/Rl/tV/wAL1pBWe39H6L5SJ8GH504eJDlsedUaFGuoxFRoUb0AGjXBpulFJqLgdhV/tMZ8FC3NHsf140Ue+B6oK0GE7+AlX7BEn7EmUD/5XuqJ7pjM+aVI0KsBWpWpUb1QCo029G9ABFGmg06gBZra9NfZW++VQX+bN1Eg/wABrAEaV6B8oJz4HBy8rLc/jiv8VrOXiiNGANKmhr8KIrQQTQpUqYANCiabQAaBo0DQAKFGgaABQo0KABSpUqAPTd2MNkgXyq6FRcClkUeAqUK882HCqHfgfojeDof71vzq+FUu+Y/Q5PNP+YtVHxIT2PM6VKlXWYirjiHrsKiYrjSYHMtQBoUqkZJSY9a0+6chdJ49O8jX8hE7j+/FHWRRb1tPk82W7YhbPEVZMzAscwVJY8wIC8SCdPHlUVH3QRnQaNStr7PbDzSQuQSp4rcqcwDAi4B4Hp1qIK2TAVKjSqgGmlSoigA0aFBmtxpAEmtjiFbE7JQB3IjsVAhOWyl0CNISFJzWuQWy3AOptWc2Bu3ice1oE+jBs0j92JfNrd4+CgkdK9b2HupFh4xFJkxDAWzOgsBxCqpvYDXzvWFWWw0eFLGeelTAakbWwHYzyxcAkjKPwgnL7rVGrdCDSvQpUwFegaRoUwCDSoA0r0AKgaN6BoAFCjQoAFKlelQB7HELAV0FNFOrzzYcKqN7RfCTeSn2OtWwqt3mW+En/syfZr+VVHdCex5YaBqVhMEX14L1624hRz8+Ap8+1sPBpGDJJzykBR4GbifJBbStJ1knpirv3uZqPJwXCufqNbrYge00yTAyH6jHyGb3C9RX3jm+qI0/UDN62e96Q3oxA4mNxzDwxEf4b1HaVfIdogaKxsRZhxBuGHmDrRCjoKsId6IpFCT4dQBaxiuAPHsmJX1gg10n2XdO0w7CWPmBfMPDXUH7reotVRrfvVhW4KaAEvYAkk2AAJJJOgAGpJPKvVN1tnpgWRWscRI4jlOhCEqWECdbWBYjmw5AVmNg7O+bqkzAHFTm2ERrjs1IObEyfZ0ubcQoJ+sK5Y3aoXEw5CTHBIhBNruQ4aR2tpdjcnzNE2592ILGTR/KpskK0WJXg945PxLdkbzIzD9QVgga9h2xs04jCYmAXLL34wWvZkLFAvdFg3ZkaX1Ztb3rxtWvqK0oyuhM6Xo3pgNK9bCHGkKCIWIVQSx0AUEsT0AGprQ7O3eULnxMgQB41ZFDu4WUuEkbIpBUmMqAmZixynIeCbS3AqMDg5JnCRIXc2AAtzNhmJ0UX0uTXoexPk4hhAm2i6yEWtEpIiB0srN6UpvyFgb2s1Bphg5ocimGB41KfoxeczROweNUGbs3lR1OZgWyxsLqQSIe3d94g3cDPMdbZhaMEaxu6sRxvdYzyAJ435pVXLESkuTd4rbEUUZytGkaXXSyouXTKANBbhaqTYe83zmd1gjkkCKCTYAEsdPSIAGh1JB6A2ryzaO05ZyDK17eio0ReVlXl8a2vyRYwLJOnNlQg/hLAg/tD31MqNo6pMd+Cn+UDAyJiWkkVVDkWytfgthmHIkLwBPA1l69C3xgijxc4mdVWbs5SZXKqAoCqFsb3urCwIPePWsy+82zofQ7SU9YoljH7b2c+00L8Q1hRb9B6eWUBmX7S+0UVcHgQfI1cn5RIB6MOIt/bsPdej/PfByd2aKax+2scyjxs5PuFP8AyKn7Pr/QrLkpqFaOLCYLFf8Ah5VD/ZUmNv8AhSd0/qgedVe0tjSw3JGdRqSo7wHV49TbxUsBzIrSH4mLdnh+YOLIFA0FYHUaijXQSKgaRptABoUr0qABSpUqBHsop1MFPvXnm4RVZvFiVWFkbUyKVAvbQjUk8gBVizWBJ4DU15Rv3t0u5RT6Q18Evovr4n/Wpk22ordg3ZXKrbm3M57OI2jGhI0zAcvBeg586rBEbXsQOttK7bMwd+83DkOp6nwq0cXFq6IUko2Ri3cg4/Yk8UZd47KLXIeNitzYZlViRrpqK6QYNQoBFzzJrT4kiXBMASzfNw72WHudmscgzkfS2+hbUgqTIBe40zsLXUHwFOlncGcJcAp4ae8Vfbk4T5uZMXiGK4eJSMvKdzoIz1X4kWHA2WwNk/OHOY5IkGaaT7KdBf6zWsB5ngDXXbOKGKtGoKYaFe6PsgG2cjhmJYAfi86mqlsviNEfFbYlxDPjYmObKY5ENiVQi5ydBoTccbHoQ1apDDTnULZmKbCy34i9mH2lJv6uGh5ECrLaGHWGUZDeKUZ4yOFjyA9Y9RFFJ6JafkDyj2/dXElwJNMrxQsCFF79mpYM2Yk6toLDQGw5nyje/ZnzbGTRgWXNnT8EneUDyvl/Vrd7gTEwwPxASSL0QcpSQnVstwCpQWzC5A0PESN+t0ZcbJA8GUNYxyMzBQq+krHmbHMLAE94eJpUpaZNMHseSE1oNk7o4iYKxjdVYF1Wy9rIq2zNGjsot3lGZiBdltetjh90sPhJVjzPJP2Dyo/0aM0isq5cOJLomW+Yk3PfXUAEF20t7VbscUH7JxE6sHBkilDOMyJkKuxDRq6yBcpV/HTSVbohJFVgJYcKJJIEcwxiOR3Z40kmws8BQoQVLNL2vaAoMigwgDvHWLtTHLBD2eJxEzzZTBIl0LPHCWOFmhygdgVOVwW1uWuGOtUGN22WCBFAZO0ImKgTXmkaR8h17IZnNgpJA+tqb0be2+tzqSTxJPM0lTlLMh3sWOK23JIGszKHIL3cs72uB2shsW4nugBRc2UVVJo/8dK7RipWxdmHET24ItjIediNFHi1j5WJ5VcnGlG72QlduxY7E2QZu81xHe1xxYjiqX954DxOlW2zd6IIMbh4YRde07N3U/Rr2ndsv2zmyksenPln9794BrhoCFQd2QroDbTsl+6OB68Ot8azEag2I1BGhBHAiuS0qr1T+C4/stu2Eew/Lps0vBh8QASUcxGwvpKMy39aEfrV5LBst25W86+isaFx2zCT9aJZbDiGjs5A8e6RWB21u7GmHMsQN1IZu8SCh0vY8CLg6cr1cJ2ai+onHqeeDYp+0PYaZJsZuRBq6oV16EQZqbCunEEdD+41othb7TQ2Sa80f3j9Ivij8fUfaKearcbswNqmh6cvVWc6SazkaxsbHG7MjxKHEYNlJJ1XRVZuJV1/q5PvaA8/tHPq17ixBBIYEWZSOKsDwNVOw9sS4OXMnk6H0XW/osPgeINbba2FTFwjGYQEsBaRPrEKNY3A+uo9E8xp9gVlCbpOz8PoVuUNNNCOQMARwNE12EgoUTQvQIFKlSoGeyinVm13tU+hhMQ366j/ACUTvNMfRwEp82J+CV510a3J28uNEUJvzvfwVRc/C3rrx3A4VsZict7FyzMbXyqoJPsAsPVXoW2t4Ta2JwcKj0bSySga62IzDpUfZW1RYvhcHgRxUsiEnkSpLHXlpUwdm5e/dyZZwZAS2AtYCwrk2JH2vfWnXekD0IsEv4cFH8StJt9ZeRjH4cNEPyrp7R8MiwN3TmwkmYyNGqyp2cbK5PaA2IgEJYD6S+btRwNuBtTbH2dPJkRYpLk2uUYKPFmIsAOvhWnwO8+NxAbsZZGK/VAjVj3SRlGtybWFudqZvBt3FYZxG+Kd5LXdUY2S/BWJA1PG1tKzjOSeEOxJ2phJliGEwsExiU5pJBE4Mz2ALE24aadBYa2uWS7u4lMMsccEheQh5jYC1vQiuSOAJJ8WPQVWYLbckqu0kswVBcntGN2J7qgadDz0tU7Ymy8Xi7NGrCI/1ssjpFrzVjq/koPqpXltbzeRlViNysc/9Rb8UkQ08e/U5dzsU2F7KTsldHvETMlsrekGIJtbU+vwrQybv4dCEM+InmAu6wBQgHVs4Yqv3mZeFYvaW0VGI+bxIVIfKWd1ceGWyjQkjWpdRyewWPUtwo4sHC8Uk6SyZ+0ZUKhULIi5QzNdvQvwHGtFPtYH+jH95PyavDty4ExM8kc9lIDMWUDgpAIsxAtxPGp+H2bnimdT2fZw9rZeZ7TJYG9ud768PXSk5N2YI1m90uLxCmNMDnS988ixSm/VEuQD4m/kKwuN2ZiQbyQz36tG50HAXtoB0rnBteRODMD4Ow/Op0O9eIXhNMP17/EVvBThtH6ieSjlBXiCPMW+Nc61se/GItZpCw+/GjUn3oRv6TDYV/OAA+0CtO2fWLCxlYwa0W2sT8wwgjWwmkvcjiGIGdv1RZR6jzNTcFtPCswYYFMykNeNnGUgggkcPbTdrQ7PxbZpVxKsBYdnIrAAHkpU9a5q01Ukk9ll/wA9ClhHnGCwrTSpFGAWchVuQBc9SeFaHGbrL2KmKQvLYsAQqidQrGRsKh+kZUy+kwGe5ygZbG1G6uBv3MXiIyDp2kQ48bgqB7q0eH2epjYLjFeV7Z5FlaGSSyhLZ3WTsrqqhsgBawubAAXrXQmxc/I3tcTYQo3GJypHg3ev5HM3sp+y4lPbYd9RG7wMPuH0fbG61w3Z2WcNjJplMfZTqC6xsvdlBBzIoN8pzPyGvIA2EvaEDrjjLGrtFNGuchGsJI7gE6c1tr4VlLN/mUmeWY/CNDI8T+kjFT45Ta48Dx9dR61/yhYD6RJ1F865XtydLAE+a2/ZrHZhXfCWqKZDVh1C9KlVgQ9o4TOLj0h766bl7wHBz97WF7LKvhyceIv7L+FSKpNrQgNccxesakE0Brt7Nl/NcTdNYJ7vGRwDHVh01vfTTUgejVbVnsWc47Zz4ZtZYNYTz7tygHvTyv1qnw0udQ3Ue+poSw4Pp6DlydKaadQroJG3pUbUKBnswNGmiiWsL155seXfKbN9Iq/eY+yw/OrLcLCXwyW0zMzE/rZfgoqk+UjWZD1Vj7ctbX5PIR8ygPg3t7RqVL8tE/qZ52sWlRJRY1ZzCzHzPxqBihr4V2syNhujC+FgOLs/0pCxqiuxsua7sF0JOYhFawJsbi4IjfzNmmlknlIwkD2fPiSwcEgFl7NjnYg3FzYaDWp0G/8A83V2z9q5ULDCoKJGFuFdm43K5e6hsMvG9ZNMdLtDEMZ2kc2uqo1lBLotwHzBQAxPU24865E5XcisGy+eYLABYYoWxcwIbtJVAizMARIE1FrZbE5rW41GO8LYjO2PxLR5GKHCw3WQkcmfkniL3+7WfxWzp4UYL2cilM1imSZFYEZiNGGoIy5ibrwqsxmO7XESPGrEGRrMugCs5YCxUgLrpcaWpqNwuanae9b9kYsMi4eLoo7zdSxPE+JvWKlnPbK5JJuGJPHum/5VrfmAxCk4ZHjmW+fCym83D0orquf8Fr9ByGZiSSSURqBfgbqAQRxvcaEc+mtWlFLAjSbnS9ntcAaZyy6G39JH3bethWh2Sv6JjDy+Z6ftk/x5VmosZh0nyt2jPZSzoQoSwBGVh3m87j4Cr/CxSNFIEkyJ83+mvlylCWBzFuAF73GtYt2aZRj6VdMXAY2KtoR41FaXpXcpJq6IOoNIygVFZyaQo1AazYU3ZYLEz8ycq/7tMw9pcj1V55h7lhqb3ve+vjrW52qSmyEH22Yn/i/urE4Ed71Vx0e85y5k/pj7Fy6LyLzDYliLFm08TUv509tD7QDVXC9jUwtXVpi1lE3LnZ2NDhe6+YMsbqnfYltTLbKBHGADxLEkW0GtbHeDY8mDw7YiPESOqFbrbKQrEDMDmPC9+FeaXIOZdTYqRc2dG9KNrcj/AK17PsCZcfs7Ll7skRidTfRlurAm9+I43vzrkqU1CXkUncz2z8Ti3i7SOYOuUtYsS2gvaxFr6Wteq5d7sw76wv8AjiHxtWX2LvG2BnaOJu0hBJyygow0uVJ4K4PdNrqSNORrmXOIkc4aCVwWuERS+QOdAWUWAvcC9uFVCnnLYXNau1sI/p4TDk9Uuh91Bo9nv/USr4pLf3G9ZwbCnsDK0UClHkF27VzHHGJGdBHmUizLa5FyfOrDC7oKe+8kkirIoNh2YMb4Pt82hJB7RkTjyPqp3W0hYJ52NgW4TTx/iVWHtFqg43ceGU3THx8LAPEw94Y/Cu+x3UKseQMJYkCAKHmz/wAm/OJZEZrtftJIgq3Ci/DWqzeOdoIQynI5+bBVcqZf6Oft+0j4g5hFckDXhzqdU9rhgs929zZ8LOJEnw0iEEMFkIbqCFYW4jrzNcMVuVilllMcQaJnLpldDYNqVtfS3D1Vko95phxCH1EH3GtVtfHvh3iVSSJFYg3IsVPDTwtSUpRmnbLwPoRpt38UnpQSj9Un4VClwki+kjr5qw+Iq3g3onXg7jyY/nUxN9JubsfxANXR2k1vEVjK2pVrxvm3/p/8IfupUu2f7WKxtFrnjXshpwqNtRu5665zY85+UOLuxNbqt/af8tar5MMQGwKrzjkdD6yHH/M91Vm+GG7TCNb0oznH4dC3uB9tVfyZ7bSB5IpXCrJlZSxsoZbg3PK4I1+6KVLwNcNkvEiFjR9I4++/+I07ZuCV80jeihRBwtnlJWN5AdDEGsD1JA4XImJgBNiJLn6LtnuVYBnBltliJOtg6sxGoU6akV02zvR2YCwCxsvZsFUEILlATlBKgSEADLleNr3zGt5z/SjOxX7YwpJAiw0t37zDsm+jDWJXgQLEXA5a8rVXDBTQqQGZVcMCORHom45H38KOH2jMDczTFuvavf23rv8AyiWP0t3uLFgQJLfit3uJ9K/qoULILixO2GaIKc6lLFCtnS8cQSMZW9ADvHnrITUKPY75cweIx2UMVJJsS19ALlgbL1u6gc7WGMjyhT3XVvRdbqxtbMroTxFx468WBFV0ndOZCUbqpKnQ6g/up6OANEFWIMSxZI792U/Sqoy6YedQQbGRVyvZSQba3tpsGIcXGZHYksuQThLTAcMuIX64B+sL+BrzTGY92QKwW1wSVGUtYuwDAHLYGRjoBqdeFWkGIdPmrozKFjkJIPRzmBGtxcqLH2Vzziyky0TcmdcVmbK2HYX7ZGUqVULewJuGsOFtCegvVrBAzYXEuptkw128Qc1x5WDV32LiJZ8Kk8Vo2YtnQX7NgCyswF+7cX0/gxcFjFjsGl7JXiUHvAXGuhB4+lS1ttJ9B2M3Nd8MrNbMhsCeJj5c+AJYDyPSqsCtVtOWN4nYEMS+XPnLNlvwZb6am48F8aqNrbIlw7ASAZW/o5FOaKQdUccfLiOldFJ3uSyuCU9RTlSuqx1uhFvvOP8A+Xh/M/4jWNwA1Pl+dbfai9pscEf1cjL/AO4G+BrEYE6+quP8Ps1/tL1ZU9/giYKeKCrekL8K6iQg1tNyN8fmcUsZF7ntI73ILZVVkOt10XN6m4aXxJBHKkGUlc5sudcx10XML8ATwvyqJxusgsGi3gbDMcQ6xasyTKwuD+kd54mzcDfVSADZhpyMfcPFqrETlEgjljnEjOqss0dwtlveQFSwIANtDpz5bf2QUWRu1drZZUGS0DRyuFXsXDEMRmHC4tcA6VS4SAcW4cqzirqw3uadN7I3hjSRZBaOSExxItsjRCKMrK7ZrqvKxubnpUeTeOcyK8SBAsIhs9nzKMnea4FyezTlbSoKKBwAHlT71qqK6iDPicRIpWSdght9Gncj7oAUBFstgEW2mmUVDbZq20uD/HEVLvRrRQjwBm8QmUkGtpvObrgT/aj+5EfzNZDaBvI3n8K2G9CWXBL/AGvuWIfka5Z/mQ/l+jGtmV9A0aFdogUqRoUhHsYqFtU90edYFd/MX/s8P+xJ/wDZSxO/U7CzRRceWcfFjXFpZtqRqxEGve1spzX+yePqHH1V5TtXCmCV4j9U6eK/V15/6VqMJvvIjX7FG8M5H5GuO2YBjsP28a5ZYjldOJy6lBewuLDQ2GoYVFtErvZ+vv7ClZ7HPCbb7HDxqxbPlZ1UFhnDTPYPcEWIeQk6EgR26iqkVjeSQ3kY3J0004WGg5Cw0FrCo202/SLDghSMc9IgI/8AJf10+TFX5Gt4JLJmG9OVK4dt504YgeNaJoCbHKoBVj3Tx8CODfxyrvikssgcASxMqsp1zqbjMGHGxC+YYGq3t08fZUuTGghW6oUPjkGVfcF9godgIcqA+joehPwPP/StBsaInCtG8edgXKLmKuyi2dQddedrcvXVFs7BNPIFHDixHIfvrtjNqjtrw2VEsFPBiV4uDx1t7AK55d52Q1yW+1NpP2iQpdI4CoQLddTrmIvxsbe3rUna2EzqmW2YKthcDMDxAubXFgbedQF2pFMQZE+l07yta9j3bjUHzqXtSfJksBmyABjqV01sOvCjZxSWRlfMDHlQGz3EjkcVy+gtxp1Prq72bt7umOULka2YFc0LHq8fI/eXgbcONZ5efEk6k8yeppwro7NNZ3JuX+L2Ijm+HOU2zdk7CxHWGcnK48GIPi1ZXFK0LFWVl1ysrEE3AH0g6A3B9fE1ZwYoqpU96NgQy3IGvEgj0T41Q7XxvbytIbKO6oAveyjKNbeHOp7ydn8wZuN1gJsJisPzsJF/WUox9WVf2q89i7ra6WNiPHgRWm3M2j2OIjc+gwMT/hcAf4gp9VRN9tlHD4ph9WTvqeRvx9+vkwrGK01ZLnP2fvzKeYpjMOeNMkFj76fhrWVgbggg+DLxHwP61PxQ5107okVTNjxIZCz9hZI2I+cX7Iu5WOMOADfViegte4teomH1HlWj3RwjZZ5WaEQN9DIJVzDuKHDa93KGcAhioN9GDAEKo+6BG36xA7OOJYmivKSVdr3EKCOORbMVIZZPTGpyC5a2as4pqZtsD5wsKhRHCpVQsnap3maQlJOJUmQWB1AABuQSYUiWqaasgO8MnI12qEDUqJ7itUwOlEtTajbSmypbmdPVzqm7ICuwsfaTKv2nAPrOvuvWv3sb9IhT/Zw5j4GRjp7AKrNxNnGXEBuSj3tp8Mxp+OxnbzzTDg72T8Cd1fcK413qyXCuV+kbSpt6V67SRUqF6VIDTfzBflOv7H/dXLEfJ/MR3Zoz5qR+deheVG56V5faz5NdKPLRuRiFOrRe0j8qutj7nY+JhLEIypFmBayup4jvrY8OPUV6Hg8CGBklsIl1N/rW5Dw//KrNu45piLHKi+iugHmep+FW5vT3uorZweXbc3RmUvJZTqSyq6MRdmAuUJFza+up89Kzq6aEcNOhFerNPLEto4g2mUBRoB0sQBbwqi2hhcNObzxvhJftMrdifKS108mDAdaUazW+wOHBini6H2/6XFBVPgPWK0r7lSkZoWWVTwKkMP2oyfgK4puXiidUt6n/AOkVoq8OUTofBRyMBpdWP3b28rkC/q9tdEgMyBEW75zwudGCj429tbvdj5M+3u0swCL6WWx10OUgNobG+pFripW0NnYJe5CJ2AUrdWEUZF9TdFLtfpoDbj1HUuroNJitpYtIImw+H7zEfpEg1sOcYI9hPC2nWs3cV6dgIlijEYZgovpY21JJ4+fMmowmiV8kiKyng6xl7eDKBf8AjnSjNRwsjcbmI2ZEGZT98fEVebzQhmjv9j42/dWiSCKzFIUsAbFo1U6C+YC+ZfXY6cK74PCxSG0kaOcqBc1xYZeAI4U3U7ydg0nnwwfjRGGP2jXpx2DhPrYcjyZ7e400bsYJuCsP94wPsJp9vHgNDPMniYD0z7TUdieZvXpWM3Pwx0BmUj7ym/lcVTSbmw30ml9YB/Kn2sWGhmUQuOB+H7q2UsJ2lgLccTBw6t0/aGnnlHI1ITcAMLpiRbxjv8GFTtibqz4SYSJMkikZXTIVDqeIvmNj0qKs4tXi8r3Yai9meX4ScjTy08RoLj2+2pbYpiNVFvXWo3/3VKE4qAEqbtKttRrrJbz0bodeB0yOGl5Hgf3VrTqKSuiGrOzOkOLIPD3/AOlbfZmEIhw6iOVJbB+1jIWW073LxtezouZVkif6pVu73icKVsDc+Hd4258a2GJ3giKzdhJkHZyPlGiy5kWGPMHOeKZO4e6WUhWIK63JNsRkYsSM7uQO8SRlRUXUk6INFHDujQcK6tiVPX2VK2fsmUxKwidlbUEISCL8rDwpS7OccYnHnGw/KtIyxa47Fd2o611ixAB41GxKZTqLeYtTIrGi4i2Ey/aHtFVGKmzt7hSnccFHrrTbmbCB/SJrLGgzAtw04yHwHLqfKpqVUo3Y0ruxYLGcFgLcJ57oOoLizt+oml+tUSJlAA4AWrrtzFtipe01VAMsS/ZQcz95uJ86gGBvtH2mpoJxTlLd+7DlwiZSqFkf7XvoXk6/CujUSTSKVQe0k/gClRqA92BpWJsVI9YBB9tKlXlm50xKGVVEhLBdQNFXpqqWB9d7Vy+bqo0VR6hRpUPOQODt4U4PSpVAHF8PCxBaONiOBaNSR5Ei9Mbd/D4ghGiBzaekwHjwIpUqcVeSB7ErbUsOHgGAw94kVQGy3BAY3tfiS2pJ8bc6oINjE8JJW/EUI9mWlSqqkm5MUVgm/wAjMRYuP2F/dXL+bxGoK+YXKfcaVKoRRwx+ySqMxa5VGPj6JqJsuMHMxIFsg5/Y8AaVKnfAupbrI1hYj8qfnJ4gGlSpJDGmJeaLXGeEEd1Sp8G09YpUqYEHtpoTyt53B9VTsPtpW0PdPlcUqVaWurgWMU3K1weI9Vswvpe2nQjQ+GA3q3MyEzYYDIQXMYNgBzaO/AfdPDlfhRpVlCTjNW6hJJxMNLwFqEFr68P41pUq9A5zcbq70CGMQSOVVb5DYn0iTlNhcak2q+xO+EEfpy69Ajn/AC0qVZOmmy1NpFHtbfaNkukOcXsGksBcC98o1PHwrFY3aLzG5sPBQFUeQFClWkYJEuTZot1N0zMVkltk4hb6sBxLEcF8Bqa2GBw6YwAf+UX0UF1M5Giu9vRRdcqddTwFKlXI5OVR36Wt9f8AhrFJJEyTdHCH6hHlJJ/1VEl3NgPAyD9a/wAQaNKq1y5K0oiybkR8pJB55T+QqNJuR9mU+tB++lSp9rPkWlEZtyJL/wBKv7H/AHUqVKn2s+Q0I//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GB" altLang="x-none"/>
          </a:p>
        </p:txBody>
      </p:sp>
      <p:sp>
        <p:nvSpPr>
          <p:cNvPr id="21513" name="AutoShape 8" descr="data:image/jpeg;base64,/9j/4AAQSkZJRgABAQAAAQABAAD/2wCEAAkGBxQSEhUUEhQUFRQXFhcWFRcVFRcXFBcXFBQXFxcUFBUYHSggGB0lHBQYITEhJSkrLi4uFx8zODMsNygtLiwBCgoKDg0OGhAQGiwkHyQsLCwsLCwsLCwsLywsLCwsLCwsLCwsLCwsLCwsLCwsLCwsLCwsLCwsLCwsLCwsLCwsLP/AABEIALcBEwMBIgACEQEDEQH/xAAcAAABBQEBAQAAAAAAAAAAAAABAAIEBQYDBwj/xABNEAACAQIDBQQFCAUJBgcBAAABAgMAEQQSIQUGMUFREyJhcTKBkaGxBxQjQlJicsEkgpLR8BUWM0NzorLC4VODk7PS4jREY6Ok0/El/8QAGQEAAwEBAQAAAAAAAAAAAAAAAAECAwQF/8QAMBEAAgEDAwEGBAYDAAAAAAAAAAECAxEhEjFRQRMiMmGx8IGRocEEM0JSceEUYtH/2gAMAwEAAhEDEQA/AMjuumWcEc69HUV5vu830q+delINKwe5rDYcBWQ+URdIPOT4R1sgKyfyiL9HCfvsPao/dVU/Ehy2MNaiBRFGuoxBajRoigBWo0KdQMVKlRpgClSNCgA0qFKmAaVKlQAaVqRNtTUD+VktfW17Um0gJ9qVRtn43tnCRqzMb6KCTYAkmwHhUtlsbHQjiDoR5imncBtGlSoGAihTqFMAGm040KABTxTKOagQbVzenE0wmgBtCjQNADb0qVGgCz3dP0y+deox8BXlO7pvMnnXq8Q0FcMty4bDxWX+UIfQx/2n+Rq1IrM/KAP0dP7Uf4Hpw8SKlsYAU4UKQNdRiGjQvSoAjY3OtiO6p0Xh3rcdeo6Hw61G+esOJ9w/dU+aFXFmHj0IPUGoWNwMjcJMw6MLe8DWoakMdFtAHizW8FU/EipcOLidgqs2Y85HjiQeJNm9g1qjk2dKo4A6H0eVut7VZx7uPEqPLa0gJUK120JUqx5ddOR48qh6ni4Ibj9qKrFVsSD6SyF0PgLoL12wWJzrfxIv1tzrpHAq+ioHkPzp9q1hFrqAr0gaFqVaAPBpwpooikA6uWGwyRuHRQGHAnUC/RTcD2V1pUmk9wNNsDeGbtY47izOqi2mrGwJ49eVq0W+O1BAY45UWcMha8iq1iDbS4048qwGzpck0TfZkRv2XB/Kth8qakSwXtbI9tLc1vz8qwdNa0kWngqpMTs9xd43iPNo3NvPK119grE/OJZCwjACgkB20J6G3lrw51Z0K1UGurJYFBsL8ba+fOlRNCrABoGiaFMBUKNA0AA0KNA0CAabTjQoAbSpUqALLdOPNMtuVeqINKxW4ezwAZOtbYVwyeTSCsh4rN7/AI/Rl/tV/wAL1pBWe39H6L5SJ8GH504eJDlsedUaFGuoxFRoUb0AGjXBpulFJqLgdhV/tMZ8FC3NHsf140Ue+B6oK0GE7+AlX7BEn7EmUD/5XuqJ7pjM+aVI0KsBWpWpUb1QCo029G9ABFGmg06gBZra9NfZW++VQX+bN1Eg/wABrAEaV6B8oJz4HBy8rLc/jiv8VrOXiiNGANKmhr8KIrQQTQpUqYANCiabQAaBo0DQAKFGgaABQo0KABSpUqAPTd2MNkgXyq6FRcClkUeAqUK882HCqHfgfojeDof71vzq+FUu+Y/Q5PNP+YtVHxIT2PM6VKlXWYirjiHrsKiYrjSYHMtQBoUqkZJSY9a0+6chdJ49O8jX8hE7j+/FHWRRb1tPk82W7YhbPEVZMzAscwVJY8wIC8SCdPHlUVH3QRnQaNStr7PbDzSQuQSp4rcqcwDAi4B4Hp1qIK2TAVKjSqgGmlSoigA0aFBmtxpAEmtjiFbE7JQB3IjsVAhOWyl0CNISFJzWuQWy3AOptWc2Bu3ice1oE+jBs0j92JfNrd4+CgkdK9b2HupFh4xFJkxDAWzOgsBxCqpvYDXzvWFWWw0eFLGeelTAakbWwHYzyxcAkjKPwgnL7rVGrdCDSvQpUwFegaRoUwCDSoA0r0AKgaN6BoAFCjQoAFKlelQB7HELAV0FNFOrzzYcKqN7RfCTeSn2OtWwqt3mW+En/syfZr+VVHdCex5YaBqVhMEX14L1624hRz8+Ap8+1sPBpGDJJzykBR4GbifJBbStJ1knpirv3uZqPJwXCufqNbrYge00yTAyH6jHyGb3C9RX3jm+qI0/UDN62e96Q3oxA4mNxzDwxEf4b1HaVfIdogaKxsRZhxBuGHmDrRCjoKsId6IpFCT4dQBaxiuAPHsmJX1gg10n2XdO0w7CWPmBfMPDXUH7reotVRrfvVhW4KaAEvYAkk2AAJJJOgAGpJPKvVN1tnpgWRWscRI4jlOhCEqWECdbWBYjmw5AVmNg7O+bqkzAHFTm2ERrjs1IObEyfZ0ubcQoJ+sK5Y3aoXEw5CTHBIhBNruQ4aR2tpdjcnzNE2592ILGTR/KpskK0WJXg945PxLdkbzIzD9QVgga9h2xs04jCYmAXLL34wWvZkLFAvdFg3ZkaX1Ztb3rxtWvqK0oyuhM6Xo3pgNK9bCHGkKCIWIVQSx0AUEsT0AGprQ7O3eULnxMgQB41ZFDu4WUuEkbIpBUmMqAmZixynIeCbS3AqMDg5JnCRIXc2AAtzNhmJ0UX0uTXoexPk4hhAm2i6yEWtEpIiB0srN6UpvyFgb2s1Bphg5ocimGB41KfoxeczROweNUGbs3lR1OZgWyxsLqQSIe3d94g3cDPMdbZhaMEaxu6sRxvdYzyAJ435pVXLESkuTd4rbEUUZytGkaXXSyouXTKANBbhaqTYe83zmd1gjkkCKCTYAEsdPSIAGh1JB6A2ryzaO05ZyDK17eio0ReVlXl8a2vyRYwLJOnNlQg/hLAg/tD31MqNo6pMd+Cn+UDAyJiWkkVVDkWytfgthmHIkLwBPA1l69C3xgijxc4mdVWbs5SZXKqAoCqFsb3urCwIPePWsy+82zofQ7SU9YoljH7b2c+00L8Q1hRb9B6eWUBmX7S+0UVcHgQfI1cn5RIB6MOIt/bsPdej/PfByd2aKax+2scyjxs5PuFP8AyKn7Pr/QrLkpqFaOLCYLFf8Ah5VD/ZUmNv8AhSd0/qgedVe0tjSw3JGdRqSo7wHV49TbxUsBzIrSH4mLdnh+YOLIFA0FYHUaijXQSKgaRptABoUr0qABSpUqBHsop1MFPvXnm4RVZvFiVWFkbUyKVAvbQjUk8gBVizWBJ4DU15Rv3t0u5RT6Q18Evovr4n/Wpk22ordg3ZXKrbm3M57OI2jGhI0zAcvBeg586rBEbXsQOttK7bMwd+83DkOp6nwq0cXFq6IUko2Ri3cg4/Yk8UZd47KLXIeNitzYZlViRrpqK6QYNQoBFzzJrT4kiXBMASzfNw72WHudmscgzkfS2+hbUgqTIBe40zsLXUHwFOlncGcJcAp4ae8Vfbk4T5uZMXiGK4eJSMvKdzoIz1X4kWHA2WwNk/OHOY5IkGaaT7KdBf6zWsB5ngDXXbOKGKtGoKYaFe6PsgG2cjhmJYAfi86mqlsviNEfFbYlxDPjYmObKY5ENiVQi5ydBoTccbHoQ1apDDTnULZmKbCy34i9mH2lJv6uGh5ECrLaGHWGUZDeKUZ4yOFjyA9Y9RFFJ6JafkDyj2/dXElwJNMrxQsCFF79mpYM2Yk6toLDQGw5nyje/ZnzbGTRgWXNnT8EneUDyvl/Vrd7gTEwwPxASSL0QcpSQnVstwCpQWzC5A0PESN+t0ZcbJA8GUNYxyMzBQq+krHmbHMLAE94eJpUpaZNMHseSE1oNk7o4iYKxjdVYF1Wy9rIq2zNGjsot3lGZiBdltetjh90sPhJVjzPJP2Dyo/0aM0isq5cOJLomW+Yk3PfXUAEF20t7VbscUH7JxE6sHBkilDOMyJkKuxDRq6yBcpV/HTSVbohJFVgJYcKJJIEcwxiOR3Z40kmws8BQoQVLNL2vaAoMigwgDvHWLtTHLBD2eJxEzzZTBIl0LPHCWOFmhygdgVOVwW1uWuGOtUGN22WCBFAZO0ImKgTXmkaR8h17IZnNgpJA+tqb0be2+tzqSTxJPM0lTlLMh3sWOK23JIGszKHIL3cs72uB2shsW4nugBRc2UVVJo/8dK7RipWxdmHET24ItjIediNFHi1j5WJ5VcnGlG72QlduxY7E2QZu81xHe1xxYjiqX954DxOlW2zd6IIMbh4YRde07N3U/Rr2ndsv2zmyksenPln9794BrhoCFQd2QroDbTsl+6OB68Ot8azEag2I1BGhBHAiuS0qr1T+C4/stu2Eew/Lps0vBh8QASUcxGwvpKMy39aEfrV5LBst25W86+isaFx2zCT9aJZbDiGjs5A8e6RWB21u7GmHMsQN1IZu8SCh0vY8CLg6cr1cJ2ai+onHqeeDYp+0PYaZJsZuRBq6oV16EQZqbCunEEdD+41othb7TQ2Sa80f3j9Ivij8fUfaKearcbswNqmh6cvVWc6SazkaxsbHG7MjxKHEYNlJJ1XRVZuJV1/q5PvaA8/tHPq17ixBBIYEWZSOKsDwNVOw9sS4OXMnk6H0XW/osPgeINbba2FTFwjGYQEsBaRPrEKNY3A+uo9E8xp9gVlCbpOz8PoVuUNNNCOQMARwNE12EgoUTQvQIFKlSoGeyinVm13tU+hhMQ366j/ACUTvNMfRwEp82J+CV510a3J28uNEUJvzvfwVRc/C3rrx3A4VsZict7FyzMbXyqoJPsAsPVXoW2t4Ta2JwcKj0bSySga62IzDpUfZW1RYvhcHgRxUsiEnkSpLHXlpUwdm5e/dyZZwZAS2AtYCwrk2JH2vfWnXekD0IsEv4cFH8StJt9ZeRjH4cNEPyrp7R8MiwN3TmwkmYyNGqyp2cbK5PaA2IgEJYD6S+btRwNuBtTbH2dPJkRYpLk2uUYKPFmIsAOvhWnwO8+NxAbsZZGK/VAjVj3SRlGtybWFudqZvBt3FYZxG+Kd5LXdUY2S/BWJA1PG1tKzjOSeEOxJ2phJliGEwsExiU5pJBE4Mz2ALE24aadBYa2uWS7u4lMMsccEheQh5jYC1vQiuSOAJJ8WPQVWYLbckqu0kswVBcntGN2J7qgadDz0tU7Ymy8Xi7NGrCI/1ssjpFrzVjq/koPqpXltbzeRlViNysc/9Rb8UkQ08e/U5dzsU2F7KTsldHvETMlsrekGIJtbU+vwrQybv4dCEM+InmAu6wBQgHVs4Yqv3mZeFYvaW0VGI+bxIVIfKWd1ceGWyjQkjWpdRyewWPUtwo4sHC8Uk6SyZ+0ZUKhULIi5QzNdvQvwHGtFPtYH+jH95PyavDty4ExM8kc9lIDMWUDgpAIsxAtxPGp+H2bnimdT2fZw9rZeZ7TJYG9ud768PXSk5N2YI1m90uLxCmNMDnS988ixSm/VEuQD4m/kKwuN2ZiQbyQz36tG50HAXtoB0rnBteRODMD4Ow/Op0O9eIXhNMP17/EVvBThtH6ieSjlBXiCPMW+Nc61se/GItZpCw+/GjUn3oRv6TDYV/OAA+0CtO2fWLCxlYwa0W2sT8wwgjWwmkvcjiGIGdv1RZR6jzNTcFtPCswYYFMykNeNnGUgggkcPbTdrQ7PxbZpVxKsBYdnIrAAHkpU9a5q01Ukk9ll/wA9ClhHnGCwrTSpFGAWchVuQBc9SeFaHGbrL2KmKQvLYsAQqidQrGRsKh+kZUy+kwGe5ygZbG1G6uBv3MXiIyDp2kQ48bgqB7q0eH2epjYLjFeV7Z5FlaGSSyhLZ3WTsrqqhsgBawubAAXrXQmxc/I3tcTYQo3GJypHg3ev5HM3sp+y4lPbYd9RG7wMPuH0fbG61w3Z2WcNjJplMfZTqC6xsvdlBBzIoN8pzPyGvIA2EvaEDrjjLGrtFNGuchGsJI7gE6c1tr4VlLN/mUmeWY/CNDI8T+kjFT45Ta48Dx9dR61/yhYD6RJ1F865XtydLAE+a2/ZrHZhXfCWqKZDVh1C9KlVgQ9o4TOLj0h766bl7wHBz97WF7LKvhyceIv7L+FSKpNrQgNccxesakE0Brt7Nl/NcTdNYJ7vGRwDHVh01vfTTUgejVbVnsWc47Zz4ZtZYNYTz7tygHvTyv1qnw0udQ3Ue+poSw4Pp6DlydKaadQroJG3pUbUKBnswNGmiiWsL155seXfKbN9Iq/eY+yw/OrLcLCXwyW0zMzE/rZfgoqk+UjWZD1Vj7ctbX5PIR8ygPg3t7RqVL8tE/qZ52sWlRJRY1ZzCzHzPxqBihr4V2syNhujC+FgOLs/0pCxqiuxsua7sF0JOYhFawJsbi4IjfzNmmlknlIwkD2fPiSwcEgFl7NjnYg3FzYaDWp0G/8A83V2z9q5ULDCoKJGFuFdm43K5e6hsMvG9ZNMdLtDEMZ2kc2uqo1lBLotwHzBQAxPU24865E5XcisGy+eYLABYYoWxcwIbtJVAizMARIE1FrZbE5rW41GO8LYjO2PxLR5GKHCw3WQkcmfkniL3+7WfxWzp4UYL2cilM1imSZFYEZiNGGoIy5ibrwqsxmO7XESPGrEGRrMugCs5YCxUgLrpcaWpqNwuanae9b9kYsMi4eLoo7zdSxPE+JvWKlnPbK5JJuGJPHum/5VrfmAxCk4ZHjmW+fCym83D0orquf8Fr9ByGZiSSSURqBfgbqAQRxvcaEc+mtWlFLAjSbnS9ntcAaZyy6G39JH3bethWh2Sv6JjDy+Z6ftk/x5VmosZh0nyt2jPZSzoQoSwBGVh3m87j4Cr/CxSNFIEkyJ83+mvlylCWBzFuAF73GtYt2aZRj6VdMXAY2KtoR41FaXpXcpJq6IOoNIygVFZyaQo1AazYU3ZYLEz8ycq/7tMw9pcj1V55h7lhqb3ve+vjrW52qSmyEH22Yn/i/urE4Ed71Vx0e85y5k/pj7Fy6LyLzDYliLFm08TUv509tD7QDVXC9jUwtXVpi1lE3LnZ2NDhe6+YMsbqnfYltTLbKBHGADxLEkW0GtbHeDY8mDw7YiPESOqFbrbKQrEDMDmPC9+FeaXIOZdTYqRc2dG9KNrcj/AK17PsCZcfs7Ll7skRidTfRlurAm9+I43vzrkqU1CXkUncz2z8Ti3i7SOYOuUtYsS2gvaxFr6Wteq5d7sw76wv8AjiHxtWX2LvG2BnaOJu0hBJyygow0uVJ4K4PdNrqSNORrmXOIkc4aCVwWuERS+QOdAWUWAvcC9uFVCnnLYXNau1sI/p4TDk9Uuh91Bo9nv/USr4pLf3G9ZwbCnsDK0UClHkF27VzHHGJGdBHmUizLa5FyfOrDC7oKe+8kkirIoNh2YMb4Pt82hJB7RkTjyPqp3W0hYJ52NgW4TTx/iVWHtFqg43ceGU3THx8LAPEw94Y/Cu+x3UKseQMJYkCAKHmz/wAm/OJZEZrtftJIgq3Ci/DWqzeOdoIQynI5+bBVcqZf6Oft+0j4g5hFckDXhzqdU9rhgs929zZ8LOJEnw0iEEMFkIbqCFYW4jrzNcMVuVilllMcQaJnLpldDYNqVtfS3D1Vko95phxCH1EH3GtVtfHvh3iVSSJFYg3IsVPDTwtSUpRmnbLwPoRpt38UnpQSj9Un4VClwki+kjr5qw+Iq3g3onXg7jyY/nUxN9JubsfxANXR2k1vEVjK2pVrxvm3/p/8IfupUu2f7WKxtFrnjXshpwqNtRu5665zY85+UOLuxNbqt/af8tar5MMQGwKrzjkdD6yHH/M91Vm+GG7TCNb0oznH4dC3uB9tVfyZ7bSB5IpXCrJlZSxsoZbg3PK4I1+6KVLwNcNkvEiFjR9I4++/+I07ZuCV80jeihRBwtnlJWN5AdDEGsD1JA4XImJgBNiJLn6LtnuVYBnBltliJOtg6sxGoU6akV02zvR2YCwCxsvZsFUEILlATlBKgSEADLleNr3zGt5z/SjOxX7YwpJAiw0t37zDsm+jDWJXgQLEXA5a8rVXDBTQqQGZVcMCORHom45H38KOH2jMDczTFuvavf23rv8AyiWP0t3uLFgQJLfit3uJ9K/qoULILixO2GaIKc6lLFCtnS8cQSMZW9ADvHnrITUKPY75cweIx2UMVJJsS19ALlgbL1u6gc7WGMjyhT3XVvRdbqxtbMroTxFx468WBFV0ndOZCUbqpKnQ6g/up6OANEFWIMSxZI792U/Sqoy6YedQQbGRVyvZSQba3tpsGIcXGZHYksuQThLTAcMuIX64B+sL+BrzTGY92QKwW1wSVGUtYuwDAHLYGRjoBqdeFWkGIdPmrozKFjkJIPRzmBGtxcqLH2Vzziyky0TcmdcVmbK2HYX7ZGUqVULewJuGsOFtCegvVrBAzYXEuptkw128Qc1x5WDV32LiJZ8Kk8Vo2YtnQX7NgCyswF+7cX0/gxcFjFjsGl7JXiUHvAXGuhB4+lS1ttJ9B2M3Nd8MrNbMhsCeJj5c+AJYDyPSqsCtVtOWN4nYEMS+XPnLNlvwZb6am48F8aqNrbIlw7ASAZW/o5FOaKQdUccfLiOldFJ3uSyuCU9RTlSuqx1uhFvvOP8A+Xh/M/4jWNwA1Pl+dbfai9pscEf1cjL/AO4G+BrEYE6+quP8Ps1/tL1ZU9/giYKeKCrekL8K6iQg1tNyN8fmcUsZF7ntI73ILZVVkOt10XN6m4aXxJBHKkGUlc5sudcx10XML8ATwvyqJxusgsGi3gbDMcQ6xasyTKwuD+kd54mzcDfVSADZhpyMfcPFqrETlEgjljnEjOqss0dwtlveQFSwIANtDpz5bf2QUWRu1drZZUGS0DRyuFXsXDEMRmHC4tcA6VS4SAcW4cqzirqw3uadN7I3hjSRZBaOSExxItsjRCKMrK7ZrqvKxubnpUeTeOcyK8SBAsIhs9nzKMnea4FyezTlbSoKKBwAHlT71qqK6iDPicRIpWSdght9Gncj7oAUBFstgEW2mmUVDbZq20uD/HEVLvRrRQjwBm8QmUkGtpvObrgT/aj+5EfzNZDaBvI3n8K2G9CWXBL/AGvuWIfka5Z/mQ/l+jGtmV9A0aFdogUqRoUhHsYqFtU90edYFd/MX/s8P+xJ/wDZSxO/U7CzRRceWcfFjXFpZtqRqxEGve1spzX+yePqHH1V5TtXCmCV4j9U6eK/V15/6VqMJvvIjX7FG8M5H5GuO2YBjsP28a5ZYjldOJy6lBewuLDQ2GoYVFtErvZ+vv7ClZ7HPCbb7HDxqxbPlZ1UFhnDTPYPcEWIeQk6EgR26iqkVjeSQ3kY3J0004WGg5Cw0FrCo202/SLDghSMc9IgI/8AJf10+TFX5Gt4JLJmG9OVK4dt504YgeNaJoCbHKoBVj3Tx8CODfxyrvikssgcASxMqsp1zqbjMGHGxC+YYGq3t08fZUuTGghW6oUPjkGVfcF9godgIcqA+joehPwPP/StBsaInCtG8edgXKLmKuyi2dQddedrcvXVFs7BNPIFHDixHIfvrtjNqjtrw2VEsFPBiV4uDx1t7AK55d52Q1yW+1NpP2iQpdI4CoQLddTrmIvxsbe3rUna2EzqmW2YKthcDMDxAubXFgbedQF2pFMQZE+l07yta9j3bjUHzqXtSfJksBmyABjqV01sOvCjZxSWRlfMDHlQGz3EjkcVy+gtxp1Prq72bt7umOULka2YFc0LHq8fI/eXgbcONZ5efEk6k8yeppwro7NNZ3JuX+L2Ijm+HOU2zdk7CxHWGcnK48GIPi1ZXFK0LFWVl1ysrEE3AH0g6A3B9fE1ZwYoqpU96NgQy3IGvEgj0T41Q7XxvbytIbKO6oAveyjKNbeHOp7ydn8wZuN1gJsJisPzsJF/WUox9WVf2q89i7ra6WNiPHgRWm3M2j2OIjc+gwMT/hcAf4gp9VRN9tlHD4ph9WTvqeRvx9+vkwrGK01ZLnP2fvzKeYpjMOeNMkFj76fhrWVgbggg+DLxHwP61PxQ5107okVTNjxIZCz9hZI2I+cX7Iu5WOMOADfViegte4teomH1HlWj3RwjZZ5WaEQN9DIJVzDuKHDa93KGcAhioN9GDAEKo+6BG36xA7OOJYmivKSVdr3EKCOORbMVIZZPTGpyC5a2as4pqZtsD5wsKhRHCpVQsnap3maQlJOJUmQWB1AABuQSYUiWqaasgO8MnI12qEDUqJ7itUwOlEtTajbSmypbmdPVzqm7ICuwsfaTKv2nAPrOvuvWv3sb9IhT/Zw5j4GRjp7AKrNxNnGXEBuSj3tp8Mxp+OxnbzzTDg72T8Cd1fcK413qyXCuV+kbSpt6V67SRUqF6VIDTfzBflOv7H/dXLEfJ/MR3Zoz5qR+deheVG56V5faz5NdKPLRuRiFOrRe0j8qutj7nY+JhLEIypFmBayup4jvrY8OPUV6Hg8CGBklsIl1N/rW5Dw//KrNu45piLHKi+iugHmep+FW5vT3uorZweXbc3RmUvJZTqSyq6MRdmAuUJFza+up89Kzq6aEcNOhFerNPLEto4g2mUBRoB0sQBbwqi2hhcNObzxvhJftMrdifKS108mDAdaUazW+wOHBini6H2/6XFBVPgPWK0r7lSkZoWWVTwKkMP2oyfgK4puXiidUt6n/AOkVoq8OUTofBRyMBpdWP3b28rkC/q9tdEgMyBEW75zwudGCj429tbvdj5M+3u0swCL6WWx10OUgNobG+pFripW0NnYJe5CJ2AUrdWEUZF9TdFLtfpoDbj1HUuroNJitpYtIImw+H7zEfpEg1sOcYI9hPC2nWs3cV6dgIlijEYZgovpY21JJ4+fMmowmiV8kiKyng6xl7eDKBf8AjnSjNRwsjcbmI2ZEGZT98fEVebzQhmjv9j42/dWiSCKzFIUsAbFo1U6C+YC+ZfXY6cK74PCxSG0kaOcqBc1xYZeAI4U3U7ydg0nnwwfjRGGP2jXpx2DhPrYcjyZ7e400bsYJuCsP94wPsJp9vHgNDPMniYD0z7TUdieZvXpWM3Pwx0BmUj7ym/lcVTSbmw30ml9YB/Kn2sWGhmUQuOB+H7q2UsJ2lgLccTBw6t0/aGnnlHI1ITcAMLpiRbxjv8GFTtibqz4SYSJMkikZXTIVDqeIvmNj0qKs4tXi8r3Yai9meX4ScjTy08RoLj2+2pbYpiNVFvXWo3/3VKE4qAEqbtKttRrrJbz0bodeB0yOGl5Hgf3VrTqKSuiGrOzOkOLIPD3/AOlbfZmEIhw6iOVJbB+1jIWW073LxtezouZVkif6pVu73icKVsDc+Hd4258a2GJ3giKzdhJkHZyPlGiy5kWGPMHOeKZO4e6WUhWIK63JNsRkYsSM7uQO8SRlRUXUk6INFHDujQcK6tiVPX2VK2fsmUxKwidlbUEISCL8rDwpS7OccYnHnGw/KtIyxa47Fd2o611ixAB41GxKZTqLeYtTIrGi4i2Ey/aHtFVGKmzt7hSnccFHrrTbmbCB/SJrLGgzAtw04yHwHLqfKpqVUo3Y0ruxYLGcFgLcJ57oOoLizt+oml+tUSJlAA4AWrrtzFtipe01VAMsS/ZQcz95uJ86gGBvtH2mpoJxTlLd+7DlwiZSqFkf7XvoXk6/CujUSTSKVQe0k/gClRqA92BpWJsVI9YBB9tKlXlm50xKGVVEhLBdQNFXpqqWB9d7Vy+bqo0VR6hRpUPOQODt4U4PSpVAHF8PCxBaONiOBaNSR5Ei9Mbd/D4ghGiBzaekwHjwIpUqcVeSB7ErbUsOHgGAw94kVQGy3BAY3tfiS2pJ8bc6oINjE8JJW/EUI9mWlSqqkm5MUVgm/wAjMRYuP2F/dXL+bxGoK+YXKfcaVKoRRwx+ySqMxa5VGPj6JqJsuMHMxIFsg5/Y8AaVKnfAupbrI1hYj8qfnJ4gGlSpJDGmJeaLXGeEEd1Sp8G09YpUqYEHtpoTyt53B9VTsPtpW0PdPlcUqVaWurgWMU3K1weI9Vswvpe2nQjQ+GA3q3MyEzYYDIQXMYNgBzaO/AfdPDlfhRpVlCTjNW6hJJxMNLwFqEFr68P41pUq9A5zcbq70CGMQSOVVb5DYn0iTlNhcak2q+xO+EEfpy69Ajn/AC0qVZOmmy1NpFHtbfaNkukOcXsGksBcC98o1PHwrFY3aLzG5sPBQFUeQFClWkYJEuTZot1N0zMVkltk4hb6sBxLEcF8Bqa2GBw6YwAf+UX0UF1M5Giu9vRRdcqddTwFKlXI5OVR36Wt9f8AhrFJJEyTdHCH6hHlJJ/1VEl3NgPAyD9a/wAQaNKq1y5K0oiybkR8pJB55T+QqNJuR9mU+tB++lSp9rPkWlEZtyJL/wBKv7H/AHUqVKn2s+Q0I//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GB" altLang="x-none"/>
          </a:p>
        </p:txBody>
      </p:sp>
      <p:sp>
        <p:nvSpPr>
          <p:cNvPr id="21514" name="TextBox 58"/>
          <p:cNvSpPr txBox="1">
            <a:spLocks noChangeArrowheads="1"/>
          </p:cNvSpPr>
          <p:nvPr/>
        </p:nvSpPr>
        <p:spPr bwMode="auto">
          <a:xfrm>
            <a:off x="107950" y="1341438"/>
            <a:ext cx="3603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C9900"/>
                </a:solidFill>
                <a:latin typeface="Century Gothic" charset="0"/>
              </a:rPr>
              <a:t>A</a:t>
            </a:r>
          </a:p>
        </p:txBody>
      </p:sp>
      <p:sp>
        <p:nvSpPr>
          <p:cNvPr id="47" name="Rectangle 46"/>
          <p:cNvSpPr/>
          <p:nvPr/>
        </p:nvSpPr>
        <p:spPr>
          <a:xfrm>
            <a:off x="539750" y="836613"/>
            <a:ext cx="3024188" cy="1800225"/>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Rectangle 51"/>
          <p:cNvSpPr/>
          <p:nvPr/>
        </p:nvSpPr>
        <p:spPr>
          <a:xfrm>
            <a:off x="539750" y="2708275"/>
            <a:ext cx="3024188" cy="1800225"/>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Rectangle 53"/>
          <p:cNvSpPr/>
          <p:nvPr/>
        </p:nvSpPr>
        <p:spPr>
          <a:xfrm>
            <a:off x="539750" y="4581525"/>
            <a:ext cx="3024188" cy="1800225"/>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18" name="TextBox 76"/>
          <p:cNvSpPr txBox="1">
            <a:spLocks noChangeArrowheads="1"/>
          </p:cNvSpPr>
          <p:nvPr/>
        </p:nvSpPr>
        <p:spPr bwMode="auto">
          <a:xfrm>
            <a:off x="8101013" y="1341438"/>
            <a:ext cx="971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CC9900"/>
                </a:solidFill>
              </a:rPr>
              <a:t>avant</a:t>
            </a:r>
          </a:p>
        </p:txBody>
      </p:sp>
      <p:pic>
        <p:nvPicPr>
          <p:cNvPr id="21519" name="Picture 44" descr="bike silhouette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1163" y="1482725"/>
            <a:ext cx="18637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56" descr="bike silhouette 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79888" y="3241675"/>
            <a:ext cx="1976437"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60" descr="bike silhouette 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59250" y="4927600"/>
            <a:ext cx="2068513"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981075"/>
            <a:ext cx="27209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47" descr="riderless bike 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2849563"/>
            <a:ext cx="27368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61" descr="riderless bike 3.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4581525"/>
            <a:ext cx="2771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63" descr="rider front 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70775" y="1484313"/>
            <a:ext cx="63023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66" descr="rider front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01013" y="2997200"/>
            <a:ext cx="6191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67" descr="rider front 3.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80288" y="4652963"/>
            <a:ext cx="57626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TextBox 71"/>
          <p:cNvSpPr txBox="1">
            <a:spLocks noChangeArrowheads="1"/>
          </p:cNvSpPr>
          <p:nvPr/>
        </p:nvSpPr>
        <p:spPr bwMode="auto">
          <a:xfrm>
            <a:off x="107950" y="5210175"/>
            <a:ext cx="358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C9900"/>
                </a:solidFill>
                <a:latin typeface="Century Gothic" charset="0"/>
              </a:rPr>
              <a:t>C</a:t>
            </a:r>
          </a:p>
        </p:txBody>
      </p:sp>
      <p:sp>
        <p:nvSpPr>
          <p:cNvPr id="21529" name="TextBox 72"/>
          <p:cNvSpPr txBox="1">
            <a:spLocks noChangeArrowheads="1"/>
          </p:cNvSpPr>
          <p:nvPr/>
        </p:nvSpPr>
        <p:spPr bwMode="auto">
          <a:xfrm>
            <a:off x="107950" y="3338513"/>
            <a:ext cx="358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C9900"/>
                </a:solidFill>
                <a:latin typeface="Century Gothic" charset="0"/>
              </a:rPr>
              <a:t>B</a:t>
            </a:r>
          </a:p>
        </p:txBody>
      </p:sp>
      <p:sp>
        <p:nvSpPr>
          <p:cNvPr id="21530" name="TextBox 75"/>
          <p:cNvSpPr txBox="1">
            <a:spLocks noChangeArrowheads="1"/>
          </p:cNvSpPr>
          <p:nvPr/>
        </p:nvSpPr>
        <p:spPr bwMode="auto">
          <a:xfrm>
            <a:off x="5795963" y="1341438"/>
            <a:ext cx="1008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CC9900"/>
                </a:solidFill>
              </a:rPr>
              <a:t>côté</a:t>
            </a:r>
          </a:p>
        </p:txBody>
      </p:sp>
      <p:grpSp>
        <p:nvGrpSpPr>
          <p:cNvPr id="21531" name="Group 74"/>
          <p:cNvGrpSpPr>
            <a:grpSpLocks/>
          </p:cNvGrpSpPr>
          <p:nvPr/>
        </p:nvGrpSpPr>
        <p:grpSpPr bwMode="auto">
          <a:xfrm>
            <a:off x="6227763" y="2708275"/>
            <a:ext cx="1368425" cy="1296988"/>
            <a:chOff x="6156176" y="2708920"/>
            <a:chExt cx="1368152" cy="1584176"/>
          </a:xfrm>
        </p:grpSpPr>
        <p:sp>
          <p:nvSpPr>
            <p:cNvPr id="21536" name="TextBox 43"/>
            <p:cNvSpPr txBox="1">
              <a:spLocks noChangeArrowheads="1"/>
            </p:cNvSpPr>
            <p:nvPr/>
          </p:nvSpPr>
          <p:spPr bwMode="auto">
            <a:xfrm>
              <a:off x="6156176" y="2852936"/>
              <a:ext cx="13681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a:latin typeface="Century Gothic" charset="0"/>
                </a:rPr>
                <a:t>La position du cycliste avec ce cadre</a:t>
              </a:r>
            </a:p>
          </p:txBody>
        </p:sp>
        <p:sp>
          <p:nvSpPr>
            <p:cNvPr id="74" name="Rounded Rectangle 73"/>
            <p:cNvSpPr>
              <a:spLocks noChangeArrowheads="1"/>
            </p:cNvSpPr>
            <p:nvPr/>
          </p:nvSpPr>
          <p:spPr bwMode="auto">
            <a:xfrm>
              <a:off x="6228184" y="2708920"/>
              <a:ext cx="1224136" cy="1584176"/>
            </a:xfrm>
            <a:prstGeom prst="roundRect">
              <a:avLst>
                <a:gd name="adj" fmla="val 16667"/>
              </a:avLst>
            </a:prstGeom>
            <a:noFill/>
            <a:ln w="6350">
              <a:solidFill>
                <a:srgbClr val="CC99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21532" name="TextBox 77"/>
          <p:cNvSpPr txBox="1">
            <a:spLocks noChangeArrowheads="1"/>
          </p:cNvSpPr>
          <p:nvPr/>
        </p:nvSpPr>
        <p:spPr bwMode="auto">
          <a:xfrm>
            <a:off x="4724400" y="228600"/>
            <a:ext cx="4195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Choisir un cadre et le découper. </a:t>
            </a:r>
            <a:r>
              <a:rPr lang="en-GB" altLang="x-none" sz="1600">
                <a:latin typeface="Century Gothic" charset="0"/>
              </a:rPr>
              <a:t/>
            </a:r>
            <a:br>
              <a:rPr lang="en-GB" altLang="x-none" sz="1600">
                <a:latin typeface="Century Gothic" charset="0"/>
              </a:rPr>
            </a:br>
            <a:r>
              <a:rPr lang="en-GB" altLang="x-none" sz="1600">
                <a:latin typeface="Century Gothic" charset="0"/>
              </a:rPr>
              <a:t>Utiliser les postures des cyclistes pour choisir celle qui réduira le plus la traînée</a:t>
            </a:r>
          </a:p>
        </p:txBody>
      </p:sp>
      <p:grpSp>
        <p:nvGrpSpPr>
          <p:cNvPr id="21533" name="Group 91"/>
          <p:cNvGrpSpPr>
            <a:grpSpLocks/>
          </p:cNvGrpSpPr>
          <p:nvPr/>
        </p:nvGrpSpPr>
        <p:grpSpPr bwMode="auto">
          <a:xfrm>
            <a:off x="3708400" y="4941888"/>
            <a:ext cx="1079500" cy="647700"/>
            <a:chOff x="3707904" y="5013176"/>
            <a:chExt cx="1080120" cy="648072"/>
          </a:xfrm>
        </p:grpSpPr>
        <p:sp>
          <p:nvSpPr>
            <p:cNvPr id="21534" name="TextBox 83"/>
            <p:cNvSpPr txBox="1">
              <a:spLocks noChangeArrowheads="1"/>
            </p:cNvSpPr>
            <p:nvPr/>
          </p:nvSpPr>
          <p:spPr bwMode="auto">
            <a:xfrm>
              <a:off x="3707904" y="5013176"/>
              <a:ext cx="10801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700">
                  <a:latin typeface="Century Gothic" charset="0"/>
                </a:rPr>
                <a:t>Position repliée</a:t>
              </a:r>
            </a:p>
          </p:txBody>
        </p:sp>
        <p:sp>
          <p:nvSpPr>
            <p:cNvPr id="91" name="Rounded Rectangle 90"/>
            <p:cNvSpPr>
              <a:spLocks noChangeArrowheads="1"/>
            </p:cNvSpPr>
            <p:nvPr/>
          </p:nvSpPr>
          <p:spPr bwMode="auto">
            <a:xfrm>
              <a:off x="3707904" y="5013176"/>
              <a:ext cx="1055482" cy="648072"/>
            </a:xfrm>
            <a:prstGeom prst="roundRect">
              <a:avLst>
                <a:gd name="adj" fmla="val 16667"/>
              </a:avLst>
            </a:prstGeom>
            <a:noFill/>
            <a:ln w="6350">
              <a:solidFill>
                <a:srgbClr val="CC99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0" descr="Rim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3963" y="1412875"/>
            <a:ext cx="1049337"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1" descr="Rim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5725" y="4673600"/>
            <a:ext cx="10890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8" descr="Tyr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3138" y="4581525"/>
            <a:ext cx="15890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9" descr="Tyr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4800" y="4581525"/>
            <a:ext cx="1589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6" descr="Tyre 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11713" y="2924175"/>
            <a:ext cx="1243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7" descr="Tyre 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8138" y="2924175"/>
            <a:ext cx="124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4" descr="Tyre 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21238" y="1268413"/>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5" descr="Tyre 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99250" y="1268413"/>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8" name="Group 9"/>
          <p:cNvGrpSpPr>
            <a:grpSpLocks/>
          </p:cNvGrpSpPr>
          <p:nvPr/>
        </p:nvGrpSpPr>
        <p:grpSpPr bwMode="auto">
          <a:xfrm>
            <a:off x="7596188" y="0"/>
            <a:ext cx="1512887" cy="641350"/>
            <a:chOff x="7596336" y="0"/>
            <a:chExt cx="1512962" cy="641606"/>
          </a:xfrm>
        </p:grpSpPr>
        <p:sp>
          <p:nvSpPr>
            <p:cNvPr id="22566" name="TextBox 68"/>
            <p:cNvSpPr txBox="1">
              <a:spLocks noChangeArrowheads="1"/>
            </p:cNvSpPr>
            <p:nvPr/>
          </p:nvSpPr>
          <p:spPr bwMode="auto">
            <a:xfrm>
              <a:off x="7596336" y="0"/>
              <a:ext cx="1008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a:t>
              </a:r>
            </a:p>
          </p:txBody>
        </p:sp>
        <p:pic>
          <p:nvPicPr>
            <p:cNvPr id="22567" name="Picture 69" descr="Student sheet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9" name="TextBox 21"/>
          <p:cNvSpPr txBox="1">
            <a:spLocks noChangeArrowheads="1"/>
          </p:cNvSpPr>
          <p:nvPr/>
        </p:nvSpPr>
        <p:spPr bwMode="auto">
          <a:xfrm>
            <a:off x="107950" y="1052513"/>
            <a:ext cx="1223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7030A0"/>
                </a:solidFill>
              </a:rPr>
              <a:t>Jantes</a:t>
            </a:r>
          </a:p>
        </p:txBody>
      </p:sp>
      <p:sp>
        <p:nvSpPr>
          <p:cNvPr id="22540" name="AutoShape 4" descr="data:image/jpeg;base64,/9j/4AAQSkZJRgABAQAAAQABAAD/2wCEAAkGBxQSEhUUEhQUFRQXFhcWFRcVFRcXFBcXFBQXFxcUFBUYHSggGB0lHBQYITEhJSkrLi4uFx8zODMsNygtLiwBCgoKDg0OGhAQGiwkHyQsLCwsLCwsLCwsLywsLCwsLCwsLCwsLCwsLCwsLCwsLCwsLCwsLCwsLCwsLCwsLCwsLP/AABEIALcBEwMBIgACEQEDEQH/xAAcAAABBQEBAQAAAAAAAAAAAAABAAIEBQYDBwj/xABNEAACAQIDBQQFCAUJBgcBAAABAgMAEQQSIQUGMUFREyJhcTKBkaGxBxQjQlJicsEkgpLR8BUWM0NzorLC4VODk7PS4jREY6Ok0/El/8QAGQEAAwEBAQAAAAAAAAAAAAAAAAECAwQF/8QAMBEAAgEDAwEGBAYDAAAAAAAAAAECAxEhEjFRQRMiMmGx8IGRocEEM0JSceEUYtH/2gAMAwEAAhEDEQA/AMjuumWcEc69HUV5vu830q+delINKwe5rDYcBWQ+URdIPOT4R1sgKyfyiL9HCfvsPao/dVU/Ehy2MNaiBRFGuoxBajRoigBWo0KdQMVKlRpgClSNCgA0qFKmAaVKlQAaVqRNtTUD+VktfW17Um0gJ9qVRtn43tnCRqzMb6KCTYAkmwHhUtlsbHQjiDoR5imncBtGlSoGAihTqFMAGm040KABTxTKOagQbVzenE0wmgBtCjQNADb0qVGgCz3dP0y+deox8BXlO7pvMnnXq8Q0FcMty4bDxWX+UIfQx/2n+Rq1IrM/KAP0dP7Uf4Hpw8SKlsYAU4UKQNdRiGjQvSoAjY3OtiO6p0Xh3rcdeo6Hw61G+esOJ9w/dU+aFXFmHj0IPUGoWNwMjcJMw6MLe8DWoakMdFtAHizW8FU/EipcOLidgqs2Y85HjiQeJNm9g1qjk2dKo4A6H0eVut7VZx7uPEqPLa0gJUK120JUqx5ddOR48qh6ni4Ibj9qKrFVsSD6SyF0PgLoL12wWJzrfxIv1tzrpHAq+ioHkPzp9q1hFrqAr0gaFqVaAPBpwpooikA6uWGwyRuHRQGHAnUC/RTcD2V1pUmk9wNNsDeGbtY47izOqi2mrGwJ49eVq0W+O1BAY45UWcMha8iq1iDbS4048qwGzpck0TfZkRv2XB/Kth8qakSwXtbI9tLc1vz8qwdNa0kWngqpMTs9xd43iPNo3NvPK119grE/OJZCwjACgkB20J6G3lrw51Z0K1UGurJYFBsL8ba+fOlRNCrABoGiaFMBUKNA0AA0KNA0CAabTjQoAbSpUqALLdOPNMtuVeqINKxW4ezwAZOtbYVwyeTSCsh4rN7/AI/Rl/tV/wAL1pBWe39H6L5SJ8GH504eJDlsedUaFGuoxFRoUb0AGjXBpulFJqLgdhV/tMZ8FC3NHsf140Ue+B6oK0GE7+AlX7BEn7EmUD/5XuqJ7pjM+aVI0KsBWpWpUb1QCo029G9ABFGmg06gBZra9NfZW++VQX+bN1Eg/wABrAEaV6B8oJz4HBy8rLc/jiv8VrOXiiNGANKmhr8KIrQQTQpUqYANCiabQAaBo0DQAKFGgaABQo0KABSpUqAPTd2MNkgXyq6FRcClkUeAqUK882HCqHfgfojeDof71vzq+FUu+Y/Q5PNP+YtVHxIT2PM6VKlXWYirjiHrsKiYrjSYHMtQBoUqkZJSY9a0+6chdJ49O8jX8hE7j+/FHWRRb1tPk82W7YhbPEVZMzAscwVJY8wIC8SCdPHlUVH3QRnQaNStr7PbDzSQuQSp4rcqcwDAi4B4Hp1qIK2TAVKjSqgGmlSoigA0aFBmtxpAEmtjiFbE7JQB3IjsVAhOWyl0CNISFJzWuQWy3AOptWc2Bu3ice1oE+jBs0j92JfNrd4+CgkdK9b2HupFh4xFJkxDAWzOgsBxCqpvYDXzvWFWWw0eFLGeelTAakbWwHYzyxcAkjKPwgnL7rVGrdCDSvQpUwFegaRoUwCDSoA0r0AKgaN6BoAFCjQoAFKlelQB7HELAV0FNFOrzzYcKqN7RfCTeSn2OtWwqt3mW+En/syfZr+VVHdCex5YaBqVhMEX14L1624hRz8+Ap8+1sPBpGDJJzykBR4GbifJBbStJ1knpirv3uZqPJwXCufqNbrYge00yTAyH6jHyGb3C9RX3jm+qI0/UDN62e96Q3oxA4mNxzDwxEf4b1HaVfIdogaKxsRZhxBuGHmDrRCjoKsId6IpFCT4dQBaxiuAPHsmJX1gg10n2XdO0w7CWPmBfMPDXUH7reotVRrfvVhW4KaAEvYAkk2AAJJJOgAGpJPKvVN1tnpgWRWscRI4jlOhCEqWECdbWBYjmw5AVmNg7O+bqkzAHFTm2ERrjs1IObEyfZ0ubcQoJ+sK5Y3aoXEw5CTHBIhBNruQ4aR2tpdjcnzNE2592ILGTR/KpskK0WJXg945PxLdkbzIzD9QVgga9h2xs04jCYmAXLL34wWvZkLFAvdFg3ZkaX1Ztb3rxtWvqK0oyuhM6Xo3pgNK9bCHGkKCIWIVQSx0AUEsT0AGprQ7O3eULnxMgQB41ZFDu4WUuEkbIpBUmMqAmZixynIeCbS3AqMDg5JnCRIXc2AAtzNhmJ0UX0uTXoexPk4hhAm2i6yEWtEpIiB0srN6UpvyFgb2s1Bphg5ocimGB41KfoxeczROweNUGbs3lR1OZgWyxsLqQSIe3d94g3cDPMdbZhaMEaxu6sRxvdYzyAJ435pVXLESkuTd4rbEUUZytGkaXXSyouXTKANBbhaqTYe83zmd1gjkkCKCTYAEsdPSIAGh1JB6A2ryzaO05ZyDK17eio0ReVlXl8a2vyRYwLJOnNlQg/hLAg/tD31MqNo6pMd+Cn+UDAyJiWkkVVDkWytfgthmHIkLwBPA1l69C3xgijxc4mdVWbs5SZXKqAoCqFsb3urCwIPePWsy+82zofQ7SU9YoljH7b2c+00L8Q1hRb9B6eWUBmX7S+0UVcHgQfI1cn5RIB6MOIt/bsPdej/PfByd2aKax+2scyjxs5PuFP8AyKn7Pr/QrLkpqFaOLCYLFf8Ah5VD/ZUmNv8AhSd0/qgedVe0tjSw3JGdRqSo7wHV49TbxUsBzIrSH4mLdnh+YOLIFA0FYHUaijXQSKgaRptABoUr0qABSpUqBHsop1MFPvXnm4RVZvFiVWFkbUyKVAvbQjUk8gBVizWBJ4DU15Rv3t0u5RT6Q18Evovr4n/Wpk22ordg3ZXKrbm3M57OI2jGhI0zAcvBeg586rBEbXsQOttK7bMwd+83DkOp6nwq0cXFq6IUko2Ri3cg4/Yk8UZd47KLXIeNitzYZlViRrpqK6QYNQoBFzzJrT4kiXBMASzfNw72WHudmscgzkfS2+hbUgqTIBe40zsLXUHwFOlncGcJcAp4ae8Vfbk4T5uZMXiGK4eJSMvKdzoIz1X4kWHA2WwNk/OHOY5IkGaaT7KdBf6zWsB5ngDXXbOKGKtGoKYaFe6PsgG2cjhmJYAfi86mqlsviNEfFbYlxDPjYmObKY5ENiVQi5ydBoTccbHoQ1apDDTnULZmKbCy34i9mH2lJv6uGh5ECrLaGHWGUZDeKUZ4yOFjyA9Y9RFFJ6JafkDyj2/dXElwJNMrxQsCFF79mpYM2Yk6toLDQGw5nyje/ZnzbGTRgWXNnT8EneUDyvl/Vrd7gTEwwPxASSL0QcpSQnVstwCpQWzC5A0PESN+t0ZcbJA8GUNYxyMzBQq+krHmbHMLAE94eJpUpaZNMHseSE1oNk7o4iYKxjdVYF1Wy9rIq2zNGjsot3lGZiBdltetjh90sPhJVjzPJP2Dyo/0aM0isq5cOJLomW+Yk3PfXUAEF20t7VbscUH7JxE6sHBkilDOMyJkKuxDRq6yBcpV/HTSVbohJFVgJYcKJJIEcwxiOR3Z40kmws8BQoQVLNL2vaAoMigwgDvHWLtTHLBD2eJxEzzZTBIl0LPHCWOFmhygdgVOVwW1uWuGOtUGN22WCBFAZO0ImKgTXmkaR8h17IZnNgpJA+tqb0be2+tzqSTxJPM0lTlLMh3sWOK23JIGszKHIL3cs72uB2shsW4nugBRc2UVVJo/8dK7RipWxdmHET24ItjIediNFHi1j5WJ5VcnGlG72QlduxY7E2QZu81xHe1xxYjiqX954DxOlW2zd6IIMbh4YRde07N3U/Rr2ndsv2zmyksenPln9794BrhoCFQd2QroDbTsl+6OB68Ot8azEag2I1BGhBHAiuS0qr1T+C4/stu2Eew/Lps0vBh8QASUcxGwvpKMy39aEfrV5LBst25W86+isaFx2zCT9aJZbDiGjs5A8e6RWB21u7GmHMsQN1IZu8SCh0vY8CLg6cr1cJ2ai+onHqeeDYp+0PYaZJsZuRBq6oV16EQZqbCunEEdD+41othb7TQ2Sa80f3j9Ivij8fUfaKearcbswNqmh6cvVWc6SazkaxsbHG7MjxKHEYNlJJ1XRVZuJV1/q5PvaA8/tHPq17ixBBIYEWZSOKsDwNVOw9sS4OXMnk6H0XW/osPgeINbba2FTFwjGYQEsBaRPrEKNY3A+uo9E8xp9gVlCbpOz8PoVuUNNNCOQMARwNE12EgoUTQvQIFKlSoGeyinVm13tU+hhMQ366j/ACUTvNMfRwEp82J+CV510a3J28uNEUJvzvfwVRc/C3rrx3A4VsZict7FyzMbXyqoJPsAsPVXoW2t4Ta2JwcKj0bSySga62IzDpUfZW1RYvhcHgRxUsiEnkSpLHXlpUwdm5e/dyZZwZAS2AtYCwrk2JH2vfWnXekD0IsEv4cFH8StJt9ZeRjH4cNEPyrp7R8MiwN3TmwkmYyNGqyp2cbK5PaA2IgEJYD6S+btRwNuBtTbH2dPJkRYpLk2uUYKPFmIsAOvhWnwO8+NxAbsZZGK/VAjVj3SRlGtybWFudqZvBt3FYZxG+Kd5LXdUY2S/BWJA1PG1tKzjOSeEOxJ2phJliGEwsExiU5pJBE4Mz2ALE24aadBYa2uWS7u4lMMsccEheQh5jYC1vQiuSOAJJ8WPQVWYLbckqu0kswVBcntGN2J7qgadDz0tU7Ymy8Xi7NGrCI/1ssjpFrzVjq/koPqpXltbzeRlViNysc/9Rb8UkQ08e/U5dzsU2F7KTsldHvETMlsrekGIJtbU+vwrQybv4dCEM+InmAu6wBQgHVs4Yqv3mZeFYvaW0VGI+bxIVIfKWd1ceGWyjQkjWpdRyewWPUtwo4sHC8Uk6SyZ+0ZUKhULIi5QzNdvQvwHGtFPtYH+jH95PyavDty4ExM8kc9lIDMWUDgpAIsxAtxPGp+H2bnimdT2fZw9rZeZ7TJYG9ud768PXSk5N2YI1m90uLxCmNMDnS988ixSm/VEuQD4m/kKwuN2ZiQbyQz36tG50HAXtoB0rnBteRODMD4Ow/Op0O9eIXhNMP17/EVvBThtH6ieSjlBXiCPMW+Nc61se/GItZpCw+/GjUn3oRv6TDYV/OAA+0CtO2fWLCxlYwa0W2sT8wwgjWwmkvcjiGIGdv1RZR6jzNTcFtPCswYYFMykNeNnGUgggkcPbTdrQ7PxbZpVxKsBYdnIrAAHkpU9a5q01Ukk9ll/wA9ClhHnGCwrTSpFGAWchVuQBc9SeFaHGbrL2KmKQvLYsAQqidQrGRsKh+kZUy+kwGe5ygZbG1G6uBv3MXiIyDp2kQ48bgqB7q0eH2epjYLjFeV7Z5FlaGSSyhLZ3WTsrqqhsgBawubAAXrXQmxc/I3tcTYQo3GJypHg3ev5HM3sp+y4lPbYd9RG7wMPuH0fbG61w3Z2WcNjJplMfZTqC6xsvdlBBzIoN8pzPyGvIA2EvaEDrjjLGrtFNGuchGsJI7gE6c1tr4VlLN/mUmeWY/CNDI8T+kjFT45Ta48Dx9dR61/yhYD6RJ1F865XtydLAE+a2/ZrHZhXfCWqKZDVh1C9KlVgQ9o4TOLj0h766bl7wHBz97WF7LKvhyceIv7L+FSKpNrQgNccxesakE0Brt7Nl/NcTdNYJ7vGRwDHVh01vfTTUgejVbVnsWc47Zz4ZtZYNYTz7tygHvTyv1qnw0udQ3Ue+poSw4Pp6DlydKaadQroJG3pUbUKBnswNGmiiWsL155seXfKbN9Iq/eY+yw/OrLcLCXwyW0zMzE/rZfgoqk+UjWZD1Vj7ctbX5PIR8ygPg3t7RqVL8tE/qZ52sWlRJRY1ZzCzHzPxqBihr4V2syNhujC+FgOLs/0pCxqiuxsua7sF0JOYhFawJsbi4IjfzNmmlknlIwkD2fPiSwcEgFl7NjnYg3FzYaDWp0G/8A83V2z9q5ULDCoKJGFuFdm43K5e6hsMvG9ZNMdLtDEMZ2kc2uqo1lBLotwHzBQAxPU24865E5XcisGy+eYLABYYoWxcwIbtJVAizMARIE1FrZbE5rW41GO8LYjO2PxLR5GKHCw3WQkcmfkniL3+7WfxWzp4UYL2cilM1imSZFYEZiNGGoIy5ibrwqsxmO7XESPGrEGRrMugCs5YCxUgLrpcaWpqNwuanae9b9kYsMi4eLoo7zdSxPE+JvWKlnPbK5JJuGJPHum/5VrfmAxCk4ZHjmW+fCym83D0orquf8Fr9ByGZiSSSURqBfgbqAQRxvcaEc+mtWlFLAjSbnS9ntcAaZyy6G39JH3bethWh2Sv6JjDy+Z6ftk/x5VmosZh0nyt2jPZSzoQoSwBGVh3m87j4Cr/CxSNFIEkyJ83+mvlylCWBzFuAF73GtYt2aZRj6VdMXAY2KtoR41FaXpXcpJq6IOoNIygVFZyaQo1AazYU3ZYLEz8ycq/7tMw9pcj1V55h7lhqb3ve+vjrW52qSmyEH22Yn/i/urE4Ed71Vx0e85y5k/pj7Fy6LyLzDYliLFm08TUv509tD7QDVXC9jUwtXVpi1lE3LnZ2NDhe6+YMsbqnfYltTLbKBHGADxLEkW0GtbHeDY8mDw7YiPESOqFbrbKQrEDMDmPC9+FeaXIOZdTYqRc2dG9KNrcj/AK17PsCZcfs7Ll7skRidTfRlurAm9+I43vzrkqU1CXkUncz2z8Ti3i7SOYOuUtYsS2gvaxFr6Wteq5d7sw76wv8AjiHxtWX2LvG2BnaOJu0hBJyygow0uVJ4K4PdNrqSNORrmXOIkc4aCVwWuERS+QOdAWUWAvcC9uFVCnnLYXNau1sI/p4TDk9Uuh91Bo9nv/USr4pLf3G9ZwbCnsDK0UClHkF27VzHHGJGdBHmUizLa5FyfOrDC7oKe+8kkirIoNh2YMb4Pt82hJB7RkTjyPqp3W0hYJ52NgW4TTx/iVWHtFqg43ceGU3THx8LAPEw94Y/Cu+x3UKseQMJYkCAKHmz/wAm/OJZEZrtftJIgq3Ci/DWqzeOdoIQynI5+bBVcqZf6Oft+0j4g5hFckDXhzqdU9rhgs929zZ8LOJEnw0iEEMFkIbqCFYW4jrzNcMVuVilllMcQaJnLpldDYNqVtfS3D1Vko95phxCH1EH3GtVtfHvh3iVSSJFYg3IsVPDTwtSUpRmnbLwPoRpt38UnpQSj9Un4VClwki+kjr5qw+Iq3g3onXg7jyY/nUxN9JubsfxANXR2k1vEVjK2pVrxvm3/p/8IfupUu2f7WKxtFrnjXshpwqNtRu5665zY85+UOLuxNbqt/af8tar5MMQGwKrzjkdD6yHH/M91Vm+GG7TCNb0oznH4dC3uB9tVfyZ7bSB5IpXCrJlZSxsoZbg3PK4I1+6KVLwNcNkvEiFjR9I4++/+I07ZuCV80jeihRBwtnlJWN5AdDEGsD1JA4XImJgBNiJLn6LtnuVYBnBltliJOtg6sxGoU6akV02zvR2YCwCxsvZsFUEILlATlBKgSEADLleNr3zGt5z/SjOxX7YwpJAiw0t37zDsm+jDWJXgQLEXA5a8rVXDBTQqQGZVcMCORHom45H38KOH2jMDczTFuvavf23rv8AyiWP0t3uLFgQJLfit3uJ9K/qoULILixO2GaIKc6lLFCtnS8cQSMZW9ADvHnrITUKPY75cweIx2UMVJJsS19ALlgbL1u6gc7WGMjyhT3XVvRdbqxtbMroTxFx468WBFV0ndOZCUbqpKnQ6g/up6OANEFWIMSxZI792U/Sqoy6YedQQbGRVyvZSQba3tpsGIcXGZHYksuQThLTAcMuIX64B+sL+BrzTGY92QKwW1wSVGUtYuwDAHLYGRjoBqdeFWkGIdPmrozKFjkJIPRzmBGtxcqLH2Vzziyky0TcmdcVmbK2HYX7ZGUqVULewJuGsOFtCegvVrBAzYXEuptkw128Qc1x5WDV32LiJZ8Kk8Vo2YtnQX7NgCyswF+7cX0/gxcFjFjsGl7JXiUHvAXGuhB4+lS1ttJ9B2M3Nd8MrNbMhsCeJj5c+AJYDyPSqsCtVtOWN4nYEMS+XPnLNlvwZb6am48F8aqNrbIlw7ASAZW/o5FOaKQdUccfLiOldFJ3uSyuCU9RTlSuqx1uhFvvOP8A+Xh/M/4jWNwA1Pl+dbfai9pscEf1cjL/AO4G+BrEYE6+quP8Ps1/tL1ZU9/giYKeKCrekL8K6iQg1tNyN8fmcUsZF7ntI73ILZVVkOt10XN6m4aXxJBHKkGUlc5sudcx10XML8ATwvyqJxusgsGi3gbDMcQ6xasyTKwuD+kd54mzcDfVSADZhpyMfcPFqrETlEgjljnEjOqss0dwtlveQFSwIANtDpz5bf2QUWRu1drZZUGS0DRyuFXsXDEMRmHC4tcA6VS4SAcW4cqzirqw3uadN7I3hjSRZBaOSExxItsjRCKMrK7ZrqvKxubnpUeTeOcyK8SBAsIhs9nzKMnea4FyezTlbSoKKBwAHlT71qqK6iDPicRIpWSdght9Gncj7oAUBFstgEW2mmUVDbZq20uD/HEVLvRrRQjwBm8QmUkGtpvObrgT/aj+5EfzNZDaBvI3n8K2G9CWXBL/AGvuWIfka5Z/mQ/l+jGtmV9A0aFdogUqRoUhHsYqFtU90edYFd/MX/s8P+xJ/wDZSxO/U7CzRRceWcfFjXFpZtqRqxEGve1spzX+yePqHH1V5TtXCmCV4j9U6eK/V15/6VqMJvvIjX7FG8M5H5GuO2YBjsP28a5ZYjldOJy6lBewuLDQ2GoYVFtErvZ+vv7ClZ7HPCbb7HDxqxbPlZ1UFhnDTPYPcEWIeQk6EgR26iqkVjeSQ3kY3J0004WGg5Cw0FrCo202/SLDghSMc9IgI/8AJf10+TFX5Gt4JLJmG9OVK4dt504YgeNaJoCbHKoBVj3Tx8CODfxyrvikssgcASxMqsp1zqbjMGHGxC+YYGq3t08fZUuTGghW6oUPjkGVfcF9godgIcqA+joehPwPP/StBsaInCtG8edgXKLmKuyi2dQddedrcvXVFs7BNPIFHDixHIfvrtjNqjtrw2VEsFPBiV4uDx1t7AK55d52Q1yW+1NpP2iQpdI4CoQLddTrmIvxsbe3rUna2EzqmW2YKthcDMDxAubXFgbedQF2pFMQZE+l07yta9j3bjUHzqXtSfJksBmyABjqV01sOvCjZxSWRlfMDHlQGz3EjkcVy+gtxp1Prq72bt7umOULka2YFc0LHq8fI/eXgbcONZ5efEk6k8yeppwro7NNZ3JuX+L2Ijm+HOU2zdk7CxHWGcnK48GIPi1ZXFK0LFWVl1ysrEE3AH0g6A3B9fE1ZwYoqpU96NgQy3IGvEgj0T41Q7XxvbytIbKO6oAveyjKNbeHOp7ydn8wZuN1gJsJisPzsJF/WUox9WVf2q89i7ra6WNiPHgRWm3M2j2OIjc+gwMT/hcAf4gp9VRN9tlHD4ph9WTvqeRvx9+vkwrGK01ZLnP2fvzKeYpjMOeNMkFj76fhrWVgbggg+DLxHwP61PxQ5107okVTNjxIZCz9hZI2I+cX7Iu5WOMOADfViegte4teomH1HlWj3RwjZZ5WaEQN9DIJVzDuKHDa93KGcAhioN9GDAEKo+6BG36xA7OOJYmivKSVdr3EKCOORbMVIZZPTGpyC5a2as4pqZtsD5wsKhRHCpVQsnap3maQlJOJUmQWB1AABuQSYUiWqaasgO8MnI12qEDUqJ7itUwOlEtTajbSmypbmdPVzqm7ICuwsfaTKv2nAPrOvuvWv3sb9IhT/Zw5j4GRjp7AKrNxNnGXEBuSj3tp8Mxp+OxnbzzTDg72T8Cd1fcK413qyXCuV+kbSpt6V67SRUqF6VIDTfzBflOv7H/dXLEfJ/MR3Zoz5qR+deheVG56V5faz5NdKPLRuRiFOrRe0j8qutj7nY+JhLEIypFmBayup4jvrY8OPUV6Hg8CGBklsIl1N/rW5Dw//KrNu45piLHKi+iugHmep+FW5vT3uorZweXbc3RmUvJZTqSyq6MRdmAuUJFza+up89Kzq6aEcNOhFerNPLEto4g2mUBRoB0sQBbwqi2hhcNObzxvhJftMrdifKS108mDAdaUazW+wOHBini6H2/6XFBVPgPWK0r7lSkZoWWVTwKkMP2oyfgK4puXiidUt6n/AOkVoq8OUTofBRyMBpdWP3b28rkC/q9tdEgMyBEW75zwudGCj429tbvdj5M+3u0swCL6WWx10OUgNobG+pFripW0NnYJe5CJ2AUrdWEUZF9TdFLtfpoDbj1HUuroNJitpYtIImw+H7zEfpEg1sOcYI9hPC2nWs3cV6dgIlijEYZgovpY21JJ4+fMmowmiV8kiKyng6xl7eDKBf8AjnSjNRwsjcbmI2ZEGZT98fEVebzQhmjv9j42/dWiSCKzFIUsAbFo1U6C+YC+ZfXY6cK74PCxSG0kaOcqBc1xYZeAI4U3U7ydg0nnwwfjRGGP2jXpx2DhPrYcjyZ7e400bsYJuCsP94wPsJp9vHgNDPMniYD0z7TUdieZvXpWM3Pwx0BmUj7ym/lcVTSbmw30ml9YB/Kn2sWGhmUQuOB+H7q2UsJ2lgLccTBw6t0/aGnnlHI1ITcAMLpiRbxjv8GFTtibqz4SYSJMkikZXTIVDqeIvmNj0qKs4tXi8r3Yai9meX4ScjTy08RoLj2+2pbYpiNVFvXWo3/3VKE4qAEqbtKttRrrJbz0bodeB0yOGl5Hgf3VrTqKSuiGrOzOkOLIPD3/AOlbfZmEIhw6iOVJbB+1jIWW073LxtezouZVkif6pVu73icKVsDc+Hd4258a2GJ3giKzdhJkHZyPlGiy5kWGPMHOeKZO4e6WUhWIK63JNsRkYsSM7uQO8SRlRUXUk6INFHDujQcK6tiVPX2VK2fsmUxKwidlbUEISCL8rDwpS7OccYnHnGw/KtIyxa47Fd2o611ixAB41GxKZTqLeYtTIrGi4i2Ey/aHtFVGKmzt7hSnccFHrrTbmbCB/SJrLGgzAtw04yHwHLqfKpqVUo3Y0ruxYLGcFgLcJ57oOoLizt+oml+tUSJlAA4AWrrtzFtipe01VAMsS/ZQcz95uJ86gGBvtH2mpoJxTlLd+7DlwiZSqFkf7XvoXk6/CujUSTSKVQe0k/gClRqA92BpWJsVI9YBB9tKlXlm50xKGVVEhLBdQNFXpqqWB9d7Vy+bqo0VR6hRpUPOQODt4U4PSpVAHF8PCxBaONiOBaNSR5Ei9Mbd/D4ghGiBzaekwHjwIpUqcVeSB7ErbUsOHgGAw94kVQGy3BAY3tfiS2pJ8bc6oINjE8JJW/EUI9mWlSqqkm5MUVgm/wAjMRYuP2F/dXL+bxGoK+YXKfcaVKoRRwx+ySqMxa5VGPj6JqJsuMHMxIFsg5/Y8AaVKnfAupbrI1hYj8qfnJ4gGlSpJDGmJeaLXGeEEd1Sp8G09YpUqYEHtpoTyt53B9VTsPtpW0PdPlcUqVaWurgWMU3K1weI9Vswvpe2nQjQ+GA3q3MyEzYYDIQXMYNgBzaO/AfdPDlfhRpVlCTjNW6hJJxMNLwFqEFr68P41pUq9A5zcbq70CGMQSOVVb5DYn0iTlNhcak2q+xO+EEfpy69Ajn/AC0qVZOmmy1NpFHtbfaNkukOcXsGksBcC98o1PHwrFY3aLzG5sPBQFUeQFClWkYJEuTZot1N0zMVkltk4hb6sBxLEcF8Bqa2GBw6YwAf+UX0UF1M5Giu9vRRdcqddTwFKlXI5OVR36Wt9f8AhrFJJEyTdHCH6hHlJJ/1VEl3NgPAyD9a/wAQaNKq1y5K0oiybkR8pJB55T+QqNJuR9mU+tB++lSp9rPkWlEZtyJL/wBKv7H/AHUqVKn2s+Q0I//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GB" altLang="x-none"/>
          </a:p>
        </p:txBody>
      </p:sp>
      <p:sp>
        <p:nvSpPr>
          <p:cNvPr id="22541" name="AutoShape 6" descr="data:image/jpeg;base64,/9j/4AAQSkZJRgABAQAAAQABAAD/2wCEAAkGBxQSEhUUEhQUFRQXFhcWFRcVFRcXFBcXFBQXFxcUFBUYHSggGB0lHBQYITEhJSkrLi4uFx8zODMsNygtLiwBCgoKDg0OGhAQGiwkHyQsLCwsLCwsLCwsLywsLCwsLCwsLCwsLCwsLCwsLCwsLCwsLCwsLCwsLCwsLCwsLCwsLP/AABEIALcBEwMBIgACEQEDEQH/xAAcAAABBQEBAQAAAAAAAAAAAAABAAIEBQYDBwj/xABNEAACAQIDBQQFCAUJBgcBAAABAgMAEQQSIQUGMUFREyJhcTKBkaGxBxQjQlJicsEkgpLR8BUWM0NzorLC4VODk7PS4jREY6Ok0/El/8QAGQEAAwEBAQAAAAAAAAAAAAAAAAECAwQF/8QAMBEAAgEDAwEGBAYDAAAAAAAAAAECAxEhEjFRQRMiMmGx8IGRocEEM0JSceEUYtH/2gAMAwEAAhEDEQA/AMjuumWcEc69HUV5vu830q+delINKwe5rDYcBWQ+URdIPOT4R1sgKyfyiL9HCfvsPao/dVU/Ehy2MNaiBRFGuoxBajRoigBWo0KdQMVKlRpgClSNCgA0qFKmAaVKlQAaVqRNtTUD+VktfW17Um0gJ9qVRtn43tnCRqzMb6KCTYAkmwHhUtlsbHQjiDoR5imncBtGlSoGAihTqFMAGm040KABTxTKOagQbVzenE0wmgBtCjQNADb0qVGgCz3dP0y+deox8BXlO7pvMnnXq8Q0FcMty4bDxWX+UIfQx/2n+Rq1IrM/KAP0dP7Uf4Hpw8SKlsYAU4UKQNdRiGjQvSoAjY3OtiO6p0Xh3rcdeo6Hw61G+esOJ9w/dU+aFXFmHj0IPUGoWNwMjcJMw6MLe8DWoakMdFtAHizW8FU/EipcOLidgqs2Y85HjiQeJNm9g1qjk2dKo4A6H0eVut7VZx7uPEqPLa0gJUK120JUqx5ddOR48qh6ni4Ibj9qKrFVsSD6SyF0PgLoL12wWJzrfxIv1tzrpHAq+ioHkPzp9q1hFrqAr0gaFqVaAPBpwpooikA6uWGwyRuHRQGHAnUC/RTcD2V1pUmk9wNNsDeGbtY47izOqi2mrGwJ49eVq0W+O1BAY45UWcMha8iq1iDbS4048qwGzpck0TfZkRv2XB/Kth8qakSwXtbI9tLc1vz8qwdNa0kWngqpMTs9xd43iPNo3NvPK119grE/OJZCwjACgkB20J6G3lrw51Z0K1UGurJYFBsL8ba+fOlRNCrABoGiaFMBUKNA0AA0KNA0CAabTjQoAbSpUqALLdOPNMtuVeqINKxW4ezwAZOtbYVwyeTSCsh4rN7/AI/Rl/tV/wAL1pBWe39H6L5SJ8GH504eJDlsedUaFGuoxFRoUb0AGjXBpulFJqLgdhV/tMZ8FC3NHsf140Ue+B6oK0GE7+AlX7BEn7EmUD/5XuqJ7pjM+aVI0KsBWpWpUb1QCo029G9ABFGmg06gBZra9NfZW++VQX+bN1Eg/wABrAEaV6B8oJz4HBy8rLc/jiv8VrOXiiNGANKmhr8KIrQQTQpUqYANCiabQAaBo0DQAKFGgaABQo0KABSpUqAPTd2MNkgXyq6FRcClkUeAqUK882HCqHfgfojeDof71vzq+FUu+Y/Q5PNP+YtVHxIT2PM6VKlXWYirjiHrsKiYrjSYHMtQBoUqkZJSY9a0+6chdJ49O8jX8hE7j+/FHWRRb1tPk82W7YhbPEVZMzAscwVJY8wIC8SCdPHlUVH3QRnQaNStr7PbDzSQuQSp4rcqcwDAi4B4Hp1qIK2TAVKjSqgGmlSoigA0aFBmtxpAEmtjiFbE7JQB3IjsVAhOWyl0CNISFJzWuQWy3AOptWc2Bu3ice1oE+jBs0j92JfNrd4+CgkdK9b2HupFh4xFJkxDAWzOgsBxCqpvYDXzvWFWWw0eFLGeelTAakbWwHYzyxcAkjKPwgnL7rVGrdCDSvQpUwFegaRoUwCDSoA0r0AKgaN6BoAFCjQoAFKlelQB7HELAV0FNFOrzzYcKqN7RfCTeSn2OtWwqt3mW+En/syfZr+VVHdCex5YaBqVhMEX14L1624hRz8+Ap8+1sPBpGDJJzykBR4GbifJBbStJ1knpirv3uZqPJwXCufqNbrYge00yTAyH6jHyGb3C9RX3jm+qI0/UDN62e96Q3oxA4mNxzDwxEf4b1HaVfIdogaKxsRZhxBuGHmDrRCjoKsId6IpFCT4dQBaxiuAPHsmJX1gg10n2XdO0w7CWPmBfMPDXUH7reotVRrfvVhW4KaAEvYAkk2AAJJJOgAGpJPKvVN1tnpgWRWscRI4jlOhCEqWECdbWBYjmw5AVmNg7O+bqkzAHFTm2ERrjs1IObEyfZ0ubcQoJ+sK5Y3aoXEw5CTHBIhBNruQ4aR2tpdjcnzNE2592ILGTR/KpskK0WJXg945PxLdkbzIzD9QVgga9h2xs04jCYmAXLL34wWvZkLFAvdFg3ZkaX1Ztb3rxtWvqK0oyuhM6Xo3pgNK9bCHGkKCIWIVQSx0AUEsT0AGprQ7O3eULnxMgQB41ZFDu4WUuEkbIpBUmMqAmZixynIeCbS3AqMDg5JnCRIXc2AAtzNhmJ0UX0uTXoexPk4hhAm2i6yEWtEpIiB0srN6UpvyFgb2s1Bphg5ocimGB41KfoxeczROweNUGbs3lR1OZgWyxsLqQSIe3d94g3cDPMdbZhaMEaxu6sRxvdYzyAJ435pVXLESkuTd4rbEUUZytGkaXXSyouXTKANBbhaqTYe83zmd1gjkkCKCTYAEsdPSIAGh1JB6A2ryzaO05ZyDK17eio0ReVlXl8a2vyRYwLJOnNlQg/hLAg/tD31MqNo6pMd+Cn+UDAyJiWkkVVDkWytfgthmHIkLwBPA1l69C3xgijxc4mdVWbs5SZXKqAoCqFsb3urCwIPePWsy+82zofQ7SU9YoljH7b2c+00L8Q1hRb9B6eWUBmX7S+0UVcHgQfI1cn5RIB6MOIt/bsPdej/PfByd2aKax+2scyjxs5PuFP8AyKn7Pr/QrLkpqFaOLCYLFf8Ah5VD/ZUmNv8AhSd0/qgedVe0tjSw3JGdRqSo7wHV49TbxUsBzIrSH4mLdnh+YOLIFA0FYHUaijXQSKgaRptABoUr0qABSpUqBHsop1MFPvXnm4RVZvFiVWFkbUyKVAvbQjUk8gBVizWBJ4DU15Rv3t0u5RT6Q18Evovr4n/Wpk22ordg3ZXKrbm3M57OI2jGhI0zAcvBeg586rBEbXsQOttK7bMwd+83DkOp6nwq0cXFq6IUko2Ri3cg4/Yk8UZd47KLXIeNitzYZlViRrpqK6QYNQoBFzzJrT4kiXBMASzfNw72WHudmscgzkfS2+hbUgqTIBe40zsLXUHwFOlncGcJcAp4ae8Vfbk4T5uZMXiGK4eJSMvKdzoIz1X4kWHA2WwNk/OHOY5IkGaaT7KdBf6zWsB5ngDXXbOKGKtGoKYaFe6PsgG2cjhmJYAfi86mqlsviNEfFbYlxDPjYmObKY5ENiVQi5ydBoTccbHoQ1apDDTnULZmKbCy34i9mH2lJv6uGh5ECrLaGHWGUZDeKUZ4yOFjyA9Y9RFFJ6JafkDyj2/dXElwJNMrxQsCFF79mpYM2Yk6toLDQGw5nyje/ZnzbGTRgWXNnT8EneUDyvl/Vrd7gTEwwPxASSL0QcpSQnVstwCpQWzC5A0PESN+t0ZcbJA8GUNYxyMzBQq+krHmbHMLAE94eJpUpaZNMHseSE1oNk7o4iYKxjdVYF1Wy9rIq2zNGjsot3lGZiBdltetjh90sPhJVjzPJP2Dyo/0aM0isq5cOJLomW+Yk3PfXUAEF20t7VbscUH7JxE6sHBkilDOMyJkKuxDRq6yBcpV/HTSVbohJFVgJYcKJJIEcwxiOR3Z40kmws8BQoQVLNL2vaAoMigwgDvHWLtTHLBD2eJxEzzZTBIl0LPHCWOFmhygdgVOVwW1uWuGOtUGN22WCBFAZO0ImKgTXmkaR8h17IZnNgpJA+tqb0be2+tzqSTxJPM0lTlLMh3sWOK23JIGszKHIL3cs72uB2shsW4nugBRc2UVVJo/8dK7RipWxdmHET24ItjIediNFHi1j5WJ5VcnGlG72QlduxY7E2QZu81xHe1xxYjiqX954DxOlW2zd6IIMbh4YRde07N3U/Rr2ndsv2zmyksenPln9794BrhoCFQd2QroDbTsl+6OB68Ot8azEag2I1BGhBHAiuS0qr1T+C4/stu2Eew/Lps0vBh8QASUcxGwvpKMy39aEfrV5LBst25W86+isaFx2zCT9aJZbDiGjs5A8e6RWB21u7GmHMsQN1IZu8SCh0vY8CLg6cr1cJ2ai+onHqeeDYp+0PYaZJsZuRBq6oV16EQZqbCunEEdD+41othb7TQ2Sa80f3j9Ivij8fUfaKearcbswNqmh6cvVWc6SazkaxsbHG7MjxKHEYNlJJ1XRVZuJV1/q5PvaA8/tHPq17ixBBIYEWZSOKsDwNVOw9sS4OXMnk6H0XW/osPgeINbba2FTFwjGYQEsBaRPrEKNY3A+uo9E8xp9gVlCbpOz8PoVuUNNNCOQMARwNE12EgoUTQvQIFKlSoGeyinVm13tU+hhMQ366j/ACUTvNMfRwEp82J+CV510a3J28uNEUJvzvfwVRc/C3rrx3A4VsZict7FyzMbXyqoJPsAsPVXoW2t4Ta2JwcKj0bSySga62IzDpUfZW1RYvhcHgRxUsiEnkSpLHXlpUwdm5e/dyZZwZAS2AtYCwrk2JH2vfWnXekD0IsEv4cFH8StJt9ZeRjH4cNEPyrp7R8MiwN3TmwkmYyNGqyp2cbK5PaA2IgEJYD6S+btRwNuBtTbH2dPJkRYpLk2uUYKPFmIsAOvhWnwO8+NxAbsZZGK/VAjVj3SRlGtybWFudqZvBt3FYZxG+Kd5LXdUY2S/BWJA1PG1tKzjOSeEOxJ2phJliGEwsExiU5pJBE4Mz2ALE24aadBYa2uWS7u4lMMsccEheQh5jYC1vQiuSOAJJ8WPQVWYLbckqu0kswVBcntGN2J7qgadDz0tU7Ymy8Xi7NGrCI/1ssjpFrzVjq/koPqpXltbzeRlViNysc/9Rb8UkQ08e/U5dzsU2F7KTsldHvETMlsrekGIJtbU+vwrQybv4dCEM+InmAu6wBQgHVs4Yqv3mZeFYvaW0VGI+bxIVIfKWd1ceGWyjQkjWpdRyewWPUtwo4sHC8Uk6SyZ+0ZUKhULIi5QzNdvQvwHGtFPtYH+jH95PyavDty4ExM8kc9lIDMWUDgpAIsxAtxPGp+H2bnimdT2fZw9rZeZ7TJYG9ud768PXSk5N2YI1m90uLxCmNMDnS988ixSm/VEuQD4m/kKwuN2ZiQbyQz36tG50HAXtoB0rnBteRODMD4Ow/Op0O9eIXhNMP17/EVvBThtH6ieSjlBXiCPMW+Nc61se/GItZpCw+/GjUn3oRv6TDYV/OAA+0CtO2fWLCxlYwa0W2sT8wwgjWwmkvcjiGIGdv1RZR6jzNTcFtPCswYYFMykNeNnGUgggkcPbTdrQ7PxbZpVxKsBYdnIrAAHkpU9a5q01Ukk9ll/wA9ClhHnGCwrTSpFGAWchVuQBc9SeFaHGbrL2KmKQvLYsAQqidQrGRsKh+kZUy+kwGe5ygZbG1G6uBv3MXiIyDp2kQ48bgqB7q0eH2epjYLjFeV7Z5FlaGSSyhLZ3WTsrqqhsgBawubAAXrXQmxc/I3tcTYQo3GJypHg3ev5HM3sp+y4lPbYd9RG7wMPuH0fbG61w3Z2WcNjJplMfZTqC6xsvdlBBzIoN8pzPyGvIA2EvaEDrjjLGrtFNGuchGsJI7gE6c1tr4VlLN/mUmeWY/CNDI8T+kjFT45Ta48Dx9dR61/yhYD6RJ1F865XtydLAE+a2/ZrHZhXfCWqKZDVh1C9KlVgQ9o4TOLj0h766bl7wHBz97WF7LKvhyceIv7L+FSKpNrQgNccxesakE0Brt7Nl/NcTdNYJ7vGRwDHVh01vfTTUgejVbVnsWc47Zz4ZtZYNYTz7tygHvTyv1qnw0udQ3Ue+poSw4Pp6DlydKaadQroJG3pUbUKBnswNGmiiWsL155seXfKbN9Iq/eY+yw/OrLcLCXwyW0zMzE/rZfgoqk+UjWZD1Vj7ctbX5PIR8ygPg3t7RqVL8tE/qZ52sWlRJRY1ZzCzHzPxqBihr4V2syNhujC+FgOLs/0pCxqiuxsua7sF0JOYhFawJsbi4IjfzNmmlknlIwkD2fPiSwcEgFl7NjnYg3FzYaDWp0G/8A83V2z9q5ULDCoKJGFuFdm43K5e6hsMvG9ZNMdLtDEMZ2kc2uqo1lBLotwHzBQAxPU24865E5XcisGy+eYLABYYoWxcwIbtJVAizMARIE1FrZbE5rW41GO8LYjO2PxLR5GKHCw3WQkcmfkniL3+7WfxWzp4UYL2cilM1imSZFYEZiNGGoIy5ibrwqsxmO7XESPGrEGRrMugCs5YCxUgLrpcaWpqNwuanae9b9kYsMi4eLoo7zdSxPE+JvWKlnPbK5JJuGJPHum/5VrfmAxCk4ZHjmW+fCym83D0orquf8Fr9ByGZiSSSURqBfgbqAQRxvcaEc+mtWlFLAjSbnS9ntcAaZyy6G39JH3bethWh2Sv6JjDy+Z6ftk/x5VmosZh0nyt2jPZSzoQoSwBGVh3m87j4Cr/CxSNFIEkyJ83+mvlylCWBzFuAF73GtYt2aZRj6VdMXAY2KtoR41FaXpXcpJq6IOoNIygVFZyaQo1AazYU3ZYLEz8ycq/7tMw9pcj1V55h7lhqb3ve+vjrW52qSmyEH22Yn/i/urE4Ed71Vx0e85y5k/pj7Fy6LyLzDYliLFm08TUv509tD7QDVXC9jUwtXVpi1lE3LnZ2NDhe6+YMsbqnfYltTLbKBHGADxLEkW0GtbHeDY8mDw7YiPESOqFbrbKQrEDMDmPC9+FeaXIOZdTYqRc2dG9KNrcj/AK17PsCZcfs7Ll7skRidTfRlurAm9+I43vzrkqU1CXkUncz2z8Ti3i7SOYOuUtYsS2gvaxFr6Wteq5d7sw76wv8AjiHxtWX2LvG2BnaOJu0hBJyygow0uVJ4K4PdNrqSNORrmXOIkc4aCVwWuERS+QOdAWUWAvcC9uFVCnnLYXNau1sI/p4TDk9Uuh91Bo9nv/USr4pLf3G9ZwbCnsDK0UClHkF27VzHHGJGdBHmUizLa5FyfOrDC7oKe+8kkirIoNh2YMb4Pt82hJB7RkTjyPqp3W0hYJ52NgW4TTx/iVWHtFqg43ceGU3THx8LAPEw94Y/Cu+x3UKseQMJYkCAKHmz/wAm/OJZEZrtftJIgq3Ci/DWqzeOdoIQynI5+bBVcqZf6Oft+0j4g5hFckDXhzqdU9rhgs929zZ8LOJEnw0iEEMFkIbqCFYW4jrzNcMVuVilllMcQaJnLpldDYNqVtfS3D1Vko95phxCH1EH3GtVtfHvh3iVSSJFYg3IsVPDTwtSUpRmnbLwPoRpt38UnpQSj9Un4VClwki+kjr5qw+Iq3g3onXg7jyY/nUxN9JubsfxANXR2k1vEVjK2pVrxvm3/p/8IfupUu2f7WKxtFrnjXshpwqNtRu5665zY85+UOLuxNbqt/af8tar5MMQGwKrzjkdD6yHH/M91Vm+GG7TCNb0oznH4dC3uB9tVfyZ7bSB5IpXCrJlZSxsoZbg3PK4I1+6KVLwNcNkvEiFjR9I4++/+I07ZuCV80jeihRBwtnlJWN5AdDEGsD1JA4XImJgBNiJLn6LtnuVYBnBltliJOtg6sxGoU6akV02zvR2YCwCxsvZsFUEILlATlBKgSEADLleNr3zGt5z/SjOxX7YwpJAiw0t37zDsm+jDWJXgQLEXA5a8rVXDBTQqQGZVcMCORHom45H38KOH2jMDczTFuvavf23rv8AyiWP0t3uLFgQJLfit3uJ9K/qoULILixO2GaIKc6lLFCtnS8cQSMZW9ADvHnrITUKPY75cweIx2UMVJJsS19ALlgbL1u6gc7WGMjyhT3XVvRdbqxtbMroTxFx468WBFV0ndOZCUbqpKnQ6g/up6OANEFWIMSxZI792U/Sqoy6YedQQbGRVyvZSQba3tpsGIcXGZHYksuQThLTAcMuIX64B+sL+BrzTGY92QKwW1wSVGUtYuwDAHLYGRjoBqdeFWkGIdPmrozKFjkJIPRzmBGtxcqLH2Vzziyky0TcmdcVmbK2HYX7ZGUqVULewJuGsOFtCegvVrBAzYXEuptkw128Qc1x5WDV32LiJZ8Kk8Vo2YtnQX7NgCyswF+7cX0/gxcFjFjsGl7JXiUHvAXGuhB4+lS1ttJ9B2M3Nd8MrNbMhsCeJj5c+AJYDyPSqsCtVtOWN4nYEMS+XPnLNlvwZb6am48F8aqNrbIlw7ASAZW/o5FOaKQdUccfLiOldFJ3uSyuCU9RTlSuqx1uhFvvOP8A+Xh/M/4jWNwA1Pl+dbfai9pscEf1cjL/AO4G+BrEYE6+quP8Ps1/tL1ZU9/giYKeKCrekL8K6iQg1tNyN8fmcUsZF7ntI73ILZVVkOt10XN6m4aXxJBHKkGUlc5sudcx10XML8ATwvyqJxusgsGi3gbDMcQ6xasyTKwuD+kd54mzcDfVSADZhpyMfcPFqrETlEgjljnEjOqss0dwtlveQFSwIANtDpz5bf2QUWRu1drZZUGS0DRyuFXsXDEMRmHC4tcA6VS4SAcW4cqzirqw3uadN7I3hjSRZBaOSExxItsjRCKMrK7ZrqvKxubnpUeTeOcyK8SBAsIhs9nzKMnea4FyezTlbSoKKBwAHlT71qqK6iDPicRIpWSdght9Gncj7oAUBFstgEW2mmUVDbZq20uD/HEVLvRrRQjwBm8QmUkGtpvObrgT/aj+5EfzNZDaBvI3n8K2G9CWXBL/AGvuWIfka5Z/mQ/l+jGtmV9A0aFdogUqRoUhHsYqFtU90edYFd/MX/s8P+xJ/wDZSxO/U7CzRRceWcfFjXFpZtqRqxEGve1spzX+yePqHH1V5TtXCmCV4j9U6eK/V15/6VqMJvvIjX7FG8M5H5GuO2YBjsP28a5ZYjldOJy6lBewuLDQ2GoYVFtErvZ+vv7ClZ7HPCbb7HDxqxbPlZ1UFhnDTPYPcEWIeQk6EgR26iqkVjeSQ3kY3J0004WGg5Cw0FrCo202/SLDghSMc9IgI/8AJf10+TFX5Gt4JLJmG9OVK4dt504YgeNaJoCbHKoBVj3Tx8CODfxyrvikssgcASxMqsp1zqbjMGHGxC+YYGq3t08fZUuTGghW6oUPjkGVfcF9godgIcqA+joehPwPP/StBsaInCtG8edgXKLmKuyi2dQddedrcvXVFs7BNPIFHDixHIfvrtjNqjtrw2VEsFPBiV4uDx1t7AK55d52Q1yW+1NpP2iQpdI4CoQLddTrmIvxsbe3rUna2EzqmW2YKthcDMDxAubXFgbedQF2pFMQZE+l07yta9j3bjUHzqXtSfJksBmyABjqV01sOvCjZxSWRlfMDHlQGz3EjkcVy+gtxp1Prq72bt7umOULka2YFc0LHq8fI/eXgbcONZ5efEk6k8yeppwro7NNZ3JuX+L2Ijm+HOU2zdk7CxHWGcnK48GIPi1ZXFK0LFWVl1ysrEE3AH0g6A3B9fE1ZwYoqpU96NgQy3IGvEgj0T41Q7XxvbytIbKO6oAveyjKNbeHOp7ydn8wZuN1gJsJisPzsJF/WUox9WVf2q89i7ra6WNiPHgRWm3M2j2OIjc+gwMT/hcAf4gp9VRN9tlHD4ph9WTvqeRvx9+vkwrGK01ZLnP2fvzKeYpjMOeNMkFj76fhrWVgbggg+DLxHwP61PxQ5107okVTNjxIZCz9hZI2I+cX7Iu5WOMOADfViegte4teomH1HlWj3RwjZZ5WaEQN9DIJVzDuKHDa93KGcAhioN9GDAEKo+6BG36xA7OOJYmivKSVdr3EKCOORbMVIZZPTGpyC5a2as4pqZtsD5wsKhRHCpVQsnap3maQlJOJUmQWB1AABuQSYUiWqaasgO8MnI12qEDUqJ7itUwOlEtTajbSmypbmdPVzqm7ICuwsfaTKv2nAPrOvuvWv3sb9IhT/Zw5j4GRjp7AKrNxNnGXEBuSj3tp8Mxp+OxnbzzTDg72T8Cd1fcK413qyXCuV+kbSpt6V67SRUqF6VIDTfzBflOv7H/dXLEfJ/MR3Zoz5qR+deheVG56V5faz5NdKPLRuRiFOrRe0j8qutj7nY+JhLEIypFmBayup4jvrY8OPUV6Hg8CGBklsIl1N/rW5Dw//KrNu45piLHKi+iugHmep+FW5vT3uorZweXbc3RmUvJZTqSyq6MRdmAuUJFza+up89Kzq6aEcNOhFerNPLEto4g2mUBRoB0sQBbwqi2hhcNObzxvhJftMrdifKS108mDAdaUazW+wOHBini6H2/6XFBVPgPWK0r7lSkZoWWVTwKkMP2oyfgK4puXiidUt6n/AOkVoq8OUTofBRyMBpdWP3b28rkC/q9tdEgMyBEW75zwudGCj429tbvdj5M+3u0swCL6WWx10OUgNobG+pFripW0NnYJe5CJ2AUrdWEUZF9TdFLtfpoDbj1HUuroNJitpYtIImw+H7zEfpEg1sOcYI9hPC2nWs3cV6dgIlijEYZgovpY21JJ4+fMmowmiV8kiKyng6xl7eDKBf8AjnSjNRwsjcbmI2ZEGZT98fEVebzQhmjv9j42/dWiSCKzFIUsAbFo1U6C+YC+ZfXY6cK74PCxSG0kaOcqBc1xYZeAI4U3U7ydg0nnwwfjRGGP2jXpx2DhPrYcjyZ7e400bsYJuCsP94wPsJp9vHgNDPMniYD0z7TUdieZvXpWM3Pwx0BmUj7ym/lcVTSbmw30ml9YB/Kn2sWGhmUQuOB+H7q2UsJ2lgLccTBw6t0/aGnnlHI1ITcAMLpiRbxjv8GFTtibqz4SYSJMkikZXTIVDqeIvmNj0qKs4tXi8r3Yai9meX4ScjTy08RoLj2+2pbYpiNVFvXWo3/3VKE4qAEqbtKttRrrJbz0bodeB0yOGl5Hgf3VrTqKSuiGrOzOkOLIPD3/AOlbfZmEIhw6iOVJbB+1jIWW073LxtezouZVkif6pVu73icKVsDc+Hd4258a2GJ3giKzdhJkHZyPlGiy5kWGPMHOeKZO4e6WUhWIK63JNsRkYsSM7uQO8SRlRUXUk6INFHDujQcK6tiVPX2VK2fsmUxKwidlbUEISCL8rDwpS7OccYnHnGw/KtIyxa47Fd2o611ixAB41GxKZTqLeYtTIrGi4i2Ey/aHtFVGKmzt7hSnccFHrrTbmbCB/SJrLGgzAtw04yHwHLqfKpqVUo3Y0ruxYLGcFgLcJ57oOoLizt+oml+tUSJlAA4AWrrtzFtipe01VAMsS/ZQcz95uJ86gGBvtH2mpoJxTlLd+7DlwiZSqFkf7XvoXk6/CujUSTSKVQe0k/gClRqA92BpWJsVI9YBB9tKlXlm50xKGVVEhLBdQNFXpqqWB9d7Vy+bqo0VR6hRpUPOQODt4U4PSpVAHF8PCxBaONiOBaNSR5Ei9Mbd/D4ghGiBzaekwHjwIpUqcVeSB7ErbUsOHgGAw94kVQGy3BAY3tfiS2pJ8bc6oINjE8JJW/EUI9mWlSqqkm5MUVgm/wAjMRYuP2F/dXL+bxGoK+YXKfcaVKoRRwx+ySqMxa5VGPj6JqJsuMHMxIFsg5/Y8AaVKnfAupbrI1hYj8qfnJ4gGlSpJDGmJeaLXGeEEd1Sp8G09YpUqYEHtpoTyt53B9VTsPtpW0PdPlcUqVaWurgWMU3K1weI9Vswvpe2nQjQ+GA3q3MyEzYYDIQXMYNgBzaO/AfdPDlfhRpVlCTjNW6hJJxMNLwFqEFr68P41pUq9A5zcbq70CGMQSOVVb5DYn0iTlNhcak2q+xO+EEfpy69Ajn/AC0qVZOmmy1NpFHtbfaNkukOcXsGksBcC98o1PHwrFY3aLzG5sPBQFUeQFClWkYJEuTZot1N0zMVkltk4hb6sBxLEcF8Bqa2GBw6YwAf+UX0UF1M5Giu9vRRdcqddTwFKlXI5OVR36Wt9f8AhrFJJEyTdHCH6hHlJJ/1VEl3NgPAyD9a/wAQaNKq1y5K0oiybkR8pJB55T+QqNJuR9mU+tB++lSp9rPkWlEZtyJL/wBKv7H/AHUqVKn2s+Q0I//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GB" altLang="x-none"/>
          </a:p>
        </p:txBody>
      </p:sp>
      <p:sp>
        <p:nvSpPr>
          <p:cNvPr id="22542" name="AutoShape 8" descr="data:image/jpeg;base64,/9j/4AAQSkZJRgABAQAAAQABAAD/2wCEAAkGBxQSEhUUEhQUFRQXFhcWFRcVFRcXFBcXFBQXFxcUFBUYHSggGB0lHBQYITEhJSkrLi4uFx8zODMsNygtLiwBCgoKDg0OGhAQGiwkHyQsLCwsLCwsLCwsLywsLCwsLCwsLCwsLCwsLCwsLCwsLCwsLCwsLCwsLCwsLCwsLCwsLP/AABEIALcBEwMBIgACEQEDEQH/xAAcAAABBQEBAQAAAAAAAAAAAAABAAIEBQYDBwj/xABNEAACAQIDBQQFCAUJBgcBAAABAgMAEQQSIQUGMUFREyJhcTKBkaGxBxQjQlJicsEkgpLR8BUWM0NzorLC4VODk7PS4jREY6Ok0/El/8QAGQEAAwEBAQAAAAAAAAAAAAAAAAECAwQF/8QAMBEAAgEDAwEGBAYDAAAAAAAAAAECAxEhEjFRQRMiMmGx8IGRocEEM0JSceEUYtH/2gAMAwEAAhEDEQA/AMjuumWcEc69HUV5vu830q+delINKwe5rDYcBWQ+URdIPOT4R1sgKyfyiL9HCfvsPao/dVU/Ehy2MNaiBRFGuoxBajRoigBWo0KdQMVKlRpgClSNCgA0qFKmAaVKlQAaVqRNtTUD+VktfW17Um0gJ9qVRtn43tnCRqzMb6KCTYAkmwHhUtlsbHQjiDoR5imncBtGlSoGAihTqFMAGm040KABTxTKOagQbVzenE0wmgBtCjQNADb0qVGgCz3dP0y+deox8BXlO7pvMnnXq8Q0FcMty4bDxWX+UIfQx/2n+Rq1IrM/KAP0dP7Uf4Hpw8SKlsYAU4UKQNdRiGjQvSoAjY3OtiO6p0Xh3rcdeo6Hw61G+esOJ9w/dU+aFXFmHj0IPUGoWNwMjcJMw6MLe8DWoakMdFtAHizW8FU/EipcOLidgqs2Y85HjiQeJNm9g1qjk2dKo4A6H0eVut7VZx7uPEqPLa0gJUK120JUqx5ddOR48qh6ni4Ibj9qKrFVsSD6SyF0PgLoL12wWJzrfxIv1tzrpHAq+ioHkPzp9q1hFrqAr0gaFqVaAPBpwpooikA6uWGwyRuHRQGHAnUC/RTcD2V1pUmk9wNNsDeGbtY47izOqi2mrGwJ49eVq0W+O1BAY45UWcMha8iq1iDbS4048qwGzpck0TfZkRv2XB/Kth8qakSwXtbI9tLc1vz8qwdNa0kWngqpMTs9xd43iPNo3NvPK119grE/OJZCwjACgkB20J6G3lrw51Z0K1UGurJYFBsL8ba+fOlRNCrABoGiaFMBUKNA0AA0KNA0CAabTjQoAbSpUqALLdOPNMtuVeqINKxW4ezwAZOtbYVwyeTSCsh4rN7/AI/Rl/tV/wAL1pBWe39H6L5SJ8GH504eJDlsedUaFGuoxFRoUb0AGjXBpulFJqLgdhV/tMZ8FC3NHsf140Ue+B6oK0GE7+AlX7BEn7EmUD/5XuqJ7pjM+aVI0KsBWpWpUb1QCo029G9ABFGmg06gBZra9NfZW++VQX+bN1Eg/wABrAEaV6B8oJz4HBy8rLc/jiv8VrOXiiNGANKmhr8KIrQQTQpUqYANCiabQAaBo0DQAKFGgaABQo0KABSpUqAPTd2MNkgXyq6FRcClkUeAqUK882HCqHfgfojeDof71vzq+FUu+Y/Q5PNP+YtVHxIT2PM6VKlXWYirjiHrsKiYrjSYHMtQBoUqkZJSY9a0+6chdJ49O8jX8hE7j+/FHWRRb1tPk82W7YhbPEVZMzAscwVJY8wIC8SCdPHlUVH3QRnQaNStr7PbDzSQuQSp4rcqcwDAi4B4Hp1qIK2TAVKjSqgGmlSoigA0aFBmtxpAEmtjiFbE7JQB3IjsVAhOWyl0CNISFJzWuQWy3AOptWc2Bu3ice1oE+jBs0j92JfNrd4+CgkdK9b2HupFh4xFJkxDAWzOgsBxCqpvYDXzvWFWWw0eFLGeelTAakbWwHYzyxcAkjKPwgnL7rVGrdCDSvQpUwFegaRoUwCDSoA0r0AKgaN6BoAFCjQoAFKlelQB7HELAV0FNFOrzzYcKqN7RfCTeSn2OtWwqt3mW+En/syfZr+VVHdCex5YaBqVhMEX14L1624hRz8+Ap8+1sPBpGDJJzykBR4GbifJBbStJ1knpirv3uZqPJwXCufqNbrYge00yTAyH6jHyGb3C9RX3jm+qI0/UDN62e96Q3oxA4mNxzDwxEf4b1HaVfIdogaKxsRZhxBuGHmDrRCjoKsId6IpFCT4dQBaxiuAPHsmJX1gg10n2XdO0w7CWPmBfMPDXUH7reotVRrfvVhW4KaAEvYAkk2AAJJJOgAGpJPKvVN1tnpgWRWscRI4jlOhCEqWECdbWBYjmw5AVmNg7O+bqkzAHFTm2ERrjs1IObEyfZ0ubcQoJ+sK5Y3aoXEw5CTHBIhBNruQ4aR2tpdjcnzNE2592ILGTR/KpskK0WJXg945PxLdkbzIzD9QVgga9h2xs04jCYmAXLL34wWvZkLFAvdFg3ZkaX1Ztb3rxtWvqK0oyuhM6Xo3pgNK9bCHGkKCIWIVQSx0AUEsT0AGprQ7O3eULnxMgQB41ZFDu4WUuEkbIpBUmMqAmZixynIeCbS3AqMDg5JnCRIXc2AAtzNhmJ0UX0uTXoexPk4hhAm2i6yEWtEpIiB0srN6UpvyFgb2s1Bphg5ocimGB41KfoxeczROweNUGbs3lR1OZgWyxsLqQSIe3d94g3cDPMdbZhaMEaxu6sRxvdYzyAJ435pVXLESkuTd4rbEUUZytGkaXXSyouXTKANBbhaqTYe83zmd1gjkkCKCTYAEsdPSIAGh1JB6A2ryzaO05ZyDK17eio0ReVlXl8a2vyRYwLJOnNlQg/hLAg/tD31MqNo6pMd+Cn+UDAyJiWkkVVDkWytfgthmHIkLwBPA1l69C3xgijxc4mdVWbs5SZXKqAoCqFsb3urCwIPePWsy+82zofQ7SU9YoljH7b2c+00L8Q1hRb9B6eWUBmX7S+0UVcHgQfI1cn5RIB6MOIt/bsPdej/PfByd2aKax+2scyjxs5PuFP8AyKn7Pr/QrLkpqFaOLCYLFf8Ah5VD/ZUmNv8AhSd0/qgedVe0tjSw3JGdRqSo7wHV49TbxUsBzIrSH4mLdnh+YOLIFA0FYHUaijXQSKgaRptABoUr0qABSpUqBHsop1MFPvXnm4RVZvFiVWFkbUyKVAvbQjUk8gBVizWBJ4DU15Rv3t0u5RT6Q18Evovr4n/Wpk22ordg3ZXKrbm3M57OI2jGhI0zAcvBeg586rBEbXsQOttK7bMwd+83DkOp6nwq0cXFq6IUko2Ri3cg4/Yk8UZd47KLXIeNitzYZlViRrpqK6QYNQoBFzzJrT4kiXBMASzfNw72WHudmscgzkfS2+hbUgqTIBe40zsLXUHwFOlncGcJcAp4ae8Vfbk4T5uZMXiGK4eJSMvKdzoIz1X4kWHA2WwNk/OHOY5IkGaaT7KdBf6zWsB5ngDXXbOKGKtGoKYaFe6PsgG2cjhmJYAfi86mqlsviNEfFbYlxDPjYmObKY5ENiVQi5ydBoTccbHoQ1apDDTnULZmKbCy34i9mH2lJv6uGh5ECrLaGHWGUZDeKUZ4yOFjyA9Y9RFFJ6JafkDyj2/dXElwJNMrxQsCFF79mpYM2Yk6toLDQGw5nyje/ZnzbGTRgWXNnT8EneUDyvl/Vrd7gTEwwPxASSL0QcpSQnVstwCpQWzC5A0PESN+t0ZcbJA8GUNYxyMzBQq+krHmbHMLAE94eJpUpaZNMHseSE1oNk7o4iYKxjdVYF1Wy9rIq2zNGjsot3lGZiBdltetjh90sPhJVjzPJP2Dyo/0aM0isq5cOJLomW+Yk3PfXUAEF20t7VbscUH7JxE6sHBkilDOMyJkKuxDRq6yBcpV/HTSVbohJFVgJYcKJJIEcwxiOR3Z40kmws8BQoQVLNL2vaAoMigwgDvHWLtTHLBD2eJxEzzZTBIl0LPHCWOFmhygdgVOVwW1uWuGOtUGN22WCBFAZO0ImKgTXmkaR8h17IZnNgpJA+tqb0be2+tzqSTxJPM0lTlLMh3sWOK23JIGszKHIL3cs72uB2shsW4nugBRc2UVVJo/8dK7RipWxdmHET24ItjIediNFHi1j5WJ5VcnGlG72QlduxY7E2QZu81xHe1xxYjiqX954DxOlW2zd6IIMbh4YRde07N3U/Rr2ndsv2zmyksenPln9794BrhoCFQd2QroDbTsl+6OB68Ot8azEag2I1BGhBHAiuS0qr1T+C4/stu2Eew/Lps0vBh8QASUcxGwvpKMy39aEfrV5LBst25W86+isaFx2zCT9aJZbDiGjs5A8e6RWB21u7GmHMsQN1IZu8SCh0vY8CLg6cr1cJ2ai+onHqeeDYp+0PYaZJsZuRBq6oV16EQZqbCunEEdD+41othb7TQ2Sa80f3j9Ivij8fUfaKearcbswNqmh6cvVWc6SazkaxsbHG7MjxKHEYNlJJ1XRVZuJV1/q5PvaA8/tHPq17ixBBIYEWZSOKsDwNVOw9sS4OXMnk6H0XW/osPgeINbba2FTFwjGYQEsBaRPrEKNY3A+uo9E8xp9gVlCbpOz8PoVuUNNNCOQMARwNE12EgoUTQvQIFKlSoGeyinVm13tU+hhMQ366j/ACUTvNMfRwEp82J+CV510a3J28uNEUJvzvfwVRc/C3rrx3A4VsZict7FyzMbXyqoJPsAsPVXoW2t4Ta2JwcKj0bSySga62IzDpUfZW1RYvhcHgRxUsiEnkSpLHXlpUwdm5e/dyZZwZAS2AtYCwrk2JH2vfWnXekD0IsEv4cFH8StJt9ZeRjH4cNEPyrp7R8MiwN3TmwkmYyNGqyp2cbK5PaA2IgEJYD6S+btRwNuBtTbH2dPJkRYpLk2uUYKPFmIsAOvhWnwO8+NxAbsZZGK/VAjVj3SRlGtybWFudqZvBt3FYZxG+Kd5LXdUY2S/BWJA1PG1tKzjOSeEOxJ2phJliGEwsExiU5pJBE4Mz2ALE24aadBYa2uWS7u4lMMsccEheQh5jYC1vQiuSOAJJ8WPQVWYLbckqu0kswVBcntGN2J7qgadDz0tU7Ymy8Xi7NGrCI/1ssjpFrzVjq/koPqpXltbzeRlViNysc/9Rb8UkQ08e/U5dzsU2F7KTsldHvETMlsrekGIJtbU+vwrQybv4dCEM+InmAu6wBQgHVs4Yqv3mZeFYvaW0VGI+bxIVIfKWd1ceGWyjQkjWpdRyewWPUtwo4sHC8Uk6SyZ+0ZUKhULIi5QzNdvQvwHGtFPtYH+jH95PyavDty4ExM8kc9lIDMWUDgpAIsxAtxPGp+H2bnimdT2fZw9rZeZ7TJYG9ud768PXSk5N2YI1m90uLxCmNMDnS988ixSm/VEuQD4m/kKwuN2ZiQbyQz36tG50HAXtoB0rnBteRODMD4Ow/Op0O9eIXhNMP17/EVvBThtH6ieSjlBXiCPMW+Nc61se/GItZpCw+/GjUn3oRv6TDYV/OAA+0CtO2fWLCxlYwa0W2sT8wwgjWwmkvcjiGIGdv1RZR6jzNTcFtPCswYYFMykNeNnGUgggkcPbTdrQ7PxbZpVxKsBYdnIrAAHkpU9a5q01Ukk9ll/wA9ClhHnGCwrTSpFGAWchVuQBc9SeFaHGbrL2KmKQvLYsAQqidQrGRsKh+kZUy+kwGe5ygZbG1G6uBv3MXiIyDp2kQ48bgqB7q0eH2epjYLjFeV7Z5FlaGSSyhLZ3WTsrqqhsgBawubAAXrXQmxc/I3tcTYQo3GJypHg3ev5HM3sp+y4lPbYd9RG7wMPuH0fbG61w3Z2WcNjJplMfZTqC6xsvdlBBzIoN8pzPyGvIA2EvaEDrjjLGrtFNGuchGsJI7gE6c1tr4VlLN/mUmeWY/CNDI8T+kjFT45Ta48Dx9dR61/yhYD6RJ1F865XtydLAE+a2/ZrHZhXfCWqKZDVh1C9KlVgQ9o4TOLj0h766bl7wHBz97WF7LKvhyceIv7L+FSKpNrQgNccxesakE0Brt7Nl/NcTdNYJ7vGRwDHVh01vfTTUgejVbVnsWc47Zz4ZtZYNYTz7tygHvTyv1qnw0udQ3Ue+poSw4Pp6DlydKaadQroJG3pUbUKBnswNGmiiWsL155seXfKbN9Iq/eY+yw/OrLcLCXwyW0zMzE/rZfgoqk+UjWZD1Vj7ctbX5PIR8ygPg3t7RqVL8tE/qZ52sWlRJRY1ZzCzHzPxqBihr4V2syNhujC+FgOLs/0pCxqiuxsua7sF0JOYhFawJsbi4IjfzNmmlknlIwkD2fPiSwcEgFl7NjnYg3FzYaDWp0G/8A83V2z9q5ULDCoKJGFuFdm43K5e6hsMvG9ZNMdLtDEMZ2kc2uqo1lBLotwHzBQAxPU24865E5XcisGy+eYLABYYoWxcwIbtJVAizMARIE1FrZbE5rW41GO8LYjO2PxLR5GKHCw3WQkcmfkniL3+7WfxWzp4UYL2cilM1imSZFYEZiNGGoIy5ibrwqsxmO7XESPGrEGRrMugCs5YCxUgLrpcaWpqNwuanae9b9kYsMi4eLoo7zdSxPE+JvWKlnPbK5JJuGJPHum/5VrfmAxCk4ZHjmW+fCym83D0orquf8Fr9ByGZiSSSURqBfgbqAQRxvcaEc+mtWlFLAjSbnS9ntcAaZyy6G39JH3bethWh2Sv6JjDy+Z6ftk/x5VmosZh0nyt2jPZSzoQoSwBGVh3m87j4Cr/CxSNFIEkyJ83+mvlylCWBzFuAF73GtYt2aZRj6VdMXAY2KtoR41FaXpXcpJq6IOoNIygVFZyaQo1AazYU3ZYLEz8ycq/7tMw9pcj1V55h7lhqb3ve+vjrW52qSmyEH22Yn/i/urE4Ed71Vx0e85y5k/pj7Fy6LyLzDYliLFm08TUv509tD7QDVXC9jUwtXVpi1lE3LnZ2NDhe6+YMsbqnfYltTLbKBHGADxLEkW0GtbHeDY8mDw7YiPESOqFbrbKQrEDMDmPC9+FeaXIOZdTYqRc2dG9KNrcj/AK17PsCZcfs7Ll7skRidTfRlurAm9+I43vzrkqU1CXkUncz2z8Ti3i7SOYOuUtYsS2gvaxFr6Wteq5d7sw76wv8AjiHxtWX2LvG2BnaOJu0hBJyygow0uVJ4K4PdNrqSNORrmXOIkc4aCVwWuERS+QOdAWUWAvcC9uFVCnnLYXNau1sI/p4TDk9Uuh91Bo9nv/USr4pLf3G9ZwbCnsDK0UClHkF27VzHHGJGdBHmUizLa5FyfOrDC7oKe+8kkirIoNh2YMb4Pt82hJB7RkTjyPqp3W0hYJ52NgW4TTx/iVWHtFqg43ceGU3THx8LAPEw94Y/Cu+x3UKseQMJYkCAKHmz/wAm/OJZEZrtftJIgq3Ci/DWqzeOdoIQynI5+bBVcqZf6Oft+0j4g5hFckDXhzqdU9rhgs929zZ8LOJEnw0iEEMFkIbqCFYW4jrzNcMVuVilllMcQaJnLpldDYNqVtfS3D1Vko95phxCH1EH3GtVtfHvh3iVSSJFYg3IsVPDTwtSUpRmnbLwPoRpt38UnpQSj9Un4VClwki+kjr5qw+Iq3g3onXg7jyY/nUxN9JubsfxANXR2k1vEVjK2pVrxvm3/p/8IfupUu2f7WKxtFrnjXshpwqNtRu5665zY85+UOLuxNbqt/af8tar5MMQGwKrzjkdD6yHH/M91Vm+GG7TCNb0oznH4dC3uB9tVfyZ7bSB5IpXCrJlZSxsoZbg3PK4I1+6KVLwNcNkvEiFjR9I4++/+I07ZuCV80jeihRBwtnlJWN5AdDEGsD1JA4XImJgBNiJLn6LtnuVYBnBltliJOtg6sxGoU6akV02zvR2YCwCxsvZsFUEILlATlBKgSEADLleNr3zGt5z/SjOxX7YwpJAiw0t37zDsm+jDWJXgQLEXA5a8rVXDBTQqQGZVcMCORHom45H38KOH2jMDczTFuvavf23rv8AyiWP0t3uLFgQJLfit3uJ9K/qoULILixO2GaIKc6lLFCtnS8cQSMZW9ADvHnrITUKPY75cweIx2UMVJJsS19ALlgbL1u6gc7WGMjyhT3XVvRdbqxtbMroTxFx468WBFV0ndOZCUbqpKnQ6g/up6OANEFWIMSxZI792U/Sqoy6YedQQbGRVyvZSQba3tpsGIcXGZHYksuQThLTAcMuIX64B+sL+BrzTGY92QKwW1wSVGUtYuwDAHLYGRjoBqdeFWkGIdPmrozKFjkJIPRzmBGtxcqLH2Vzziyky0TcmdcVmbK2HYX7ZGUqVULewJuGsOFtCegvVrBAzYXEuptkw128Qc1x5WDV32LiJZ8Kk8Vo2YtnQX7NgCyswF+7cX0/gxcFjFjsGl7JXiUHvAXGuhB4+lS1ttJ9B2M3Nd8MrNbMhsCeJj5c+AJYDyPSqsCtVtOWN4nYEMS+XPnLNlvwZb6am48F8aqNrbIlw7ASAZW/o5FOaKQdUccfLiOldFJ3uSyuCU9RTlSuqx1uhFvvOP8A+Xh/M/4jWNwA1Pl+dbfai9pscEf1cjL/AO4G+BrEYE6+quP8Ps1/tL1ZU9/giYKeKCrekL8K6iQg1tNyN8fmcUsZF7ntI73ILZVVkOt10XN6m4aXxJBHKkGUlc5sudcx10XML8ATwvyqJxusgsGi3gbDMcQ6xasyTKwuD+kd54mzcDfVSADZhpyMfcPFqrETlEgjljnEjOqss0dwtlveQFSwIANtDpz5bf2QUWRu1drZZUGS0DRyuFXsXDEMRmHC4tcA6VS4SAcW4cqzirqw3uadN7I3hjSRZBaOSExxItsjRCKMrK7ZrqvKxubnpUeTeOcyK8SBAsIhs9nzKMnea4FyezTlbSoKKBwAHlT71qqK6iDPicRIpWSdght9Gncj7oAUBFstgEW2mmUVDbZq20uD/HEVLvRrRQjwBm8QmUkGtpvObrgT/aj+5EfzNZDaBvI3n8K2G9CWXBL/AGvuWIfka5Z/mQ/l+jGtmV9A0aFdogUqRoUhHsYqFtU90edYFd/MX/s8P+xJ/wDZSxO/U7CzRRceWcfFjXFpZtqRqxEGve1spzX+yePqHH1V5TtXCmCV4j9U6eK/V15/6VqMJvvIjX7FG8M5H5GuO2YBjsP28a5ZYjldOJy6lBewuLDQ2GoYVFtErvZ+vv7ClZ7HPCbb7HDxqxbPlZ1UFhnDTPYPcEWIeQk6EgR26iqkVjeSQ3kY3J0004WGg5Cw0FrCo202/SLDghSMc9IgI/8AJf10+TFX5Gt4JLJmG9OVK4dt504YgeNaJoCbHKoBVj3Tx8CODfxyrvikssgcASxMqsp1zqbjMGHGxC+YYGq3t08fZUuTGghW6oUPjkGVfcF9godgIcqA+joehPwPP/StBsaInCtG8edgXKLmKuyi2dQddedrcvXVFs7BNPIFHDixHIfvrtjNqjtrw2VEsFPBiV4uDx1t7AK55d52Q1yW+1NpP2iQpdI4CoQLddTrmIvxsbe3rUna2EzqmW2YKthcDMDxAubXFgbedQF2pFMQZE+l07yta9j3bjUHzqXtSfJksBmyABjqV01sOvCjZxSWRlfMDHlQGz3EjkcVy+gtxp1Prq72bt7umOULka2YFc0LHq8fI/eXgbcONZ5efEk6k8yeppwro7NNZ3JuX+L2Ijm+HOU2zdk7CxHWGcnK48GIPi1ZXFK0LFWVl1ysrEE3AH0g6A3B9fE1ZwYoqpU96NgQy3IGvEgj0T41Q7XxvbytIbKO6oAveyjKNbeHOp7ydn8wZuN1gJsJisPzsJF/WUox9WVf2q89i7ra6WNiPHgRWm3M2j2OIjc+gwMT/hcAf4gp9VRN9tlHD4ph9WTvqeRvx9+vkwrGK01ZLnP2fvzKeYpjMOeNMkFj76fhrWVgbggg+DLxHwP61PxQ5107okVTNjxIZCz9hZI2I+cX7Iu5WOMOADfViegte4teomH1HlWj3RwjZZ5WaEQN9DIJVzDuKHDa93KGcAhioN9GDAEKo+6BG36xA7OOJYmivKSVdr3EKCOORbMVIZZPTGpyC5a2as4pqZtsD5wsKhRHCpVQsnap3maQlJOJUmQWB1AABuQSYUiWqaasgO8MnI12qEDUqJ7itUwOlEtTajbSmypbmdPVzqm7ICuwsfaTKv2nAPrOvuvWv3sb9IhT/Zw5j4GRjp7AKrNxNnGXEBuSj3tp8Mxp+OxnbzzTDg72T8Cd1fcK413qyXCuV+kbSpt6V67SRUqF6VIDTfzBflOv7H/dXLEfJ/MR3Zoz5qR+deheVG56V5faz5NdKPLRuRiFOrRe0j8qutj7nY+JhLEIypFmBayup4jvrY8OPUV6Hg8CGBklsIl1N/rW5Dw//KrNu45piLHKi+iugHmep+FW5vT3uorZweXbc3RmUvJZTqSyq6MRdmAuUJFza+up89Kzq6aEcNOhFerNPLEto4g2mUBRoB0sQBbwqi2hhcNObzxvhJftMrdifKS108mDAdaUazW+wOHBini6H2/6XFBVPgPWK0r7lSkZoWWVTwKkMP2oyfgK4puXiidUt6n/AOkVoq8OUTofBRyMBpdWP3b28rkC/q9tdEgMyBEW75zwudGCj429tbvdj5M+3u0swCL6WWx10OUgNobG+pFripW0NnYJe5CJ2AUrdWEUZF9TdFLtfpoDbj1HUuroNJitpYtIImw+H7zEfpEg1sOcYI9hPC2nWs3cV6dgIlijEYZgovpY21JJ4+fMmowmiV8kiKyng6xl7eDKBf8AjnSjNRwsjcbmI2ZEGZT98fEVebzQhmjv9j42/dWiSCKzFIUsAbFo1U6C+YC+ZfXY6cK74PCxSG0kaOcqBc1xYZeAI4U3U7ydg0nnwwfjRGGP2jXpx2DhPrYcjyZ7e400bsYJuCsP94wPsJp9vHgNDPMniYD0z7TUdieZvXpWM3Pwx0BmUj7ym/lcVTSbmw30ml9YB/Kn2sWGhmUQuOB+H7q2UsJ2lgLccTBw6t0/aGnnlHI1ITcAMLpiRbxjv8GFTtibqz4SYSJMkikZXTIVDqeIvmNj0qKs4tXi8r3Yai9meX4ScjTy08RoLj2+2pbYpiNVFvXWo3/3VKE4qAEqbtKttRrrJbz0bodeB0yOGl5Hgf3VrTqKSuiGrOzOkOLIPD3/AOlbfZmEIhw6iOVJbB+1jIWW073LxtezouZVkif6pVu73icKVsDc+Hd4258a2GJ3giKzdhJkHZyPlGiy5kWGPMHOeKZO4e6WUhWIK63JNsRkYsSM7uQO8SRlRUXUk6INFHDujQcK6tiVPX2VK2fsmUxKwidlbUEISCL8rDwpS7OccYnHnGw/KtIyxa47Fd2o611ixAB41GxKZTqLeYtTIrGi4i2Ey/aHtFVGKmzt7hSnccFHrrTbmbCB/SJrLGgzAtw04yHwHLqfKpqVUo3Y0ruxYLGcFgLcJ57oOoLizt+oml+tUSJlAA4AWrrtzFtipe01VAMsS/ZQcz95uJ86gGBvtH2mpoJxTlLd+7DlwiZSqFkf7XvoXk6/CujUSTSKVQe0k/gClRqA92BpWJsVI9YBB9tKlXlm50xKGVVEhLBdQNFXpqqWB9d7Vy+bqo0VR6hRpUPOQODt4U4PSpVAHF8PCxBaONiOBaNSR5Ei9Mbd/D4ghGiBzaekwHjwIpUqcVeSB7ErbUsOHgGAw94kVQGy3BAY3tfiS2pJ8bc6oINjE8JJW/EUI9mWlSqqkm5MUVgm/wAjMRYuP2F/dXL+bxGoK+YXKfcaVKoRRwx+ySqMxa5VGPj6JqJsuMHMxIFsg5/Y8AaVKnfAupbrI1hYj8qfnJ4gGlSpJDGmJeaLXGeEEd1Sp8G09YpUqYEHtpoTyt53B9VTsPtpW0PdPlcUqVaWurgWMU3K1weI9Vswvpe2nQjQ+GA3q3MyEzYYDIQXMYNgBzaO/AfdPDlfhRpVlCTjNW6hJJxMNLwFqEFr68P41pUq9A5zcbq70CGMQSOVVb5DYn0iTlNhcak2q+xO+EEfpy69Ajn/AC0qVZOmmy1NpFHtbfaNkukOcXsGksBcC98o1PHwrFY3aLzG5sPBQFUeQFClWkYJEuTZot1N0zMVkltk4hb6sBxLEcF8Bqa2GBw6YwAf+UX0UF1M5Giu9vRRdcqddTwFKlXI5OVR36Wt9f8AhrFJJEyTdHCH6hHlJJ/1VEl3NgPAyD9a/wAQaNKq1y5K0oiybkR8pJB55T+QqNJuR9mU+tB++lSp9rPkWlEZtyJL/wBKv7H/AHUqVKn2s+Q0I//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GB" altLang="x-none"/>
          </a:p>
        </p:txBody>
      </p:sp>
      <p:sp>
        <p:nvSpPr>
          <p:cNvPr id="22543" name="TextBox 72"/>
          <p:cNvSpPr txBox="1">
            <a:spLocks noChangeArrowheads="1"/>
          </p:cNvSpPr>
          <p:nvPr/>
        </p:nvSpPr>
        <p:spPr bwMode="auto">
          <a:xfrm>
            <a:off x="4064000" y="1052513"/>
            <a:ext cx="104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CC9900"/>
                </a:solidFill>
              </a:rPr>
              <a:t>Pneus</a:t>
            </a:r>
          </a:p>
        </p:txBody>
      </p:sp>
      <p:sp>
        <p:nvSpPr>
          <p:cNvPr id="22544" name="TextBox 35"/>
          <p:cNvSpPr txBox="1">
            <a:spLocks noChangeArrowheads="1"/>
          </p:cNvSpPr>
          <p:nvPr/>
        </p:nvSpPr>
        <p:spPr bwMode="auto">
          <a:xfrm>
            <a:off x="1574800" y="1587500"/>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t>Beaucoup de rayons</a:t>
            </a:r>
          </a:p>
        </p:txBody>
      </p:sp>
      <p:sp>
        <p:nvSpPr>
          <p:cNvPr id="22545" name="TextBox 36"/>
          <p:cNvSpPr txBox="1">
            <a:spLocks noChangeArrowheads="1"/>
          </p:cNvSpPr>
          <p:nvPr/>
        </p:nvSpPr>
        <p:spPr bwMode="auto">
          <a:xfrm>
            <a:off x="1727200" y="3357563"/>
            <a:ext cx="720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t>Trois rayons</a:t>
            </a:r>
          </a:p>
        </p:txBody>
      </p:sp>
      <p:sp>
        <p:nvSpPr>
          <p:cNvPr id="22546" name="TextBox 37"/>
          <p:cNvSpPr txBox="1">
            <a:spLocks noChangeArrowheads="1"/>
          </p:cNvSpPr>
          <p:nvPr/>
        </p:nvSpPr>
        <p:spPr bwMode="auto">
          <a:xfrm>
            <a:off x="1587500" y="4797425"/>
            <a:ext cx="1163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a:t>Aucun rayon (roues lenticulaires)</a:t>
            </a:r>
          </a:p>
        </p:txBody>
      </p:sp>
      <p:sp>
        <p:nvSpPr>
          <p:cNvPr id="22547" name="TextBox 38"/>
          <p:cNvSpPr txBox="1">
            <a:spLocks noChangeArrowheads="1"/>
          </p:cNvSpPr>
          <p:nvPr/>
        </p:nvSpPr>
        <p:spPr bwMode="auto">
          <a:xfrm>
            <a:off x="8027988" y="1557338"/>
            <a:ext cx="10810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t>Pneux fins avec des crampons</a:t>
            </a:r>
          </a:p>
        </p:txBody>
      </p:sp>
      <p:sp>
        <p:nvSpPr>
          <p:cNvPr id="22548" name="TextBox 39"/>
          <p:cNvSpPr txBox="1">
            <a:spLocks noChangeArrowheads="1"/>
          </p:cNvSpPr>
          <p:nvPr/>
        </p:nvSpPr>
        <p:spPr bwMode="auto">
          <a:xfrm>
            <a:off x="8027988" y="3284538"/>
            <a:ext cx="11525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t>Pneux fins et lisses, pas de crampons</a:t>
            </a:r>
          </a:p>
        </p:txBody>
      </p:sp>
      <p:sp>
        <p:nvSpPr>
          <p:cNvPr id="22549" name="TextBox 40"/>
          <p:cNvSpPr txBox="1">
            <a:spLocks noChangeArrowheads="1"/>
          </p:cNvSpPr>
          <p:nvPr/>
        </p:nvSpPr>
        <p:spPr bwMode="auto">
          <a:xfrm>
            <a:off x="8027988" y="4868863"/>
            <a:ext cx="10810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t>Pneus épais et lourds avec des crampons marqués</a:t>
            </a:r>
          </a:p>
        </p:txBody>
      </p:sp>
      <p:sp>
        <p:nvSpPr>
          <p:cNvPr id="22550" name="TextBox 42"/>
          <p:cNvSpPr txBox="1">
            <a:spLocks noChangeArrowheads="1"/>
          </p:cNvSpPr>
          <p:nvPr/>
        </p:nvSpPr>
        <p:spPr bwMode="auto">
          <a:xfrm>
            <a:off x="88900" y="5803900"/>
            <a:ext cx="3733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1900"/>
              </a:lnSpc>
            </a:pPr>
            <a:r>
              <a:rPr lang="en-GB" altLang="x-none" sz="1700"/>
              <a:t>Les rayons peuvent causer des turbulences lorsque le vent les traverse</a:t>
            </a:r>
          </a:p>
        </p:txBody>
      </p:sp>
      <p:sp>
        <p:nvSpPr>
          <p:cNvPr id="22551" name="TextBox 43"/>
          <p:cNvSpPr txBox="1">
            <a:spLocks noChangeArrowheads="1"/>
          </p:cNvSpPr>
          <p:nvPr/>
        </p:nvSpPr>
        <p:spPr bwMode="auto">
          <a:xfrm>
            <a:off x="4013200" y="6011863"/>
            <a:ext cx="4064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700"/>
              <a:t>Les crampons améliorent l’adhérence au sol</a:t>
            </a:r>
          </a:p>
        </p:txBody>
      </p:sp>
      <p:sp>
        <p:nvSpPr>
          <p:cNvPr id="22552" name="TextBox 50"/>
          <p:cNvSpPr txBox="1">
            <a:spLocks noChangeArrowheads="1"/>
          </p:cNvSpPr>
          <p:nvPr/>
        </p:nvSpPr>
        <p:spPr bwMode="auto">
          <a:xfrm>
            <a:off x="4284663" y="1609725"/>
            <a:ext cx="35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C9900"/>
                </a:solidFill>
                <a:latin typeface="Century Gothic" charset="0"/>
              </a:rPr>
              <a:t>A</a:t>
            </a:r>
          </a:p>
        </p:txBody>
      </p:sp>
      <p:sp>
        <p:nvSpPr>
          <p:cNvPr id="22553" name="TextBox 51"/>
          <p:cNvSpPr txBox="1">
            <a:spLocks noChangeArrowheads="1"/>
          </p:cNvSpPr>
          <p:nvPr/>
        </p:nvSpPr>
        <p:spPr bwMode="auto">
          <a:xfrm>
            <a:off x="4284663" y="3265488"/>
            <a:ext cx="35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C9900"/>
                </a:solidFill>
                <a:latin typeface="Century Gothic" charset="0"/>
              </a:rPr>
              <a:t>B</a:t>
            </a:r>
          </a:p>
        </p:txBody>
      </p:sp>
      <p:sp>
        <p:nvSpPr>
          <p:cNvPr id="22554" name="TextBox 52"/>
          <p:cNvSpPr txBox="1">
            <a:spLocks noChangeArrowheads="1"/>
          </p:cNvSpPr>
          <p:nvPr/>
        </p:nvSpPr>
        <p:spPr bwMode="auto">
          <a:xfrm>
            <a:off x="4284663" y="5013325"/>
            <a:ext cx="358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C9900"/>
                </a:solidFill>
                <a:latin typeface="Century Gothic" charset="0"/>
              </a:rPr>
              <a:t>C</a:t>
            </a:r>
          </a:p>
        </p:txBody>
      </p:sp>
      <p:sp>
        <p:nvSpPr>
          <p:cNvPr id="22555" name="TextBox 56"/>
          <p:cNvSpPr txBox="1">
            <a:spLocks noChangeArrowheads="1"/>
          </p:cNvSpPr>
          <p:nvPr/>
        </p:nvSpPr>
        <p:spPr bwMode="auto">
          <a:xfrm>
            <a:off x="1835150" y="188913"/>
            <a:ext cx="172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CC9900"/>
                </a:solidFill>
                <a:latin typeface="Century Gothic" charset="0"/>
              </a:rPr>
              <a:t>Roues</a:t>
            </a:r>
          </a:p>
        </p:txBody>
      </p:sp>
      <p:sp>
        <p:nvSpPr>
          <p:cNvPr id="22556" name="TextBox 57"/>
          <p:cNvSpPr txBox="1">
            <a:spLocks noChangeArrowheads="1"/>
          </p:cNvSpPr>
          <p:nvPr/>
        </p:nvSpPr>
        <p:spPr bwMode="auto">
          <a:xfrm>
            <a:off x="3348038" y="395288"/>
            <a:ext cx="5327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Choisir des pneus et des jantes. Les découper.</a:t>
            </a:r>
          </a:p>
          <a:p>
            <a:r>
              <a:rPr lang="en-GB" altLang="x-none" sz="1600">
                <a:latin typeface="Century Gothic" charset="0"/>
              </a:rPr>
              <a:t>Coller les jantes sur les pneux, et les coller sur le vélo. </a:t>
            </a:r>
          </a:p>
        </p:txBody>
      </p:sp>
      <p:pic>
        <p:nvPicPr>
          <p:cNvPr id="22557" name="Picture 62" descr="Rim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063" y="4659313"/>
            <a:ext cx="10890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8" name="TextBox 63"/>
          <p:cNvSpPr txBox="1">
            <a:spLocks noChangeArrowheads="1"/>
          </p:cNvSpPr>
          <p:nvPr/>
        </p:nvSpPr>
        <p:spPr bwMode="auto">
          <a:xfrm>
            <a:off x="180975" y="1628775"/>
            <a:ext cx="35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7030A0"/>
                </a:solidFill>
                <a:latin typeface="Century Gothic" charset="0"/>
              </a:rPr>
              <a:t>A</a:t>
            </a:r>
          </a:p>
        </p:txBody>
      </p:sp>
      <p:sp>
        <p:nvSpPr>
          <p:cNvPr id="22559" name="TextBox 64"/>
          <p:cNvSpPr txBox="1">
            <a:spLocks noChangeArrowheads="1"/>
          </p:cNvSpPr>
          <p:nvPr/>
        </p:nvSpPr>
        <p:spPr bwMode="auto">
          <a:xfrm>
            <a:off x="179388" y="3213100"/>
            <a:ext cx="35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7030A0"/>
                </a:solidFill>
                <a:latin typeface="Century Gothic" charset="0"/>
              </a:rPr>
              <a:t>B</a:t>
            </a:r>
          </a:p>
        </p:txBody>
      </p:sp>
      <p:sp>
        <p:nvSpPr>
          <p:cNvPr id="22560" name="TextBox 65"/>
          <p:cNvSpPr txBox="1">
            <a:spLocks noChangeArrowheads="1"/>
          </p:cNvSpPr>
          <p:nvPr/>
        </p:nvSpPr>
        <p:spPr bwMode="auto">
          <a:xfrm>
            <a:off x="179388" y="4868863"/>
            <a:ext cx="35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7030A0"/>
                </a:solidFill>
                <a:latin typeface="Century Gothic" charset="0"/>
              </a:rPr>
              <a:t>C</a:t>
            </a:r>
          </a:p>
        </p:txBody>
      </p:sp>
      <p:pic>
        <p:nvPicPr>
          <p:cNvPr id="22561" name="Picture 67" descr="Rim 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11425" y="3068638"/>
            <a:ext cx="1016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70" descr="Rim 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3575" y="3068638"/>
            <a:ext cx="10175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81" descr="Rim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412875"/>
            <a:ext cx="10493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ounded Rectangle 92"/>
          <p:cNvSpPr>
            <a:spLocks noChangeArrowheads="1"/>
          </p:cNvSpPr>
          <p:nvPr/>
        </p:nvSpPr>
        <p:spPr bwMode="auto">
          <a:xfrm>
            <a:off x="3944938" y="6021388"/>
            <a:ext cx="4156075" cy="346075"/>
          </a:xfrm>
          <a:prstGeom prst="roundRect">
            <a:avLst>
              <a:gd name="adj" fmla="val 16667"/>
            </a:avLst>
          </a:prstGeom>
          <a:noFill/>
          <a:ln w="6350">
            <a:solidFill>
              <a:srgbClr val="CC99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94" name="Rounded Rectangle 93"/>
          <p:cNvSpPr>
            <a:spLocks noChangeArrowheads="1"/>
          </p:cNvSpPr>
          <p:nvPr/>
        </p:nvSpPr>
        <p:spPr bwMode="auto">
          <a:xfrm>
            <a:off x="165100" y="5803900"/>
            <a:ext cx="3581400" cy="635000"/>
          </a:xfrm>
          <a:prstGeom prst="roundRect">
            <a:avLst>
              <a:gd name="adj" fmla="val 16667"/>
            </a:avLst>
          </a:prstGeom>
          <a:noFill/>
          <a:ln w="6350">
            <a:solidFill>
              <a:srgbClr val="CC99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331913" y="1700213"/>
            <a:ext cx="6946900" cy="585787"/>
          </a:xfrm>
          <a:prstGeom prst="rect">
            <a:avLst/>
          </a:prstGeom>
          <a:noFill/>
        </p:spPr>
        <p:txBody>
          <a:bodyPr>
            <a:spAutoFit/>
          </a:bodyPr>
          <a:lstStyle/>
          <a:p>
            <a:pPr fontAlgn="auto">
              <a:spcBef>
                <a:spcPts val="0"/>
              </a:spcBef>
              <a:spcAft>
                <a:spcPts val="0"/>
              </a:spcAft>
              <a:defRPr/>
            </a:pPr>
            <a:r>
              <a:rPr lang="fr-FR" sz="3200" dirty="0">
                <a:solidFill>
                  <a:schemeClr val="accent3">
                    <a:lumMod val="75000"/>
                  </a:schemeClr>
                </a:solidFill>
                <a:latin typeface="Arial" panose="020B0604020202020204" pitchFamily="34" charset="0"/>
                <a:ea typeface="Cambria" panose="02040503050406030204" pitchFamily="18" charset="0"/>
                <a:cs typeface="Times New Roman" panose="02020603050405020304" pitchFamily="18" charset="0"/>
              </a:rPr>
              <a:t>Promouvoir le dialogue et la réflexion</a:t>
            </a:r>
            <a:r>
              <a:rPr lang="en-GB" sz="3200" dirty="0">
                <a:solidFill>
                  <a:schemeClr val="accent3">
                    <a:lumMod val="75000"/>
                  </a:schemeClr>
                </a:solidFill>
                <a:latin typeface="Century Gothic" pitchFamily="34" charset="0"/>
                <a:ea typeface="+mn-ea"/>
                <a:cs typeface="+mn-cs"/>
              </a:rPr>
              <a:t> </a:t>
            </a:r>
            <a:endParaRPr lang="pt-BR" sz="3200" dirty="0">
              <a:solidFill>
                <a:schemeClr val="accent3">
                  <a:lumMod val="75000"/>
                </a:schemeClr>
              </a:solidFill>
              <a:latin typeface="Century Gothic" pitchFamily="34" charset="0"/>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4" descr="LEU logos.jpg"/>
          <p:cNvPicPr>
            <a:picLocks noChangeAspect="1"/>
          </p:cNvPicPr>
          <p:nvPr/>
        </p:nvPicPr>
        <p:blipFill>
          <a:blip r:embed="rId4">
            <a:extLst>
              <a:ext uri="{28A0092B-C50C-407E-A947-70E740481C1C}">
                <a14:useLocalDpi xmlns:a14="http://schemas.microsoft.com/office/drawing/2010/main" val="0"/>
              </a:ext>
            </a:extLst>
          </a:blip>
          <a:srcRect l="19289" t="16766" r="20074" b="28952"/>
          <a:stretch>
            <a:fillRect/>
          </a:stretch>
        </p:blipFill>
        <p:spPr bwMode="auto">
          <a:xfrm>
            <a:off x="7451725" y="3357563"/>
            <a:ext cx="129698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8"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19250" y="2508250"/>
            <a:ext cx="6192838"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nouvelles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générations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à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s’impliquer</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dans</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les </a:t>
            </a:r>
            <a:r>
              <a:rPr lang="en-GB" sz="1300" b="1" dirty="0" err="1">
                <a:solidFill>
                  <a:schemeClr val="bg1">
                    <a:lumMod val="50000"/>
                  </a:schemeClr>
                </a:solidFill>
                <a:latin typeface="Century Gothic" pitchFamily="34" charset="0"/>
                <a:ea typeface="Ebrima" panose="02000000000000000000" pitchFamily="2" charset="0"/>
                <a:cs typeface="Mangal" panose="02040503050203030202" pitchFamily="18" charset="0"/>
              </a:rPr>
              <a:t>enjeux</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 des sciences </a:t>
            </a:r>
          </a:p>
        </p:txBody>
      </p:sp>
      <p:pic>
        <p:nvPicPr>
          <p:cNvPr id="2458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2498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3" y="436721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4394200"/>
            <a:ext cx="9128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362450"/>
            <a:ext cx="1181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2088" y="5241925"/>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775" y="3605213"/>
            <a:ext cx="6016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75" y="5294313"/>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625" y="4324350"/>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6100" y="3517900"/>
            <a:ext cx="495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Box 17"/>
          <p:cNvSpPr txBox="1">
            <a:spLocks noChangeArrowheads="1"/>
          </p:cNvSpPr>
          <p:nvPr/>
        </p:nvSpPr>
        <p:spPr bwMode="auto">
          <a:xfrm>
            <a:off x="7667625" y="4465638"/>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4591" name="Picture 16"/>
          <p:cNvPicPr>
            <a:picLocks noChangeAspect="1" noChangeArrowheads="1"/>
          </p:cNvPicPr>
          <p:nvPr/>
        </p:nvPicPr>
        <p:blipFill>
          <a:blip r:embed="rId15">
            <a:extLst>
              <a:ext uri="{28A0092B-C50C-407E-A947-70E740481C1C}">
                <a14:useLocalDpi xmlns:a14="http://schemas.microsoft.com/office/drawing/2010/main" val="0"/>
              </a:ext>
            </a:extLst>
          </a:blip>
          <a:srcRect l="12569" r="40408"/>
          <a:stretch>
            <a:fillRect/>
          </a:stretch>
        </p:blipFill>
        <p:spPr bwMode="auto">
          <a:xfrm>
            <a:off x="4068763" y="5264150"/>
            <a:ext cx="1103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0063" y="3543300"/>
            <a:ext cx="8556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39975" y="5311775"/>
            <a:ext cx="12207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429000"/>
            <a:ext cx="87788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4596" name="ZoneTexte 5"/>
          <p:cNvSpPr txBox="1">
            <a:spLocks noChangeArrowheads="1"/>
          </p:cNvSpPr>
          <p:nvPr/>
        </p:nvSpPr>
        <p:spPr bwMode="auto">
          <a:xfrm>
            <a:off x="1905000" y="6488113"/>
            <a:ext cx="55626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Pour plus d’informations, visitez engagingscience.eu/fr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undesarchiv Bild 183-1989-0107-013, Werner Otto.jpg"/>
          <p:cNvPicPr>
            <a:picLocks noChangeAspect="1" noChangeArrowheads="1"/>
          </p:cNvPicPr>
          <p:nvPr/>
        </p:nvPicPr>
        <p:blipFill>
          <a:blip r:embed="rId3">
            <a:extLst>
              <a:ext uri="{28A0092B-C50C-407E-A947-70E740481C1C}">
                <a14:useLocalDpi xmlns:a14="http://schemas.microsoft.com/office/drawing/2010/main" val="0"/>
              </a:ext>
            </a:extLst>
          </a:blip>
          <a:srcRect l="4868" t="1701" r="1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olombia Track Cycling-2015.jpg"/>
          <p:cNvPicPr>
            <a:picLocks noChangeAspect="1" noChangeArrowheads="1"/>
          </p:cNvPicPr>
          <p:nvPr/>
        </p:nvPicPr>
        <p:blipFill>
          <a:blip r:embed="rId4">
            <a:extLst>
              <a:ext uri="{28A0092B-C50C-407E-A947-70E740481C1C}">
                <a14:useLocalDpi xmlns:a14="http://schemas.microsoft.com/office/drawing/2010/main" val="0"/>
              </a:ext>
            </a:extLst>
          </a:blip>
          <a:srcRect l="15239" t="15718" r="3175"/>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Text Box 13"/>
          <p:cNvSpPr txBox="1">
            <a:spLocks noChangeArrowheads="1"/>
          </p:cNvSpPr>
          <p:nvPr/>
        </p:nvSpPr>
        <p:spPr bwMode="auto">
          <a:xfrm>
            <a:off x="8789988" y="6130925"/>
            <a:ext cx="42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A715EF60-5146-DB4D-B6FF-08C5B7F1D779}"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pic>
        <p:nvPicPr>
          <p:cNvPr id="12" name="Picture 11" descr="discus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5949950"/>
            <a:ext cx="922338" cy="5461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051720" y="116632"/>
            <a:ext cx="7000634" cy="707886"/>
          </a:xfrm>
          <a:prstGeom prst="rect">
            <a:avLst/>
          </a:prstGeom>
          <a:solidFill>
            <a:srgbClr val="F2F2F2">
              <a:alpha val="23922"/>
            </a:srgbClr>
          </a:solidFill>
          <a:effectLst>
            <a:softEdge rad="63500"/>
          </a:effectLst>
        </p:spPr>
        <p:txBody>
          <a:bodyPr wrap="none">
            <a:spAutoFit/>
          </a:bodyPr>
          <a:lstStyle/>
          <a:p>
            <a:pPr fontAlgn="auto">
              <a:spcBef>
                <a:spcPts val="0"/>
              </a:spcBef>
              <a:spcAft>
                <a:spcPts val="0"/>
              </a:spcAft>
              <a:defRPr/>
            </a:pPr>
            <a:r>
              <a:rPr lang="en-GB" sz="4000" b="1" dirty="0">
                <a:latin typeface="Century Gothic" pitchFamily="34" charset="0"/>
                <a:ea typeface="+mn-ea"/>
                <a:cs typeface="+mn-cs"/>
              </a:rPr>
              <a:t>How has cycling changed?</a:t>
            </a:r>
          </a:p>
        </p:txBody>
      </p:sp>
      <p:pic>
        <p:nvPicPr>
          <p:cNvPr id="10250" name="Picture 13" descr="engage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059113" y="6524625"/>
            <a:ext cx="3060700"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solidFill>
                <a:latin typeface="Century Gothic" pitchFamily="34" charset="0"/>
              </a:rPr>
              <a:t>Analyser</a:t>
            </a:r>
          </a:p>
        </p:txBody>
      </p:sp>
      <p:sp>
        <p:nvSpPr>
          <p:cNvPr id="16" name="Rectangle 15"/>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Evaluer</a:t>
            </a:r>
            <a:endParaRPr lang="en-GB" sz="2000" dirty="0">
              <a:solidFill>
                <a:schemeClr val="tx1"/>
              </a:solidFill>
              <a:latin typeface="Century Gothic" pitchFamily="34" charset="0"/>
            </a:endParaRPr>
          </a:p>
        </p:txBody>
      </p:sp>
      <p:sp>
        <p:nvSpPr>
          <p:cNvPr id="17" name="Rounded Rectangle 16"/>
          <p:cNvSpPr>
            <a:spLocks noChangeArrowheads="1"/>
          </p:cNvSpPr>
          <p:nvPr/>
        </p:nvSpPr>
        <p:spPr bwMode="auto">
          <a:xfrm>
            <a:off x="-98425" y="6524625"/>
            <a:ext cx="3230563" cy="374650"/>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sp>
        <p:nvSpPr>
          <p:cNvPr id="18" name="Rectangle 17"/>
          <p:cNvSpPr/>
          <p:nvPr/>
        </p:nvSpPr>
        <p:spPr>
          <a:xfrm>
            <a:off x="2195736" y="116632"/>
            <a:ext cx="6768752" cy="1323439"/>
          </a:xfrm>
          <a:prstGeom prst="rect">
            <a:avLst/>
          </a:prstGeom>
          <a:solidFill>
            <a:schemeClr val="tx1">
              <a:lumMod val="95000"/>
              <a:lumOff val="5000"/>
            </a:schemeClr>
          </a:solidFill>
          <a:effectLst>
            <a:softEdge rad="63500"/>
          </a:effectLst>
        </p:spPr>
        <p:txBody>
          <a:bodyPr>
            <a:spAutoFit/>
          </a:bodyPr>
          <a:lstStyle/>
          <a:p>
            <a:pPr fontAlgn="auto">
              <a:spcBef>
                <a:spcPts val="0"/>
              </a:spcBef>
              <a:spcAft>
                <a:spcPts val="0"/>
              </a:spcAft>
              <a:defRPr/>
            </a:pPr>
            <a:r>
              <a:rPr lang="en-GB" sz="4000" b="1" dirty="0" err="1">
                <a:solidFill>
                  <a:srgbClr val="CC9900"/>
                </a:solidFill>
                <a:latin typeface="Century Gothic" pitchFamily="34" charset="0"/>
                <a:ea typeface="+mn-ea"/>
                <a:cs typeface="+mn-cs"/>
              </a:rPr>
              <a:t>Qu’est-ce</a:t>
            </a:r>
            <a:r>
              <a:rPr lang="en-GB" sz="4000" b="1" dirty="0">
                <a:solidFill>
                  <a:srgbClr val="CC9900"/>
                </a:solidFill>
                <a:latin typeface="Century Gothic" pitchFamily="34" charset="0"/>
                <a:ea typeface="+mn-ea"/>
                <a:cs typeface="+mn-cs"/>
              </a:rPr>
              <a:t> qui a </a:t>
            </a:r>
            <a:r>
              <a:rPr lang="en-GB" sz="4000" b="1" dirty="0" err="1">
                <a:solidFill>
                  <a:srgbClr val="CC9900"/>
                </a:solidFill>
                <a:latin typeface="Century Gothic" pitchFamily="34" charset="0"/>
                <a:ea typeface="+mn-ea"/>
                <a:cs typeface="+mn-cs"/>
              </a:rPr>
              <a:t>changé</a:t>
            </a:r>
            <a:endParaRPr lang="en-GB" sz="4000" b="1" dirty="0">
              <a:solidFill>
                <a:srgbClr val="CC9900"/>
              </a:solidFill>
              <a:latin typeface="Century Gothic" pitchFamily="34" charset="0"/>
              <a:ea typeface="+mn-ea"/>
              <a:cs typeface="+mn-cs"/>
            </a:endParaRPr>
          </a:p>
          <a:p>
            <a:pPr fontAlgn="auto">
              <a:spcBef>
                <a:spcPts val="0"/>
              </a:spcBef>
              <a:spcAft>
                <a:spcPts val="0"/>
              </a:spcAft>
              <a:defRPr/>
            </a:pPr>
            <a:r>
              <a:rPr lang="en-GB" sz="4000" b="1" dirty="0" err="1">
                <a:solidFill>
                  <a:srgbClr val="CC9900"/>
                </a:solidFill>
                <a:latin typeface="Century Gothic" pitchFamily="34" charset="0"/>
                <a:ea typeface="+mn-ea"/>
                <a:cs typeface="+mn-cs"/>
              </a:rPr>
              <a:t>dans</a:t>
            </a:r>
            <a:r>
              <a:rPr lang="en-GB" sz="4000" b="1" dirty="0">
                <a:solidFill>
                  <a:srgbClr val="CC9900"/>
                </a:solidFill>
                <a:latin typeface="Century Gothic" pitchFamily="34" charset="0"/>
                <a:ea typeface="+mn-ea"/>
                <a:cs typeface="+mn-cs"/>
              </a:rPr>
              <a:t> le </a:t>
            </a:r>
            <a:r>
              <a:rPr lang="en-GB" sz="4000" b="1" dirty="0" err="1">
                <a:solidFill>
                  <a:srgbClr val="CC9900"/>
                </a:solidFill>
                <a:latin typeface="Century Gothic" pitchFamily="34" charset="0"/>
                <a:ea typeface="+mn-ea"/>
                <a:cs typeface="+mn-cs"/>
              </a:rPr>
              <a:t>cyclisme</a:t>
            </a:r>
            <a:r>
              <a:rPr lang="en-GB" sz="4000" b="1" dirty="0">
                <a:solidFill>
                  <a:srgbClr val="CC9900"/>
                </a:solidFill>
                <a:latin typeface="Century Gothic" pitchFamily="34" charset="0"/>
                <a:ea typeface="+mn-ea"/>
                <a:cs typeface="+mn-cs"/>
              </a:rPr>
              <a:t> ?</a:t>
            </a:r>
          </a:p>
        </p:txBody>
      </p:sp>
      <p:sp>
        <p:nvSpPr>
          <p:cNvPr id="20" name="TextBox 19"/>
          <p:cNvSpPr txBox="1"/>
          <p:nvPr/>
        </p:nvSpPr>
        <p:spPr>
          <a:xfrm>
            <a:off x="0" y="5733256"/>
            <a:ext cx="899592" cy="707886"/>
          </a:xfrm>
          <a:prstGeom prst="rect">
            <a:avLst/>
          </a:prstGeom>
          <a:solidFill>
            <a:srgbClr val="CECAB0"/>
          </a:solidFill>
          <a:effectLst>
            <a:softEdge rad="63500"/>
          </a:effectLst>
        </p:spPr>
        <p:txBody>
          <a:bodyPr>
            <a:spAutoFit/>
          </a:bodyPr>
          <a:lstStyle/>
          <a:p>
            <a:pPr fontAlgn="auto">
              <a:spcBef>
                <a:spcPts val="0"/>
              </a:spcBef>
              <a:spcAft>
                <a:spcPts val="0"/>
              </a:spcAft>
              <a:defRPr/>
            </a:pPr>
            <a:r>
              <a:rPr lang="en-GB" sz="1000" dirty="0">
                <a:latin typeface="+mn-lt"/>
                <a:ea typeface="+mn-ea"/>
                <a:cs typeface="+mn-cs"/>
              </a:rPr>
              <a:t>© Wikimedia </a:t>
            </a:r>
            <a:br>
              <a:rPr lang="en-GB" sz="1000" dirty="0">
                <a:latin typeface="+mn-lt"/>
                <a:ea typeface="+mn-ea"/>
                <a:cs typeface="+mn-cs"/>
              </a:rPr>
            </a:br>
            <a:r>
              <a:rPr lang="en-GB" sz="1000" dirty="0">
                <a:latin typeface="+mn-lt"/>
                <a:ea typeface="+mn-ea"/>
                <a:cs typeface="+mn-cs"/>
              </a:rPr>
              <a:t>Track cycling Colombia: Werner Otto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67" name="Text Box 13"/>
          <p:cNvSpPr txBox="1">
            <a:spLocks noChangeArrowheads="1"/>
          </p:cNvSpPr>
          <p:nvPr/>
        </p:nvSpPr>
        <p:spPr bwMode="auto">
          <a:xfrm>
            <a:off x="8789988" y="6130925"/>
            <a:ext cx="42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A7A7305-45A6-6C44-9390-14FF0BEEAA18}" type="slidenum">
              <a:rPr lang="en-GB" altLang="en-US" sz="1400" b="1">
                <a:solidFill>
                  <a:schemeClr val="bg1"/>
                </a:solidFill>
                <a:latin typeface="Century Gothic" charset="0"/>
                <a:ea typeface="ＭＳ Ｐゴシック" charset="-128"/>
              </a:rPr>
              <a:pPr algn="ctr"/>
              <a:t>3</a:t>
            </a:fld>
            <a:endParaRPr lang="en-GB" altLang="en-US" sz="1400" b="1">
              <a:solidFill>
                <a:schemeClr val="bg1"/>
              </a:solidFill>
              <a:latin typeface="Century Gothic" charset="0"/>
              <a:ea typeface="ＭＳ Ｐゴシック" charset="-128"/>
            </a:endParaRPr>
          </a:p>
        </p:txBody>
      </p:sp>
      <p:sp>
        <p:nvSpPr>
          <p:cNvPr id="30" name="Rectangle 29"/>
          <p:cNvSpPr/>
          <p:nvPr/>
        </p:nvSpPr>
        <p:spPr>
          <a:xfrm>
            <a:off x="3059113" y="6524625"/>
            <a:ext cx="3060700"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solidFill>
                <a:latin typeface="Century Gothic" pitchFamily="34" charset="0"/>
              </a:rPr>
              <a:t>Analyser</a:t>
            </a:r>
          </a:p>
        </p:txBody>
      </p:sp>
      <p:sp>
        <p:nvSpPr>
          <p:cNvPr id="31" name="Rectangle 30"/>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Evaluer</a:t>
            </a:r>
            <a:endParaRPr lang="en-GB" sz="2000" dirty="0">
              <a:solidFill>
                <a:schemeClr val="tx1"/>
              </a:solidFill>
              <a:latin typeface="Century Gothic" pitchFamily="34" charset="0"/>
            </a:endParaRPr>
          </a:p>
        </p:txBody>
      </p:sp>
      <p:sp>
        <p:nvSpPr>
          <p:cNvPr id="32" name="Rounded Rectangle 31"/>
          <p:cNvSpPr>
            <a:spLocks noChangeArrowheads="1"/>
          </p:cNvSpPr>
          <p:nvPr/>
        </p:nvSpPr>
        <p:spPr bwMode="auto">
          <a:xfrm>
            <a:off x="-98425" y="6511925"/>
            <a:ext cx="3230563"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pic>
        <p:nvPicPr>
          <p:cNvPr id="11271" name="Picture 1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27"/>
          <p:cNvSpPr txBox="1">
            <a:spLocks noChangeArrowheads="1"/>
          </p:cNvSpPr>
          <p:nvPr/>
        </p:nvSpPr>
        <p:spPr bwMode="auto">
          <a:xfrm>
            <a:off x="3241675" y="58738"/>
            <a:ext cx="59769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200">
                <a:latin typeface="Century Gothic" charset="0"/>
              </a:rPr>
              <a:t>Les ingénieurs dessinent les vélos pour aider les équipes à gagner.</a:t>
            </a:r>
          </a:p>
        </p:txBody>
      </p:sp>
      <p:sp>
        <p:nvSpPr>
          <p:cNvPr id="11273" name="TextBox 17"/>
          <p:cNvSpPr txBox="1">
            <a:spLocks noChangeArrowheads="1"/>
          </p:cNvSpPr>
          <p:nvPr/>
        </p:nvSpPr>
        <p:spPr bwMode="auto">
          <a:xfrm>
            <a:off x="2195513" y="-26988"/>
            <a:ext cx="1081087"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a:solidFill>
                  <a:schemeClr val="bg1"/>
                </a:solidFill>
              </a:rPr>
              <a:t>© wikimedia.org</a:t>
            </a:r>
            <a:br>
              <a:rPr lang="en-GB" altLang="x-none" sz="1000">
                <a:solidFill>
                  <a:schemeClr val="bg1"/>
                </a:solidFill>
              </a:rPr>
            </a:br>
            <a:r>
              <a:rPr lang="en-GB" altLang="x-none" sz="1000">
                <a:solidFill>
                  <a:schemeClr val="bg1"/>
                </a:solidFill>
              </a:rPr>
              <a:t>Bradley  Wiggins</a:t>
            </a:r>
          </a:p>
        </p:txBody>
      </p:sp>
      <p:pic>
        <p:nvPicPr>
          <p:cNvPr id="11274" name="Picture 25" descr="shutterstock_30541323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500438"/>
            <a:ext cx="44291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4572000" y="3429000"/>
            <a:ext cx="4500563" cy="2324100"/>
            <a:chOff x="442811" y="5637006"/>
            <a:chExt cx="6233087" cy="1596872"/>
          </a:xfrm>
        </p:grpSpPr>
        <p:sp>
          <p:nvSpPr>
            <p:cNvPr id="24" name="Rounded Rectangle 23"/>
            <p:cNvSpPr/>
            <p:nvPr/>
          </p:nvSpPr>
          <p:spPr>
            <a:xfrm>
              <a:off x="442811" y="5694497"/>
              <a:ext cx="6233087" cy="1512168"/>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284" name="TextBox 24"/>
            <p:cNvSpPr txBox="1">
              <a:spLocks noChangeArrowheads="1"/>
            </p:cNvSpPr>
            <p:nvPr/>
          </p:nvSpPr>
          <p:spPr bwMode="auto">
            <a:xfrm>
              <a:off x="453402" y="5637006"/>
              <a:ext cx="6216690" cy="159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900">
                  <a:solidFill>
                    <a:schemeClr val="bg1"/>
                  </a:solidFill>
                  <a:latin typeface="Century Gothic" charset="0"/>
                </a:rPr>
                <a:t>Est-ce que la conception des vélos peut donner un avantage antisportif aux cyclistes ?</a:t>
              </a:r>
            </a:p>
          </p:txBody>
        </p:sp>
      </p:grpSp>
      <p:sp>
        <p:nvSpPr>
          <p:cNvPr id="27" name="Rectangle 26"/>
          <p:cNvSpPr>
            <a:spLocks noChangeArrowheads="1"/>
          </p:cNvSpPr>
          <p:nvPr/>
        </p:nvSpPr>
        <p:spPr bwMode="auto">
          <a:xfrm>
            <a:off x="3376613" y="2714625"/>
            <a:ext cx="207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800" b="1">
                <a:latin typeface="Century Gothic" charset="0"/>
              </a:rPr>
              <a:t>Mais...</a:t>
            </a:r>
            <a:endParaRPr lang="en-GB" altLang="x-none" sz="4800" b="1"/>
          </a:p>
        </p:txBody>
      </p:sp>
      <p:pic>
        <p:nvPicPr>
          <p:cNvPr id="11277" name="Picture 19" descr="Capture d’écran 2016-03-17 à 15.33.0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49400"/>
            <a:ext cx="31242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5" descr="Capture d’écran 2016-03-17 à 15.22.0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57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Box 18"/>
          <p:cNvSpPr txBox="1">
            <a:spLocks noChangeArrowheads="1"/>
          </p:cNvSpPr>
          <p:nvPr/>
        </p:nvSpPr>
        <p:spPr bwMode="auto">
          <a:xfrm>
            <a:off x="533400" y="1181100"/>
            <a:ext cx="151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US" altLang="x-none" sz="900"/>
              <a:t>www.solothurnerzeitung.ch</a:t>
            </a:r>
          </a:p>
          <a:p>
            <a:pPr algn="r"/>
            <a:r>
              <a:rPr lang="en-US" altLang="x-none" sz="900"/>
              <a:t>Stefan Küng</a:t>
            </a:r>
          </a:p>
        </p:txBody>
      </p:sp>
      <p:sp>
        <p:nvSpPr>
          <p:cNvPr id="11280" name="TextBox 28"/>
          <p:cNvSpPr txBox="1">
            <a:spLocks noChangeArrowheads="1"/>
          </p:cNvSpPr>
          <p:nvPr/>
        </p:nvSpPr>
        <p:spPr bwMode="auto">
          <a:xfrm>
            <a:off x="0" y="15240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000"/>
              <a:t>www.eurosport.fr </a:t>
            </a:r>
          </a:p>
          <a:p>
            <a:r>
              <a:rPr lang="en-US" altLang="x-none" sz="1000"/>
              <a:t>Bryan Coquard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547813" y="2095500"/>
            <a:ext cx="78486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t/>
            </a:r>
            <a:br>
              <a:rPr lang="en-GB" altLang="x-none" sz="3200"/>
            </a:br>
            <a:endParaRPr lang="en-GB" altLang="x-none" sz="3000">
              <a:latin typeface="Century Gothic" charset="0"/>
            </a:endParaRPr>
          </a:p>
        </p:txBody>
      </p:sp>
      <p:sp>
        <p:nvSpPr>
          <p:cNvPr id="10" name="Rectangle 9"/>
          <p:cNvSpPr>
            <a:spLocks noChangeArrowheads="1"/>
          </p:cNvSpPr>
          <p:nvPr/>
        </p:nvSpPr>
        <p:spPr bwMode="auto">
          <a:xfrm>
            <a:off x="6043613" y="6161088"/>
            <a:ext cx="2706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scientifique</a:t>
            </a:r>
            <a:endParaRPr lang="en-GB" altLang="x-none">
              <a:solidFill>
                <a:srgbClr val="389E2A"/>
              </a:solidFill>
            </a:endParaRPr>
          </a:p>
        </p:txBody>
      </p:sp>
      <p:sp>
        <p:nvSpPr>
          <p:cNvPr id="11" name="Rectangle 10"/>
          <p:cNvSpPr>
            <a:spLocks noChangeArrowheads="1"/>
          </p:cNvSpPr>
          <p:nvPr/>
        </p:nvSpPr>
        <p:spPr bwMode="auto">
          <a:xfrm>
            <a:off x="3779838" y="6169025"/>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Notions clés</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6105525"/>
            <a:ext cx="647700"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rot="-5400000">
            <a:off x="39687" y="2128838"/>
            <a:ext cx="2016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spcBef>
                <a:spcPts val="1800"/>
              </a:spcBef>
            </a:pPr>
            <a:r>
              <a:rPr lang="en-GB" altLang="x-none" sz="3000" b="1">
                <a:solidFill>
                  <a:srgbClr val="008EC0"/>
                </a:solidFill>
                <a:latin typeface="Century Gothic" charset="0"/>
              </a:rPr>
              <a:t>Forces de contact</a:t>
            </a:r>
            <a:endParaRPr lang="en-GB" altLang="x-none" sz="3000">
              <a:latin typeface="Century Gothic" charset="0"/>
            </a:endParaRPr>
          </a:p>
        </p:txBody>
      </p:sp>
      <p:sp>
        <p:nvSpPr>
          <p:cNvPr id="17" name="Rectangle 16"/>
          <p:cNvSpPr>
            <a:spLocks noChangeArrowheads="1"/>
          </p:cNvSpPr>
          <p:nvPr/>
        </p:nvSpPr>
        <p:spPr bwMode="auto">
          <a:xfrm>
            <a:off x="1441450" y="1692275"/>
            <a:ext cx="106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AC7F00"/>
                </a:solidFill>
                <a:latin typeface="Century Gothic" charset="0"/>
              </a:rPr>
              <a:t>Leçon 1</a:t>
            </a:r>
            <a:endParaRPr lang="en-GB" altLang="x-none">
              <a:solidFill>
                <a:srgbClr val="AC7F00"/>
              </a:solidFill>
            </a:endParaRPr>
          </a:p>
        </p:txBody>
      </p:sp>
      <p:sp>
        <p:nvSpPr>
          <p:cNvPr id="19" name="Rectangle 18"/>
          <p:cNvSpPr/>
          <p:nvPr/>
        </p:nvSpPr>
        <p:spPr>
          <a:xfrm rot="16200000">
            <a:off x="-301625" y="4659313"/>
            <a:ext cx="2636837" cy="896938"/>
          </a:xfrm>
          <a:prstGeom prst="rect">
            <a:avLst/>
          </a:prstGeom>
        </p:spPr>
        <p:txBody>
          <a:bodyPr>
            <a:spAutoFit/>
          </a:bodyPr>
          <a:lstStyle/>
          <a:p>
            <a:pPr algn="ctr">
              <a:lnSpc>
                <a:spcPts val="3100"/>
              </a:lnSpc>
              <a:spcBef>
                <a:spcPts val="1800"/>
              </a:spcBef>
              <a:spcAft>
                <a:spcPts val="0"/>
              </a:spcAft>
              <a:defRPr/>
            </a:pPr>
            <a:r>
              <a:rPr lang="en-GB" sz="3000" b="1" dirty="0" err="1">
                <a:solidFill>
                  <a:schemeClr val="accent3">
                    <a:lumMod val="60000"/>
                    <a:lumOff val="40000"/>
                  </a:schemeClr>
                </a:solidFill>
                <a:latin typeface="Century Gothic" pitchFamily="34" charset="0"/>
                <a:ea typeface="+mn-ea"/>
                <a:cs typeface="+mn-cs"/>
              </a:rPr>
              <a:t>Critiquer</a:t>
            </a:r>
            <a:r>
              <a:rPr lang="en-GB" sz="3000" b="1" dirty="0">
                <a:solidFill>
                  <a:schemeClr val="accent3">
                    <a:lumMod val="60000"/>
                    <a:lumOff val="40000"/>
                  </a:schemeClr>
                </a:solidFill>
                <a:latin typeface="Century Gothic" pitchFamily="34" charset="0"/>
                <a:ea typeface="+mn-ea"/>
                <a:cs typeface="+mn-cs"/>
              </a:rPr>
              <a:t> des affirmations</a:t>
            </a:r>
            <a:endParaRPr lang="en-GB" sz="3000" dirty="0">
              <a:latin typeface="Century Gothic" pitchFamily="34" charset="0"/>
              <a:ea typeface="+mn-ea"/>
              <a:cs typeface="+mn-cs"/>
            </a:endParaRPr>
          </a:p>
        </p:txBody>
      </p:sp>
      <p:sp>
        <p:nvSpPr>
          <p:cNvPr id="20" name="Rectangle 19"/>
          <p:cNvSpPr/>
          <p:nvPr/>
        </p:nvSpPr>
        <p:spPr>
          <a:xfrm>
            <a:off x="1512888" y="3708400"/>
            <a:ext cx="1060450" cy="368300"/>
          </a:xfrm>
          <a:prstGeom prst="rect">
            <a:avLst/>
          </a:prstGeom>
        </p:spPr>
        <p:txBody>
          <a:bodyPr wrap="none" anchor="ctr">
            <a:spAutoFit/>
          </a:bodyPr>
          <a:lstStyle/>
          <a:p>
            <a:pPr fontAlgn="auto">
              <a:spcBef>
                <a:spcPts val="0"/>
              </a:spcBef>
              <a:spcAft>
                <a:spcPts val="0"/>
              </a:spcAft>
              <a:defRPr/>
            </a:pPr>
            <a:r>
              <a:rPr lang="en-GB" b="1" dirty="0" err="1">
                <a:solidFill>
                  <a:schemeClr val="bg2">
                    <a:lumMod val="75000"/>
                  </a:schemeClr>
                </a:solidFill>
                <a:latin typeface="Century Gothic" pitchFamily="34" charset="0"/>
                <a:ea typeface="+mn-ea"/>
                <a:cs typeface="+mn-cs"/>
              </a:rPr>
              <a:t>Leçon</a:t>
            </a:r>
            <a:r>
              <a:rPr lang="en-GB" b="1" dirty="0">
                <a:solidFill>
                  <a:schemeClr val="bg2">
                    <a:lumMod val="75000"/>
                  </a:schemeClr>
                </a:solidFill>
                <a:latin typeface="Century Gothic" pitchFamily="34" charset="0"/>
                <a:ea typeface="+mn-ea"/>
                <a:cs typeface="+mn-cs"/>
              </a:rPr>
              <a:t> 2</a:t>
            </a:r>
            <a:endParaRPr lang="en-GB" dirty="0">
              <a:solidFill>
                <a:schemeClr val="bg2">
                  <a:lumMod val="75000"/>
                </a:schemeClr>
              </a:solidFill>
              <a:latin typeface="+mn-lt"/>
              <a:ea typeface="+mn-ea"/>
              <a:cs typeface="+mn-cs"/>
            </a:endParaRPr>
          </a:p>
        </p:txBody>
      </p:sp>
      <p:sp>
        <p:nvSpPr>
          <p:cNvPr id="21" name="Rectangle 20"/>
          <p:cNvSpPr>
            <a:spLocks noChangeArrowheads="1"/>
          </p:cNvSpPr>
          <p:nvPr/>
        </p:nvSpPr>
        <p:spPr bwMode="auto">
          <a:xfrm>
            <a:off x="1455738" y="982663"/>
            <a:ext cx="5862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800"/>
              </a:spcBef>
            </a:pPr>
            <a:r>
              <a:rPr lang="en-GB" altLang="x-none" sz="3600" b="1">
                <a:latin typeface="Century Gothic" charset="0"/>
              </a:rPr>
              <a:t>Objectifs pédagogiques :</a:t>
            </a:r>
          </a:p>
        </p:txBody>
      </p:sp>
      <p:sp>
        <p:nvSpPr>
          <p:cNvPr id="14" name="Rectangle 13"/>
          <p:cNvSpPr/>
          <p:nvPr/>
        </p:nvSpPr>
        <p:spPr>
          <a:xfrm>
            <a:off x="1582738" y="4221163"/>
            <a:ext cx="7237412" cy="1938337"/>
          </a:xfrm>
          <a:prstGeom prst="rect">
            <a:avLst/>
          </a:prstGeom>
        </p:spPr>
        <p:txBody>
          <a:bodyPr>
            <a:spAutoFit/>
          </a:bodyPr>
          <a:lstStyle/>
          <a:p>
            <a:pPr marL="358775" indent="-358775">
              <a:spcBef>
                <a:spcPts val="0"/>
              </a:spcBef>
              <a:spcAft>
                <a:spcPts val="0"/>
              </a:spcAft>
              <a:buClr>
                <a:schemeClr val="accent3">
                  <a:lumMod val="60000"/>
                  <a:lumOff val="40000"/>
                </a:schemeClr>
              </a:buClr>
              <a:buSzPct val="70000"/>
              <a:buFont typeface="Wingdings 2" pitchFamily="18" charset="2"/>
              <a:buChar char=""/>
              <a:defRPr/>
            </a:pPr>
            <a:r>
              <a:rPr lang="en-GB" sz="3000" dirty="0" err="1">
                <a:solidFill>
                  <a:schemeClr val="bg1">
                    <a:lumMod val="65000"/>
                  </a:schemeClr>
                </a:solidFill>
                <a:latin typeface="Century Gothic" pitchFamily="34" charset="0"/>
                <a:ea typeface="+mn-ea"/>
                <a:cs typeface="+mn-cs"/>
              </a:rPr>
              <a:t>Evaluer</a:t>
            </a:r>
            <a:r>
              <a:rPr lang="en-GB" sz="3000" dirty="0">
                <a:solidFill>
                  <a:schemeClr val="bg1">
                    <a:lumMod val="65000"/>
                  </a:schemeClr>
                </a:solidFill>
                <a:latin typeface="Century Gothic" pitchFamily="34" charset="0"/>
                <a:ea typeface="+mn-ea"/>
                <a:cs typeface="+mn-cs"/>
              </a:rPr>
              <a:t> </a:t>
            </a:r>
            <a:r>
              <a:rPr lang="en-GB" sz="3000" dirty="0" err="1">
                <a:solidFill>
                  <a:schemeClr val="bg1">
                    <a:lumMod val="65000"/>
                  </a:schemeClr>
                </a:solidFill>
                <a:latin typeface="Century Gothic" pitchFamily="34" charset="0"/>
                <a:ea typeface="+mn-ea"/>
                <a:cs typeface="+mn-cs"/>
              </a:rPr>
              <a:t>une</a:t>
            </a:r>
            <a:r>
              <a:rPr lang="en-GB" sz="3000" dirty="0">
                <a:solidFill>
                  <a:schemeClr val="bg1">
                    <a:lumMod val="65000"/>
                  </a:schemeClr>
                </a:solidFill>
                <a:latin typeface="Century Gothic" pitchFamily="34" charset="0"/>
                <a:ea typeface="+mn-ea"/>
                <a:cs typeface="+mn-cs"/>
              </a:rPr>
              <a:t> affirmation sur la conception des </a:t>
            </a:r>
            <a:r>
              <a:rPr lang="en-GB" sz="3000" dirty="0" err="1">
                <a:solidFill>
                  <a:schemeClr val="bg1">
                    <a:lumMod val="65000"/>
                  </a:schemeClr>
                </a:solidFill>
                <a:latin typeface="Century Gothic" pitchFamily="34" charset="0"/>
                <a:ea typeface="+mn-ea"/>
                <a:cs typeface="+mn-cs"/>
              </a:rPr>
              <a:t>vélos</a:t>
            </a:r>
            <a:r>
              <a:rPr lang="en-GB" sz="3000" dirty="0">
                <a:solidFill>
                  <a:schemeClr val="bg1">
                    <a:lumMod val="65000"/>
                  </a:schemeClr>
                </a:solidFill>
                <a:latin typeface="Century Gothic" pitchFamily="34" charset="0"/>
                <a:ea typeface="+mn-ea"/>
                <a:cs typeface="+mn-cs"/>
              </a:rPr>
              <a:t> et </a:t>
            </a:r>
            <a:r>
              <a:rPr lang="en-GB" sz="3000" dirty="0" err="1">
                <a:solidFill>
                  <a:schemeClr val="bg1">
                    <a:lumMod val="65000"/>
                  </a:schemeClr>
                </a:solidFill>
                <a:latin typeface="Century Gothic" pitchFamily="34" charset="0"/>
                <a:ea typeface="+mn-ea"/>
                <a:cs typeface="+mn-cs"/>
              </a:rPr>
              <a:t>l’avantage</a:t>
            </a:r>
            <a:r>
              <a:rPr lang="en-GB" sz="3000" dirty="0">
                <a:solidFill>
                  <a:schemeClr val="bg1">
                    <a:lumMod val="65000"/>
                  </a:schemeClr>
                </a:solidFill>
                <a:latin typeface="Century Gothic" pitchFamily="34" charset="0"/>
                <a:ea typeface="+mn-ea"/>
                <a:cs typeface="+mn-cs"/>
              </a:rPr>
              <a:t> </a:t>
            </a:r>
            <a:r>
              <a:rPr lang="en-GB" sz="3000" dirty="0" err="1">
                <a:solidFill>
                  <a:schemeClr val="bg1">
                    <a:lumMod val="65000"/>
                  </a:schemeClr>
                </a:solidFill>
                <a:latin typeface="Century Gothic" pitchFamily="34" charset="0"/>
                <a:ea typeface="+mn-ea"/>
                <a:cs typeface="+mn-cs"/>
              </a:rPr>
              <a:t>antisportif</a:t>
            </a:r>
            <a:r>
              <a:rPr lang="en-GB" sz="3000" dirty="0">
                <a:solidFill>
                  <a:schemeClr val="bg1">
                    <a:lumMod val="65000"/>
                  </a:schemeClr>
                </a:solidFill>
                <a:latin typeface="Century Gothic" pitchFamily="34" charset="0"/>
                <a:ea typeface="+mn-ea"/>
                <a:cs typeface="+mn-cs"/>
              </a:rPr>
              <a:t> </a:t>
            </a:r>
            <a:r>
              <a:rPr lang="en-GB" sz="3000" dirty="0" err="1">
                <a:solidFill>
                  <a:schemeClr val="bg1">
                    <a:lumMod val="65000"/>
                  </a:schemeClr>
                </a:solidFill>
                <a:latin typeface="Century Gothic" pitchFamily="34" charset="0"/>
                <a:ea typeface="+mn-ea"/>
                <a:cs typeface="+mn-cs"/>
              </a:rPr>
              <a:t>qu’elle</a:t>
            </a:r>
            <a:r>
              <a:rPr lang="en-GB" sz="3000" dirty="0">
                <a:solidFill>
                  <a:schemeClr val="bg1">
                    <a:lumMod val="65000"/>
                  </a:schemeClr>
                </a:solidFill>
                <a:latin typeface="Century Gothic" pitchFamily="34" charset="0"/>
                <a:ea typeface="+mn-ea"/>
                <a:cs typeface="+mn-cs"/>
              </a:rPr>
              <a:t> </a:t>
            </a:r>
            <a:r>
              <a:rPr lang="en-GB" sz="3000" dirty="0" err="1">
                <a:solidFill>
                  <a:schemeClr val="bg1">
                    <a:lumMod val="65000"/>
                  </a:schemeClr>
                </a:solidFill>
                <a:latin typeface="Century Gothic" pitchFamily="34" charset="0"/>
                <a:ea typeface="+mn-ea"/>
                <a:cs typeface="+mn-cs"/>
              </a:rPr>
              <a:t>peut</a:t>
            </a:r>
            <a:r>
              <a:rPr lang="en-GB" sz="3000" dirty="0">
                <a:solidFill>
                  <a:schemeClr val="bg1">
                    <a:lumMod val="65000"/>
                  </a:schemeClr>
                </a:solidFill>
                <a:latin typeface="Century Gothic" pitchFamily="34" charset="0"/>
                <a:ea typeface="+mn-ea"/>
                <a:cs typeface="+mn-cs"/>
              </a:rPr>
              <a:t> donner aux </a:t>
            </a:r>
            <a:r>
              <a:rPr lang="en-GB" sz="3000" dirty="0" err="1">
                <a:solidFill>
                  <a:schemeClr val="bg1">
                    <a:lumMod val="65000"/>
                  </a:schemeClr>
                </a:solidFill>
                <a:latin typeface="Century Gothic" pitchFamily="34" charset="0"/>
                <a:ea typeface="+mn-ea"/>
                <a:cs typeface="+mn-cs"/>
              </a:rPr>
              <a:t>cyclistes</a:t>
            </a:r>
            <a:endParaRPr lang="en-GB" sz="3000" dirty="0">
              <a:latin typeface="Century Gothic" pitchFamily="34" charset="0"/>
              <a:ea typeface="+mn-ea"/>
              <a:cs typeface="+mn-cs"/>
            </a:endParaRPr>
          </a:p>
        </p:txBody>
      </p:sp>
      <p:sp>
        <p:nvSpPr>
          <p:cNvPr id="15" name="Rectangle 14"/>
          <p:cNvSpPr>
            <a:spLocks noChangeArrowheads="1"/>
          </p:cNvSpPr>
          <p:nvPr/>
        </p:nvSpPr>
        <p:spPr bwMode="auto">
          <a:xfrm>
            <a:off x="1582738" y="2060575"/>
            <a:ext cx="72374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00A1DA"/>
              </a:buClr>
              <a:buSzPct val="70000"/>
              <a:buFont typeface="Wingdings 2" charset="2"/>
              <a:buChar char=""/>
            </a:pPr>
            <a:r>
              <a:rPr lang="en-GB" altLang="x-none" sz="3000">
                <a:latin typeface="Century Gothic" charset="0"/>
              </a:rPr>
              <a:t>Décrire les facteurs pouvant faire varier la force de frottement ou de traînée aérodynamique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nodeType="withEffect">
                                  <p:stCondLst>
                                    <p:cond delay="1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par>
                          <p:cTn id="23" fill="hold" nodeType="afterGroup">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par>
                                <p:cTn id="33" presetID="10" presetClass="entr" presetSubtype="0" fill="hold" nodeType="withEffect">
                                  <p:stCondLst>
                                    <p:cond delay="15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9" grpId="0"/>
      <p:bldP spid="20" grpId="0"/>
      <p:bldP spid="21"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572000" y="2276475"/>
            <a:ext cx="4464050" cy="2665413"/>
            <a:chOff x="4572000" y="2276873"/>
            <a:chExt cx="4464496" cy="2664295"/>
          </a:xfrm>
        </p:grpSpPr>
        <p:grpSp>
          <p:nvGrpSpPr>
            <p:cNvPr id="13324" name="Group 19"/>
            <p:cNvGrpSpPr>
              <a:grpSpLocks/>
            </p:cNvGrpSpPr>
            <p:nvPr/>
          </p:nvGrpSpPr>
          <p:grpSpPr bwMode="auto">
            <a:xfrm>
              <a:off x="4794930" y="2276873"/>
              <a:ext cx="4018636" cy="2664295"/>
              <a:chOff x="4794930" y="2276873"/>
              <a:chExt cx="4018636" cy="2664295"/>
            </a:xfrm>
          </p:grpSpPr>
          <p:sp>
            <p:nvSpPr>
              <p:cNvPr id="24" name="Rounded Rectangle 23"/>
              <p:cNvSpPr>
                <a:spLocks noChangeArrowheads="1"/>
              </p:cNvSpPr>
              <p:nvPr/>
            </p:nvSpPr>
            <p:spPr bwMode="auto">
              <a:xfrm>
                <a:off x="4932040" y="2306489"/>
                <a:ext cx="3744416" cy="2634679"/>
              </a:xfrm>
              <a:prstGeom prst="roundRect">
                <a:avLst>
                  <a:gd name="adj" fmla="val 9000"/>
                </a:avLst>
              </a:prstGeom>
              <a:solidFill>
                <a:schemeClr val="bg1"/>
              </a:solidFill>
              <a:ln w="6350">
                <a:solidFill>
                  <a:srgbClr val="00B050"/>
                </a:solidFill>
                <a:round/>
                <a:headEnd/>
                <a:tailEnd/>
              </a:ln>
              <a:effectLst>
                <a:outerShdw blurRad="63500" dist="889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3328" name="TextBox 25"/>
              <p:cNvSpPr txBox="1">
                <a:spLocks noChangeArrowheads="1"/>
              </p:cNvSpPr>
              <p:nvPr/>
            </p:nvSpPr>
            <p:spPr bwMode="auto">
              <a:xfrm>
                <a:off x="4794930" y="3492617"/>
                <a:ext cx="401863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200" b="1">
                    <a:solidFill>
                      <a:srgbClr val="00B050"/>
                    </a:solidFill>
                    <a:latin typeface="Century Gothic" charset="0"/>
                  </a:rPr>
                  <a:t>Est-ce que la conception des vélos peut donner un avantage antisportif aux cyclistes ?</a:t>
                </a:r>
                <a:endParaRPr lang="en-GB" altLang="x-none" sz="2200" b="1">
                  <a:solidFill>
                    <a:srgbClr val="00B050"/>
                  </a:solidFill>
                </a:endParaRPr>
              </a:p>
            </p:txBody>
          </p:sp>
          <p:sp>
            <p:nvSpPr>
              <p:cNvPr id="13329" name="TextBox 26"/>
              <p:cNvSpPr txBox="1">
                <a:spLocks noChangeArrowheads="1"/>
              </p:cNvSpPr>
              <p:nvPr/>
            </p:nvSpPr>
            <p:spPr bwMode="auto">
              <a:xfrm>
                <a:off x="4932626" y="2276873"/>
                <a:ext cx="3752029" cy="4616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Leçon 2</a:t>
                </a:r>
              </a:p>
            </p:txBody>
          </p:sp>
        </p:grpSp>
        <p:sp>
          <p:nvSpPr>
            <p:cNvPr id="13325" name="TextBox 28"/>
            <p:cNvSpPr txBox="1">
              <a:spLocks noChangeArrowheads="1"/>
            </p:cNvSpPr>
            <p:nvPr/>
          </p:nvSpPr>
          <p:spPr bwMode="auto">
            <a:xfrm>
              <a:off x="4572000" y="2705206"/>
              <a:ext cx="44644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500" b="1">
                  <a:latin typeface="Century Gothic" charset="0"/>
                </a:rPr>
                <a:t>Critiquer les affirmations</a:t>
              </a:r>
            </a:p>
          </p:txBody>
        </p:sp>
        <p:sp>
          <p:nvSpPr>
            <p:cNvPr id="13326" name="TextBox 29"/>
            <p:cNvSpPr txBox="1">
              <a:spLocks noChangeArrowheads="1"/>
            </p:cNvSpPr>
            <p:nvPr/>
          </p:nvSpPr>
          <p:spPr bwMode="auto">
            <a:xfrm>
              <a:off x="4994080" y="3147970"/>
              <a:ext cx="36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pour répondre</a:t>
              </a:r>
            </a:p>
          </p:txBody>
        </p:sp>
      </p:grpSp>
      <p:grpSp>
        <p:nvGrpSpPr>
          <p:cNvPr id="4" name="Group 18"/>
          <p:cNvGrpSpPr>
            <a:grpSpLocks/>
          </p:cNvGrpSpPr>
          <p:nvPr/>
        </p:nvGrpSpPr>
        <p:grpSpPr bwMode="auto">
          <a:xfrm>
            <a:off x="365125" y="2276475"/>
            <a:ext cx="4292600" cy="2665413"/>
            <a:chOff x="364850" y="2276873"/>
            <a:chExt cx="4292970" cy="2664295"/>
          </a:xfrm>
        </p:grpSpPr>
        <p:sp>
          <p:nvSpPr>
            <p:cNvPr id="43" name="Rounded Rectangle 42"/>
            <p:cNvSpPr>
              <a:spLocks noChangeArrowheads="1"/>
            </p:cNvSpPr>
            <p:nvPr/>
          </p:nvSpPr>
          <p:spPr bwMode="auto">
            <a:xfrm>
              <a:off x="395536" y="2306489"/>
              <a:ext cx="4032448" cy="2634679"/>
            </a:xfrm>
            <a:prstGeom prst="roundRect">
              <a:avLst>
                <a:gd name="adj" fmla="val 9000"/>
              </a:avLst>
            </a:prstGeom>
            <a:solidFill>
              <a:schemeClr val="bg1"/>
            </a:solidFill>
            <a:ln w="6350">
              <a:solidFill>
                <a:schemeClr val="accent1"/>
              </a:solidFill>
              <a:round/>
              <a:headEnd/>
              <a:tailEnd/>
            </a:ln>
            <a:effectLst>
              <a:outerShdw blurRad="63500" dist="889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3320" name="TextBox 20"/>
            <p:cNvSpPr txBox="1">
              <a:spLocks noChangeArrowheads="1"/>
            </p:cNvSpPr>
            <p:nvPr/>
          </p:nvSpPr>
          <p:spPr bwMode="auto">
            <a:xfrm>
              <a:off x="364850" y="3816273"/>
              <a:ext cx="40938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200" b="1">
                  <a:solidFill>
                    <a:srgbClr val="3376D9"/>
                  </a:solidFill>
                  <a:latin typeface="Century Gothic" charset="0"/>
                </a:rPr>
                <a:t>Comment les ingénieurs permettent-ils aux cyclistes d’aller plus vite ?</a:t>
              </a:r>
              <a:endParaRPr lang="en-GB" altLang="x-none" sz="2200" b="1">
                <a:solidFill>
                  <a:srgbClr val="3376D9"/>
                </a:solidFill>
              </a:endParaRPr>
            </a:p>
          </p:txBody>
        </p:sp>
        <p:sp>
          <p:nvSpPr>
            <p:cNvPr id="13321" name="TextBox 21"/>
            <p:cNvSpPr txBox="1">
              <a:spLocks noChangeArrowheads="1"/>
            </p:cNvSpPr>
            <p:nvPr/>
          </p:nvSpPr>
          <p:spPr bwMode="auto">
            <a:xfrm>
              <a:off x="395536" y="2276873"/>
              <a:ext cx="4032448" cy="461665"/>
            </a:xfrm>
            <a:prstGeom prst="rect">
              <a:avLst/>
            </a:prstGeom>
            <a:solidFill>
              <a:srgbClr val="3376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Leçon 1</a:t>
              </a:r>
            </a:p>
          </p:txBody>
        </p:sp>
        <p:sp>
          <p:nvSpPr>
            <p:cNvPr id="13322" name="TextBox 22"/>
            <p:cNvSpPr txBox="1">
              <a:spLocks noChangeArrowheads="1"/>
            </p:cNvSpPr>
            <p:nvPr/>
          </p:nvSpPr>
          <p:spPr bwMode="auto">
            <a:xfrm>
              <a:off x="373852" y="2697418"/>
              <a:ext cx="428396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500">
                  <a:latin typeface="Century Gothic" charset="0"/>
                </a:rPr>
                <a:t>Utiliser </a:t>
              </a:r>
              <a:r>
                <a:rPr lang="en-GB" altLang="x-none" sz="2500" b="1">
                  <a:latin typeface="Century Gothic" charset="0"/>
                </a:rPr>
                <a:t>les preuves </a:t>
              </a:r>
            </a:p>
            <a:p>
              <a:pPr algn="ctr"/>
              <a:r>
                <a:rPr lang="en-GB" altLang="x-none" sz="2500" b="1">
                  <a:latin typeface="Century Gothic" charset="0"/>
                </a:rPr>
                <a:t>scientifiques </a:t>
              </a:r>
            </a:p>
          </p:txBody>
        </p:sp>
        <p:sp>
          <p:nvSpPr>
            <p:cNvPr id="13323" name="TextBox 24"/>
            <p:cNvSpPr txBox="1">
              <a:spLocks noChangeArrowheads="1"/>
            </p:cNvSpPr>
            <p:nvPr/>
          </p:nvSpPr>
          <p:spPr bwMode="auto">
            <a:xfrm>
              <a:off x="413284" y="3479800"/>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pour répondre</a:t>
              </a:r>
            </a:p>
          </p:txBody>
        </p:sp>
      </p:grpSp>
      <p:sp>
        <p:nvSpPr>
          <p:cNvPr id="32" name="Rectangle 31"/>
          <p:cNvSpPr/>
          <p:nvPr/>
        </p:nvSpPr>
        <p:spPr>
          <a:xfrm>
            <a:off x="3059113" y="6524625"/>
            <a:ext cx="3060700"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tx1"/>
                </a:solidFill>
                <a:latin typeface="Century Gothic" pitchFamily="34" charset="0"/>
              </a:rPr>
              <a:t>Analyser</a:t>
            </a:r>
          </a:p>
        </p:txBody>
      </p:sp>
      <p:sp>
        <p:nvSpPr>
          <p:cNvPr id="37" name="Rectangle 36"/>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Evaluer</a:t>
            </a:r>
            <a:endParaRPr lang="en-GB" sz="2000" dirty="0">
              <a:solidFill>
                <a:schemeClr val="tx1"/>
              </a:solidFill>
              <a:latin typeface="Century Gothic" pitchFamily="34" charset="0"/>
            </a:endParaRPr>
          </a:p>
        </p:txBody>
      </p:sp>
      <p:sp>
        <p:nvSpPr>
          <p:cNvPr id="38" name="Rounded Rectangle 37"/>
          <p:cNvSpPr>
            <a:spLocks noChangeArrowheads="1"/>
          </p:cNvSpPr>
          <p:nvPr/>
        </p:nvSpPr>
        <p:spPr bwMode="auto">
          <a:xfrm>
            <a:off x="-98425" y="6511925"/>
            <a:ext cx="3230563"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S'engager</a:t>
            </a:r>
            <a:endParaRPr lang="en-GB" sz="2000" b="1" dirty="0">
              <a:solidFill>
                <a:schemeClr val="bg1"/>
              </a:solidFill>
              <a:latin typeface="Century Gothic" pitchFamily="34" charset="0"/>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8" descr="cycling track.png"/>
          <p:cNvPicPr>
            <a:picLocks noChangeAspect="1"/>
          </p:cNvPicPr>
          <p:nvPr/>
        </p:nvPicPr>
        <p:blipFill>
          <a:blip r:embed="rId4">
            <a:extLst>
              <a:ext uri="{28A0092B-C50C-407E-A947-70E740481C1C}">
                <a14:useLocalDpi xmlns:a14="http://schemas.microsoft.com/office/drawing/2010/main" val="0"/>
              </a:ext>
            </a:extLst>
          </a:blip>
          <a:srcRect r="6580"/>
          <a:stretch>
            <a:fillRect/>
          </a:stretch>
        </p:blipFill>
        <p:spPr bwMode="auto">
          <a:xfrm>
            <a:off x="0" y="0"/>
            <a:ext cx="918051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0" name="Text Box 13"/>
          <p:cNvSpPr txBox="1">
            <a:spLocks noChangeArrowheads="1"/>
          </p:cNvSpPr>
          <p:nvPr/>
        </p:nvSpPr>
        <p:spPr bwMode="auto">
          <a:xfrm>
            <a:off x="8689975"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3D1DFAC7-1A59-6E42-8169-A684DC0CAE83}" type="slidenum">
              <a:rPr lang="en-GB" altLang="en-US" sz="1400" b="1">
                <a:solidFill>
                  <a:schemeClr val="bg1"/>
                </a:solidFill>
                <a:latin typeface="Century Gothic" charset="0"/>
                <a:ea typeface="ＭＳ Ｐゴシック" charset="-128"/>
              </a:rPr>
              <a:pPr algn="ctr"/>
              <a:t>6</a:t>
            </a:fld>
            <a:endParaRPr lang="en-GB" altLang="en-US" sz="1400" b="1">
              <a:solidFill>
                <a:schemeClr val="bg1"/>
              </a:solidFill>
              <a:latin typeface="Century Gothic" charset="0"/>
              <a:ea typeface="ＭＳ Ｐゴシック" charset="-128"/>
            </a:endParaRPr>
          </a:p>
        </p:txBody>
      </p:sp>
      <p:sp>
        <p:nvSpPr>
          <p:cNvPr id="14341" name="TextBox 18"/>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Engage</a:t>
            </a:r>
          </a:p>
        </p:txBody>
      </p:sp>
      <p:sp>
        <p:nvSpPr>
          <p:cNvPr id="14342" name="TextBox 19"/>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4343" name="TextBox 22"/>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sp>
        <p:nvSpPr>
          <p:cNvPr id="24" name="Rectangle 23"/>
          <p:cNvSpPr/>
          <p:nvPr/>
        </p:nvSpPr>
        <p:spPr>
          <a:xfrm>
            <a:off x="-36513"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25" name="Rectangle 24"/>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Evaluer</a:t>
            </a:r>
            <a:endParaRPr lang="en-GB" sz="2000" dirty="0">
              <a:solidFill>
                <a:schemeClr val="tx1"/>
              </a:solidFill>
              <a:latin typeface="Century Gothic" pitchFamily="34" charset="0"/>
            </a:endParaRPr>
          </a:p>
        </p:txBody>
      </p:sp>
      <p:sp>
        <p:nvSpPr>
          <p:cNvPr id="26" name="Rounded Rectangle 25"/>
          <p:cNvSpPr>
            <a:spLocks noChangeArrowheads="1"/>
          </p:cNvSpPr>
          <p:nvPr/>
        </p:nvSpPr>
        <p:spPr bwMode="auto">
          <a:xfrm>
            <a:off x="291623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grpSp>
        <p:nvGrpSpPr>
          <p:cNvPr id="2" name="Group 31"/>
          <p:cNvGrpSpPr>
            <a:grpSpLocks/>
          </p:cNvGrpSpPr>
          <p:nvPr/>
        </p:nvGrpSpPr>
        <p:grpSpPr bwMode="auto">
          <a:xfrm>
            <a:off x="774700" y="2459038"/>
            <a:ext cx="5397500" cy="3679825"/>
            <a:chOff x="377280" y="1982369"/>
            <a:chExt cx="5418857" cy="2958799"/>
          </a:xfrm>
        </p:grpSpPr>
        <p:sp>
          <p:nvSpPr>
            <p:cNvPr id="33" name="Rectangle 32"/>
            <p:cNvSpPr>
              <a:spLocks noChangeArrowheads="1"/>
            </p:cNvSpPr>
            <p:nvPr/>
          </p:nvSpPr>
          <p:spPr bwMode="auto">
            <a:xfrm>
              <a:off x="395537" y="1988840"/>
              <a:ext cx="5400600" cy="2952328"/>
            </a:xfrm>
            <a:prstGeom prst="rect">
              <a:avLst/>
            </a:prstGeom>
            <a:solidFill>
              <a:schemeClr val="bg1"/>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19050">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4352" name="Rectangle 27"/>
            <p:cNvSpPr>
              <a:spLocks noChangeArrowheads="1"/>
            </p:cNvSpPr>
            <p:nvPr/>
          </p:nvSpPr>
          <p:spPr bwMode="auto">
            <a:xfrm>
              <a:off x="377280" y="1982369"/>
              <a:ext cx="5365106" cy="11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7030A0"/>
                </a:buClr>
                <a:buSzPct val="70000"/>
              </a:pPr>
              <a:r>
                <a:rPr lang="en-GB" altLang="x-none" sz="2800" b="1">
                  <a:latin typeface="Century Gothic" charset="0"/>
                </a:rPr>
                <a:t>Imaginez, vous êtes ingénieur pour l’équipe de cyclisme sur piste de votre pays.</a:t>
              </a:r>
              <a:endParaRPr lang="en-GB" altLang="x-none" sz="2800">
                <a:latin typeface="Century Gothic" charset="0"/>
              </a:endParaRPr>
            </a:p>
          </p:txBody>
        </p:sp>
      </p:grpSp>
      <p:grpSp>
        <p:nvGrpSpPr>
          <p:cNvPr id="3" name="Group 34"/>
          <p:cNvGrpSpPr>
            <a:grpSpLocks/>
          </p:cNvGrpSpPr>
          <p:nvPr/>
        </p:nvGrpSpPr>
        <p:grpSpPr bwMode="auto">
          <a:xfrm>
            <a:off x="990600" y="3840163"/>
            <a:ext cx="5186363" cy="2170112"/>
            <a:chOff x="774952" y="3538317"/>
            <a:chExt cx="2854321" cy="2169825"/>
          </a:xfrm>
        </p:grpSpPr>
        <p:sp>
          <p:nvSpPr>
            <p:cNvPr id="14349" name="Rectangle 33"/>
            <p:cNvSpPr>
              <a:spLocks noChangeArrowheads="1"/>
            </p:cNvSpPr>
            <p:nvPr/>
          </p:nvSpPr>
          <p:spPr bwMode="auto">
            <a:xfrm>
              <a:off x="1299279" y="3538317"/>
              <a:ext cx="232999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buClr>
                  <a:srgbClr val="7030A0"/>
                </a:buClr>
                <a:buSzPct val="80000"/>
              </a:pPr>
              <a:r>
                <a:rPr lang="en-GB" altLang="x-none" sz="2500">
                  <a:latin typeface="Century Gothic" charset="0"/>
                </a:rPr>
                <a:t>Vous voulez augmenter la vitesse maximale atteinte par les cyclistes. </a:t>
              </a:r>
            </a:p>
            <a:p>
              <a:pPr>
                <a:spcBef>
                  <a:spcPts val="1200"/>
                </a:spcBef>
                <a:buClr>
                  <a:srgbClr val="7030A0"/>
                </a:buClr>
                <a:buSzPct val="80000"/>
              </a:pPr>
              <a:r>
                <a:rPr lang="en-GB" altLang="x-none" sz="2500">
                  <a:latin typeface="Century Gothic" charset="0"/>
                </a:rPr>
                <a:t>Quelles forces devez-vous prendre en compte ?</a:t>
              </a:r>
            </a:p>
          </p:txBody>
        </p:sp>
        <p:pic>
          <p:nvPicPr>
            <p:cNvPr id="14350" name="Picture 20" descr="discus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952" y="4267200"/>
              <a:ext cx="475161" cy="46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ycle graph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12875"/>
            <a:ext cx="4873625" cy="443706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5826125"/>
            <a:ext cx="9144000" cy="1050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5364" name="Picture 14"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p:cNvSpPr/>
          <p:nvPr/>
        </p:nvSpPr>
        <p:spPr>
          <a:xfrm>
            <a:off x="762000" y="5473700"/>
            <a:ext cx="2088232" cy="72008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Right Arrow 18"/>
          <p:cNvSpPr/>
          <p:nvPr/>
        </p:nvSpPr>
        <p:spPr>
          <a:xfrm rot="10800000">
            <a:off x="6019800" y="1752600"/>
            <a:ext cx="792088" cy="720080"/>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extBox 20"/>
          <p:cNvSpPr txBox="1">
            <a:spLocks noChangeArrowheads="1"/>
          </p:cNvSpPr>
          <p:nvPr/>
        </p:nvSpPr>
        <p:spPr bwMode="auto">
          <a:xfrm>
            <a:off x="152400" y="4346575"/>
            <a:ext cx="21605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600" b="1">
                <a:latin typeface="Century Gothic" charset="0"/>
              </a:rPr>
              <a:t>Poussée de propulsion </a:t>
            </a:r>
            <a:r>
              <a:rPr lang="en-GB" altLang="x-none" sz="2600">
                <a:latin typeface="Century Gothic" charset="0"/>
              </a:rPr>
              <a:t>du cycliste</a:t>
            </a:r>
          </a:p>
        </p:txBody>
      </p:sp>
      <p:sp>
        <p:nvSpPr>
          <p:cNvPr id="24" name="TextBox 23"/>
          <p:cNvSpPr txBox="1">
            <a:spLocks noChangeArrowheads="1"/>
          </p:cNvSpPr>
          <p:nvPr/>
        </p:nvSpPr>
        <p:spPr bwMode="auto">
          <a:xfrm>
            <a:off x="6796088" y="1341438"/>
            <a:ext cx="21955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000">
                <a:latin typeface="Century Gothic" charset="0"/>
              </a:rPr>
              <a:t>Résistance de l’air (</a:t>
            </a:r>
            <a:r>
              <a:rPr lang="en-GB" altLang="x-none" sz="3000" b="1">
                <a:latin typeface="Century Gothic" charset="0"/>
              </a:rPr>
              <a:t>traînée</a:t>
            </a:r>
            <a:r>
              <a:rPr lang="en-GB" altLang="x-none" sz="3000">
                <a:latin typeface="Century Gothic" charset="0"/>
              </a:rPr>
              <a:t>)</a:t>
            </a:r>
          </a:p>
        </p:txBody>
      </p:sp>
      <p:sp>
        <p:nvSpPr>
          <p:cNvPr id="22" name="Rounded Rectangle 21"/>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74" name="Text Box 13"/>
          <p:cNvSpPr txBox="1">
            <a:spLocks noChangeArrowheads="1"/>
          </p:cNvSpPr>
          <p:nvPr/>
        </p:nvSpPr>
        <p:spPr bwMode="auto">
          <a:xfrm>
            <a:off x="8789988" y="6130925"/>
            <a:ext cx="42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CF11729-47A2-1845-91DC-6375D9A26410}" type="slidenum">
              <a:rPr lang="en-GB" altLang="en-US" sz="1400" b="1">
                <a:solidFill>
                  <a:schemeClr val="bg1"/>
                </a:solidFill>
                <a:latin typeface="Century Gothic" charset="0"/>
                <a:ea typeface="ＭＳ Ｐゴシック" charset="-128"/>
              </a:rPr>
              <a:pPr algn="ctr"/>
              <a:t>7</a:t>
            </a:fld>
            <a:endParaRPr lang="en-GB" altLang="en-US" sz="1400" b="1">
              <a:solidFill>
                <a:schemeClr val="bg1"/>
              </a:solidFill>
              <a:latin typeface="Century Gothic" charset="0"/>
              <a:ea typeface="ＭＳ Ｐゴシック" charset="-128"/>
            </a:endParaRPr>
          </a:p>
        </p:txBody>
      </p:sp>
      <p:sp>
        <p:nvSpPr>
          <p:cNvPr id="20" name="Right Arrow 19"/>
          <p:cNvSpPr/>
          <p:nvPr/>
        </p:nvSpPr>
        <p:spPr>
          <a:xfrm rot="10800000">
            <a:off x="6159500" y="5448300"/>
            <a:ext cx="1008112" cy="720080"/>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TextBox 24"/>
          <p:cNvSpPr txBox="1">
            <a:spLocks noChangeArrowheads="1"/>
          </p:cNvSpPr>
          <p:nvPr/>
        </p:nvSpPr>
        <p:spPr bwMode="auto">
          <a:xfrm>
            <a:off x="7007225" y="4572000"/>
            <a:ext cx="2060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latin typeface="Century Gothic" charset="0"/>
              </a:rPr>
              <a:t>Frottement du sol</a:t>
            </a:r>
          </a:p>
        </p:txBody>
      </p:sp>
      <p:pic>
        <p:nvPicPr>
          <p:cNvPr id="27" name="Picture 26" descr="discus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5000"/>
            <a:ext cx="922338" cy="5461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0"/>
          <p:cNvGrpSpPr>
            <a:grpSpLocks/>
          </p:cNvGrpSpPr>
          <p:nvPr/>
        </p:nvGrpSpPr>
        <p:grpSpPr bwMode="auto">
          <a:xfrm>
            <a:off x="1979613" y="-171450"/>
            <a:ext cx="7272337" cy="1368425"/>
            <a:chOff x="1979712" y="-171400"/>
            <a:chExt cx="7272808" cy="1368152"/>
          </a:xfrm>
        </p:grpSpPr>
        <p:sp>
          <p:nvSpPr>
            <p:cNvPr id="36" name="Rectangle 35"/>
            <p:cNvSpPr/>
            <p:nvPr/>
          </p:nvSpPr>
          <p:spPr>
            <a:xfrm>
              <a:off x="1979712" y="-171400"/>
              <a:ext cx="7272808" cy="1368152"/>
            </a:xfrm>
            <a:prstGeom prst="rect">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91" name="TextBox 27"/>
            <p:cNvSpPr txBox="1">
              <a:spLocks noChangeArrowheads="1"/>
            </p:cNvSpPr>
            <p:nvPr/>
          </p:nvSpPr>
          <p:spPr bwMode="auto">
            <a:xfrm>
              <a:off x="2051720" y="0"/>
              <a:ext cx="709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latin typeface="Century Gothic" charset="0"/>
                </a:rPr>
                <a:t>Comment augmenter la force résultante et la vitesse maximale ?</a:t>
              </a:r>
            </a:p>
          </p:txBody>
        </p:sp>
      </p:grpSp>
      <p:sp>
        <p:nvSpPr>
          <p:cNvPr id="29" name="TextBox 28"/>
          <p:cNvSpPr txBox="1">
            <a:spLocks noChangeArrowheads="1"/>
          </p:cNvSpPr>
          <p:nvPr/>
        </p:nvSpPr>
        <p:spPr bwMode="auto">
          <a:xfrm>
            <a:off x="179388" y="1179513"/>
            <a:ext cx="3630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latin typeface="Century Gothic" charset="0"/>
              </a:rPr>
              <a:t>Nommer les forces</a:t>
            </a:r>
          </a:p>
        </p:txBody>
      </p:sp>
      <p:sp>
        <p:nvSpPr>
          <p:cNvPr id="15382" name="TextBox 30"/>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Engage</a:t>
            </a:r>
          </a:p>
        </p:txBody>
      </p:sp>
      <p:sp>
        <p:nvSpPr>
          <p:cNvPr id="15383" name="TextBox 31"/>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Review</a:t>
            </a:r>
          </a:p>
        </p:txBody>
      </p:sp>
      <p:sp>
        <p:nvSpPr>
          <p:cNvPr id="15384" name="TextBox 34"/>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sp>
        <p:nvSpPr>
          <p:cNvPr id="37" name="Rectangle 36"/>
          <p:cNvSpPr/>
          <p:nvPr/>
        </p:nvSpPr>
        <p:spPr>
          <a:xfrm>
            <a:off x="-36513"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38" name="Rectangle 37"/>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Evaluer</a:t>
            </a:r>
            <a:endParaRPr lang="en-GB" sz="2000" dirty="0">
              <a:solidFill>
                <a:schemeClr val="tx1"/>
              </a:solidFill>
              <a:latin typeface="Century Gothic" pitchFamily="34" charset="0"/>
            </a:endParaRPr>
          </a:p>
        </p:txBody>
      </p:sp>
      <p:sp>
        <p:nvSpPr>
          <p:cNvPr id="39" name="Rounded Rectangle 38"/>
          <p:cNvSpPr>
            <a:spLocks noChangeArrowheads="1"/>
          </p:cNvSpPr>
          <p:nvPr/>
        </p:nvSpPr>
        <p:spPr bwMode="auto">
          <a:xfrm>
            <a:off x="291623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par>
                                <p:cTn id="11" presetID="10" presetClass="entr" presetSubtype="0" fill="hold" nodeType="withEffect">
                                  <p:stCondLst>
                                    <p:cond delay="20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10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10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10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0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5326063" y="4040188"/>
            <a:ext cx="3455987" cy="1511300"/>
            <a:chOff x="5326001" y="4039539"/>
            <a:chExt cx="3456384" cy="1512168"/>
          </a:xfrm>
        </p:grpSpPr>
        <p:pic>
          <p:nvPicPr>
            <p:cNvPr id="53" name="Picture 52" descr="thrust 2.png"/>
            <p:cNvPicPr>
              <a:picLocks noChangeAspect="1"/>
            </p:cNvPicPr>
            <p:nvPr/>
          </p:nvPicPr>
          <p:blipFill>
            <a:blip r:embed="rId3">
              <a:extLst>
                <a:ext uri="{28A0092B-C50C-407E-A947-70E740481C1C}">
                  <a14:useLocalDpi xmlns:a14="http://schemas.microsoft.com/office/drawing/2010/main" val="0"/>
                </a:ext>
              </a:extLst>
            </a:blip>
            <a:srcRect r="7504"/>
            <a:stretch>
              <a:fillRect/>
            </a:stretch>
          </p:blipFill>
          <p:spPr bwMode="auto">
            <a:xfrm>
              <a:off x="5326001" y="4039539"/>
              <a:ext cx="3456384" cy="151216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val 50"/>
            <p:cNvSpPr/>
            <p:nvPr/>
          </p:nvSpPr>
          <p:spPr>
            <a:xfrm>
              <a:off x="5580112" y="4797152"/>
              <a:ext cx="1656184" cy="72008"/>
            </a:xfrm>
            <a:prstGeom prst="ellipse">
              <a:avLst/>
            </a:prstGeom>
            <a:solidFill>
              <a:srgbClr val="E2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3" name="Group 72"/>
          <p:cNvGrpSpPr>
            <a:grpSpLocks/>
          </p:cNvGrpSpPr>
          <p:nvPr/>
        </p:nvGrpSpPr>
        <p:grpSpPr bwMode="auto">
          <a:xfrm>
            <a:off x="1812925" y="3500438"/>
            <a:ext cx="2903538" cy="2538412"/>
            <a:chOff x="1813194" y="3501008"/>
            <a:chExt cx="2902822" cy="2538271"/>
          </a:xfrm>
        </p:grpSpPr>
        <p:pic>
          <p:nvPicPr>
            <p:cNvPr id="50" name="Picture 49" descr="thrust 1.png"/>
            <p:cNvPicPr>
              <a:picLocks noChangeAspect="1"/>
            </p:cNvPicPr>
            <p:nvPr/>
          </p:nvPicPr>
          <p:blipFill>
            <a:blip r:embed="rId4">
              <a:extLst>
                <a:ext uri="{28A0092B-C50C-407E-A947-70E740481C1C}">
                  <a14:useLocalDpi xmlns:a14="http://schemas.microsoft.com/office/drawing/2010/main" val="0"/>
                </a:ext>
              </a:extLst>
            </a:blip>
            <a:srcRect r="2264"/>
            <a:stretch>
              <a:fillRect/>
            </a:stretch>
          </p:blipFill>
          <p:spPr bwMode="auto">
            <a:xfrm>
              <a:off x="1813194" y="3501008"/>
              <a:ext cx="2902822" cy="2538271"/>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4"/>
            <p:cNvSpPr/>
            <p:nvPr/>
          </p:nvSpPr>
          <p:spPr>
            <a:xfrm>
              <a:off x="2555776" y="4365104"/>
              <a:ext cx="211287" cy="864096"/>
            </a:xfrm>
            <a:prstGeom prst="rect">
              <a:avLst/>
            </a:prstGeom>
            <a:solidFill>
              <a:srgbClr val="E2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16388" name="Picture 14"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179388" y="1125538"/>
            <a:ext cx="8997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b="1">
                <a:solidFill>
                  <a:srgbClr val="CC9900"/>
                </a:solidFill>
                <a:latin typeface="Century Gothic" charset="0"/>
              </a:rPr>
              <a:t>Réduire la traînée aérodynamique en...</a:t>
            </a:r>
          </a:p>
        </p:txBody>
      </p:sp>
      <p:sp>
        <p:nvSpPr>
          <p:cNvPr id="22" name="Rounded Rectangle 21"/>
          <p:cNvSpPr/>
          <p:nvPr/>
        </p:nvSpPr>
        <p:spPr>
          <a:xfrm rot="16200000">
            <a:off x="9147969" y="5706269"/>
            <a:ext cx="306388" cy="1079500"/>
          </a:xfrm>
          <a:prstGeom prst="roundRect">
            <a:avLst/>
          </a:prstGeom>
          <a:solidFill>
            <a:srgbClr val="CC9900"/>
          </a:solidFill>
          <a:ln>
            <a:solidFill>
              <a:srgbClr val="CC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1" name="Text Box 13"/>
          <p:cNvSpPr txBox="1">
            <a:spLocks noChangeArrowheads="1"/>
          </p:cNvSpPr>
          <p:nvPr/>
        </p:nvSpPr>
        <p:spPr bwMode="auto">
          <a:xfrm>
            <a:off x="8748713" y="6165850"/>
            <a:ext cx="42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72F2B8DD-C05D-2C42-BF9F-B159165D892D}" type="slidenum">
              <a:rPr lang="en-GB" altLang="en-US" sz="1400" b="1">
                <a:solidFill>
                  <a:schemeClr val="bg1"/>
                </a:solidFill>
                <a:latin typeface="Century Gothic" charset="0"/>
                <a:ea typeface="ＭＳ Ｐゴシック" charset="-128"/>
              </a:rPr>
              <a:pPr algn="ctr"/>
              <a:t>8</a:t>
            </a:fld>
            <a:endParaRPr lang="en-GB" altLang="en-US" sz="1400" b="1">
              <a:solidFill>
                <a:schemeClr val="bg1"/>
              </a:solidFill>
              <a:latin typeface="Century Gothic" charset="0"/>
              <a:ea typeface="ＭＳ Ｐゴシック" charset="-128"/>
            </a:endParaRPr>
          </a:p>
        </p:txBody>
      </p:sp>
      <p:sp>
        <p:nvSpPr>
          <p:cNvPr id="25" name="TextBox 24"/>
          <p:cNvSpPr txBox="1">
            <a:spLocks noChangeArrowheads="1"/>
          </p:cNvSpPr>
          <p:nvPr/>
        </p:nvSpPr>
        <p:spPr bwMode="auto">
          <a:xfrm>
            <a:off x="3584575" y="3468688"/>
            <a:ext cx="1368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Grande surface</a:t>
            </a:r>
          </a:p>
        </p:txBody>
      </p:sp>
      <p:grpSp>
        <p:nvGrpSpPr>
          <p:cNvPr id="4" name="Group 68"/>
          <p:cNvGrpSpPr>
            <a:grpSpLocks/>
          </p:cNvGrpSpPr>
          <p:nvPr/>
        </p:nvGrpSpPr>
        <p:grpSpPr bwMode="auto">
          <a:xfrm>
            <a:off x="69850" y="4941888"/>
            <a:ext cx="1835150" cy="1439862"/>
            <a:chOff x="3200" y="5013176"/>
            <a:chExt cx="1757071" cy="1405086"/>
          </a:xfrm>
        </p:grpSpPr>
        <p:sp>
          <p:nvSpPr>
            <p:cNvPr id="65" name="Rounded Rectangle 64"/>
            <p:cNvSpPr>
              <a:spLocks noChangeArrowheads="1"/>
            </p:cNvSpPr>
            <p:nvPr/>
          </p:nvSpPr>
          <p:spPr bwMode="auto">
            <a:xfrm>
              <a:off x="3200" y="5013176"/>
              <a:ext cx="1684084" cy="1405086"/>
            </a:xfrm>
            <a:prstGeom prst="roundRect">
              <a:avLst>
                <a:gd name="adj" fmla="val 10403"/>
              </a:avLst>
            </a:prstGeom>
            <a:noFill/>
            <a:ln w="6350">
              <a:solidFill>
                <a:srgbClr val="CC99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6432" name="TextBox 20"/>
            <p:cNvSpPr txBox="1">
              <a:spLocks noChangeArrowheads="1"/>
            </p:cNvSpPr>
            <p:nvPr/>
          </p:nvSpPr>
          <p:spPr bwMode="auto">
            <a:xfrm>
              <a:off x="52003" y="5043527"/>
              <a:ext cx="1708268" cy="133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000"/>
                </a:lnSpc>
              </a:pPr>
              <a:r>
                <a:rPr lang="en-GB" altLang="x-none" sz="1600">
                  <a:latin typeface="Century Gothic" charset="0"/>
                </a:rPr>
                <a:t>Les turbulences se forment à l’arrière et ralentissent l’objet </a:t>
              </a:r>
            </a:p>
          </p:txBody>
        </p:sp>
      </p:grpSp>
      <p:sp>
        <p:nvSpPr>
          <p:cNvPr id="27" name="TextBox 26"/>
          <p:cNvSpPr txBox="1">
            <a:spLocks noChangeArrowheads="1"/>
          </p:cNvSpPr>
          <p:nvPr/>
        </p:nvSpPr>
        <p:spPr bwMode="auto">
          <a:xfrm>
            <a:off x="7380288" y="3535363"/>
            <a:ext cx="179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Petite surface </a:t>
            </a:r>
          </a:p>
        </p:txBody>
      </p:sp>
      <p:sp>
        <p:nvSpPr>
          <p:cNvPr id="37" name="TextBox 36"/>
          <p:cNvSpPr txBox="1">
            <a:spLocks noChangeArrowheads="1"/>
          </p:cNvSpPr>
          <p:nvPr/>
        </p:nvSpPr>
        <p:spPr bwMode="auto">
          <a:xfrm>
            <a:off x="5181600" y="3535363"/>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Forme profilée </a:t>
            </a:r>
          </a:p>
        </p:txBody>
      </p:sp>
      <p:grpSp>
        <p:nvGrpSpPr>
          <p:cNvPr id="5" name="Group 30"/>
          <p:cNvGrpSpPr>
            <a:grpSpLocks/>
          </p:cNvGrpSpPr>
          <p:nvPr/>
        </p:nvGrpSpPr>
        <p:grpSpPr bwMode="auto">
          <a:xfrm>
            <a:off x="1979613" y="-171450"/>
            <a:ext cx="7272337" cy="1368425"/>
            <a:chOff x="1979712" y="-171400"/>
            <a:chExt cx="7272808" cy="1368152"/>
          </a:xfrm>
        </p:grpSpPr>
        <p:sp>
          <p:nvSpPr>
            <p:cNvPr id="31" name="Rectangle 30"/>
            <p:cNvSpPr/>
            <p:nvPr/>
          </p:nvSpPr>
          <p:spPr>
            <a:xfrm>
              <a:off x="1979712" y="-171400"/>
              <a:ext cx="7272808" cy="1368152"/>
            </a:xfrm>
            <a:prstGeom prst="rect">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30" name="TextBox 31"/>
            <p:cNvSpPr txBox="1">
              <a:spLocks noChangeArrowheads="1"/>
            </p:cNvSpPr>
            <p:nvPr/>
          </p:nvSpPr>
          <p:spPr bwMode="auto">
            <a:xfrm>
              <a:off x="2051720" y="0"/>
              <a:ext cx="709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latin typeface="Century Gothic" charset="0"/>
                </a:rPr>
                <a:t>Comment augmenter la force résultante et la vitesse maximale ?</a:t>
              </a:r>
            </a:p>
          </p:txBody>
        </p:sp>
      </p:grpSp>
      <p:grpSp>
        <p:nvGrpSpPr>
          <p:cNvPr id="6" name="Group 70"/>
          <p:cNvGrpSpPr>
            <a:grpSpLocks/>
          </p:cNvGrpSpPr>
          <p:nvPr/>
        </p:nvGrpSpPr>
        <p:grpSpPr bwMode="auto">
          <a:xfrm>
            <a:off x="4716463" y="1752600"/>
            <a:ext cx="4427537" cy="1292225"/>
            <a:chOff x="4716016" y="1752600"/>
            <a:chExt cx="4680520" cy="1292662"/>
          </a:xfrm>
        </p:grpSpPr>
        <p:sp>
          <p:nvSpPr>
            <p:cNvPr id="16421" name="TextBox 28"/>
            <p:cNvSpPr txBox="1">
              <a:spLocks noChangeArrowheads="1"/>
            </p:cNvSpPr>
            <p:nvPr/>
          </p:nvSpPr>
          <p:spPr bwMode="auto">
            <a:xfrm>
              <a:off x="5220072" y="1752600"/>
              <a:ext cx="41764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600">
                  <a:latin typeface="Century Gothic" charset="0"/>
                </a:rPr>
                <a:t>… permettant à l’air de glisser facilement sur l’objet (en profilant)</a:t>
              </a:r>
            </a:p>
          </p:txBody>
        </p:sp>
        <p:grpSp>
          <p:nvGrpSpPr>
            <p:cNvPr id="16422" name="Group 34"/>
            <p:cNvGrpSpPr>
              <a:grpSpLocks/>
            </p:cNvGrpSpPr>
            <p:nvPr/>
          </p:nvGrpSpPr>
          <p:grpSpPr bwMode="auto">
            <a:xfrm>
              <a:off x="4716016" y="1916832"/>
              <a:ext cx="504056" cy="648072"/>
              <a:chOff x="2051720" y="1621736"/>
              <a:chExt cx="504056" cy="648072"/>
            </a:xfrm>
          </p:grpSpPr>
          <p:sp>
            <p:nvSpPr>
              <p:cNvPr id="43" name="Rounded Rectangle 42"/>
              <p:cNvSpPr/>
              <p:nvPr/>
            </p:nvSpPr>
            <p:spPr>
              <a:xfrm>
                <a:off x="2051720" y="1700808"/>
                <a:ext cx="489929" cy="48992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4" name="TextBox 43"/>
              <p:cNvSpPr txBox="1"/>
              <p:nvPr/>
            </p:nvSpPr>
            <p:spPr>
              <a:xfrm>
                <a:off x="2065146" y="1621073"/>
                <a:ext cx="490036" cy="649506"/>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2</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grpSp>
        <p:nvGrpSpPr>
          <p:cNvPr id="8" name="Group 69"/>
          <p:cNvGrpSpPr>
            <a:grpSpLocks/>
          </p:cNvGrpSpPr>
          <p:nvPr/>
        </p:nvGrpSpPr>
        <p:grpSpPr bwMode="auto">
          <a:xfrm>
            <a:off x="323850" y="1752600"/>
            <a:ext cx="4705350" cy="1292225"/>
            <a:chOff x="323528" y="1752600"/>
            <a:chExt cx="4705672" cy="1292662"/>
          </a:xfrm>
        </p:grpSpPr>
        <p:sp>
          <p:nvSpPr>
            <p:cNvPr id="16415" name="TextBox 27"/>
            <p:cNvSpPr txBox="1">
              <a:spLocks noChangeArrowheads="1"/>
            </p:cNvSpPr>
            <p:nvPr/>
          </p:nvSpPr>
          <p:spPr bwMode="auto">
            <a:xfrm>
              <a:off x="827584" y="1752600"/>
              <a:ext cx="420161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600">
                  <a:latin typeface="Century Gothic" charset="0"/>
                </a:rPr>
                <a:t>...réduisant la surface perpendiculaire à la direction du mouvement</a:t>
              </a:r>
            </a:p>
          </p:txBody>
        </p:sp>
        <p:grpSp>
          <p:nvGrpSpPr>
            <p:cNvPr id="16416" name="Group 34"/>
            <p:cNvGrpSpPr>
              <a:grpSpLocks/>
            </p:cNvGrpSpPr>
            <p:nvPr/>
          </p:nvGrpSpPr>
          <p:grpSpPr bwMode="auto">
            <a:xfrm>
              <a:off x="323528" y="1916832"/>
              <a:ext cx="504056" cy="648072"/>
              <a:chOff x="2051720" y="1621736"/>
              <a:chExt cx="504056" cy="648072"/>
            </a:xfrm>
          </p:grpSpPr>
          <p:sp>
            <p:nvSpPr>
              <p:cNvPr id="46" name="Rounded Rectangle 45"/>
              <p:cNvSpPr/>
              <p:nvPr/>
            </p:nvSpPr>
            <p:spPr>
              <a:xfrm>
                <a:off x="2051720" y="1729575"/>
                <a:ext cx="489929" cy="48992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TextBox 47"/>
              <p:cNvSpPr txBox="1"/>
              <p:nvPr/>
            </p:nvSpPr>
            <p:spPr>
              <a:xfrm>
                <a:off x="2066009" y="1621073"/>
                <a:ext cx="488983" cy="649506"/>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1</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cxnSp>
        <p:nvCxnSpPr>
          <p:cNvPr id="58" name="Straight Arrow Connector 57"/>
          <p:cNvCxnSpPr/>
          <p:nvPr/>
        </p:nvCxnSpPr>
        <p:spPr>
          <a:xfrm flipH="1">
            <a:off x="2767013" y="3933825"/>
            <a:ext cx="792162" cy="503238"/>
          </a:xfrm>
          <a:prstGeom prst="straightConnector1">
            <a:avLst/>
          </a:prstGeom>
          <a:ln w="28575">
            <a:solidFill>
              <a:srgbClr val="E2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243763" y="3895725"/>
            <a:ext cx="746125" cy="900113"/>
          </a:xfrm>
          <a:prstGeom prst="straightConnector1">
            <a:avLst/>
          </a:prstGeom>
          <a:ln w="28575">
            <a:solidFill>
              <a:srgbClr val="E2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7" idx="2"/>
          </p:cNvCxnSpPr>
          <p:nvPr/>
        </p:nvCxnSpPr>
        <p:spPr>
          <a:xfrm>
            <a:off x="6316663" y="3905250"/>
            <a:ext cx="161925" cy="854075"/>
          </a:xfrm>
          <a:prstGeom prst="straightConnector1">
            <a:avLst/>
          </a:prstGeom>
          <a:ln w="28575">
            <a:solidFill>
              <a:srgbClr val="E2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ight Arrow 62"/>
          <p:cNvSpPr/>
          <p:nvPr/>
        </p:nvSpPr>
        <p:spPr>
          <a:xfrm>
            <a:off x="1547664" y="4653136"/>
            <a:ext cx="576064" cy="288032"/>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4" name="TextBox 63"/>
          <p:cNvSpPr txBox="1">
            <a:spLocks noChangeArrowheads="1"/>
          </p:cNvSpPr>
          <p:nvPr/>
        </p:nvSpPr>
        <p:spPr bwMode="auto">
          <a:xfrm>
            <a:off x="34925" y="4040188"/>
            <a:ext cx="15843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200"/>
              </a:lnSpc>
            </a:pPr>
            <a:r>
              <a:rPr lang="en-GB" altLang="x-none" b="1">
                <a:latin typeface="Century Gothic" charset="0"/>
              </a:rPr>
              <a:t>Direction du mouvement</a:t>
            </a:r>
          </a:p>
        </p:txBody>
      </p:sp>
      <p:grpSp>
        <p:nvGrpSpPr>
          <p:cNvPr id="10" name="Group 67"/>
          <p:cNvGrpSpPr>
            <a:grpSpLocks/>
          </p:cNvGrpSpPr>
          <p:nvPr/>
        </p:nvGrpSpPr>
        <p:grpSpPr bwMode="auto">
          <a:xfrm>
            <a:off x="5326063" y="5651500"/>
            <a:ext cx="1622425" cy="1090613"/>
            <a:chOff x="5148064" y="5651956"/>
            <a:chExt cx="1944216" cy="646331"/>
          </a:xfrm>
        </p:grpSpPr>
        <p:sp>
          <p:nvSpPr>
            <p:cNvPr id="16413" name="TextBox 35"/>
            <p:cNvSpPr txBox="1">
              <a:spLocks noChangeArrowheads="1"/>
            </p:cNvSpPr>
            <p:nvPr/>
          </p:nvSpPr>
          <p:spPr bwMode="auto">
            <a:xfrm>
              <a:off x="5184664" y="5651956"/>
              <a:ext cx="1907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Pas de turbulences</a:t>
              </a:r>
            </a:p>
          </p:txBody>
        </p:sp>
        <p:sp>
          <p:nvSpPr>
            <p:cNvPr id="67" name="Rounded Rectangle 66"/>
            <p:cNvSpPr>
              <a:spLocks noChangeArrowheads="1"/>
            </p:cNvSpPr>
            <p:nvPr/>
          </p:nvSpPr>
          <p:spPr bwMode="auto">
            <a:xfrm>
              <a:off x="5148064" y="5661248"/>
              <a:ext cx="1944216" cy="360040"/>
            </a:xfrm>
            <a:prstGeom prst="roundRect">
              <a:avLst>
                <a:gd name="adj" fmla="val 10403"/>
              </a:avLst>
            </a:prstGeom>
            <a:noFill/>
            <a:ln w="6350">
              <a:solidFill>
                <a:srgbClr val="CC99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16407" name="TextBox 48"/>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Engage</a:t>
            </a:r>
          </a:p>
        </p:txBody>
      </p:sp>
      <p:sp>
        <p:nvSpPr>
          <p:cNvPr id="16408" name="TextBox 53"/>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6409" name="TextBox 55"/>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sp>
        <p:nvSpPr>
          <p:cNvPr id="57" name="Rectangle 56"/>
          <p:cNvSpPr/>
          <p:nvPr/>
        </p:nvSpPr>
        <p:spPr>
          <a:xfrm>
            <a:off x="-36513"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59" name="Rectangle 58"/>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Evaluer</a:t>
            </a:r>
            <a:endParaRPr lang="en-GB" sz="2000" dirty="0">
              <a:solidFill>
                <a:schemeClr val="tx1"/>
              </a:solidFill>
              <a:latin typeface="Century Gothic" pitchFamily="34" charset="0"/>
            </a:endParaRPr>
          </a:p>
        </p:txBody>
      </p:sp>
      <p:sp>
        <p:nvSpPr>
          <p:cNvPr id="60" name="Rounded Rectangle 59"/>
          <p:cNvSpPr>
            <a:spLocks noChangeArrowheads="1"/>
          </p:cNvSpPr>
          <p:nvPr/>
        </p:nvSpPr>
        <p:spPr bwMode="auto">
          <a:xfrm>
            <a:off x="291623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22" presetClass="entr" presetSubtype="8"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1000"/>
                                        <p:tgtEl>
                                          <p:spTgt spid="63"/>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22" presetClass="entr" presetSubtype="2"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right)">
                                      <p:cBhvr>
                                        <p:cTn id="34" dur="1000"/>
                                        <p:tgtEl>
                                          <p:spTgt spid="58"/>
                                        </p:tgtEl>
                                      </p:cBhvr>
                                    </p:animEffect>
                                  </p:childTnLst>
                                </p:cTn>
                              </p:par>
                            </p:childTnLst>
                          </p:cTn>
                        </p:par>
                        <p:par>
                          <p:cTn id="35" fill="hold" nodeType="afterGroup">
                            <p:stCondLst>
                              <p:cond delay="8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0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childTnLst>
                          </p:cTn>
                        </p:par>
                        <p:par>
                          <p:cTn id="44" fill="hold" nodeType="afterGroup">
                            <p:stCondLst>
                              <p:cond delay="2000"/>
                            </p:stCondLst>
                            <p:childTnLst>
                              <p:par>
                                <p:cTn id="45" presetID="10"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childTnLst>
                          </p:cTn>
                        </p:par>
                        <p:par>
                          <p:cTn id="48" fill="hold" nodeType="afterGroup">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2000"/>
                                        <p:tgtEl>
                                          <p:spTgt spid="37"/>
                                        </p:tgtEl>
                                      </p:cBhvr>
                                    </p:animEffect>
                                  </p:childTnLst>
                                </p:cTn>
                              </p:par>
                              <p:par>
                                <p:cTn id="52" presetID="22" presetClass="entr" presetSubtype="1"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1000"/>
                                        <p:tgtEl>
                                          <p:spTgt spid="47"/>
                                        </p:tgtEl>
                                      </p:cBhvr>
                                    </p:animEffect>
                                  </p:childTnLst>
                                </p:cTn>
                              </p:par>
                            </p:childTnLst>
                          </p:cTn>
                        </p:par>
                        <p:par>
                          <p:cTn id="55" fill="hold" nodeType="afterGroup">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000"/>
                                        <p:tgtEl>
                                          <p:spTgt spid="27"/>
                                        </p:tgtEl>
                                      </p:cBhvr>
                                    </p:animEffect>
                                  </p:childTnLst>
                                </p:cTn>
                              </p:par>
                              <p:par>
                                <p:cTn id="59" presetID="22" presetClass="entr" presetSubtype="1"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1000"/>
                                        <p:tgtEl>
                                          <p:spTgt spid="35"/>
                                        </p:tgtEl>
                                      </p:cBhvr>
                                    </p:animEffect>
                                  </p:childTnLst>
                                </p:cTn>
                              </p:par>
                            </p:childTnLst>
                          </p:cTn>
                        </p:par>
                        <p:par>
                          <p:cTn id="62" fill="hold" nodeType="afterGroup">
                            <p:stCondLst>
                              <p:cond delay="8000"/>
                            </p:stCondLst>
                            <p:childTnLst>
                              <p:par>
                                <p:cTn id="63" presetID="10"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27" grpId="0"/>
      <p:bldP spid="37"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icycle oil change.png"/>
          <p:cNvPicPr>
            <a:picLocks noChangeAspect="1"/>
          </p:cNvPicPr>
          <p:nvPr/>
        </p:nvPicPr>
        <p:blipFill>
          <a:blip r:embed="rId3" cstate="print"/>
          <a:srcRect l="3390"/>
          <a:stretch>
            <a:fillRect/>
          </a:stretch>
        </p:blipFill>
        <p:spPr>
          <a:xfrm>
            <a:off x="2735288" y="2570752"/>
            <a:ext cx="4104457" cy="3450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11" name="Picture 14"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1979613" y="1196975"/>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b="1">
                <a:solidFill>
                  <a:srgbClr val="CC9900"/>
                </a:solidFill>
                <a:latin typeface="Century Gothic" charset="0"/>
              </a:rPr>
              <a:t>Réduire le frottement en...</a:t>
            </a:r>
          </a:p>
        </p:txBody>
      </p:sp>
      <p:sp>
        <p:nvSpPr>
          <p:cNvPr id="22" name="Rounded Rectangle 21"/>
          <p:cNvSpPr/>
          <p:nvPr/>
        </p:nvSpPr>
        <p:spPr>
          <a:xfrm rot="16200000">
            <a:off x="9147969" y="5706269"/>
            <a:ext cx="306388"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4" name="Text Box 13"/>
          <p:cNvSpPr txBox="1">
            <a:spLocks noChangeArrowheads="1"/>
          </p:cNvSpPr>
          <p:nvPr/>
        </p:nvSpPr>
        <p:spPr bwMode="auto">
          <a:xfrm>
            <a:off x="8789988" y="6130925"/>
            <a:ext cx="42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3429A98-5F34-D64F-9926-6DC87F5DF4CC}" type="slidenum">
              <a:rPr lang="en-GB" altLang="en-US" sz="1400" b="1">
                <a:solidFill>
                  <a:schemeClr val="bg1"/>
                </a:solidFill>
                <a:latin typeface="Century Gothic" charset="0"/>
                <a:ea typeface="ＭＳ Ｐゴシック" charset="-128"/>
              </a:rPr>
              <a:pPr algn="ctr"/>
              <a:t>9</a:t>
            </a:fld>
            <a:endParaRPr lang="en-GB" altLang="en-US" sz="1400" b="1">
              <a:solidFill>
                <a:schemeClr val="bg1"/>
              </a:solidFill>
              <a:latin typeface="Century Gothic" charset="0"/>
              <a:ea typeface="ＭＳ Ｐゴシック" charset="-128"/>
            </a:endParaRPr>
          </a:p>
        </p:txBody>
      </p:sp>
      <p:sp>
        <p:nvSpPr>
          <p:cNvPr id="33" name="TextBox 32"/>
          <p:cNvSpPr txBox="1">
            <a:spLocks noChangeArrowheads="1"/>
          </p:cNvSpPr>
          <p:nvPr/>
        </p:nvSpPr>
        <p:spPr bwMode="auto">
          <a:xfrm>
            <a:off x="539750" y="5091113"/>
            <a:ext cx="212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a:latin typeface="Century Gothic" charset="0"/>
              </a:rPr>
              <a:t>L’huile peut être utilisée pour lisser les surfaces</a:t>
            </a:r>
          </a:p>
        </p:txBody>
      </p:sp>
      <p:grpSp>
        <p:nvGrpSpPr>
          <p:cNvPr id="2" name="Group 30"/>
          <p:cNvGrpSpPr>
            <a:grpSpLocks/>
          </p:cNvGrpSpPr>
          <p:nvPr/>
        </p:nvGrpSpPr>
        <p:grpSpPr bwMode="auto">
          <a:xfrm>
            <a:off x="1979613" y="-171450"/>
            <a:ext cx="7272337" cy="1368425"/>
            <a:chOff x="1979712" y="-171400"/>
            <a:chExt cx="7272808" cy="1368152"/>
          </a:xfrm>
        </p:grpSpPr>
        <p:sp>
          <p:nvSpPr>
            <p:cNvPr id="24" name="Rectangle 23"/>
            <p:cNvSpPr/>
            <p:nvPr/>
          </p:nvSpPr>
          <p:spPr>
            <a:xfrm>
              <a:off x="1979712" y="-171400"/>
              <a:ext cx="7272808" cy="1368152"/>
            </a:xfrm>
            <a:prstGeom prst="rect">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40" name="TextBox 24"/>
            <p:cNvSpPr txBox="1">
              <a:spLocks noChangeArrowheads="1"/>
            </p:cNvSpPr>
            <p:nvPr/>
          </p:nvSpPr>
          <p:spPr bwMode="auto">
            <a:xfrm>
              <a:off x="2051720" y="0"/>
              <a:ext cx="709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latin typeface="Century Gothic" charset="0"/>
                </a:rPr>
                <a:t>Comment augmenter la force résultante et la vitesse maximale ?</a:t>
              </a:r>
            </a:p>
          </p:txBody>
        </p:sp>
      </p:grpSp>
      <p:grpSp>
        <p:nvGrpSpPr>
          <p:cNvPr id="3" name="Group 37"/>
          <p:cNvGrpSpPr>
            <a:grpSpLocks/>
          </p:cNvGrpSpPr>
          <p:nvPr/>
        </p:nvGrpSpPr>
        <p:grpSpPr bwMode="auto">
          <a:xfrm>
            <a:off x="-36513" y="1524000"/>
            <a:ext cx="2555876" cy="2349500"/>
            <a:chOff x="1091040" y="1488017"/>
            <a:chExt cx="1752768" cy="3156202"/>
          </a:xfrm>
        </p:grpSpPr>
        <p:sp>
          <p:nvSpPr>
            <p:cNvPr id="17431" name="TextBox 27"/>
            <p:cNvSpPr txBox="1">
              <a:spLocks noChangeArrowheads="1"/>
            </p:cNvSpPr>
            <p:nvPr/>
          </p:nvSpPr>
          <p:spPr bwMode="auto">
            <a:xfrm>
              <a:off x="1091040" y="2204864"/>
              <a:ext cx="1752768" cy="243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 réduisant la surface des éléments en contact</a:t>
              </a:r>
            </a:p>
          </p:txBody>
        </p:sp>
        <p:grpSp>
          <p:nvGrpSpPr>
            <p:cNvPr id="17432" name="Group 35"/>
            <p:cNvGrpSpPr>
              <a:grpSpLocks/>
            </p:cNvGrpSpPr>
            <p:nvPr/>
          </p:nvGrpSpPr>
          <p:grpSpPr bwMode="auto">
            <a:xfrm>
              <a:off x="1135620" y="1488017"/>
              <a:ext cx="294010" cy="1612456"/>
              <a:chOff x="1135620" y="1488017"/>
              <a:chExt cx="294010" cy="1612456"/>
            </a:xfrm>
          </p:grpSpPr>
          <p:sp>
            <p:nvSpPr>
              <p:cNvPr id="30" name="Rounded Rectangle 29"/>
              <p:cNvSpPr/>
              <p:nvPr/>
            </p:nvSpPr>
            <p:spPr>
              <a:xfrm>
                <a:off x="1144330" y="1707838"/>
                <a:ext cx="285300" cy="48992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TextBox 30"/>
              <p:cNvSpPr txBox="1"/>
              <p:nvPr/>
            </p:nvSpPr>
            <p:spPr>
              <a:xfrm>
                <a:off x="1135676" y="1488017"/>
                <a:ext cx="293942" cy="1612222"/>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1</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grpSp>
        <p:nvGrpSpPr>
          <p:cNvPr id="5" name="Group 36"/>
          <p:cNvGrpSpPr>
            <a:grpSpLocks/>
          </p:cNvGrpSpPr>
          <p:nvPr/>
        </p:nvGrpSpPr>
        <p:grpSpPr bwMode="auto">
          <a:xfrm>
            <a:off x="6983413" y="2924175"/>
            <a:ext cx="2160587" cy="1514475"/>
            <a:chOff x="6983760" y="2924944"/>
            <a:chExt cx="2160240" cy="1513328"/>
          </a:xfrm>
        </p:grpSpPr>
        <p:sp>
          <p:nvSpPr>
            <p:cNvPr id="17425" name="TextBox 28"/>
            <p:cNvSpPr txBox="1">
              <a:spLocks noChangeArrowheads="1"/>
            </p:cNvSpPr>
            <p:nvPr/>
          </p:nvSpPr>
          <p:spPr bwMode="auto">
            <a:xfrm>
              <a:off x="6983760" y="3484165"/>
              <a:ext cx="21602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...lissant les surfaces</a:t>
              </a:r>
            </a:p>
          </p:txBody>
        </p:sp>
        <p:grpSp>
          <p:nvGrpSpPr>
            <p:cNvPr id="17426" name="Group 34"/>
            <p:cNvGrpSpPr>
              <a:grpSpLocks/>
            </p:cNvGrpSpPr>
            <p:nvPr/>
          </p:nvGrpSpPr>
          <p:grpSpPr bwMode="auto">
            <a:xfrm>
              <a:off x="7055768" y="2924944"/>
              <a:ext cx="504056" cy="648072"/>
              <a:chOff x="2051720" y="1621736"/>
              <a:chExt cx="504056" cy="648072"/>
            </a:xfrm>
          </p:grpSpPr>
          <p:sp>
            <p:nvSpPr>
              <p:cNvPr id="32" name="Rounded Rectangle 31"/>
              <p:cNvSpPr/>
              <p:nvPr/>
            </p:nvSpPr>
            <p:spPr>
              <a:xfrm>
                <a:off x="2051720" y="1700808"/>
                <a:ext cx="489929" cy="48992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TextBox 33"/>
              <p:cNvSpPr txBox="1"/>
              <p:nvPr/>
            </p:nvSpPr>
            <p:spPr>
              <a:xfrm>
                <a:off x="2065423" y="1621736"/>
                <a:ext cx="490458" cy="648796"/>
              </a:xfrm>
              <a:prstGeom prst="rect">
                <a:avLst/>
              </a:prstGeom>
              <a:noFill/>
            </p:spPr>
            <p:txBody>
              <a:bodyPr>
                <a:spAutoFit/>
              </a:bodyPr>
              <a:lstStyle/>
              <a:p>
                <a:pP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sym typeface="Wingdings"/>
                  </a:rPr>
                  <a:t>2</a:t>
                </a:r>
                <a:endPar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sp>
        <p:nvSpPr>
          <p:cNvPr id="17419" name="TextBox 26"/>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Engage</a:t>
            </a:r>
          </a:p>
        </p:txBody>
      </p:sp>
      <p:sp>
        <p:nvSpPr>
          <p:cNvPr id="17420" name="TextBox 38"/>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7421" name="TextBox 39"/>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Consider</a:t>
            </a:r>
          </a:p>
        </p:txBody>
      </p:sp>
      <p:sp>
        <p:nvSpPr>
          <p:cNvPr id="41" name="Rectangle 40"/>
          <p:cNvSpPr/>
          <p:nvPr/>
        </p:nvSpPr>
        <p:spPr>
          <a:xfrm>
            <a:off x="-36513"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S'engager</a:t>
            </a:r>
            <a:endParaRPr lang="en-GB" sz="2000" dirty="0">
              <a:solidFill>
                <a:schemeClr val="tx1"/>
              </a:solidFill>
              <a:latin typeface="Century Gothic" pitchFamily="34" charset="0"/>
            </a:endParaRPr>
          </a:p>
        </p:txBody>
      </p:sp>
      <p:sp>
        <p:nvSpPr>
          <p:cNvPr id="42" name="Rectangle 41"/>
          <p:cNvSpPr/>
          <p:nvPr/>
        </p:nvSpPr>
        <p:spPr>
          <a:xfrm>
            <a:off x="6121400" y="6524625"/>
            <a:ext cx="3059113" cy="360363"/>
          </a:xfrm>
          <a:prstGeom prst="rect">
            <a:avLst/>
          </a:prstGeom>
          <a:solidFill>
            <a:schemeClr val="bg1"/>
          </a:solidFill>
          <a:ln w="63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solidFill>
                  <a:schemeClr val="tx1"/>
                </a:solidFill>
                <a:latin typeface="Century Gothic" pitchFamily="34" charset="0"/>
              </a:rPr>
              <a:t>Evaluer</a:t>
            </a:r>
            <a:endParaRPr lang="en-GB" sz="2000" dirty="0">
              <a:solidFill>
                <a:schemeClr val="tx1"/>
              </a:solidFill>
              <a:latin typeface="Century Gothic" pitchFamily="34" charset="0"/>
            </a:endParaRPr>
          </a:p>
        </p:txBody>
      </p:sp>
      <p:sp>
        <p:nvSpPr>
          <p:cNvPr id="43" name="Rounded Rectangle 42"/>
          <p:cNvSpPr>
            <a:spLocks noChangeArrowheads="1"/>
          </p:cNvSpPr>
          <p:nvPr/>
        </p:nvSpPr>
        <p:spPr bwMode="auto">
          <a:xfrm>
            <a:off x="2916238" y="6511925"/>
            <a:ext cx="3228975" cy="373063"/>
          </a:xfrm>
          <a:prstGeom prst="roundRect">
            <a:avLst>
              <a:gd name="adj" fmla="val 16667"/>
            </a:avLst>
          </a:prstGeom>
          <a:solidFill>
            <a:srgbClr val="CC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Analyser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par>
                          <p:cTn id="11" fill="hold" nodeType="afterGroup">
                            <p:stCondLst>
                              <p:cond delay="3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par>
                          <p:cTn id="15" fill="hold" nodeType="afterGroup">
                            <p:stCondLst>
                              <p:cond delay="5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par>
                          <p:cTn id="19" fill="hold" nodeType="afterGroup">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52640</TotalTime>
  <Words>1184</Words>
  <Application>Microsoft Macintosh PowerPoint</Application>
  <PresentationFormat>Présentation à l'écran (4:3)</PresentationFormat>
  <Paragraphs>208</Paragraphs>
  <Slides>16</Slides>
  <Notes>16</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16</vt:i4>
      </vt:variant>
    </vt:vector>
  </HeadingPairs>
  <TitlesOfParts>
    <vt:vector size="29" baseType="lpstr">
      <vt:lpstr>Times New Roman</vt:lpstr>
      <vt:lpstr>Ebrima</vt:lpstr>
      <vt:lpstr>Cambria</vt:lpstr>
      <vt:lpstr>Wingdings</vt:lpstr>
      <vt:lpstr>Lato Regular</vt:lpstr>
      <vt:lpstr>Arial</vt:lpstr>
      <vt:lpstr>LilyUPC</vt:lpstr>
      <vt:lpstr>Mangal</vt:lpstr>
      <vt:lpstr>Calibri</vt:lpstr>
      <vt:lpstr>Wingdings 2</vt:lpstr>
      <vt:lpstr>Century Gothic</vt:lpstr>
      <vt:lpstr>ＭＳ Ｐゴシック</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1036</cp:revision>
  <dcterms:created xsi:type="dcterms:W3CDTF">2016-03-22T09:29:24Z</dcterms:created>
  <dcterms:modified xsi:type="dcterms:W3CDTF">2019-11-05T15:26:58Z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