
<file path=[Content_Types].xml><?xml version="1.0" encoding="utf-8"?>
<Types xmlns="http://schemas.openxmlformats.org/package/2006/content-types">
  <Default Extension="xml" ContentType="application/xml"/>
  <Default Extension="jpeg" ContentType="image/jpeg"/>
  <Default Extension="wav" ContentType="audio/x-wav"/>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2"/>
  </p:notesMasterIdLst>
  <p:handoutMasterIdLst>
    <p:handoutMasterId r:id="rId23"/>
  </p:handoutMasterIdLst>
  <p:sldIdLst>
    <p:sldId id="279" r:id="rId2"/>
    <p:sldId id="368" r:id="rId3"/>
    <p:sldId id="360" r:id="rId4"/>
    <p:sldId id="394" r:id="rId5"/>
    <p:sldId id="379" r:id="rId6"/>
    <p:sldId id="391" r:id="rId7"/>
    <p:sldId id="386" r:id="rId8"/>
    <p:sldId id="392" r:id="rId9"/>
    <p:sldId id="390" r:id="rId10"/>
    <p:sldId id="346" r:id="rId11"/>
    <p:sldId id="363" r:id="rId12"/>
    <p:sldId id="348" r:id="rId13"/>
    <p:sldId id="382" r:id="rId14"/>
    <p:sldId id="381" r:id="rId15"/>
    <p:sldId id="374" r:id="rId16"/>
    <p:sldId id="370" r:id="rId17"/>
    <p:sldId id="371" r:id="rId18"/>
    <p:sldId id="393" r:id="rId19"/>
    <p:sldId id="352" r:id="rId20"/>
    <p:sldId id="353" r:id="rId21"/>
  </p:sldIdLst>
  <p:sldSz cx="9144000" cy="6858000" type="screen4x3"/>
  <p:notesSz cx="6864350" cy="9998075"/>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26160D"/>
    <a:srgbClr val="321E12"/>
    <a:srgbClr val="351F13"/>
    <a:srgbClr val="E6E7E8"/>
    <a:srgbClr val="D8D8D8"/>
    <a:srgbClr val="37B549"/>
    <a:srgbClr val="3C2314"/>
    <a:srgbClr val="3C12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8344" autoAdjust="0"/>
  </p:normalViewPr>
  <p:slideViewPr>
    <p:cSldViewPr>
      <p:cViewPr>
        <p:scale>
          <a:sx n="75" d="100"/>
          <a:sy n="75" d="100"/>
        </p:scale>
        <p:origin x="2440" y="688"/>
      </p:cViewPr>
      <p:guideLst>
        <p:guide orient="horz" pos="2160"/>
        <p:guide pos="2880"/>
      </p:guideLst>
    </p:cSldViewPr>
  </p:slideViewPr>
  <p:notesTextViewPr>
    <p:cViewPr>
      <p:scale>
        <a:sx n="125" d="100"/>
        <a:sy n="125" d="100"/>
      </p:scale>
      <p:origin x="0" y="0"/>
    </p:cViewPr>
  </p:notesTextViewPr>
  <p:sorterViewPr>
    <p:cViewPr>
      <p:scale>
        <a:sx n="150" d="100"/>
        <a:sy n="150" d="100"/>
      </p:scale>
      <p:origin x="0" y="312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28575">
              <a:noFill/>
            </a:ln>
          </c:spPr>
          <c:xVal>
            <c:numRef>
              <c:f>Sheet1!$A$2:$A$7</c:f>
              <c:numCache>
                <c:formatCode>General</c:formatCode>
                <c:ptCount val="6"/>
                <c:pt idx="0">
                  <c:v>0.0</c:v>
                </c:pt>
                <c:pt idx="1">
                  <c:v>10.0</c:v>
                </c:pt>
                <c:pt idx="2">
                  <c:v>20.0</c:v>
                </c:pt>
                <c:pt idx="3">
                  <c:v>30.0</c:v>
                </c:pt>
                <c:pt idx="4">
                  <c:v>40.0</c:v>
                </c:pt>
                <c:pt idx="5">
                  <c:v>50.0</c:v>
                </c:pt>
              </c:numCache>
            </c:numRef>
          </c:xVal>
          <c:yVal>
            <c:numRef>
              <c:f>Sheet1!$B$2:$B$7</c:f>
              <c:numCache>
                <c:formatCode>General</c:formatCode>
                <c:ptCount val="6"/>
                <c:pt idx="0">
                  <c:v>70.5</c:v>
                </c:pt>
                <c:pt idx="1">
                  <c:v>72.0</c:v>
                </c:pt>
                <c:pt idx="2">
                  <c:v>73.8</c:v>
                </c:pt>
                <c:pt idx="3">
                  <c:v>75.2</c:v>
                </c:pt>
                <c:pt idx="4">
                  <c:v>77.5</c:v>
                </c:pt>
                <c:pt idx="5">
                  <c:v>80.0</c:v>
                </c:pt>
              </c:numCache>
            </c:numRef>
          </c:yVal>
          <c:smooth val="0"/>
          <c:extLst xmlns:c16r2="http://schemas.microsoft.com/office/drawing/2015/06/chart">
            <c:ext xmlns:c16="http://schemas.microsoft.com/office/drawing/2014/chart" uri="{C3380CC4-5D6E-409C-BE32-E72D297353CC}">
              <c16:uniqueId val="{00000000-4A79-4BC7-BD1A-2A5D49A21AE1}"/>
            </c:ext>
          </c:extLst>
        </c:ser>
        <c:dLbls>
          <c:showLegendKey val="0"/>
          <c:showVal val="0"/>
          <c:showCatName val="0"/>
          <c:showSerName val="0"/>
          <c:showPercent val="0"/>
          <c:showBubbleSize val="0"/>
        </c:dLbls>
        <c:axId val="1741716320"/>
        <c:axId val="1741716848"/>
      </c:scatterChart>
      <c:valAx>
        <c:axId val="1741716320"/>
        <c:scaling>
          <c:orientation val="minMax"/>
          <c:max val="50.0"/>
        </c:scaling>
        <c:delete val="0"/>
        <c:axPos val="b"/>
        <c:minorGridlines/>
        <c:title>
          <c:tx>
            <c:rich>
              <a:bodyPr/>
              <a:lstStyle/>
              <a:p>
                <a:pPr>
                  <a:defRPr lang="fr-FR" sz="1400"/>
                </a:pPr>
                <a:r>
                  <a:rPr lang="en-GB" sz="1200" dirty="0" err="1"/>
                  <a:t>Pourcentage</a:t>
                </a:r>
                <a:r>
                  <a:rPr lang="en-GB" sz="1200" baseline="0" dirty="0"/>
                  <a:t> de diminution de la </a:t>
                </a:r>
                <a:r>
                  <a:rPr lang="en-GB" sz="1200" baseline="0" dirty="0" err="1"/>
                  <a:t>traînée</a:t>
                </a:r>
                <a:r>
                  <a:rPr lang="en-GB" sz="1200" baseline="0" dirty="0"/>
                  <a:t> </a:t>
                </a:r>
                <a:r>
                  <a:rPr lang="en-GB" sz="1200" baseline="0" dirty="0" err="1"/>
                  <a:t>aérodynamique</a:t>
                </a:r>
                <a:endParaRPr lang="en-GB" sz="1200" dirty="0"/>
              </a:p>
            </c:rich>
          </c:tx>
          <c:overlay val="0"/>
        </c:title>
        <c:numFmt formatCode="General" sourceLinked="1"/>
        <c:majorTickMark val="none"/>
        <c:minorTickMark val="none"/>
        <c:tickLblPos val="nextTo"/>
        <c:txPr>
          <a:bodyPr/>
          <a:lstStyle/>
          <a:p>
            <a:pPr>
              <a:defRPr lang="fr-FR" sz="1400"/>
            </a:pPr>
            <a:endParaRPr lang="fr-FR"/>
          </a:p>
        </c:txPr>
        <c:crossAx val="1741716848"/>
        <c:crosses val="autoZero"/>
        <c:crossBetween val="midCat"/>
      </c:valAx>
      <c:valAx>
        <c:axId val="1741716848"/>
        <c:scaling>
          <c:orientation val="minMax"/>
        </c:scaling>
        <c:delete val="0"/>
        <c:axPos val="l"/>
        <c:majorGridlines/>
        <c:minorGridlines/>
        <c:title>
          <c:tx>
            <c:rich>
              <a:bodyPr/>
              <a:lstStyle/>
              <a:p>
                <a:pPr>
                  <a:defRPr lang="fr-FR" sz="1400"/>
                </a:pPr>
                <a:r>
                  <a:rPr lang="en-US" sz="1400" dirty="0" err="1"/>
                  <a:t>Vitesse</a:t>
                </a:r>
                <a:r>
                  <a:rPr lang="en-US" sz="1400" dirty="0"/>
                  <a:t> (km/h)</a:t>
                </a:r>
              </a:p>
            </c:rich>
          </c:tx>
          <c:overlay val="0"/>
        </c:title>
        <c:numFmt formatCode="General" sourceLinked="1"/>
        <c:majorTickMark val="none"/>
        <c:minorTickMark val="none"/>
        <c:tickLblPos val="nextTo"/>
        <c:txPr>
          <a:bodyPr/>
          <a:lstStyle/>
          <a:p>
            <a:pPr>
              <a:defRPr lang="fr-FR" sz="1400"/>
            </a:pPr>
            <a:endParaRPr lang="fr-FR"/>
          </a:p>
        </c:txPr>
        <c:crossAx val="1741716320"/>
        <c:crosses val="autoZero"/>
        <c:crossBetween val="midCat"/>
        <c:majorUnit val="2.0"/>
        <c:minorUnit val="1.0"/>
      </c:valAx>
    </c:plotArea>
    <c:plotVisOnly val="1"/>
    <c:dispBlanksAs val="gap"/>
    <c:showDLblsOverMax val="0"/>
  </c:chart>
  <c:txPr>
    <a:bodyPr/>
    <a:lstStyle/>
    <a:p>
      <a:pPr>
        <a:defRPr sz="1600">
          <a:latin typeface="Century Gothic" pitchFamily="34" charset="0"/>
        </a:defRPr>
      </a:pPr>
      <a:endParaRPr lang="fr-F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87788" y="0"/>
            <a:ext cx="2974975" cy="50006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F0DA35C-0DE0-DB45-8931-C312548E4311}" type="datetimeFigureOut">
              <a:rPr lang="en-GB"/>
              <a:pPr>
                <a:defRPr/>
              </a:pPr>
              <a:t>05/11/2019</a:t>
            </a:fld>
            <a:endParaRPr lang="en-GB" dirty="0"/>
          </a:p>
        </p:txBody>
      </p:sp>
      <p:sp>
        <p:nvSpPr>
          <p:cNvPr id="4" name="Footer Placeholder 3"/>
          <p:cNvSpPr>
            <a:spLocks noGrp="1"/>
          </p:cNvSpPr>
          <p:nvPr>
            <p:ph type="ftr" sz="quarter" idx="2"/>
          </p:nvPr>
        </p:nvSpPr>
        <p:spPr>
          <a:xfrm>
            <a:off x="0" y="9496425"/>
            <a:ext cx="2974975" cy="500063"/>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87788" y="9496425"/>
            <a:ext cx="2974975" cy="5000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4523F2B-665C-5841-91CD-4B67260C323F}" type="slidenum">
              <a:rPr lang="en-GB" altLang="x-none"/>
              <a:pPr/>
              <a:t>‹#›</a:t>
            </a:fld>
            <a:endParaRPr lang="en-GB"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6350" tIns="48175" rIns="96350" bIns="48175" rtlCol="0"/>
          <a:lstStyle>
            <a:lvl1pPr algn="l" fontAlgn="auto">
              <a:spcBef>
                <a:spcPts val="0"/>
              </a:spcBef>
              <a:spcAft>
                <a:spcPts val="0"/>
              </a:spcAft>
              <a:defRPr sz="1300" dirty="0">
                <a:latin typeface="+mn-lt"/>
                <a:ea typeface="+mn-ea"/>
                <a:cs typeface="+mn-cs"/>
              </a:defRPr>
            </a:lvl1pPr>
          </a:lstStyle>
          <a:p>
            <a:pPr>
              <a:defRPr/>
            </a:pPr>
            <a:endParaRPr lang="en-GB"/>
          </a:p>
        </p:txBody>
      </p:sp>
      <p:sp>
        <p:nvSpPr>
          <p:cNvPr id="3" name="Date Placeholder 2"/>
          <p:cNvSpPr>
            <a:spLocks noGrp="1"/>
          </p:cNvSpPr>
          <p:nvPr>
            <p:ph type="dt" idx="1"/>
          </p:nvPr>
        </p:nvSpPr>
        <p:spPr>
          <a:xfrm>
            <a:off x="3887788" y="0"/>
            <a:ext cx="2974975" cy="500063"/>
          </a:xfrm>
          <a:prstGeom prst="rect">
            <a:avLst/>
          </a:prstGeom>
        </p:spPr>
        <p:txBody>
          <a:bodyPr vert="horz" lIns="96350" tIns="48175" rIns="96350" bIns="48175" rtlCol="0"/>
          <a:lstStyle>
            <a:lvl1pPr algn="r" fontAlgn="auto">
              <a:spcBef>
                <a:spcPts val="0"/>
              </a:spcBef>
              <a:spcAft>
                <a:spcPts val="0"/>
              </a:spcAft>
              <a:defRPr sz="1300" smtClean="0">
                <a:latin typeface="+mn-lt"/>
                <a:ea typeface="+mn-ea"/>
                <a:cs typeface="+mn-cs"/>
              </a:defRPr>
            </a:lvl1pPr>
          </a:lstStyle>
          <a:p>
            <a:pPr>
              <a:defRPr/>
            </a:pPr>
            <a:fld id="{F10ED6B2-BBE5-954C-9136-32314B31E4F9}" type="datetimeFigureOut">
              <a:rPr lang="en-GB"/>
              <a:pPr>
                <a:defRPr/>
              </a:pPr>
              <a:t>05/11/2019</a:t>
            </a:fld>
            <a:endParaRPr lang="en-GB" dirty="0"/>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50" tIns="48175" rIns="96350" bIns="48175" rtlCol="0" anchor="ctr"/>
          <a:lstStyle/>
          <a:p>
            <a:pPr lvl="0"/>
            <a:endParaRPr lang="en-GB" noProof="0" dirty="0"/>
          </a:p>
        </p:txBody>
      </p:sp>
      <p:sp>
        <p:nvSpPr>
          <p:cNvPr id="5" name="Notes Placeholder 4"/>
          <p:cNvSpPr>
            <a:spLocks noGrp="1"/>
          </p:cNvSpPr>
          <p:nvPr>
            <p:ph type="body" sz="quarter" idx="3"/>
          </p:nvPr>
        </p:nvSpPr>
        <p:spPr>
          <a:xfrm>
            <a:off x="685800" y="4749800"/>
            <a:ext cx="5492750" cy="4498975"/>
          </a:xfrm>
          <a:prstGeom prst="rect">
            <a:avLst/>
          </a:prstGeom>
        </p:spPr>
        <p:txBody>
          <a:bodyPr vert="horz" lIns="96350" tIns="48175" rIns="96350" bIns="4817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96425"/>
            <a:ext cx="2974975" cy="500063"/>
          </a:xfrm>
          <a:prstGeom prst="rect">
            <a:avLst/>
          </a:prstGeom>
        </p:spPr>
        <p:txBody>
          <a:bodyPr vert="horz" lIns="96350" tIns="48175" rIns="96350" bIns="48175" rtlCol="0" anchor="b"/>
          <a:lstStyle>
            <a:lvl1pPr algn="l" fontAlgn="auto">
              <a:spcBef>
                <a:spcPts val="0"/>
              </a:spcBef>
              <a:spcAft>
                <a:spcPts val="0"/>
              </a:spcAft>
              <a:defRPr sz="1300" dirty="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7788" y="9496425"/>
            <a:ext cx="2974975" cy="500063"/>
          </a:xfrm>
          <a:prstGeom prst="rect">
            <a:avLst/>
          </a:prstGeom>
        </p:spPr>
        <p:txBody>
          <a:bodyPr vert="horz" wrap="square" lIns="96350" tIns="48175" rIns="96350" bIns="48175" numCol="1" anchor="b" anchorCtr="0" compatLnSpc="1">
            <a:prstTxWarp prst="textNoShape">
              <a:avLst/>
            </a:prstTxWarp>
          </a:bodyPr>
          <a:lstStyle>
            <a:lvl1pPr algn="r">
              <a:defRPr sz="1300">
                <a:latin typeface="Calibri" charset="0"/>
              </a:defRPr>
            </a:lvl1pPr>
          </a:lstStyle>
          <a:p>
            <a:fld id="{F2F61940-2F3E-FF49-A5DE-FD012267732B}" type="slidenum">
              <a:rPr lang="en-GB" altLang="x-none"/>
              <a:pPr/>
              <a:t>‹#›</a:t>
            </a:fld>
            <a:endParaRPr lang="en-GB"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B09C2B66-42C4-2147-B337-5A683720F549}" type="slidenum">
              <a:rPr lang="en-GB" altLang="x-none"/>
              <a:pPr/>
              <a:t>1</a:t>
            </a:fld>
            <a:endParaRPr lang="en-GB"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Après avoir joué, revenir sur la critique d’une affirmation avec un autre exemple simple. Discuter du fait que l’affirmation ne peut être crédible que si elle est étayée par une preuve correcte scientifiquement et pertinente. Le raisonnement explique comme la preuve étaie l’affirmation.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69BC4E67-7DD5-0D44-A18E-CC52E5EC07DF}" type="slidenum">
              <a:rPr lang="en-GB" altLang="x-none"/>
              <a:pPr/>
              <a:t>10</a:t>
            </a:fld>
            <a:endParaRPr lang="en-GB"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Expliquer qu’ils vont à présent critiquer l’affirmation du comité directeur : la conception de vos vélos donne un avantage antisportif à vos cyclistes par rapport aux autres coureurs.</a:t>
            </a:r>
          </a:p>
          <a:p>
            <a:pPr>
              <a:spcBef>
                <a:spcPct val="0"/>
              </a:spcBef>
            </a:pPr>
            <a:r>
              <a:rPr lang="en-GB" altLang="x-none"/>
              <a:t>Les apprenants travaillent par deux, ils examinant les preuves présentées par la fédération (Fiches 2-4). Ils vont se pencher sur les données et écrire le raisonnement sur la Fiche en suivant les instructions.</a:t>
            </a:r>
          </a:p>
          <a:p>
            <a:pPr>
              <a:spcBef>
                <a:spcPct val="0"/>
              </a:spcBef>
            </a:pPr>
            <a:r>
              <a:rPr lang="en-GB" altLang="x-none"/>
              <a:t>Les apprenants vont ensuite travailler individuellement et écrire si l’affirmation est credible, ou non, et écrire leur réponse.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B5E1074F-44DC-064A-8875-A3804B48053E}" type="slidenum">
              <a:rPr lang="en-GB" altLang="x-none"/>
              <a:pPr/>
              <a:t>11</a:t>
            </a:fld>
            <a:endParaRPr lang="en-GB"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3C850893-25A3-6E4C-95DF-CB8D175D4109}" type="slidenum">
              <a:rPr lang="en-GB" altLang="x-none"/>
              <a:pPr/>
              <a:t>12</a:t>
            </a:fld>
            <a:endParaRPr lang="en-GB"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fr-FR" altLang="x-none"/>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3BFA0CF-FCED-E64B-9926-C1FE6AC9F1AF}" type="slidenum">
              <a:rPr lang="en-GB" altLang="x-none"/>
              <a:pPr/>
              <a:t>14</a:t>
            </a:fld>
            <a:endParaRPr lang="en-GB"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fr-FR" altLang="x-none"/>
          </a:p>
        </p:txBody>
      </p:sp>
      <p:sp>
        <p:nvSpPr>
          <p:cNvPr id="44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3EF048C1-9C15-A24C-9023-BBBE848D2AB7}" type="slidenum">
              <a:rPr lang="en-GB" altLang="x-none"/>
              <a:pPr/>
              <a:t>15</a:t>
            </a:fld>
            <a:endParaRPr lang="en-GB" alt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B163F62-44A4-1047-BE08-8AAA796C6ADF}" type="slidenum">
              <a:rPr lang="en-GB" altLang="x-none"/>
              <a:pPr/>
              <a:t>16</a:t>
            </a:fld>
            <a:endParaRPr lang="en-GB"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FD741A6-C805-3B44-9A96-57CB9145C91C}" type="slidenum">
              <a:rPr lang="en-GB" altLang="x-none"/>
              <a:pPr/>
              <a:t>17</a:t>
            </a:fld>
            <a:endParaRPr lang="en-GB" alt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13C65AAB-4630-1E44-826D-8BA81F1E2D0E}" type="slidenum">
              <a:rPr lang="en-GB" altLang="x-none"/>
              <a:pPr/>
              <a:t>18</a:t>
            </a:fld>
            <a:endParaRPr lang="en-GB" altLang="x-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4D1EB133-F69B-EE4A-B9BC-11F3620616B2}" type="slidenum">
              <a:rPr lang="en-GB" altLang="x-none"/>
              <a:pPr/>
              <a:t>19</a:t>
            </a:fld>
            <a:endParaRPr lang="en-GB" altLang="x-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F21E448-732E-E447-BEBB-EF6743127703}" type="slidenum">
              <a:rPr lang="en-GB" altLang="x-none"/>
              <a:pPr/>
              <a:t>20</a:t>
            </a:fld>
            <a:endParaRPr lang="en-GB"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Montrer à la classe le courriel reçu de la fédération, disant que ce design a été rejeté. Discuter de l’affirmation selon laquelle la conception du vélo donne un avantage antisportif aux cyclistes, et demander aux apprenants d’analyser pourquoi de telles règles existent dans le sport. Expliquer que dans cette leçon, ils détermineront s’ils sont d’accord avec la décision en examinant les preuves utilisées pour étayer l’affirmation.</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3D82544-F47C-AF47-8A41-8D91BD202095}" type="slidenum">
              <a:rPr lang="en-GB" altLang="x-none"/>
              <a:pPr/>
              <a:t>2</a:t>
            </a:fld>
            <a:endParaRPr lang="en-GB"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Les objectifs pour la leçon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6F60BC90-F681-0A4B-B783-DE1EC7D9C364}" type="slidenum">
              <a:rPr lang="en-GB" altLang="x-none"/>
              <a:pPr/>
              <a:t>3</a:t>
            </a:fld>
            <a:endParaRPr lang="en-GB"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Comment les apprenants utiliseront les preuves scientifiques dans la leçon 1, et critiqueront les affirmations dans la leçon 2, pour les aider à prendre une décision.</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5DFC2D4-69BD-4F4A-9B5B-192B8A70CE28}" type="slidenum">
              <a:rPr lang="en-GB" altLang="x-none"/>
              <a:pPr/>
              <a:t>4</a:t>
            </a:fld>
            <a:endParaRPr lang="en-GB"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Présenter le jeu “Est-ce que tu me mentirais ?”. Dans le jeu, les apprenants vont expérimenter comment des affirmations peuvent être examinées avec de l’esprit critique en utilisant des preuves et des raisonnements.</a:t>
            </a:r>
          </a:p>
          <a:p>
            <a:pPr>
              <a:spcBef>
                <a:spcPct val="0"/>
              </a:spcBef>
            </a:pPr>
            <a:endParaRPr lang="en-GB" altLang="x-none"/>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667ED52-85E1-D146-BB72-639995DEC287}" type="slidenum">
              <a:rPr lang="en-GB" altLang="x-none"/>
              <a:pPr/>
              <a:t>5</a:t>
            </a:fld>
            <a:endParaRPr lang="en-GB"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Lire les règles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71D6471-7A0C-5946-9FC3-D42D341B8731}" type="slidenum">
              <a:rPr lang="en-GB" altLang="x-none"/>
              <a:pPr/>
              <a:t>6</a:t>
            </a:fld>
            <a:endParaRPr lang="en-GB"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Lire les règles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2046A53-10EF-E041-A09C-83CA5A7402D0}" type="slidenum">
              <a:rPr lang="en-GB" altLang="x-none"/>
              <a:pPr/>
              <a:t>7</a:t>
            </a:fld>
            <a:endParaRPr lang="en-GB"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Lire les règles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E2D438C-78A2-AD4C-A59F-AEB24AC6C7BF}" type="slidenum">
              <a:rPr lang="en-GB" altLang="x-none"/>
              <a:pPr/>
              <a:t>8</a:t>
            </a:fld>
            <a:endParaRPr lang="en-GB"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Lire les règles. Diviser la classe en équipes de 3-4 et donner à chaque équipe des cartes découpées sur les fiches 1a-c. Ils reçoivent une copie des règles et 8 cartes affirmations qui doivent être pliées, afin de cacher l’information à l’intérieur. Si vous préférez, vous pouvez faire jouer toute la classe et demander aux apprenants de lire les cartes affirmations, avant que chaque apprenant montre s’il/elle considère cette affirmation comme crédible, ou non, en dessinant une croix ou une coche sur un papier.</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E384C81-F60C-FC42-9EFF-555474A56C25}" type="slidenum">
              <a:rPr lang="en-GB" altLang="x-none"/>
              <a:pPr/>
              <a:t>9</a:t>
            </a:fld>
            <a:endParaRPr lang="en-GB"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hyperlink" Target="http://www.glp-e.org.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2941940-BAAF-214C-872F-AF46358D1D0D}"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73D00BE-1A86-784C-A0DC-09CA25D72ADE}" type="slidenum">
              <a:rPr lang="en-GB" altLang="x-none"/>
              <a:pPr/>
              <a:t>‹#›</a:t>
            </a:fld>
            <a:endParaRPr lang="en-GB" altLang="x-none"/>
          </a:p>
        </p:txBody>
      </p:sp>
    </p:spTree>
    <p:extLst>
      <p:ext uri="{BB962C8B-B14F-4D97-AF65-F5344CB8AC3E}">
        <p14:creationId xmlns:p14="http://schemas.microsoft.com/office/powerpoint/2010/main" val="147566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72309B8-4BC6-5948-A292-EEF42DB58B56}"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B02E904-77E9-AD44-817E-ECE3812945E8}" type="slidenum">
              <a:rPr lang="en-GB" altLang="x-none"/>
              <a:pPr/>
              <a:t>‹#›</a:t>
            </a:fld>
            <a:endParaRPr lang="en-GB" altLang="x-none"/>
          </a:p>
        </p:txBody>
      </p:sp>
    </p:spTree>
    <p:extLst>
      <p:ext uri="{BB962C8B-B14F-4D97-AF65-F5344CB8AC3E}">
        <p14:creationId xmlns:p14="http://schemas.microsoft.com/office/powerpoint/2010/main" val="191908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2"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1E2D1E5-AB02-CD41-B4E4-9515A6AAA066}"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8C02589-C5F6-6841-A5F5-902BA2D463C8}" type="slidenum">
              <a:rPr lang="en-GB" altLang="x-none"/>
              <a:pPr/>
              <a:t>‹#›</a:t>
            </a:fld>
            <a:endParaRPr lang="en-GB" altLang="x-none"/>
          </a:p>
        </p:txBody>
      </p:sp>
    </p:spTree>
    <p:extLst>
      <p:ext uri="{BB962C8B-B14F-4D97-AF65-F5344CB8AC3E}">
        <p14:creationId xmlns:p14="http://schemas.microsoft.com/office/powerpoint/2010/main" val="1026028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5"/>
          <p:cNvSpPr/>
          <p:nvPr userDrawn="1"/>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Box 13"/>
          <p:cNvSpPr txBox="1">
            <a:spLocks noChangeArrowheads="1"/>
          </p:cNvSpPr>
          <p:nvPr userDrawn="1"/>
        </p:nvSpPr>
        <p:spPr bwMode="auto">
          <a:xfrm>
            <a:off x="8761413" y="6124575"/>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6AC895FD-6B30-BE45-AF5A-9431D1244635}"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spTree>
    <p:extLst>
      <p:ext uri="{BB962C8B-B14F-4D97-AF65-F5344CB8AC3E}">
        <p14:creationId xmlns:p14="http://schemas.microsoft.com/office/powerpoint/2010/main" val="1305260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udent sheets">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rot="5400000">
            <a:off x="4394993" y="2129632"/>
            <a:ext cx="354013" cy="9144000"/>
          </a:xfrm>
          <a:prstGeom prst="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6"/>
          <p:cNvSpPr txBox="1"/>
          <p:nvPr userDrawn="1"/>
        </p:nvSpPr>
        <p:spPr>
          <a:xfrm>
            <a:off x="7056438" y="6524625"/>
            <a:ext cx="2087562" cy="339725"/>
          </a:xfrm>
          <a:prstGeom prst="rect">
            <a:avLst/>
          </a:prstGeom>
          <a:noFill/>
        </p:spPr>
        <p:txBody>
          <a:bodyPr>
            <a:spAutoFit/>
          </a:bodyPr>
          <a:lstStyle/>
          <a:p>
            <a:pPr algn="r" fontAlgn="auto">
              <a:spcBef>
                <a:spcPts val="0"/>
              </a:spcBef>
              <a:spcAft>
                <a:spcPts val="0"/>
              </a:spcAft>
              <a:defRPr/>
            </a:pPr>
            <a:r>
              <a:rPr lang="en-GB" sz="1600" dirty="0">
                <a:solidFill>
                  <a:schemeClr val="bg1"/>
                </a:solidFill>
                <a:latin typeface="Century Gothic" pitchFamily="34" charset="0"/>
                <a:ea typeface="+mn-ea"/>
                <a:cs typeface="+mn-cs"/>
              </a:rPr>
              <a:t>Fiches </a:t>
            </a:r>
            <a:r>
              <a:rPr lang="en-GB" sz="1600" dirty="0" err="1">
                <a:solidFill>
                  <a:schemeClr val="bg1"/>
                </a:solidFill>
                <a:latin typeface="Century Gothic" pitchFamily="34" charset="0"/>
                <a:ea typeface="+mn-ea"/>
                <a:cs typeface="+mn-cs"/>
              </a:rPr>
              <a:t>apprenants</a:t>
            </a:r>
            <a:endParaRPr lang="en-GB" sz="1600"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val="96492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2AEC8E95-BF1A-BD47-B4A3-233AA9CC3A81}"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886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DFCC5618-457E-8D43-87C8-026500DACF98}"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949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9A72BB48-6050-B14A-9F52-D3938FA02612}"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ounded Rectangle 5"/>
          <p:cNvSpPr>
            <a:spLocks noChangeArrowheads="1"/>
          </p:cNvSpPr>
          <p:nvPr userDrawn="1"/>
        </p:nvSpPr>
        <p:spPr bwMode="auto">
          <a:xfrm rot="16200000">
            <a:off x="-153194" y="6234906"/>
            <a:ext cx="306388" cy="708026"/>
          </a:xfrm>
          <a:prstGeom prst="roundRect">
            <a:avLst>
              <a:gd name="adj" fmla="val 50000"/>
            </a:avLst>
          </a:prstGeom>
          <a:solidFill>
            <a:srgbClr val="215968"/>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x-none" altLang="x-none">
              <a:solidFill>
                <a:srgbClr val="FFFFFF"/>
              </a:solidFill>
            </a:endParaRPr>
          </a:p>
        </p:txBody>
      </p:sp>
      <p:sp>
        <p:nvSpPr>
          <p:cNvPr id="3" name="Text Box 13"/>
          <p:cNvSpPr txBox="1">
            <a:spLocks noChangeArrowheads="1"/>
          </p:cNvSpPr>
          <p:nvPr userDrawn="1"/>
        </p:nvSpPr>
        <p:spPr bwMode="auto">
          <a:xfrm>
            <a:off x="-61913" y="6467475"/>
            <a:ext cx="457201"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9DA27BBF-53A3-AE4E-93C5-65EA43CCCC8A}"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7" descr="GLP logo.jpg">
            <a:hlinkClick r:id="rId2"/>
          </p:cNvPr>
          <p:cNvPicPr>
            <a:picLocks noChangeAspect="1"/>
          </p:cNvPicPr>
          <p:nvPr userDrawn="1"/>
        </p:nvPicPr>
        <p:blipFill>
          <a:blip r:embed="rId3">
            <a:extLst>
              <a:ext uri="{28A0092B-C50C-407E-A947-70E740481C1C}">
                <a14:useLocalDpi xmlns:a14="http://schemas.microsoft.com/office/drawing/2010/main" val="0"/>
              </a:ext>
            </a:extLst>
          </a:blip>
          <a:srcRect t="12422"/>
          <a:stretch>
            <a:fillRect/>
          </a:stretch>
        </p:blipFill>
        <p:spPr bwMode="auto">
          <a:xfrm>
            <a:off x="7432675" y="44450"/>
            <a:ext cx="17113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aindrops 2.png"/>
          <p:cNvPicPr>
            <a:picLocks noChangeAspect="1"/>
          </p:cNvPicPr>
          <p:nvPr userDrawn="1"/>
        </p:nvPicPr>
        <p:blipFill>
          <a:blip r:embed="rId4">
            <a:extLst>
              <a:ext uri="{28A0092B-C50C-407E-A947-70E740481C1C}">
                <a14:useLocalDpi xmlns:a14="http://schemas.microsoft.com/office/drawing/2010/main" val="0"/>
              </a:ext>
            </a:extLst>
          </a:blip>
          <a:srcRect t="61697"/>
          <a:stretch>
            <a:fillRect/>
          </a:stretch>
        </p:blipFill>
        <p:spPr bwMode="auto">
          <a:xfrm>
            <a:off x="0" y="-26988"/>
            <a:ext cx="91027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07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DB99999-C623-D149-B77A-59FDBBDE8C25}"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67E1B19-D958-DE4F-B8AD-051C42C730B8}" type="slidenum">
              <a:rPr lang="en-GB" altLang="x-none"/>
              <a:pPr/>
              <a:t>‹#›</a:t>
            </a:fld>
            <a:endParaRPr lang="en-GB" altLang="x-none"/>
          </a:p>
        </p:txBody>
      </p:sp>
    </p:spTree>
    <p:extLst>
      <p:ext uri="{BB962C8B-B14F-4D97-AF65-F5344CB8AC3E}">
        <p14:creationId xmlns:p14="http://schemas.microsoft.com/office/powerpoint/2010/main" val="14615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193D23F-A33A-2F44-BB31-5E5FA2534602}"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76C7E7C-1B0E-D040-A43D-8493059E3353}" type="slidenum">
              <a:rPr lang="en-GB" altLang="x-none"/>
              <a:pPr/>
              <a:t>‹#›</a:t>
            </a:fld>
            <a:endParaRPr lang="en-GB" altLang="x-none"/>
          </a:p>
        </p:txBody>
      </p:sp>
    </p:spTree>
    <p:extLst>
      <p:ext uri="{BB962C8B-B14F-4D97-AF65-F5344CB8AC3E}">
        <p14:creationId xmlns:p14="http://schemas.microsoft.com/office/powerpoint/2010/main" val="189615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53F06DB-7C42-734A-9D36-DAFD0861A7FA}" type="datetimeFigureOut">
              <a:rPr lang="en-GB"/>
              <a:pPr>
                <a:defRPr/>
              </a:pPr>
              <a:t>05/11/2019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ED913CC-F529-3849-B946-2CC62B100CD6}" type="slidenum">
              <a:rPr lang="en-GB" altLang="x-none"/>
              <a:pPr/>
              <a:t>‹#›</a:t>
            </a:fld>
            <a:endParaRPr lang="en-GB" altLang="x-none"/>
          </a:p>
        </p:txBody>
      </p:sp>
    </p:spTree>
    <p:extLst>
      <p:ext uri="{BB962C8B-B14F-4D97-AF65-F5344CB8AC3E}">
        <p14:creationId xmlns:p14="http://schemas.microsoft.com/office/powerpoint/2010/main" val="210230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9DE68D99-F974-B246-AF05-467CF0BA8E24}" type="datetimeFigureOut">
              <a:rPr lang="en-GB"/>
              <a:pPr>
                <a:defRPr/>
              </a:pPr>
              <a:t>05/11/2019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1B6A4706-EB2F-914C-B092-23276ED08042}" type="slidenum">
              <a:rPr lang="en-GB" altLang="x-none"/>
              <a:pPr/>
              <a:t>‹#›</a:t>
            </a:fld>
            <a:endParaRPr lang="en-GB" altLang="x-none"/>
          </a:p>
        </p:txBody>
      </p:sp>
    </p:spTree>
    <p:extLst>
      <p:ext uri="{BB962C8B-B14F-4D97-AF65-F5344CB8AC3E}">
        <p14:creationId xmlns:p14="http://schemas.microsoft.com/office/powerpoint/2010/main" val="89032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B2AA50C-8AFF-A14C-A7D9-916A7FA1CE8D}" type="datetimeFigureOut">
              <a:rPr lang="en-GB"/>
              <a:pPr>
                <a:defRPr/>
              </a:pPr>
              <a:t>05/11/2019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F4CFCFBC-BC83-2748-9D66-781D575A637E}" type="slidenum">
              <a:rPr lang="en-GB" altLang="x-none"/>
              <a:pPr/>
              <a:t>‹#›</a:t>
            </a:fld>
            <a:endParaRPr lang="en-GB" altLang="x-none"/>
          </a:p>
        </p:txBody>
      </p:sp>
    </p:spTree>
    <p:extLst>
      <p:ext uri="{BB962C8B-B14F-4D97-AF65-F5344CB8AC3E}">
        <p14:creationId xmlns:p14="http://schemas.microsoft.com/office/powerpoint/2010/main" val="10256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6453188"/>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938" y="6453188"/>
            <a:ext cx="939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p:nvPr userDrawn="1"/>
        </p:nvSpPr>
        <p:spPr>
          <a:xfrm>
            <a:off x="1476375" y="6381750"/>
            <a:ext cx="6262688" cy="461963"/>
          </a:xfrm>
          <a:prstGeom prst="rect">
            <a:avLst/>
          </a:prstGeom>
          <a:noFill/>
        </p:spPr>
        <p:txBody>
          <a:bodyPr>
            <a:spAutoFit/>
          </a:bodyPr>
          <a:lstStyle/>
          <a:p>
            <a:pPr algn="ctr" fontAlgn="auto">
              <a:spcBef>
                <a:spcPts val="0"/>
              </a:spcBef>
              <a:spcAft>
                <a:spcPts val="0"/>
              </a:spcAft>
              <a:defRPr/>
            </a:pPr>
            <a:r>
              <a:rPr lang="en-GB" sz="2400" dirty="0">
                <a:latin typeface="Century Gothic" pitchFamily="34" charset="0"/>
                <a:ea typeface="+mn-ea"/>
                <a:cs typeface="LilyUPC" panose="020B0604020202020204" pitchFamily="34" charset="-34"/>
              </a:rPr>
              <a:t> For more, visit E</a:t>
            </a:r>
            <a:r>
              <a:rPr lang="en-GB" sz="2400" dirty="0">
                <a:latin typeface="Century Gothic" pitchFamily="34" charset="0"/>
                <a:ea typeface="Ebrima" panose="02000000000000000000" pitchFamily="2" charset="0"/>
                <a:cs typeface="Mangal" panose="02040503050203030202" pitchFamily="18" charset="0"/>
              </a:rPr>
              <a:t>ngagingScience.eu</a:t>
            </a:r>
          </a:p>
        </p:txBody>
      </p:sp>
      <p:sp>
        <p:nvSpPr>
          <p:cNvPr id="5" name="Date Placeholder 1"/>
          <p:cNvSpPr>
            <a:spLocks noGrp="1"/>
          </p:cNvSpPr>
          <p:nvPr>
            <p:ph type="dt" sz="half" idx="10"/>
          </p:nvPr>
        </p:nvSpPr>
        <p:spPr/>
        <p:txBody>
          <a:bodyPr/>
          <a:lstStyle>
            <a:lvl1pPr>
              <a:defRPr/>
            </a:lvl1pPr>
          </a:lstStyle>
          <a:p>
            <a:pPr>
              <a:defRPr/>
            </a:pPr>
            <a:fld id="{8250661B-76B9-9140-AA48-04BE925D0732}" type="datetimeFigureOut">
              <a:rPr lang="en-GB"/>
              <a:pPr>
                <a:defRPr/>
              </a:pPr>
              <a:t>05/11/2019</a:t>
            </a:fld>
            <a:endParaRPr lang="en-GB" dirty="0"/>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3"/>
          <p:cNvSpPr>
            <a:spLocks noGrp="1"/>
          </p:cNvSpPr>
          <p:nvPr>
            <p:ph type="sldNum" sz="quarter" idx="12"/>
          </p:nvPr>
        </p:nvSpPr>
        <p:spPr/>
        <p:txBody>
          <a:bodyPr/>
          <a:lstStyle>
            <a:lvl1pPr>
              <a:defRPr/>
            </a:lvl1pPr>
          </a:lstStyle>
          <a:p>
            <a:fld id="{1F761D58-772A-7E47-889B-21239AA8FB13}" type="slidenum">
              <a:rPr lang="en-GB" altLang="x-none"/>
              <a:pPr/>
              <a:t>‹#›</a:t>
            </a:fld>
            <a:endParaRPr lang="en-GB" altLang="x-none"/>
          </a:p>
        </p:txBody>
      </p:sp>
    </p:spTree>
    <p:extLst>
      <p:ext uri="{BB962C8B-B14F-4D97-AF65-F5344CB8AC3E}">
        <p14:creationId xmlns:p14="http://schemas.microsoft.com/office/powerpoint/2010/main" val="17218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AF09F07-8B53-5149-9525-585544A16AF6}" type="datetimeFigureOut">
              <a:rPr lang="en-GB"/>
              <a:pPr>
                <a:defRPr/>
              </a:pPr>
              <a:t>05/11/2019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A8CA27B-10CC-0746-B478-1F044375127F}" type="slidenum">
              <a:rPr lang="en-GB" altLang="x-none"/>
              <a:pPr/>
              <a:t>‹#›</a:t>
            </a:fld>
            <a:endParaRPr lang="en-GB" altLang="x-none"/>
          </a:p>
        </p:txBody>
      </p:sp>
    </p:spTree>
    <p:extLst>
      <p:ext uri="{BB962C8B-B14F-4D97-AF65-F5344CB8AC3E}">
        <p14:creationId xmlns:p14="http://schemas.microsoft.com/office/powerpoint/2010/main" val="144568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247C67-B82E-AB4E-8F95-3A09F45E8F9B}" type="datetimeFigureOut">
              <a:rPr lang="en-GB"/>
              <a:pPr>
                <a:defRPr/>
              </a:pPr>
              <a:t>05/11/2019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EA6AA1F-8C02-1A44-AA69-A4E17D5DD1CB}" type="slidenum">
              <a:rPr lang="en-GB" altLang="x-none"/>
              <a:pPr/>
              <a:t>‹#›</a:t>
            </a:fld>
            <a:endParaRPr lang="en-GB" altLang="x-none"/>
          </a:p>
        </p:txBody>
      </p:sp>
    </p:spTree>
    <p:extLst>
      <p:ext uri="{BB962C8B-B14F-4D97-AF65-F5344CB8AC3E}">
        <p14:creationId xmlns:p14="http://schemas.microsoft.com/office/powerpoint/2010/main" val="9506187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1D3CB483-E9E1-424E-BDDE-862CE96D64BF}" type="datetimeFigureOut">
              <a:rPr lang="en-GB"/>
              <a:pPr>
                <a:defRPr/>
              </a:pPr>
              <a:t>05/11/2019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92073929-3692-E742-A51C-4D2EC9D506EF}"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4"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3.png"/><Relationship Id="rId1" Type="http://schemas.openxmlformats.org/officeDocument/2006/relationships/tags" Target="../tags/tag17.x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9.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tags" Target="../tags/tag19.x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7.png"/><Relationship Id="rId5" Type="http://schemas.openxmlformats.org/officeDocument/2006/relationships/slide" Target="slide19.xml"/><Relationship Id="rId1" Type="http://schemas.openxmlformats.org/officeDocument/2006/relationships/tags" Target="../tags/tag21.x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22.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22.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4.png"/><Relationship Id="rId5" Type="http://schemas.openxmlformats.org/officeDocument/2006/relationships/image" Target="../media/image8.png"/><Relationship Id="rId6" Type="http://schemas.openxmlformats.org/officeDocument/2006/relationships/image" Target="../media/image45.jpeg"/><Relationship Id="rId7" Type="http://schemas.openxmlformats.org/officeDocument/2006/relationships/image" Target="../media/image9.png"/><Relationship Id="rId8"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46.png"/><Relationship Id="rId5" Type="http://schemas.openxmlformats.org/officeDocument/2006/relationships/hyperlink" Target="https://www.google.co.uk/url?sa=i&amp;rct=j&amp;q=&amp;esrc=s&amp;source=images&amp;cd=&amp;cad=rja&amp;uact=8&amp;ved=0ahUKEwjHkZDio7bKAhXMuRQKHawSB3IQjRwIBw&amp;url=https://en.wikipedia.org/wiki/Flag_of_France&amp;bvm=bv.112064104,d.eWE&amp;psig=AFQjCNF-9iaA3anN6MMPH3m8kfdd7wTicQ&amp;ust=1453306771382971" TargetMode="External"/><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jpeg"/><Relationship Id="rId6" Type="http://schemas.openxmlformats.org/officeDocument/2006/relationships/image" Target="../media/image53.png"/><Relationship Id="rId7" Type="http://schemas.openxmlformats.org/officeDocument/2006/relationships/image" Target="../media/image54.jpeg"/><Relationship Id="rId8" Type="http://schemas.openxmlformats.org/officeDocument/2006/relationships/image" Target="../media/image55.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56.png"/><Relationship Id="rId5" Type="http://schemas.openxmlformats.org/officeDocument/2006/relationships/image" Target="../media/image6.png"/><Relationship Id="rId1" Type="http://schemas.openxmlformats.org/officeDocument/2006/relationships/tags" Target="../tags/tag22.x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63.jpeg"/><Relationship Id="rId12" Type="http://schemas.openxmlformats.org/officeDocument/2006/relationships/image" Target="../media/image64.png"/><Relationship Id="rId13" Type="http://schemas.openxmlformats.org/officeDocument/2006/relationships/image" Target="../media/image65.png"/><Relationship Id="rId14" Type="http://schemas.openxmlformats.org/officeDocument/2006/relationships/image" Target="../media/image66.png"/><Relationship Id="rId15" Type="http://schemas.openxmlformats.org/officeDocument/2006/relationships/image" Target="../media/image67.png"/><Relationship Id="rId16" Type="http://schemas.openxmlformats.org/officeDocument/2006/relationships/image" Target="../media/image68.emf"/><Relationship Id="rId17" Type="http://schemas.openxmlformats.org/officeDocument/2006/relationships/image" Target="../media/image69.emf"/><Relationship Id="rId18" Type="http://schemas.openxmlformats.org/officeDocument/2006/relationships/image" Target="../media/image70.png"/><Relationship Id="rId1" Type="http://schemas.openxmlformats.org/officeDocument/2006/relationships/tags" Target="../tags/tag23.xml"/><Relationship Id="rId2" Type="http://schemas.openxmlformats.org/officeDocument/2006/relationships/slideLayout" Target="../slideLayouts/slideLayout7.xml"/><Relationship Id="rId3" Type="http://schemas.openxmlformats.org/officeDocument/2006/relationships/notesSlide" Target="../notesSlides/notesSlide19.xml"/><Relationship Id="rId4" Type="http://schemas.openxmlformats.org/officeDocument/2006/relationships/image" Target="../media/image57.jpeg"/><Relationship Id="rId5" Type="http://schemas.openxmlformats.org/officeDocument/2006/relationships/image" Target="../media/image6.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 Id="rId9" Type="http://schemas.openxmlformats.org/officeDocument/2006/relationships/image" Target="../media/image61.png"/><Relationship Id="rId10"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audio" Target="../media/media1.wav"/><Relationship Id="rId4" Type="http://schemas.openxmlformats.org/officeDocument/2006/relationships/slideLayout" Target="../slideLayouts/slideLayout12.xml"/><Relationship Id="rId5" Type="http://schemas.openxmlformats.org/officeDocument/2006/relationships/notesSlide" Target="../notesSlides/notesSlide5.xml"/><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tags" Target="../tags/tag7.xml"/><Relationship Id="rId2" Type="http://schemas.microsoft.com/office/2007/relationships/media" Target="../media/media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3.png"/><Relationship Id="rId9" Type="http://schemas.openxmlformats.org/officeDocument/2006/relationships/image" Target="../media/image18.png"/><Relationship Id="rId1" Type="http://schemas.openxmlformats.org/officeDocument/2006/relationships/tags" Target="../tags/tag9.x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3.png"/><Relationship Id="rId8" Type="http://schemas.openxmlformats.org/officeDocument/2006/relationships/image" Target="../media/image18.png"/><Relationship Id="rId9" Type="http://schemas.openxmlformats.org/officeDocument/2006/relationships/image" Target="../media/image20.png"/><Relationship Id="rId1" Type="http://schemas.openxmlformats.org/officeDocument/2006/relationships/tags" Target="../tags/tag11.x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21.png"/><Relationship Id="rId9" Type="http://schemas.openxmlformats.org/officeDocument/2006/relationships/image" Target="../media/image19.png"/><Relationship Id="rId10" Type="http://schemas.openxmlformats.org/officeDocument/2006/relationships/image" Target="../media/image3.png"/><Relationship Id="rId1" Type="http://schemas.openxmlformats.org/officeDocument/2006/relationships/tags" Target="../tags/tag13.x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22.pn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tags" Target="../tags/tag15.x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565275" y="2505075"/>
            <a:ext cx="6264275" cy="292100"/>
          </a:xfrm>
          <a:prstGeom prst="rect">
            <a:avLst/>
          </a:prstGeom>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nouvelles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générations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à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s’impliquer</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dans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enjeux</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des sciences </a:t>
            </a:r>
          </a:p>
        </p:txBody>
      </p:sp>
      <p:sp>
        <p:nvSpPr>
          <p:cNvPr id="6" name="Rectangle 5"/>
          <p:cNvSpPr/>
          <p:nvPr/>
        </p:nvSpPr>
        <p:spPr>
          <a:xfrm>
            <a:off x="1588" y="3284538"/>
            <a:ext cx="9142412" cy="1066800"/>
          </a:xfrm>
          <a:prstGeom prst="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221" name="TextBox 6"/>
          <p:cNvSpPr txBox="1">
            <a:spLocks noChangeArrowheads="1"/>
          </p:cNvSpPr>
          <p:nvPr/>
        </p:nvSpPr>
        <p:spPr bwMode="auto">
          <a:xfrm>
            <a:off x="-36513" y="3359150"/>
            <a:ext cx="91805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4400">
                <a:solidFill>
                  <a:schemeClr val="bg1"/>
                </a:solidFill>
                <a:latin typeface="Century Gothic" charset="0"/>
              </a:rPr>
              <a:t>L’homme ou la machine (2 sur 2)</a:t>
            </a:r>
          </a:p>
        </p:txBody>
      </p:sp>
      <p:sp>
        <p:nvSpPr>
          <p:cNvPr id="9222" name="ZoneTexte 5"/>
          <p:cNvSpPr txBox="1">
            <a:spLocks noChangeArrowheads="1"/>
          </p:cNvSpPr>
          <p:nvPr/>
        </p:nvSpPr>
        <p:spPr bwMode="auto">
          <a:xfrm>
            <a:off x="1905000" y="6488113"/>
            <a:ext cx="55626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600">
                <a:latin typeface="Century Gothic" charset="0"/>
                <a:ea typeface="Century Gothic" charset="0"/>
                <a:cs typeface="Century Gothic" charset="0"/>
              </a:rPr>
              <a:t>Pour plus d’informations, visitez engagingscience.eu/fr </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2987675" y="615950"/>
            <a:ext cx="5724525" cy="1876425"/>
            <a:chOff x="2987824" y="615459"/>
            <a:chExt cx="5724128" cy="1877437"/>
          </a:xfrm>
        </p:grpSpPr>
        <p:sp>
          <p:nvSpPr>
            <p:cNvPr id="24" name="Rounded Rectangle 23"/>
            <p:cNvSpPr>
              <a:spLocks noChangeArrowheads="1"/>
            </p:cNvSpPr>
            <p:nvPr/>
          </p:nvSpPr>
          <p:spPr bwMode="auto">
            <a:xfrm>
              <a:off x="2987824" y="620688"/>
              <a:ext cx="5616624" cy="1872208"/>
            </a:xfrm>
            <a:prstGeom prst="roundRect">
              <a:avLst>
                <a:gd name="adj" fmla="val 16667"/>
              </a:avLst>
            </a:prstGeom>
            <a:noFill/>
            <a:ln w="6350">
              <a:solidFill>
                <a:srgbClr val="7030A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8449" name="TextBox 33"/>
            <p:cNvSpPr txBox="1">
              <a:spLocks noChangeArrowheads="1"/>
            </p:cNvSpPr>
            <p:nvPr/>
          </p:nvSpPr>
          <p:spPr bwMode="auto">
            <a:xfrm>
              <a:off x="3059832" y="615459"/>
              <a:ext cx="565212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latin typeface="Century Gothic" charset="0"/>
                </a:rPr>
                <a:t>Une affirmation doit être étayée par une </a:t>
              </a:r>
              <a:r>
                <a:rPr lang="en-GB" altLang="x-none" sz="2800" b="1">
                  <a:latin typeface="Century Gothic" charset="0"/>
                </a:rPr>
                <a:t>preuve</a:t>
              </a:r>
              <a:r>
                <a:rPr lang="en-GB" altLang="x-none" sz="2800">
                  <a:latin typeface="Century Gothic" charset="0"/>
                </a:rPr>
                <a:t> scientifiquement correcte et pertinente.</a:t>
              </a:r>
            </a:p>
          </p:txBody>
        </p:sp>
      </p:grpSp>
      <p:pic>
        <p:nvPicPr>
          <p:cNvPr id="18435" name="Picture 15" descr="chocola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1813" y="1916113"/>
            <a:ext cx="455136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a:spLocks noChangeArrowheads="1"/>
          </p:cNvSpPr>
          <p:nvPr/>
        </p:nvSpPr>
        <p:spPr bwMode="auto">
          <a:xfrm>
            <a:off x="260350" y="838200"/>
            <a:ext cx="265588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latin typeface="Century Gothic" charset="0"/>
              </a:rPr>
              <a:t>Affirmation :</a:t>
            </a:r>
          </a:p>
          <a:p>
            <a:r>
              <a:rPr lang="en-GB" altLang="x-none" sz="2600">
                <a:latin typeface="Century Gothic" charset="0"/>
              </a:rPr>
              <a:t>Les gens aiment le chocolat.</a:t>
            </a:r>
          </a:p>
        </p:txBody>
      </p:sp>
      <p:sp>
        <p:nvSpPr>
          <p:cNvPr id="36" name="TextBox 35"/>
          <p:cNvSpPr txBox="1">
            <a:spLocks noChangeArrowheads="1"/>
          </p:cNvSpPr>
          <p:nvPr/>
        </p:nvSpPr>
        <p:spPr bwMode="auto">
          <a:xfrm>
            <a:off x="260350" y="2590800"/>
            <a:ext cx="445611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latin typeface="Century Gothic" charset="0"/>
              </a:rPr>
              <a:t>Preuve :</a:t>
            </a:r>
          </a:p>
          <a:p>
            <a:r>
              <a:rPr lang="en-GB" altLang="x-none" sz="2600">
                <a:latin typeface="Century Gothic" charset="0"/>
              </a:rPr>
              <a:t>En 2009, 7,2 millions de tonnes de chocolat ont été achetées dans le monde.</a:t>
            </a:r>
          </a:p>
        </p:txBody>
      </p:sp>
      <p:sp>
        <p:nvSpPr>
          <p:cNvPr id="15" name="TextBox 14"/>
          <p:cNvSpPr txBox="1">
            <a:spLocks noChangeArrowheads="1"/>
          </p:cNvSpPr>
          <p:nvPr/>
        </p:nvSpPr>
        <p:spPr bwMode="auto">
          <a:xfrm>
            <a:off x="260350" y="4724400"/>
            <a:ext cx="416718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latin typeface="Century Gothic" charset="0"/>
              </a:rPr>
              <a:t>Raisonnement :</a:t>
            </a:r>
          </a:p>
          <a:p>
            <a:r>
              <a:rPr lang="en-GB" altLang="x-none" sz="2600">
                <a:latin typeface="Century Gothic" charset="0"/>
              </a:rPr>
              <a:t>Les gens achètent du chocolat parce qu’ils aiment ça</a:t>
            </a:r>
          </a:p>
        </p:txBody>
      </p:sp>
      <p:sp>
        <p:nvSpPr>
          <p:cNvPr id="18439" name="TextBox 17"/>
          <p:cNvSpPr txBox="1">
            <a:spLocks noChangeArrowheads="1"/>
          </p:cNvSpPr>
          <p:nvPr/>
        </p:nvSpPr>
        <p:spPr bwMode="auto">
          <a:xfrm>
            <a:off x="349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S'engager</a:t>
            </a:r>
          </a:p>
        </p:txBody>
      </p:sp>
      <p:sp>
        <p:nvSpPr>
          <p:cNvPr id="18440" name="TextBox 18"/>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Review</a:t>
            </a:r>
          </a:p>
        </p:txBody>
      </p:sp>
      <p:sp>
        <p:nvSpPr>
          <p:cNvPr id="18441" name="TextBox 19"/>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Consider</a:t>
            </a:r>
          </a:p>
        </p:txBody>
      </p:sp>
      <p:sp>
        <p:nvSpPr>
          <p:cNvPr id="21" name="Rectangle 20"/>
          <p:cNvSpPr/>
          <p:nvPr/>
        </p:nvSpPr>
        <p:spPr>
          <a:xfrm>
            <a:off x="-42863" y="6524625"/>
            <a:ext cx="3101976"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S'engager</a:t>
            </a:r>
            <a:endParaRPr lang="en-GB" sz="2000" dirty="0">
              <a:solidFill>
                <a:schemeClr val="tx1"/>
              </a:solidFill>
              <a:latin typeface="Century Gothic" pitchFamily="34" charset="0"/>
            </a:endParaRPr>
          </a:p>
        </p:txBody>
      </p:sp>
      <p:sp>
        <p:nvSpPr>
          <p:cNvPr id="22" name="Rectangle 21"/>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Décider</a:t>
            </a:r>
            <a:endParaRPr lang="en-GB" sz="2000" dirty="0">
              <a:solidFill>
                <a:schemeClr val="tx1"/>
              </a:solidFill>
              <a:latin typeface="Century Gothic" pitchFamily="34" charset="0"/>
            </a:endParaRPr>
          </a:p>
        </p:txBody>
      </p:sp>
      <p:sp>
        <p:nvSpPr>
          <p:cNvPr id="23" name="Rounded Rectangle 22"/>
          <p:cNvSpPr>
            <a:spLocks noChangeArrowheads="1"/>
          </p:cNvSpPr>
          <p:nvPr/>
        </p:nvSpPr>
        <p:spPr bwMode="auto">
          <a:xfrm>
            <a:off x="2998788" y="6511925"/>
            <a:ext cx="3228975"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Jouer</a:t>
            </a:r>
            <a:endParaRPr lang="en-GB" sz="2000" b="1" dirty="0">
              <a:solidFill>
                <a:schemeClr val="bg1"/>
              </a:solidFill>
              <a:latin typeface="Century Gothic" pitchFamily="34" charset="0"/>
              <a:ea typeface="+mn-ea"/>
              <a:cs typeface="+mn-cs"/>
            </a:endParaRPr>
          </a:p>
        </p:txBody>
      </p:sp>
      <p:grpSp>
        <p:nvGrpSpPr>
          <p:cNvPr id="3" name="Group 26"/>
          <p:cNvGrpSpPr>
            <a:grpSpLocks/>
          </p:cNvGrpSpPr>
          <p:nvPr/>
        </p:nvGrpSpPr>
        <p:grpSpPr bwMode="auto">
          <a:xfrm>
            <a:off x="4535488" y="4822825"/>
            <a:ext cx="4284662" cy="1511300"/>
            <a:chOff x="4535095" y="4822546"/>
            <a:chExt cx="4285377" cy="1512168"/>
          </a:xfrm>
        </p:grpSpPr>
        <p:sp>
          <p:nvSpPr>
            <p:cNvPr id="18446" name="TextBox 13"/>
            <p:cNvSpPr txBox="1">
              <a:spLocks noChangeArrowheads="1"/>
            </p:cNvSpPr>
            <p:nvPr/>
          </p:nvSpPr>
          <p:spPr bwMode="auto">
            <a:xfrm>
              <a:off x="4716016" y="4870465"/>
              <a:ext cx="410445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3400"/>
                </a:lnSpc>
              </a:pPr>
              <a:r>
                <a:rPr lang="en-GB" altLang="x-none" sz="2800">
                  <a:latin typeface="Century Gothic" charset="0"/>
                </a:rPr>
                <a:t>La preuve doit être liée à l’affirmation par le </a:t>
              </a:r>
              <a:r>
                <a:rPr lang="en-GB" altLang="x-none" sz="2800" b="1">
                  <a:latin typeface="Century Gothic" charset="0"/>
                </a:rPr>
                <a:t>raisonnement</a:t>
              </a:r>
              <a:r>
                <a:rPr lang="en-GB" altLang="x-none" sz="2800">
                  <a:latin typeface="Century Gothic" charset="0"/>
                </a:rPr>
                <a:t>.</a:t>
              </a:r>
            </a:p>
          </p:txBody>
        </p:sp>
        <p:sp>
          <p:nvSpPr>
            <p:cNvPr id="26" name="Rounded Rectangle 25"/>
            <p:cNvSpPr>
              <a:spLocks noChangeArrowheads="1"/>
            </p:cNvSpPr>
            <p:nvPr/>
          </p:nvSpPr>
          <p:spPr bwMode="auto">
            <a:xfrm>
              <a:off x="4535095" y="4822546"/>
              <a:ext cx="4176464" cy="1512168"/>
            </a:xfrm>
            <a:prstGeom prst="roundRect">
              <a:avLst>
                <a:gd name="adj" fmla="val 16667"/>
              </a:avLst>
            </a:prstGeom>
            <a:noFill/>
            <a:ln w="6350">
              <a:solidFill>
                <a:srgbClr val="7030A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2000"/>
                                        <p:tgtEl>
                                          <p:spTgt spid="36"/>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examine page 2.png"/>
          <p:cNvPicPr>
            <a:picLocks noChangeAspect="1"/>
          </p:cNvPicPr>
          <p:nvPr/>
        </p:nvPicPr>
        <p:blipFill>
          <a:blip r:embed="rId4">
            <a:extLst>
              <a:ext uri="{28A0092B-C50C-407E-A947-70E740481C1C}">
                <a14:useLocalDpi xmlns:a14="http://schemas.microsoft.com/office/drawing/2010/main" val="0"/>
              </a:ext>
            </a:extLst>
          </a:blip>
          <a:srcRect r="13635"/>
          <a:stretch>
            <a:fillRect/>
          </a:stretch>
        </p:blipFill>
        <p:spPr bwMode="auto">
          <a:xfrm>
            <a:off x="323850" y="2205038"/>
            <a:ext cx="2735263" cy="31686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3886200" y="2330450"/>
            <a:ext cx="49688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200"/>
              </a:spcBef>
              <a:buClr>
                <a:srgbClr val="7030A0"/>
              </a:buClr>
              <a:buSzPct val="72000"/>
              <a:buFont typeface="Wingdings 2" charset="2"/>
              <a:buChar char=""/>
            </a:pPr>
            <a:r>
              <a:rPr lang="en-GB" altLang="x-none" sz="2000">
                <a:latin typeface="Century Gothic" charset="0"/>
              </a:rPr>
              <a:t>Prendre chaque preuve et écrire le raisonnement.</a:t>
            </a:r>
          </a:p>
          <a:p>
            <a:pPr>
              <a:spcBef>
                <a:spcPts val="1200"/>
              </a:spcBef>
              <a:buClr>
                <a:srgbClr val="7030A0"/>
              </a:buClr>
              <a:buSzPct val="72000"/>
              <a:buFont typeface="Wingdings 2" charset="2"/>
              <a:buChar char=""/>
            </a:pPr>
            <a:r>
              <a:rPr lang="en-GB" altLang="x-none" sz="2000">
                <a:latin typeface="Century Gothic" charset="0"/>
              </a:rPr>
              <a:t>Quand vous aurez analysé toutes les preuves, décidez si l’affirmation est crédible</a:t>
            </a:r>
          </a:p>
        </p:txBody>
      </p:sp>
      <p:sp>
        <p:nvSpPr>
          <p:cNvPr id="38" name="Rectangle 37"/>
          <p:cNvSpPr>
            <a:spLocks noChangeArrowheads="1"/>
          </p:cNvSpPr>
          <p:nvPr/>
        </p:nvSpPr>
        <p:spPr bwMode="auto">
          <a:xfrm>
            <a:off x="3276600" y="2060575"/>
            <a:ext cx="5543550" cy="4248150"/>
          </a:xfrm>
          <a:prstGeom prst="rect">
            <a:avLst/>
          </a:prstGeom>
          <a:noFill/>
          <a:ln w="19050">
            <a:solidFill>
              <a:srgbClr val="8064A2"/>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2" name="Rounded Rectangle 21"/>
          <p:cNvSpPr/>
          <p:nvPr/>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462" name="Text Box 13"/>
          <p:cNvSpPr txBox="1">
            <a:spLocks noChangeArrowheads="1"/>
          </p:cNvSpPr>
          <p:nvPr/>
        </p:nvSpPr>
        <p:spPr bwMode="auto">
          <a:xfrm>
            <a:off x="8761413" y="616585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98B436DB-5FBE-254A-80D0-B145F35779F2}" type="slidenum">
              <a:rPr lang="en-GB" altLang="en-US" sz="1400" b="1">
                <a:solidFill>
                  <a:schemeClr val="bg1"/>
                </a:solidFill>
                <a:latin typeface="Century Gothic" charset="0"/>
                <a:ea typeface="ＭＳ Ｐゴシック" charset="-128"/>
              </a:rPr>
              <a:pPr algn="ctr"/>
              <a:t>11</a:t>
            </a:fld>
            <a:endParaRPr lang="en-GB" altLang="en-US" sz="1400" b="1">
              <a:solidFill>
                <a:schemeClr val="bg1"/>
              </a:solidFill>
              <a:latin typeface="Century Gothic" charset="0"/>
              <a:ea typeface="ＭＳ Ｐゴシック" charset="-128"/>
            </a:endParaRPr>
          </a:p>
        </p:txBody>
      </p:sp>
      <p:sp>
        <p:nvSpPr>
          <p:cNvPr id="24" name="TextBox 23"/>
          <p:cNvSpPr txBox="1">
            <a:spLocks noChangeArrowheads="1"/>
          </p:cNvSpPr>
          <p:nvPr/>
        </p:nvSpPr>
        <p:spPr bwMode="auto">
          <a:xfrm>
            <a:off x="1905000" y="195263"/>
            <a:ext cx="67818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4000"/>
              </a:lnSpc>
            </a:pPr>
            <a:r>
              <a:rPr lang="en-GB" altLang="x-none" sz="2500">
                <a:latin typeface="Century Gothic" charset="0"/>
              </a:rPr>
              <a:t>Evaluer si cette </a:t>
            </a:r>
            <a:r>
              <a:rPr lang="en-GB" altLang="x-none" sz="2500" b="1">
                <a:latin typeface="Century Gothic" charset="0"/>
              </a:rPr>
              <a:t>affirmation </a:t>
            </a:r>
            <a:r>
              <a:rPr lang="en-GB" altLang="x-none" sz="2500">
                <a:latin typeface="Century Gothic" charset="0"/>
              </a:rPr>
              <a:t>est crédible</a:t>
            </a:r>
          </a:p>
        </p:txBody>
      </p:sp>
      <p:sp>
        <p:nvSpPr>
          <p:cNvPr id="19464" name="TextBox 12"/>
          <p:cNvSpPr txBox="1">
            <a:spLocks noChangeArrowheads="1"/>
          </p:cNvSpPr>
          <p:nvPr/>
        </p:nvSpPr>
        <p:spPr bwMode="auto">
          <a:xfrm>
            <a:off x="349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S'engager</a:t>
            </a:r>
          </a:p>
        </p:txBody>
      </p:sp>
      <p:sp>
        <p:nvSpPr>
          <p:cNvPr id="19465" name="TextBox 13"/>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Review</a:t>
            </a:r>
          </a:p>
        </p:txBody>
      </p:sp>
      <p:sp>
        <p:nvSpPr>
          <p:cNvPr id="19466" name="TextBox 17"/>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Consider</a:t>
            </a:r>
          </a:p>
        </p:txBody>
      </p:sp>
      <p:sp>
        <p:nvSpPr>
          <p:cNvPr id="25" name="Rectangle 24"/>
          <p:cNvSpPr/>
          <p:nvPr/>
        </p:nvSpPr>
        <p:spPr>
          <a:xfrm>
            <a:off x="-42863" y="6524625"/>
            <a:ext cx="3101976"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S'engager</a:t>
            </a:r>
            <a:endParaRPr lang="en-GB" sz="2000" dirty="0">
              <a:solidFill>
                <a:schemeClr val="tx1"/>
              </a:solidFill>
              <a:latin typeface="Century Gothic" pitchFamily="34" charset="0"/>
            </a:endParaRPr>
          </a:p>
        </p:txBody>
      </p:sp>
      <p:sp>
        <p:nvSpPr>
          <p:cNvPr id="26" name="Rectangle 25"/>
          <p:cNvSpPr/>
          <p:nvPr/>
        </p:nvSpPr>
        <p:spPr>
          <a:xfrm>
            <a:off x="3059113" y="6524625"/>
            <a:ext cx="3060700"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Jouer</a:t>
            </a:r>
            <a:endParaRPr lang="en-GB" sz="2000" dirty="0">
              <a:solidFill>
                <a:schemeClr val="tx1"/>
              </a:solidFill>
              <a:latin typeface="Century Gothic" pitchFamily="34" charset="0"/>
            </a:endParaRPr>
          </a:p>
        </p:txBody>
      </p:sp>
      <p:sp>
        <p:nvSpPr>
          <p:cNvPr id="27" name="Rounded Rectangle 26"/>
          <p:cNvSpPr>
            <a:spLocks noChangeArrowheads="1"/>
          </p:cNvSpPr>
          <p:nvPr/>
        </p:nvSpPr>
        <p:spPr bwMode="auto">
          <a:xfrm>
            <a:off x="6011863" y="6511925"/>
            <a:ext cx="3230562"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Décider</a:t>
            </a:r>
            <a:endParaRPr lang="en-GB" sz="2000" b="1" dirty="0">
              <a:solidFill>
                <a:schemeClr val="bg1"/>
              </a:solidFill>
              <a:latin typeface="Century Gothic" pitchFamily="34" charset="0"/>
              <a:ea typeface="+mn-ea"/>
              <a:cs typeface="+mn-cs"/>
            </a:endParaRPr>
          </a:p>
        </p:txBody>
      </p:sp>
      <p:grpSp>
        <p:nvGrpSpPr>
          <p:cNvPr id="19470" name="Group 9"/>
          <p:cNvGrpSpPr>
            <a:grpSpLocks/>
          </p:cNvGrpSpPr>
          <p:nvPr/>
        </p:nvGrpSpPr>
        <p:grpSpPr bwMode="auto">
          <a:xfrm>
            <a:off x="7451725" y="0"/>
            <a:ext cx="1657350" cy="641350"/>
            <a:chOff x="7452320" y="0"/>
            <a:chExt cx="1656978" cy="641606"/>
          </a:xfrm>
        </p:grpSpPr>
        <p:sp>
          <p:nvSpPr>
            <p:cNvPr id="19483" name="TextBox 16"/>
            <p:cNvSpPr txBox="1">
              <a:spLocks noChangeArrowheads="1"/>
            </p:cNvSpPr>
            <p:nvPr/>
          </p:nvSpPr>
          <p:spPr bwMode="auto">
            <a:xfrm>
              <a:off x="7452320" y="0"/>
              <a:ext cx="1152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2-4</a:t>
              </a:r>
            </a:p>
          </p:txBody>
        </p:sp>
        <p:pic>
          <p:nvPicPr>
            <p:cNvPr id="19484" name="Picture 18"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0"/>
          <p:cNvSpPr>
            <a:spLocks noChangeArrowheads="1"/>
          </p:cNvSpPr>
          <p:nvPr/>
        </p:nvSpPr>
        <p:spPr bwMode="auto">
          <a:xfrm>
            <a:off x="179388" y="1025525"/>
            <a:ext cx="7593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a:latin typeface="Century Gothic" charset="0"/>
              </a:rPr>
              <a:t>Cette conception de vélo donne un </a:t>
            </a:r>
            <a:r>
              <a:rPr lang="en-GB" altLang="x-none" sz="2000" b="1">
                <a:latin typeface="Century Gothic" charset="0"/>
              </a:rPr>
              <a:t>avantage antisportif</a:t>
            </a:r>
            <a:br>
              <a:rPr lang="en-GB" altLang="x-none" sz="2000" b="1">
                <a:latin typeface="Century Gothic" charset="0"/>
              </a:rPr>
            </a:br>
            <a:r>
              <a:rPr lang="en-GB" altLang="x-none" sz="2000">
                <a:latin typeface="Century Gothic" charset="0"/>
              </a:rPr>
              <a:t>à vos cyclistes par rapport aux autres coureurs</a:t>
            </a:r>
          </a:p>
        </p:txBody>
      </p:sp>
      <p:grpSp>
        <p:nvGrpSpPr>
          <p:cNvPr id="3" name="Group 31"/>
          <p:cNvGrpSpPr>
            <a:grpSpLocks/>
          </p:cNvGrpSpPr>
          <p:nvPr/>
        </p:nvGrpSpPr>
        <p:grpSpPr bwMode="auto">
          <a:xfrm>
            <a:off x="7275513" y="900113"/>
            <a:ext cx="1487487" cy="1089025"/>
            <a:chOff x="7308304" y="764704"/>
            <a:chExt cx="1486798" cy="1088504"/>
          </a:xfrm>
        </p:grpSpPr>
        <p:pic>
          <p:nvPicPr>
            <p:cNvPr id="19481" name="Picture 2" descr="http://thumb9.shutterstock.com/display_pic_with_logo/204460/204460,1217010865,2/stock-vector-bicycle-race-silhouette-vector-153411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764704"/>
              <a:ext cx="1476119" cy="108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2" name="TextBox 33"/>
            <p:cNvSpPr txBox="1">
              <a:spLocks noChangeArrowheads="1"/>
            </p:cNvSpPr>
            <p:nvPr/>
          </p:nvSpPr>
          <p:spPr bwMode="auto">
            <a:xfrm rot="-1070858">
              <a:off x="7523773" y="1097342"/>
              <a:ext cx="12713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solidFill>
                    <a:srgbClr val="FF0000"/>
                  </a:solidFill>
                  <a:latin typeface="Century Gothic" charset="0"/>
                </a:rPr>
                <a:t>Interdit</a:t>
              </a:r>
            </a:p>
          </p:txBody>
        </p:sp>
      </p:grpSp>
      <p:grpSp>
        <p:nvGrpSpPr>
          <p:cNvPr id="4" name="Group 40"/>
          <p:cNvGrpSpPr>
            <a:grpSpLocks/>
          </p:cNvGrpSpPr>
          <p:nvPr/>
        </p:nvGrpSpPr>
        <p:grpSpPr bwMode="auto">
          <a:xfrm>
            <a:off x="6178550" y="4160838"/>
            <a:ext cx="2952750" cy="1755775"/>
            <a:chOff x="6228184" y="4437112"/>
            <a:chExt cx="2952328" cy="1755487"/>
          </a:xfrm>
        </p:grpSpPr>
        <p:sp>
          <p:nvSpPr>
            <p:cNvPr id="19479" name="Rectangle 27"/>
            <p:cNvSpPr>
              <a:spLocks noChangeArrowheads="1"/>
            </p:cNvSpPr>
            <p:nvPr/>
          </p:nvSpPr>
          <p:spPr bwMode="auto">
            <a:xfrm>
              <a:off x="6228184" y="4869160"/>
              <a:ext cx="269979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200"/>
                </a:spcBef>
                <a:buClr>
                  <a:srgbClr val="7030A0"/>
                </a:buClr>
                <a:buSzPct val="72000"/>
              </a:pPr>
              <a:r>
                <a:rPr lang="en-GB" altLang="x-none" sz="2000">
                  <a:latin typeface="Century Gothic" charset="0"/>
                  <a:sym typeface="Wingdings" charset="2"/>
                </a:rPr>
                <a:t>Ecrire un email au comité directeur pour expliquer en quoi ils se trompent.</a:t>
              </a:r>
              <a:endParaRPr lang="en-GB" altLang="x-none" sz="2000">
                <a:latin typeface="Century Gothic" charset="0"/>
              </a:endParaRPr>
            </a:p>
          </p:txBody>
        </p:sp>
        <p:sp>
          <p:nvSpPr>
            <p:cNvPr id="19480" name="TextBox 34"/>
            <p:cNvSpPr txBox="1">
              <a:spLocks noChangeArrowheads="1"/>
            </p:cNvSpPr>
            <p:nvPr/>
          </p:nvSpPr>
          <p:spPr bwMode="auto">
            <a:xfrm>
              <a:off x="6228184" y="4437112"/>
              <a:ext cx="2952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solidFill>
                    <a:srgbClr val="FF0000"/>
                  </a:solidFill>
                  <a:latin typeface="Century Gothic" charset="0"/>
                </a:rPr>
                <a:t>Pas crédible</a:t>
              </a:r>
            </a:p>
          </p:txBody>
        </p:sp>
      </p:grpSp>
      <p:grpSp>
        <p:nvGrpSpPr>
          <p:cNvPr id="5" name="Group 39"/>
          <p:cNvGrpSpPr>
            <a:grpSpLocks/>
          </p:cNvGrpSpPr>
          <p:nvPr/>
        </p:nvGrpSpPr>
        <p:grpSpPr bwMode="auto">
          <a:xfrm>
            <a:off x="3416300" y="4160838"/>
            <a:ext cx="2952750" cy="2046287"/>
            <a:chOff x="3311860" y="4263479"/>
            <a:chExt cx="2952328" cy="2045841"/>
          </a:xfrm>
        </p:grpSpPr>
        <p:sp>
          <p:nvSpPr>
            <p:cNvPr id="19477" name="TextBox 28"/>
            <p:cNvSpPr txBox="1">
              <a:spLocks noChangeArrowheads="1"/>
            </p:cNvSpPr>
            <p:nvPr/>
          </p:nvSpPr>
          <p:spPr bwMode="auto">
            <a:xfrm>
              <a:off x="3311860" y="4263479"/>
              <a:ext cx="2952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solidFill>
                    <a:srgbClr val="009900"/>
                  </a:solidFill>
                  <a:latin typeface="Century Gothic" charset="0"/>
                </a:rPr>
                <a:t>Crédible</a:t>
              </a:r>
            </a:p>
          </p:txBody>
        </p:sp>
        <p:sp>
          <p:nvSpPr>
            <p:cNvPr id="19478" name="Rectangle 35"/>
            <p:cNvSpPr>
              <a:spLocks noChangeArrowheads="1"/>
            </p:cNvSpPr>
            <p:nvPr/>
          </p:nvSpPr>
          <p:spPr bwMode="auto">
            <a:xfrm>
              <a:off x="3352800" y="4678104"/>
              <a:ext cx="273630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200"/>
                </a:spcBef>
                <a:buClr>
                  <a:srgbClr val="7030A0"/>
                </a:buClr>
                <a:buSzPct val="72000"/>
              </a:pPr>
              <a:r>
                <a:rPr lang="en-GB" altLang="x-none" sz="2000">
                  <a:latin typeface="Century Gothic" charset="0"/>
                </a:rPr>
                <a:t>Ecrire un discours à l’équipe pour expliquer pourquoi le design doit être modifié</a:t>
              </a:r>
              <a:endParaRPr lang="en-GB" altLang="x-none" sz="2000">
                <a:latin typeface="Century Gothic" charset="0"/>
                <a:sym typeface="Wingdings" charset="2"/>
              </a:endParaRPr>
            </a:p>
          </p:txBody>
        </p:sp>
      </p:grpSp>
      <p:pic>
        <p:nvPicPr>
          <p:cNvPr id="37" name="Picture 36" descr="writ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3284538"/>
            <a:ext cx="444500" cy="64928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discus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48038" y="2366963"/>
            <a:ext cx="576262" cy="34131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000"/>
                                        <p:tgtEl>
                                          <p:spTgt spid="31"/>
                                        </p:tgtEl>
                                      </p:cBhvr>
                                    </p:animEffect>
                                  </p:childTnLst>
                                </p:cTn>
                              </p:par>
                            </p:childTnLst>
                          </p:cTn>
                        </p:par>
                        <p:par>
                          <p:cTn id="18" fill="hold" nodeType="afterGroup">
                            <p:stCondLst>
                              <p:cond delay="5500"/>
                            </p:stCondLst>
                            <p:childTnLst>
                              <p:par>
                                <p:cTn id="19" presetID="10"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2000"/>
                                        <p:tgtEl>
                                          <p:spTgt spid="38"/>
                                        </p:tgtEl>
                                      </p:cBhvr>
                                    </p:animEffect>
                                  </p:childTnLst>
                                </p:cTn>
                              </p:par>
                            </p:childTnLst>
                          </p:cTn>
                        </p:par>
                        <p:par>
                          <p:cTn id="22" fill="hold" nodeType="afterGroup">
                            <p:stCondLst>
                              <p:cond delay="7500"/>
                            </p:stCondLst>
                            <p:childTnLst>
                              <p:par>
                                <p:cTn id="23" presetID="10" presetClass="entr" presetSubtype="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2000"/>
                                        <p:tgtEl>
                                          <p:spTgt spid="15">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2000"/>
                                        <p:tgtEl>
                                          <p:spTgt spid="39"/>
                                        </p:tgtEl>
                                      </p:cBhvr>
                                    </p:animEffect>
                                  </p:childTnLst>
                                </p:cTn>
                              </p:par>
                            </p:childTnLst>
                          </p:cTn>
                        </p:par>
                        <p:par>
                          <p:cTn id="29" fill="hold" nodeType="afterGroup">
                            <p:stCondLst>
                              <p:cond delay="9500"/>
                            </p:stCondLst>
                            <p:childTnLst>
                              <p:par>
                                <p:cTn id="30" presetID="10" presetClass="entr" presetSubtype="0" fill="hold" grpId="0" nodeType="after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fade">
                                      <p:cBhvr>
                                        <p:cTn id="32" dur="2000"/>
                                        <p:tgtEl>
                                          <p:spTgt spid="15">
                                            <p:txEl>
                                              <p:pRg st="1" end="1"/>
                                            </p:txEl>
                                          </p:spTgt>
                                        </p:tgtEl>
                                      </p:cBhvr>
                                    </p:animEffect>
                                  </p:childTnLst>
                                </p:cTn>
                              </p:par>
                              <p:par>
                                <p:cTn id="33" presetID="10" presetClass="entr" presetSubtype="0" fill="hold" nodeType="withEffect">
                                  <p:stCondLst>
                                    <p:cond delay="5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2000"/>
                                        <p:tgtEl>
                                          <p:spTgt spid="37"/>
                                        </p:tgtEl>
                                      </p:cBhvr>
                                    </p:animEffect>
                                  </p:childTnLst>
                                </p:cTn>
                              </p:par>
                            </p:childTnLst>
                          </p:cTn>
                        </p:par>
                        <p:par>
                          <p:cTn id="36" fill="hold" nodeType="afterGroup">
                            <p:stCondLst>
                              <p:cond delay="12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8" grpId="0" animBg="1"/>
      <p:bldP spid="24"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96975"/>
            <a:ext cx="9142413" cy="1066800"/>
          </a:xfrm>
          <a:prstGeom prst="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0483" name="TextBox 8"/>
          <p:cNvSpPr txBox="1">
            <a:spLocks noChangeArrowheads="1"/>
          </p:cNvSpPr>
          <p:nvPr/>
        </p:nvSpPr>
        <p:spPr bwMode="auto">
          <a:xfrm>
            <a:off x="34925" y="1235075"/>
            <a:ext cx="92170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L’homme ou la machine ?</a:t>
            </a:r>
          </a:p>
        </p:txBody>
      </p:sp>
      <p:sp>
        <p:nvSpPr>
          <p:cNvPr id="20484" name="Title 1"/>
          <p:cNvSpPr>
            <a:spLocks noGrp="1"/>
          </p:cNvSpPr>
          <p:nvPr>
            <p:ph type="ctrTitle" idx="4294967295"/>
          </p:nvPr>
        </p:nvSpPr>
        <p:spPr>
          <a:xfrm>
            <a:off x="2411413" y="476250"/>
            <a:ext cx="4464050" cy="647700"/>
          </a:xfrm>
        </p:spPr>
        <p:txBody>
          <a:bodyPr/>
          <a:lstStyle/>
          <a:p>
            <a:r>
              <a:rPr lang="en-US" altLang="x-none" sz="3200">
                <a:solidFill>
                  <a:srgbClr val="CC9900"/>
                </a:solidFill>
                <a:latin typeface="Century Gothic" charset="0"/>
              </a:rPr>
              <a:t>Fiches apprenants</a:t>
            </a:r>
            <a:endParaRPr lang="en-US" altLang="x-none" sz="4000">
              <a:solidFill>
                <a:srgbClr val="CC9900"/>
              </a:solidFill>
              <a:latin typeface="Century Gothic" charset="0"/>
              <a:ea typeface="Lato Regular" charset="0"/>
              <a:cs typeface="Lato Regular" charset="0"/>
            </a:endParaRPr>
          </a:p>
        </p:txBody>
      </p:sp>
      <p:pic>
        <p:nvPicPr>
          <p:cNvPr id="20485" name="Picture 4"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5800" y="204788"/>
            <a:ext cx="19034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Table 17"/>
          <p:cNvGraphicFramePr>
            <a:graphicFrameLocks noGrp="1"/>
          </p:cNvGraphicFramePr>
          <p:nvPr/>
        </p:nvGraphicFramePr>
        <p:xfrm>
          <a:off x="539750" y="2636838"/>
          <a:ext cx="8399463" cy="3324225"/>
        </p:xfrm>
        <a:graphic>
          <a:graphicData uri="http://schemas.openxmlformats.org/drawingml/2006/table">
            <a:tbl>
              <a:tblPr/>
              <a:tblGrid>
                <a:gridCol w="1754188"/>
                <a:gridCol w="3228975"/>
                <a:gridCol w="3416300"/>
              </a:tblGrid>
              <a:tr h="43973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7030A0"/>
                          </a:solidFill>
                          <a:effectLst/>
                          <a:latin typeface="Century Gothic" charset="0"/>
                        </a:rPr>
                        <a:t>Fiche n°</a:t>
                      </a:r>
                      <a:endParaRPr kumimoji="0" lang="en-GB" altLang="x-none" sz="1600" b="0" i="0" u="none" strike="noStrike" cap="none" normalizeH="0" baseline="0">
                        <a:ln>
                          <a:noFill/>
                        </a:ln>
                        <a:solidFill>
                          <a:srgbClr val="7030A0"/>
                        </a:solidFill>
                        <a:effectLst/>
                        <a:latin typeface="Century Gothic" charset="0"/>
                        <a:ea typeface="ＭＳ Ｐゴシック" charset="-128"/>
                        <a:cs typeface="ＭＳ Ｐゴシック" charset="-128"/>
                      </a:endParaRPr>
                    </a:p>
                  </a:txBody>
                  <a:tcPr marL="126000" marR="126000" marT="72000" marB="50400" horzOverflow="overflow">
                    <a:lnL>
                      <a:noFill/>
                    </a:lnL>
                    <a:lnR w="6350" cap="flat" cmpd="sng" algn="ctr">
                      <a:solidFill>
                        <a:srgbClr val="7030A0"/>
                      </a:solidFill>
                      <a:prstDash val="solid"/>
                      <a:round/>
                      <a:headEnd type="none" w="med" len="med"/>
                      <a:tailEnd type="none" w="med" len="med"/>
                    </a:lnR>
                    <a:lnT>
                      <a:noFill/>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7030A0"/>
                          </a:solidFill>
                          <a:effectLst/>
                          <a:latin typeface="Century Gothic" charset="0"/>
                        </a:rPr>
                        <a:t>Titre</a:t>
                      </a:r>
                      <a:endParaRPr kumimoji="0" lang="en-GB" altLang="x-none" sz="1600" b="0" i="0" u="none" strike="noStrike" cap="none" normalizeH="0" baseline="0">
                        <a:ln>
                          <a:noFill/>
                        </a:ln>
                        <a:solidFill>
                          <a:srgbClr val="7030A0"/>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a:noFill/>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7030A0"/>
                          </a:solidFill>
                          <a:effectLst/>
                          <a:latin typeface="Century Gothic" charset="0"/>
                        </a:rPr>
                        <a:t>Notes</a:t>
                      </a:r>
                      <a:endParaRPr kumimoji="0" lang="en-GB" altLang="x-none" sz="1600" b="0" i="0" u="none" strike="noStrike" cap="none" normalizeH="0" baseline="0">
                        <a:ln>
                          <a:noFill/>
                        </a:ln>
                        <a:solidFill>
                          <a:srgbClr val="7030A0"/>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7030A0"/>
                      </a:solidFill>
                      <a:prstDash val="solid"/>
                      <a:round/>
                      <a:headEnd type="none" w="med" len="med"/>
                      <a:tailEnd type="none" w="med" len="med"/>
                    </a:lnL>
                    <a:lnR>
                      <a:noFill/>
                    </a:lnR>
                    <a:lnT>
                      <a:noFill/>
                    </a:lnT>
                    <a:lnB w="6350" cap="flat" cmpd="sng" algn="ctr">
                      <a:solidFill>
                        <a:srgbClr val="7030A0"/>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1a-c</a:t>
                      </a:r>
                    </a:p>
                  </a:txBody>
                  <a:tcPr anchor="ctr" horzOverflow="overflow">
                    <a:lnL>
                      <a:noFill/>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Est-ce que tu me mentirais ?</a:t>
                      </a:r>
                    </a:p>
                  </a:txBody>
                  <a:tcPr anchor="ctr" horzOverflow="overflow">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une par groupe de deux équipes. Découper les cartes affirmations et les plier le long de la ligne pointillée.</a:t>
                      </a:r>
                    </a:p>
                  </a:txBody>
                  <a:tcPr anchor="ctr" horzOverflow="overflow">
                    <a:lnL w="6350" cap="flat" cmpd="sng" algn="ctr">
                      <a:solidFill>
                        <a:srgbClr val="7030A0"/>
                      </a:solidFill>
                      <a:prstDash val="solid"/>
                      <a:round/>
                      <a:headEnd type="none" w="med" len="med"/>
                      <a:tailEnd type="none" w="med" len="med"/>
                    </a:lnL>
                    <a:lnR>
                      <a:noFill/>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2</a:t>
                      </a:r>
                    </a:p>
                  </a:txBody>
                  <a:tcPr anchor="ctr" horzOverflow="overflow">
                    <a:lnL>
                      <a:noFill/>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Preuve 1:</a:t>
                      </a:r>
                      <a:br>
                        <a:rPr kumimoji="0" lang="en-GB" altLang="x-none" sz="1400" b="0" i="0" u="none" strike="noStrike" cap="none" normalizeH="0" baseline="0">
                          <a:ln>
                            <a:noFill/>
                          </a:ln>
                          <a:solidFill>
                            <a:schemeClr val="tx1"/>
                          </a:solidFill>
                          <a:effectLst/>
                          <a:latin typeface="Century Gothic" charset="0"/>
                          <a:ea typeface="Arial" charset="0"/>
                          <a:cs typeface="Arial" charset="0"/>
                        </a:rPr>
                      </a:br>
                      <a:r>
                        <a:rPr kumimoji="0" lang="en-GB" altLang="x-none" sz="1400" b="0" i="0" u="none" strike="noStrike" cap="none" normalizeH="0" baseline="0">
                          <a:ln>
                            <a:noFill/>
                          </a:ln>
                          <a:solidFill>
                            <a:schemeClr val="tx1"/>
                          </a:solidFill>
                          <a:effectLst/>
                          <a:latin typeface="Century Gothic" charset="0"/>
                          <a:ea typeface="Arial" charset="0"/>
                          <a:cs typeface="Arial" charset="0"/>
                        </a:rPr>
                        <a:t>Réduire la traînée aérodynamique</a:t>
                      </a:r>
                    </a:p>
                  </a:txBody>
                  <a:tcPr anchor="ctr" horzOverflow="overflow">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Consommable,  </a:t>
                      </a:r>
                      <a:br>
                        <a:rPr kumimoji="0" lang="en-GB" altLang="x-none" sz="1400" b="0" i="0" u="none" strike="noStrike" cap="none" normalizeH="0" baseline="0">
                          <a:ln>
                            <a:noFill/>
                          </a:ln>
                          <a:solidFill>
                            <a:schemeClr val="tx1"/>
                          </a:solidFill>
                          <a:effectLst/>
                          <a:latin typeface="Century Gothic" charset="0"/>
                          <a:ea typeface="Arial" charset="0"/>
                          <a:cs typeface="Arial" charset="0"/>
                        </a:rPr>
                      </a:br>
                      <a:r>
                        <a:rPr kumimoji="0" lang="en-GB" altLang="x-none" sz="1400" b="0" i="0" u="none" strike="noStrike" cap="none" normalizeH="0" baseline="0">
                          <a:ln>
                            <a:noFill/>
                          </a:ln>
                          <a:solidFill>
                            <a:schemeClr val="tx1"/>
                          </a:solidFill>
                          <a:effectLst/>
                          <a:latin typeface="Century Gothic" charset="0"/>
                          <a:ea typeface="Arial" charset="0"/>
                          <a:cs typeface="Arial" charset="0"/>
                        </a:rPr>
                        <a:t>une pour deux</a:t>
                      </a:r>
                    </a:p>
                  </a:txBody>
                  <a:tcPr anchor="ctr" horzOverflow="overflow">
                    <a:lnL w="6350" cap="flat" cmpd="sng" algn="ctr">
                      <a:solidFill>
                        <a:srgbClr val="7030A0"/>
                      </a:solidFill>
                      <a:prstDash val="solid"/>
                      <a:round/>
                      <a:headEnd type="none" w="med" len="med"/>
                      <a:tailEnd type="none" w="med" len="med"/>
                    </a:lnL>
                    <a:lnR>
                      <a:noFill/>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3</a:t>
                      </a:r>
                    </a:p>
                  </a:txBody>
                  <a:tcPr anchor="ctr" horzOverflow="overflow">
                    <a:lnL>
                      <a:noFill/>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Preuve 2:</a:t>
                      </a:r>
                      <a:br>
                        <a:rPr kumimoji="0" lang="en-GB" altLang="x-none" sz="1400" b="0" i="0" u="none" strike="noStrike" cap="none" normalizeH="0" baseline="0">
                          <a:ln>
                            <a:noFill/>
                          </a:ln>
                          <a:solidFill>
                            <a:schemeClr val="tx1"/>
                          </a:solidFill>
                          <a:effectLst/>
                          <a:latin typeface="Century Gothic" charset="0"/>
                          <a:ea typeface="Arial" charset="0"/>
                          <a:cs typeface="Arial" charset="0"/>
                        </a:rPr>
                      </a:br>
                      <a:r>
                        <a:rPr kumimoji="0" lang="en-GB" altLang="x-none" sz="1400" b="0" i="0" u="none" strike="noStrike" cap="none" normalizeH="0" baseline="0">
                          <a:ln>
                            <a:noFill/>
                          </a:ln>
                          <a:solidFill>
                            <a:schemeClr val="tx1"/>
                          </a:solidFill>
                          <a:effectLst/>
                          <a:latin typeface="Century Gothic" charset="0"/>
                          <a:ea typeface="Arial" charset="0"/>
                          <a:cs typeface="Arial" charset="0"/>
                        </a:rPr>
                        <a:t>Compétition</a:t>
                      </a:r>
                    </a:p>
                  </a:txBody>
                  <a:tcPr anchor="ctr" horzOverflow="overflow">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Consommable,  </a:t>
                      </a:r>
                      <a:br>
                        <a:rPr kumimoji="0" lang="en-GB" altLang="x-none" sz="1400" b="0" i="0" u="none" strike="noStrike" cap="none" normalizeH="0" baseline="0">
                          <a:ln>
                            <a:noFill/>
                          </a:ln>
                          <a:solidFill>
                            <a:schemeClr val="tx1"/>
                          </a:solidFill>
                          <a:effectLst/>
                          <a:latin typeface="Century Gothic" charset="0"/>
                          <a:ea typeface="Arial" charset="0"/>
                          <a:cs typeface="Arial" charset="0"/>
                        </a:rPr>
                      </a:br>
                      <a:r>
                        <a:rPr kumimoji="0" lang="en-GB" altLang="x-none" sz="1400" b="0" i="0" u="none" strike="noStrike" cap="none" normalizeH="0" baseline="0">
                          <a:ln>
                            <a:noFill/>
                          </a:ln>
                          <a:solidFill>
                            <a:schemeClr val="tx1"/>
                          </a:solidFill>
                          <a:effectLst/>
                          <a:latin typeface="Century Gothic" charset="0"/>
                          <a:ea typeface="Arial" charset="0"/>
                          <a:cs typeface="Arial" charset="0"/>
                        </a:rPr>
                        <a:t>une pour deux</a:t>
                      </a:r>
                    </a:p>
                  </a:txBody>
                  <a:tcPr anchor="ctr" horzOverflow="overflow">
                    <a:lnL w="6350" cap="flat" cmpd="sng" algn="ctr">
                      <a:solidFill>
                        <a:srgbClr val="7030A0"/>
                      </a:solidFill>
                      <a:prstDash val="solid"/>
                      <a:round/>
                      <a:headEnd type="none" w="med" len="med"/>
                      <a:tailEnd type="none" w="med" len="med"/>
                    </a:lnL>
                    <a:lnR>
                      <a:noFill/>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4</a:t>
                      </a:r>
                    </a:p>
                  </a:txBody>
                  <a:tcPr anchor="ctr" horzOverflow="overflow">
                    <a:lnL>
                      <a:noFill/>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Preuve 3: </a:t>
                      </a:r>
                      <a:br>
                        <a:rPr kumimoji="0" lang="en-GB" altLang="x-none" sz="1400" b="0" i="0" u="none" strike="noStrike" cap="none" normalizeH="0" baseline="0">
                          <a:ln>
                            <a:noFill/>
                          </a:ln>
                          <a:solidFill>
                            <a:schemeClr val="tx1"/>
                          </a:solidFill>
                          <a:effectLst/>
                          <a:latin typeface="Century Gothic" charset="0"/>
                          <a:ea typeface="Arial" charset="0"/>
                          <a:cs typeface="Arial" charset="0"/>
                        </a:rPr>
                      </a:br>
                      <a:r>
                        <a:rPr kumimoji="0" lang="en-GB" altLang="x-none" sz="1400" b="0" i="0" u="none" strike="noStrike" cap="none" normalizeH="0" baseline="0">
                          <a:ln>
                            <a:noFill/>
                          </a:ln>
                          <a:solidFill>
                            <a:schemeClr val="tx1"/>
                          </a:solidFill>
                          <a:effectLst/>
                          <a:latin typeface="Century Gothic" charset="0"/>
                          <a:ea typeface="Arial" charset="0"/>
                          <a:cs typeface="Arial" charset="0"/>
                        </a:rPr>
                        <a:t>Le record de l’heure</a:t>
                      </a:r>
                    </a:p>
                  </a:txBody>
                  <a:tcPr anchor="ctr" horzOverflow="overflow">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Consommable,  </a:t>
                      </a:r>
                      <a:br>
                        <a:rPr kumimoji="0" lang="en-GB" altLang="x-none" sz="1400" b="0" i="0" u="none" strike="noStrike" cap="none" normalizeH="0" baseline="0">
                          <a:ln>
                            <a:noFill/>
                          </a:ln>
                          <a:solidFill>
                            <a:schemeClr val="tx1"/>
                          </a:solidFill>
                          <a:effectLst/>
                          <a:latin typeface="Century Gothic" charset="0"/>
                          <a:ea typeface="Arial" charset="0"/>
                          <a:cs typeface="Arial" charset="0"/>
                        </a:rPr>
                      </a:br>
                      <a:r>
                        <a:rPr kumimoji="0" lang="en-GB" altLang="x-none" sz="1400" b="0" i="0" u="none" strike="noStrike" cap="none" normalizeH="0" baseline="0">
                          <a:ln>
                            <a:noFill/>
                          </a:ln>
                          <a:solidFill>
                            <a:schemeClr val="tx1"/>
                          </a:solidFill>
                          <a:effectLst/>
                          <a:latin typeface="Century Gothic" charset="0"/>
                          <a:ea typeface="Arial" charset="0"/>
                          <a:cs typeface="Arial" charset="0"/>
                        </a:rPr>
                        <a:t>une pour deux</a:t>
                      </a:r>
                    </a:p>
                  </a:txBody>
                  <a:tcPr anchor="ctr" horzOverflow="overflow">
                    <a:lnL w="6350" cap="flat" cmpd="sng" algn="ctr">
                      <a:solidFill>
                        <a:srgbClr val="7030A0"/>
                      </a:solidFill>
                      <a:prstDash val="solid"/>
                      <a:round/>
                      <a:headEnd type="none" w="med" len="med"/>
                      <a:tailEnd type="none" w="med" len="med"/>
                    </a:lnL>
                    <a:lnR>
                      <a:noFill/>
                    </a:lnR>
                    <a:lnT w="6350" cap="flat" cmpd="sng" algn="ctr">
                      <a:solidFill>
                        <a:srgbClr val="7030A0"/>
                      </a:solidFill>
                      <a:prstDash val="solid"/>
                      <a:round/>
                      <a:headEnd type="none" w="med" len="med"/>
                      <a:tailEnd type="none" w="med" len="med"/>
                    </a:lnT>
                    <a:lnB>
                      <a:noFill/>
                    </a:lnB>
                    <a:lnTlToBr>
                      <a:noFill/>
                    </a:lnTlToBr>
                    <a:lnBlToTr>
                      <a:noFill/>
                    </a:lnBlToTr>
                    <a:noFill/>
                  </a:tcPr>
                </a:tc>
              </a:tr>
            </a:tbl>
          </a:graphicData>
        </a:graphic>
      </p:graphicFrame>
      <p:sp>
        <p:nvSpPr>
          <p:cNvPr id="7" name="Action Button: Custom 6">
            <a:hlinkClick r:id="rId5" action="ppaction://hlinksldjump" highlightClick="1"/>
          </p:cNvPr>
          <p:cNvSpPr/>
          <p:nvPr/>
        </p:nvSpPr>
        <p:spPr>
          <a:xfrm>
            <a:off x="6875463" y="0"/>
            <a:ext cx="2268537" cy="1169988"/>
          </a:xfrm>
          <a:prstGeom prst="actionButtonBlank">
            <a:avLst/>
          </a:prstGeom>
          <a:solidFill>
            <a:schemeClr val="bg1">
              <a:lumMod val="85000"/>
              <a:alpha val="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509" name="ZoneTexte 5"/>
          <p:cNvSpPr txBox="1">
            <a:spLocks noChangeArrowheads="1"/>
          </p:cNvSpPr>
          <p:nvPr/>
        </p:nvSpPr>
        <p:spPr bwMode="auto">
          <a:xfrm>
            <a:off x="1905000" y="6488113"/>
            <a:ext cx="55626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600">
                <a:latin typeface="Century Gothic" charset="0"/>
                <a:ea typeface="Century Gothic" charset="0"/>
                <a:cs typeface="Century Gothic" charset="0"/>
              </a:rPr>
              <a:t>Pour plus d’informations, visitez engagingscience.eu/fr </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80035"/>
          <a:stretch>
            <a:fillRect/>
          </a:stretch>
        </p:blipFill>
        <p:spPr bwMode="auto">
          <a:xfrm>
            <a:off x="5192713" y="3573463"/>
            <a:ext cx="8191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1341438"/>
            <a:ext cx="9445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265238"/>
            <a:ext cx="28844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l="33334" r="53703"/>
          <a:stretch>
            <a:fillRect/>
          </a:stretch>
        </p:blipFill>
        <p:spPr bwMode="auto">
          <a:xfrm>
            <a:off x="3132138" y="836613"/>
            <a:ext cx="5032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250825" y="836613"/>
            <a:ext cx="8642350" cy="5472112"/>
          </a:xfrm>
          <a:prstGeom prst="rect">
            <a:avLst/>
          </a:prstGeom>
          <a:no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21511" name="Group 9"/>
          <p:cNvGrpSpPr>
            <a:grpSpLocks/>
          </p:cNvGrpSpPr>
          <p:nvPr/>
        </p:nvGrpSpPr>
        <p:grpSpPr bwMode="auto">
          <a:xfrm>
            <a:off x="7451725" y="0"/>
            <a:ext cx="1657350" cy="641350"/>
            <a:chOff x="7452320" y="0"/>
            <a:chExt cx="1656978" cy="641606"/>
          </a:xfrm>
        </p:grpSpPr>
        <p:sp>
          <p:nvSpPr>
            <p:cNvPr id="21525" name="TextBox 2"/>
            <p:cNvSpPr txBox="1">
              <a:spLocks noChangeArrowheads="1"/>
            </p:cNvSpPr>
            <p:nvPr/>
          </p:nvSpPr>
          <p:spPr bwMode="auto">
            <a:xfrm>
              <a:off x="7452320" y="0"/>
              <a:ext cx="1152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1a</a:t>
              </a:r>
            </a:p>
          </p:txBody>
        </p:sp>
        <p:pic>
          <p:nvPicPr>
            <p:cNvPr id="21526" name="Picture 3"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Rectangle 12"/>
          <p:cNvSpPr>
            <a:spLocks noChangeArrowheads="1"/>
          </p:cNvSpPr>
          <p:nvPr/>
        </p:nvSpPr>
        <p:spPr bwMode="auto">
          <a:xfrm>
            <a:off x="3594100" y="808038"/>
            <a:ext cx="24384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b="1">
                <a:latin typeface="Century Gothic" charset="0"/>
              </a:rPr>
              <a:t>Mon affirmation est : </a:t>
            </a:r>
            <a:r>
              <a:rPr lang="en-GB" altLang="x-none" sz="1100">
                <a:latin typeface="Century Gothic" charset="0"/>
              </a:rPr>
              <a:t>Une personne qui recouvrirait son corps de peinture risque de mourir.</a:t>
            </a:r>
          </a:p>
          <a:p>
            <a:pPr>
              <a:spcBef>
                <a:spcPts val="600"/>
              </a:spcBef>
            </a:pPr>
            <a:r>
              <a:rPr lang="en-GB" altLang="x-none" sz="1100" b="1">
                <a:latin typeface="Century Gothic" charset="0"/>
              </a:rPr>
              <a:t>Ma preuve est : </a:t>
            </a:r>
            <a:r>
              <a:rPr lang="en-GB" altLang="x-none" sz="1100">
                <a:latin typeface="Century Gothic" charset="0"/>
              </a:rPr>
              <a:t>Des articles sur Internet  montrent qu’une actrice dans un film de James Bond est morte après que son corps ait été recouvert de peinture dorée.</a:t>
            </a:r>
          </a:p>
          <a:p>
            <a:pPr>
              <a:spcBef>
                <a:spcPts val="600"/>
              </a:spcBef>
            </a:pPr>
            <a:r>
              <a:rPr lang="en-GB" altLang="x-none" sz="1100" b="1">
                <a:latin typeface="Century Gothic" charset="0"/>
              </a:rPr>
              <a:t>Mon raisonnement est : </a:t>
            </a:r>
            <a:r>
              <a:rPr lang="en-GB" altLang="x-none" sz="1100">
                <a:latin typeface="Century Gothic" charset="0"/>
              </a:rPr>
              <a:t>la peinture empêche l’oxygène de traverser la peau, en consequence la personne étouffe et meurt.</a:t>
            </a:r>
          </a:p>
        </p:txBody>
      </p:sp>
      <p:sp>
        <p:nvSpPr>
          <p:cNvPr id="21513" name="Rectangle 14"/>
          <p:cNvSpPr>
            <a:spLocks noChangeArrowheads="1"/>
          </p:cNvSpPr>
          <p:nvPr/>
        </p:nvSpPr>
        <p:spPr bwMode="auto">
          <a:xfrm>
            <a:off x="6000750" y="838200"/>
            <a:ext cx="283845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b="1">
                <a:latin typeface="Century Gothic" charset="0"/>
              </a:rPr>
              <a:t>Mon affirmation est : </a:t>
            </a:r>
            <a:r>
              <a:rPr lang="en-GB" altLang="x-none" sz="1100">
                <a:latin typeface="Century Gothic" charset="0"/>
              </a:rPr>
              <a:t>si une personne avale des mentos et du Coca en même temps, son estomac va exploser</a:t>
            </a:r>
          </a:p>
          <a:p>
            <a:pPr>
              <a:spcBef>
                <a:spcPts val="600"/>
              </a:spcBef>
            </a:pPr>
            <a:r>
              <a:rPr lang="en-GB" altLang="x-none" sz="1100" b="1">
                <a:latin typeface="Century Gothic" charset="0"/>
              </a:rPr>
              <a:t>Ma preuve est :</a:t>
            </a:r>
            <a:br>
              <a:rPr lang="en-GB" altLang="x-none" sz="1100" b="1">
                <a:latin typeface="Century Gothic" charset="0"/>
              </a:rPr>
            </a:br>
            <a:r>
              <a:rPr lang="en-GB" altLang="x-none" sz="1100">
                <a:latin typeface="Century Gothic" charset="0"/>
              </a:rPr>
              <a:t>Il existe plusieurs vidéos qui montrent que lorsqu’on introduit des mentos dans une bouteille de Coca, une grosse quantité de mousse est propulsée hors de la bouteille.</a:t>
            </a:r>
          </a:p>
          <a:p>
            <a:pPr>
              <a:spcBef>
                <a:spcPts val="600"/>
              </a:spcBef>
            </a:pPr>
            <a:r>
              <a:rPr lang="en-GB" altLang="x-none" sz="1100" b="1">
                <a:latin typeface="Century Gothic" charset="0"/>
              </a:rPr>
              <a:t>Mon raisonnement est </a:t>
            </a:r>
            <a:r>
              <a:rPr lang="en-GB" altLang="x-none" sz="1100">
                <a:latin typeface="Century Gothic" charset="0"/>
              </a:rPr>
              <a:t>:  le même phénomène va se produire dans votre estomac, et la mousse va le faire exploser</a:t>
            </a:r>
          </a:p>
        </p:txBody>
      </p:sp>
      <p:sp>
        <p:nvSpPr>
          <p:cNvPr id="21514" name="Rectangle 15"/>
          <p:cNvSpPr>
            <a:spLocks noChangeArrowheads="1"/>
          </p:cNvSpPr>
          <p:nvPr/>
        </p:nvSpPr>
        <p:spPr bwMode="auto">
          <a:xfrm>
            <a:off x="6084888" y="3581400"/>
            <a:ext cx="26781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Cette affirmation n’est : </a:t>
            </a:r>
            <a:r>
              <a:rPr lang="en-GB" altLang="x-none" b="1">
                <a:solidFill>
                  <a:srgbClr val="FF0000"/>
                </a:solidFill>
                <a:latin typeface="Century Gothic" charset="0"/>
              </a:rPr>
              <a:t>PAS CREDIBLE</a:t>
            </a:r>
          </a:p>
          <a:p>
            <a:r>
              <a:rPr lang="en-GB" altLang="x-none" sz="1200">
                <a:latin typeface="Century Gothic" charset="0"/>
              </a:rPr>
              <a:t>Lorsque les mentos sont </a:t>
            </a:r>
          </a:p>
          <a:p>
            <a:r>
              <a:rPr lang="en-GB" altLang="x-none" sz="1200">
                <a:latin typeface="Century Gothic" charset="0"/>
              </a:rPr>
              <a:t>introduits dans la bouteille,</a:t>
            </a:r>
          </a:p>
          <a:p>
            <a:r>
              <a:rPr lang="en-GB" altLang="x-none" sz="1200">
                <a:latin typeface="Century Gothic" charset="0"/>
              </a:rPr>
              <a:t>le CO</a:t>
            </a:r>
            <a:r>
              <a:rPr lang="en-GB" altLang="x-none" sz="1200" baseline="-25000">
                <a:latin typeface="Century Gothic" charset="0"/>
              </a:rPr>
              <a:t>2</a:t>
            </a:r>
            <a:r>
              <a:rPr lang="en-GB" altLang="x-none" sz="1200">
                <a:latin typeface="Century Gothic" charset="0"/>
              </a:rPr>
              <a:t> dissous est libéré</a:t>
            </a:r>
          </a:p>
          <a:p>
            <a:r>
              <a:rPr lang="en-GB" altLang="x-none" sz="1200">
                <a:latin typeface="Century Gothic" charset="0"/>
              </a:rPr>
              <a:t>d’un coup, et cela</a:t>
            </a:r>
            <a:br>
              <a:rPr lang="en-GB" altLang="x-none" sz="1200">
                <a:latin typeface="Century Gothic" charset="0"/>
              </a:rPr>
            </a:br>
            <a:r>
              <a:rPr lang="en-GB" altLang="x-none" sz="1200">
                <a:latin typeface="Century Gothic" charset="0"/>
              </a:rPr>
              <a:t>cause une explosion. Si vous buvez du Coca, le CO</a:t>
            </a:r>
            <a:r>
              <a:rPr lang="en-GB" altLang="x-none" sz="1200" baseline="-25000">
                <a:latin typeface="Century Gothic" charset="0"/>
              </a:rPr>
              <a:t>2</a:t>
            </a:r>
            <a:r>
              <a:rPr lang="en-GB" altLang="x-none" sz="1200">
                <a:latin typeface="Century Gothic" charset="0"/>
              </a:rPr>
              <a:t> a tout le temps de s’échapper avant que les mentos n’atteignent votre estomac. Cela peut vous faire roter, mais certainement pas exploser !</a:t>
            </a:r>
          </a:p>
        </p:txBody>
      </p:sp>
      <p:sp>
        <p:nvSpPr>
          <p:cNvPr id="21515" name="TextBox 22"/>
          <p:cNvSpPr txBox="1">
            <a:spLocks noChangeArrowheads="1"/>
          </p:cNvSpPr>
          <p:nvPr/>
        </p:nvSpPr>
        <p:spPr bwMode="auto">
          <a:xfrm>
            <a:off x="395288" y="836613"/>
            <a:ext cx="252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solidFill>
                  <a:srgbClr val="7030A0"/>
                </a:solidFill>
                <a:latin typeface="Century Gothic" charset="0"/>
              </a:rPr>
              <a:t>Consignes du jeu</a:t>
            </a:r>
          </a:p>
        </p:txBody>
      </p:sp>
      <p:sp>
        <p:nvSpPr>
          <p:cNvPr id="21516" name="Rectangle 23"/>
          <p:cNvSpPr>
            <a:spLocks noChangeArrowheads="1"/>
          </p:cNvSpPr>
          <p:nvPr/>
        </p:nvSpPr>
        <p:spPr bwMode="auto">
          <a:xfrm>
            <a:off x="173038" y="1989138"/>
            <a:ext cx="30257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000"/>
              </a:spcBef>
              <a:buClr>
                <a:srgbClr val="7030A0"/>
              </a:buClr>
              <a:buSzPct val="70000"/>
              <a:buFont typeface="Wingdings 2" charset="2"/>
              <a:buChar char=""/>
            </a:pPr>
            <a:r>
              <a:rPr lang="en-GB" altLang="x-none" sz="1300">
                <a:latin typeface="Century Gothic" charset="0"/>
              </a:rPr>
              <a:t>Jouer en deux équipes de 3-4. Chaque personne sélectionne deux cartes affirmations.</a:t>
            </a:r>
          </a:p>
          <a:p>
            <a:pPr>
              <a:spcBef>
                <a:spcPts val="600"/>
              </a:spcBef>
              <a:buClr>
                <a:srgbClr val="7030A0"/>
              </a:buClr>
              <a:buSzPct val="70000"/>
              <a:buFont typeface="Wingdings 2" charset="2"/>
              <a:buChar char=""/>
            </a:pPr>
            <a:r>
              <a:rPr lang="en-GB" altLang="x-none" sz="1300">
                <a:latin typeface="Century Gothic" charset="0"/>
              </a:rPr>
              <a:t>Un joueur de </a:t>
            </a:r>
            <a:r>
              <a:rPr lang="en-GB" altLang="x-none" sz="1300" b="1">
                <a:latin typeface="Century Gothic" charset="0"/>
              </a:rPr>
              <a:t>l’équipe A </a:t>
            </a:r>
            <a:r>
              <a:rPr lang="en-GB" altLang="x-none" sz="1300">
                <a:latin typeface="Century Gothic" charset="0"/>
              </a:rPr>
              <a:t>lit l’affirmation, la preuve et le raisonnement sur une carte. Essayez d’être convaincant/e !</a:t>
            </a:r>
          </a:p>
          <a:p>
            <a:pPr>
              <a:spcBef>
                <a:spcPts val="600"/>
              </a:spcBef>
              <a:buClr>
                <a:srgbClr val="7030A0"/>
              </a:buClr>
              <a:buSzPct val="70000"/>
              <a:buFont typeface="Wingdings 2" charset="2"/>
              <a:buChar char=""/>
            </a:pPr>
            <a:r>
              <a:rPr lang="en-GB" altLang="x-none" sz="1300">
                <a:latin typeface="Century Gothic" charset="0"/>
              </a:rPr>
              <a:t>Les membres de </a:t>
            </a:r>
            <a:r>
              <a:rPr lang="en-GB" altLang="x-none" sz="1300" b="1">
                <a:latin typeface="Century Gothic" charset="0"/>
              </a:rPr>
              <a:t>l’équipe B </a:t>
            </a:r>
            <a:r>
              <a:rPr lang="en-GB" altLang="x-none" sz="1300">
                <a:latin typeface="Century Gothic" charset="0"/>
              </a:rPr>
              <a:t>discutent pour décider si cette affirmation est crédible ou pas.</a:t>
            </a:r>
          </a:p>
          <a:p>
            <a:pPr>
              <a:spcBef>
                <a:spcPts val="600"/>
              </a:spcBef>
              <a:buClr>
                <a:srgbClr val="7030A0"/>
              </a:buClr>
              <a:buSzPct val="70000"/>
              <a:buFont typeface="Wingdings 2" charset="2"/>
              <a:buChar char=""/>
            </a:pPr>
            <a:r>
              <a:rPr lang="en-GB" altLang="x-none" sz="1300">
                <a:latin typeface="Century Gothic" charset="0"/>
              </a:rPr>
              <a:t>Lire l’explication </a:t>
            </a:r>
          </a:p>
          <a:p>
            <a:pPr>
              <a:spcBef>
                <a:spcPts val="600"/>
              </a:spcBef>
              <a:buClr>
                <a:srgbClr val="7030A0"/>
              </a:buClr>
              <a:buSzPct val="70000"/>
              <a:buFont typeface="Wingdings 2" charset="2"/>
              <a:buChar char=""/>
            </a:pPr>
            <a:r>
              <a:rPr lang="en-GB" altLang="x-none" sz="1300">
                <a:latin typeface="Century Gothic" charset="0"/>
              </a:rPr>
              <a:t>Si </a:t>
            </a:r>
            <a:r>
              <a:rPr lang="en-GB" altLang="x-none" sz="1300" b="1">
                <a:latin typeface="Century Gothic" charset="0"/>
              </a:rPr>
              <a:t>l’équipe B </a:t>
            </a:r>
            <a:r>
              <a:rPr lang="en-GB" altLang="x-none" sz="1300">
                <a:latin typeface="Century Gothic" charset="0"/>
              </a:rPr>
              <a:t>a raison, elle gagne un point, et si elle a donné la mauvaise réponse, elle perd un point.</a:t>
            </a:r>
          </a:p>
          <a:p>
            <a:pPr>
              <a:spcBef>
                <a:spcPts val="600"/>
              </a:spcBef>
              <a:buClr>
                <a:srgbClr val="7030A0"/>
              </a:buClr>
              <a:buSzPct val="70000"/>
              <a:buFont typeface="Wingdings 2" charset="2"/>
              <a:buChar char=""/>
            </a:pPr>
            <a:r>
              <a:rPr lang="en-GB" altLang="x-none" sz="1300">
                <a:latin typeface="Century Gothic" charset="0"/>
              </a:rPr>
              <a:t>Continuer le jeu en changeant d’équipe/de joueur à chaque tour, jusqu’à ce que toutes les cartes soient utilisées.</a:t>
            </a:r>
          </a:p>
        </p:txBody>
      </p:sp>
      <p:pic>
        <p:nvPicPr>
          <p:cNvPr id="17" name="Picture 16" descr="cola and mento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08900" y="3873500"/>
            <a:ext cx="1198563" cy="10541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Rectangle 13"/>
          <p:cNvSpPr>
            <a:spLocks noChangeArrowheads="1"/>
          </p:cNvSpPr>
          <p:nvPr/>
        </p:nvSpPr>
        <p:spPr bwMode="auto">
          <a:xfrm>
            <a:off x="3073400" y="3622675"/>
            <a:ext cx="221297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Cette affirmation n’est : </a:t>
            </a:r>
            <a:br>
              <a:rPr lang="en-GB" altLang="x-none" b="1">
                <a:latin typeface="Century Gothic" charset="0"/>
              </a:rPr>
            </a:br>
            <a:r>
              <a:rPr lang="en-GB" altLang="x-none" b="1">
                <a:solidFill>
                  <a:srgbClr val="FF0000"/>
                </a:solidFill>
                <a:latin typeface="Century Gothic" charset="0"/>
              </a:rPr>
              <a:t>PAS CREDIBLE</a:t>
            </a:r>
          </a:p>
          <a:p>
            <a:pPr>
              <a:spcBef>
                <a:spcPts val="600"/>
              </a:spcBef>
            </a:pPr>
            <a:r>
              <a:rPr lang="en-GB" altLang="x-none" sz="1400">
                <a:latin typeface="Century Gothic" charset="0"/>
              </a:rPr>
              <a:t>C’est une rumeur qui circule depuis 50 ans.</a:t>
            </a:r>
          </a:p>
          <a:p>
            <a:pPr>
              <a:spcBef>
                <a:spcPts val="600"/>
              </a:spcBef>
            </a:pPr>
            <a:r>
              <a:rPr lang="en-GB" altLang="x-none" sz="1400">
                <a:latin typeface="Century Gothic" charset="0"/>
              </a:rPr>
              <a:t>L’actrice n’est pas morte, car nous ne respirons pas par la peau !</a:t>
            </a:r>
          </a:p>
        </p:txBody>
      </p:sp>
      <p:cxnSp>
        <p:nvCxnSpPr>
          <p:cNvPr id="26" name="Straight Connector 25"/>
          <p:cNvCxnSpPr/>
          <p:nvPr/>
        </p:nvCxnSpPr>
        <p:spPr>
          <a:xfrm>
            <a:off x="3132138" y="836613"/>
            <a:ext cx="0" cy="5472112"/>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11863" y="836613"/>
            <a:ext cx="0" cy="5472112"/>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132138" y="3573463"/>
            <a:ext cx="5761037" cy="0"/>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1522" name="TextBox 36"/>
          <p:cNvSpPr txBox="1">
            <a:spLocks noChangeArrowheads="1"/>
          </p:cNvSpPr>
          <p:nvPr/>
        </p:nvSpPr>
        <p:spPr bwMode="auto">
          <a:xfrm>
            <a:off x="1643063" y="38100"/>
            <a:ext cx="5122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700" b="1">
                <a:latin typeface="Century Gothic" charset="0"/>
              </a:rPr>
              <a:t>Est-ce que tu me mentirais ?</a:t>
            </a:r>
          </a:p>
        </p:txBody>
      </p:sp>
      <p:pic>
        <p:nvPicPr>
          <p:cNvPr id="21523" name="Picture 21" descr="Capture d’écran 2016-03-15 à 15.21.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57150"/>
            <a:ext cx="990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6" descr="Capture d’écran 2016-03-15 à 15.21.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3038" y="1338263"/>
            <a:ext cx="6873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toilet sea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4724400"/>
            <a:ext cx="1076325" cy="14430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fi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4867275"/>
            <a:ext cx="1439862" cy="1441450"/>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mobile.png"/>
          <p:cNvPicPr>
            <a:picLocks noChangeAspect="1"/>
          </p:cNvPicPr>
          <p:nvPr/>
        </p:nvPicPr>
        <p:blipFill>
          <a:blip r:embed="rId5">
            <a:extLst>
              <a:ext uri="{28A0092B-C50C-407E-A947-70E740481C1C}">
                <a14:useLocalDpi xmlns:a14="http://schemas.microsoft.com/office/drawing/2010/main" val="0"/>
              </a:ext>
            </a:extLst>
          </a:blip>
          <a:srcRect r="19841"/>
          <a:stretch>
            <a:fillRect/>
          </a:stretch>
        </p:blipFill>
        <p:spPr bwMode="auto">
          <a:xfrm>
            <a:off x="5376863" y="825500"/>
            <a:ext cx="579437" cy="1004888"/>
          </a:xfrm>
          <a:prstGeom prst="rect">
            <a:avLst/>
          </a:prstGeom>
          <a:noFill/>
          <a:ln>
            <a:noFill/>
          </a:ln>
          <a:effectLst>
            <a:outerShdw blurRad="635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3" name="Group 9"/>
          <p:cNvGrpSpPr>
            <a:grpSpLocks/>
          </p:cNvGrpSpPr>
          <p:nvPr/>
        </p:nvGrpSpPr>
        <p:grpSpPr bwMode="auto">
          <a:xfrm>
            <a:off x="7451725" y="0"/>
            <a:ext cx="1657350" cy="641350"/>
            <a:chOff x="7452320" y="0"/>
            <a:chExt cx="1656978" cy="641606"/>
          </a:xfrm>
        </p:grpSpPr>
        <p:sp>
          <p:nvSpPr>
            <p:cNvPr id="22549" name="TextBox 2"/>
            <p:cNvSpPr txBox="1">
              <a:spLocks noChangeArrowheads="1"/>
            </p:cNvSpPr>
            <p:nvPr/>
          </p:nvSpPr>
          <p:spPr bwMode="auto">
            <a:xfrm>
              <a:off x="7452320" y="0"/>
              <a:ext cx="1152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1b</a:t>
              </a:r>
            </a:p>
          </p:txBody>
        </p:sp>
        <p:pic>
          <p:nvPicPr>
            <p:cNvPr id="22550" name="Picture 3" descr="Student sheet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p:nvPr/>
        </p:nvSpPr>
        <p:spPr>
          <a:xfrm>
            <a:off x="3122613" y="800100"/>
            <a:ext cx="2897187" cy="2724150"/>
          </a:xfrm>
          <a:prstGeom prst="rect">
            <a:avLst/>
          </a:prstGeom>
        </p:spPr>
        <p:txBody>
          <a:bodyPr>
            <a:spAutoFit/>
          </a:bodyPr>
          <a:lstStyle/>
          <a:p>
            <a:pPr fontAlgn="auto">
              <a:spcBef>
                <a:spcPts val="0"/>
              </a:spcBef>
              <a:spcAft>
                <a:spcPts val="0"/>
              </a:spcAft>
              <a:defRPr/>
            </a:pPr>
            <a:r>
              <a:rPr lang="en-GB" sz="1150" b="1" dirty="0">
                <a:latin typeface="Century Gothic" pitchFamily="34" charset="0"/>
                <a:ea typeface="+mn-ea"/>
                <a:cs typeface="+mn-cs"/>
              </a:rPr>
              <a:t>Mon affirmation </a:t>
            </a:r>
            <a:r>
              <a:rPr lang="en-GB" sz="1150" b="1" dirty="0" err="1">
                <a:latin typeface="Century Gothic" pitchFamily="34" charset="0"/>
                <a:ea typeface="+mn-ea"/>
                <a:cs typeface="+mn-cs"/>
              </a:rPr>
              <a:t>est</a:t>
            </a:r>
            <a:r>
              <a:rPr lang="en-GB" sz="1150" b="1" dirty="0">
                <a:latin typeface="Century Gothic" pitchFamily="34" charset="0"/>
                <a:ea typeface="+mn-ea"/>
                <a:cs typeface="+mn-cs"/>
              </a:rPr>
              <a:t> : </a:t>
            </a:r>
            <a:r>
              <a:rPr lang="en-GB" sz="1150" dirty="0">
                <a:latin typeface="Century Gothic" pitchFamily="34" charset="0"/>
                <a:ea typeface="+mn-ea"/>
                <a:cs typeface="+mn-cs"/>
              </a:rPr>
              <a:t>utiliser un</a:t>
            </a:r>
          </a:p>
          <a:p>
            <a:pPr fontAlgn="auto">
              <a:spcBef>
                <a:spcPts val="0"/>
              </a:spcBef>
              <a:spcAft>
                <a:spcPts val="0"/>
              </a:spcAft>
              <a:defRPr/>
            </a:pPr>
            <a:r>
              <a:rPr lang="en-GB" sz="1150" dirty="0" err="1">
                <a:latin typeface="Century Gothic" pitchFamily="34" charset="0"/>
                <a:ea typeface="+mn-ea"/>
                <a:cs typeface="+mn-cs"/>
              </a:rPr>
              <a:t>téléphone</a:t>
            </a:r>
            <a:r>
              <a:rPr lang="en-GB" sz="1150" dirty="0">
                <a:latin typeface="Century Gothic" pitchFamily="34" charset="0"/>
                <a:ea typeface="+mn-ea"/>
                <a:cs typeface="+mn-cs"/>
              </a:rPr>
              <a:t> portable </a:t>
            </a:r>
            <a:r>
              <a:rPr lang="en-GB" sz="1150" dirty="0" err="1">
                <a:latin typeface="Century Gothic" pitchFamily="34" charset="0"/>
                <a:ea typeface="+mn-ea"/>
                <a:cs typeface="+mn-cs"/>
              </a:rPr>
              <a:t>dans</a:t>
            </a:r>
            <a:r>
              <a:rPr lang="en-GB" sz="1150" dirty="0">
                <a:latin typeface="Century Gothic" pitchFamily="34" charset="0"/>
                <a:ea typeface="+mn-ea"/>
                <a:cs typeface="+mn-cs"/>
              </a:rPr>
              <a:t> </a:t>
            </a:r>
            <a:r>
              <a:rPr lang="en-GB" sz="1150" dirty="0" err="1">
                <a:latin typeface="Century Gothic" pitchFamily="34" charset="0"/>
                <a:ea typeface="+mn-ea"/>
                <a:cs typeface="+mn-cs"/>
              </a:rPr>
              <a:t>une</a:t>
            </a:r>
            <a:r>
              <a:rPr lang="en-GB" sz="1150" dirty="0">
                <a:latin typeface="Century Gothic" pitchFamily="34" charset="0"/>
                <a:ea typeface="+mn-ea"/>
                <a:cs typeface="+mn-cs"/>
              </a:rPr>
              <a:t> </a:t>
            </a:r>
          </a:p>
          <a:p>
            <a:pPr fontAlgn="auto">
              <a:spcBef>
                <a:spcPts val="0"/>
              </a:spcBef>
              <a:spcAft>
                <a:spcPts val="0"/>
              </a:spcAft>
              <a:defRPr/>
            </a:pPr>
            <a:r>
              <a:rPr lang="en-US" sz="1150" dirty="0">
                <a:latin typeface="Century Gothic" pitchFamily="34" charset="0"/>
                <a:ea typeface="+mn-ea"/>
                <a:cs typeface="+mn-cs"/>
              </a:rPr>
              <a:t>s</a:t>
            </a:r>
            <a:r>
              <a:rPr lang="en-GB" sz="1150" dirty="0">
                <a:latin typeface="Century Gothic" pitchFamily="34" charset="0"/>
                <a:ea typeface="+mn-ea"/>
                <a:cs typeface="+mn-cs"/>
              </a:rPr>
              <a:t>tation-service </a:t>
            </a:r>
            <a:r>
              <a:rPr lang="en-GB" sz="1150" dirty="0" err="1">
                <a:latin typeface="Century Gothic" pitchFamily="34" charset="0"/>
                <a:ea typeface="+mn-ea"/>
                <a:cs typeface="+mn-cs"/>
              </a:rPr>
              <a:t>peut</a:t>
            </a:r>
            <a:r>
              <a:rPr lang="en-GB" sz="1150" dirty="0">
                <a:latin typeface="Century Gothic" pitchFamily="34" charset="0"/>
                <a:ea typeface="+mn-ea"/>
                <a:cs typeface="+mn-cs"/>
              </a:rPr>
              <a:t> causer </a:t>
            </a:r>
          </a:p>
          <a:p>
            <a:pPr fontAlgn="auto">
              <a:spcBef>
                <a:spcPts val="0"/>
              </a:spcBef>
              <a:spcAft>
                <a:spcPts val="600"/>
              </a:spcAft>
              <a:defRPr/>
            </a:pPr>
            <a:r>
              <a:rPr lang="en-GB" sz="1150" dirty="0" err="1">
                <a:latin typeface="Century Gothic" pitchFamily="34" charset="0"/>
                <a:ea typeface="+mn-ea"/>
                <a:cs typeface="+mn-cs"/>
              </a:rPr>
              <a:t>une</a:t>
            </a:r>
            <a:r>
              <a:rPr lang="en-GB" sz="1150" dirty="0">
                <a:latin typeface="Century Gothic" pitchFamily="34" charset="0"/>
                <a:ea typeface="+mn-ea"/>
                <a:cs typeface="+mn-cs"/>
              </a:rPr>
              <a:t> explosion.</a:t>
            </a:r>
          </a:p>
          <a:p>
            <a:pPr fontAlgn="auto">
              <a:spcBef>
                <a:spcPts val="0"/>
              </a:spcBef>
              <a:spcAft>
                <a:spcPts val="0"/>
              </a:spcAft>
              <a:defRPr/>
            </a:pPr>
            <a:r>
              <a:rPr lang="en-GB" sz="1150" b="1" dirty="0">
                <a:latin typeface="Century Gothic" pitchFamily="34" charset="0"/>
                <a:ea typeface="+mn-ea"/>
                <a:cs typeface="+mn-cs"/>
              </a:rPr>
              <a:t>Ma </a:t>
            </a:r>
            <a:r>
              <a:rPr lang="en-GB" sz="1150" b="1" dirty="0" err="1">
                <a:latin typeface="Century Gothic" pitchFamily="34" charset="0"/>
                <a:ea typeface="+mn-ea"/>
                <a:cs typeface="+mn-cs"/>
              </a:rPr>
              <a:t>preuve</a:t>
            </a:r>
            <a:r>
              <a:rPr lang="en-GB" sz="1150" b="1" dirty="0">
                <a:latin typeface="Century Gothic" pitchFamily="34" charset="0"/>
                <a:ea typeface="+mn-ea"/>
                <a:cs typeface="+mn-cs"/>
              </a:rPr>
              <a:t> </a:t>
            </a:r>
            <a:r>
              <a:rPr lang="en-GB" sz="1150" b="1" dirty="0" err="1">
                <a:latin typeface="Century Gothic" pitchFamily="34" charset="0"/>
                <a:ea typeface="+mn-ea"/>
                <a:cs typeface="+mn-cs"/>
              </a:rPr>
              <a:t>est</a:t>
            </a:r>
            <a:r>
              <a:rPr lang="en-GB" sz="1150" b="1" dirty="0">
                <a:latin typeface="Century Gothic" pitchFamily="34" charset="0"/>
                <a:ea typeface="+mn-ea"/>
                <a:cs typeface="+mn-cs"/>
              </a:rPr>
              <a:t> :</a:t>
            </a:r>
            <a:r>
              <a:rPr lang="en-GB" sz="1150" dirty="0">
                <a:latin typeface="Century Gothic" pitchFamily="34" charset="0"/>
                <a:ea typeface="+mn-ea"/>
                <a:cs typeface="+mn-cs"/>
              </a:rPr>
              <a:t> </a:t>
            </a:r>
            <a:r>
              <a:rPr lang="en-GB" sz="1150" dirty="0" err="1">
                <a:latin typeface="Century Gothic" pitchFamily="34" charset="0"/>
                <a:ea typeface="+mn-ea"/>
                <a:cs typeface="+mn-cs"/>
              </a:rPr>
              <a:t>Une</a:t>
            </a:r>
            <a:r>
              <a:rPr lang="en-GB" sz="1150" dirty="0">
                <a:latin typeface="Century Gothic" pitchFamily="34" charset="0"/>
                <a:ea typeface="+mn-ea"/>
                <a:cs typeface="+mn-cs"/>
              </a:rPr>
              <a:t> </a:t>
            </a:r>
            <a:r>
              <a:rPr lang="en-GB" sz="1150" dirty="0" err="1">
                <a:latin typeface="Century Gothic" pitchFamily="34" charset="0"/>
                <a:ea typeface="+mn-ea"/>
                <a:cs typeface="+mn-cs"/>
              </a:rPr>
              <a:t>vidéo provenant</a:t>
            </a:r>
            <a:r>
              <a:rPr lang="en-GB" sz="1150" dirty="0">
                <a:latin typeface="Century Gothic" pitchFamily="34" charset="0"/>
                <a:ea typeface="+mn-ea"/>
                <a:cs typeface="+mn-cs"/>
              </a:rPr>
              <a:t> </a:t>
            </a:r>
            <a:r>
              <a:rPr lang="en-GB" sz="1150" dirty="0" err="1">
                <a:latin typeface="Century Gothic" pitchFamily="34" charset="0"/>
                <a:ea typeface="+mn-ea"/>
                <a:cs typeface="+mn-cs"/>
              </a:rPr>
              <a:t>d’une</a:t>
            </a:r>
            <a:r>
              <a:rPr lang="en-GB" sz="1150" dirty="0">
                <a:latin typeface="Century Gothic" pitchFamily="34" charset="0"/>
                <a:ea typeface="+mn-ea"/>
                <a:cs typeface="+mn-cs"/>
              </a:rPr>
              <a:t> </a:t>
            </a:r>
            <a:r>
              <a:rPr lang="en-GB" sz="1150" dirty="0" err="1">
                <a:latin typeface="Century Gothic" pitchFamily="34" charset="0"/>
                <a:ea typeface="+mn-ea"/>
                <a:cs typeface="+mn-cs"/>
              </a:rPr>
              <a:t>caméra</a:t>
            </a:r>
            <a:r>
              <a:rPr lang="en-GB" sz="1150" dirty="0">
                <a:latin typeface="Century Gothic" pitchFamily="34" charset="0"/>
                <a:ea typeface="+mn-ea"/>
                <a:cs typeface="+mn-cs"/>
              </a:rPr>
              <a:t> de surveillance </a:t>
            </a:r>
            <a:r>
              <a:rPr lang="en-GB" sz="1150" dirty="0" err="1">
                <a:latin typeface="Century Gothic" pitchFamily="34" charset="0"/>
                <a:ea typeface="+mn-ea"/>
                <a:cs typeface="+mn-cs"/>
              </a:rPr>
              <a:t>datant</a:t>
            </a:r>
            <a:r>
              <a:rPr lang="en-GB" sz="1150" dirty="0">
                <a:latin typeface="Century Gothic" pitchFamily="34" charset="0"/>
                <a:ea typeface="+mn-ea"/>
                <a:cs typeface="+mn-cs"/>
              </a:rPr>
              <a:t> </a:t>
            </a:r>
            <a:r>
              <a:rPr lang="en-GB" sz="1150" dirty="0" err="1">
                <a:latin typeface="Century Gothic" pitchFamily="34" charset="0"/>
                <a:ea typeface="+mn-ea"/>
                <a:cs typeface="+mn-cs"/>
              </a:rPr>
              <a:t>d’août</a:t>
            </a:r>
            <a:r>
              <a:rPr lang="en-GB" sz="1150" dirty="0">
                <a:latin typeface="Century Gothic" pitchFamily="34" charset="0"/>
                <a:ea typeface="+mn-ea"/>
                <a:cs typeface="+mn-cs"/>
              </a:rPr>
              <a:t> 2015 </a:t>
            </a:r>
            <a:r>
              <a:rPr lang="en-GB" sz="1150" dirty="0" err="1">
                <a:latin typeface="Century Gothic" pitchFamily="34" charset="0"/>
                <a:ea typeface="+mn-ea"/>
                <a:cs typeface="+mn-cs"/>
              </a:rPr>
              <a:t>montre</a:t>
            </a:r>
            <a:r>
              <a:rPr lang="en-GB" sz="1150" dirty="0">
                <a:latin typeface="Century Gothic" pitchFamily="34" charset="0"/>
                <a:ea typeface="+mn-ea"/>
                <a:cs typeface="+mn-cs"/>
              </a:rPr>
              <a:t> un homme </a:t>
            </a:r>
            <a:r>
              <a:rPr lang="en-GB" sz="1150" dirty="0" err="1">
                <a:latin typeface="Century Gothic" pitchFamily="34" charset="0"/>
                <a:ea typeface="+mn-ea"/>
                <a:cs typeface="+mn-cs"/>
              </a:rPr>
              <a:t>englouti</a:t>
            </a:r>
            <a:r>
              <a:rPr lang="en-GB" sz="1150" dirty="0">
                <a:latin typeface="Century Gothic" pitchFamily="34" charset="0"/>
                <a:ea typeface="+mn-ea"/>
                <a:cs typeface="+mn-cs"/>
              </a:rPr>
              <a:t> par les </a:t>
            </a:r>
            <a:r>
              <a:rPr lang="en-GB" sz="1150" dirty="0" err="1">
                <a:latin typeface="Century Gothic" pitchFamily="34" charset="0"/>
                <a:ea typeface="+mn-ea"/>
                <a:cs typeface="+mn-cs"/>
              </a:rPr>
              <a:t>flammes</a:t>
            </a:r>
            <a:r>
              <a:rPr lang="en-GB" sz="1150" dirty="0">
                <a:latin typeface="Century Gothic" pitchFamily="34" charset="0"/>
                <a:ea typeface="+mn-ea"/>
                <a:cs typeface="+mn-cs"/>
              </a:rPr>
              <a:t>, </a:t>
            </a:r>
            <a:r>
              <a:rPr lang="en-GB" sz="1150" dirty="0" err="1">
                <a:latin typeface="Century Gothic" pitchFamily="34" charset="0"/>
                <a:ea typeface="+mn-ea"/>
                <a:cs typeface="+mn-cs"/>
              </a:rPr>
              <a:t>en</a:t>
            </a:r>
            <a:r>
              <a:rPr lang="en-GB" sz="1150" dirty="0">
                <a:latin typeface="Century Gothic" pitchFamily="34" charset="0"/>
                <a:ea typeface="+mn-ea"/>
                <a:cs typeface="+mn-cs"/>
              </a:rPr>
              <a:t> </a:t>
            </a:r>
            <a:r>
              <a:rPr lang="en-GB" sz="1150" dirty="0" err="1">
                <a:latin typeface="Century Gothic" pitchFamily="34" charset="0"/>
                <a:ea typeface="+mn-ea"/>
                <a:cs typeface="+mn-cs"/>
              </a:rPr>
              <a:t>Inde</a:t>
            </a:r>
            <a:r>
              <a:rPr lang="en-GB" sz="1150" dirty="0">
                <a:latin typeface="Century Gothic" pitchFamily="34" charset="0"/>
                <a:ea typeface="+mn-ea"/>
                <a:cs typeface="+mn-cs"/>
              </a:rPr>
              <a:t>, après </a:t>
            </a:r>
            <a:r>
              <a:rPr lang="en-GB" sz="1150" dirty="0" err="1">
                <a:latin typeface="Century Gothic" pitchFamily="34" charset="0"/>
                <a:ea typeface="+mn-ea"/>
                <a:cs typeface="+mn-cs"/>
              </a:rPr>
              <a:t>avoir</a:t>
            </a:r>
            <a:r>
              <a:rPr lang="en-GB" sz="1150" dirty="0">
                <a:latin typeface="Century Gothic" pitchFamily="34" charset="0"/>
                <a:ea typeface="+mn-ea"/>
                <a:cs typeface="+mn-cs"/>
              </a:rPr>
              <a:t> </a:t>
            </a:r>
            <a:r>
              <a:rPr lang="en-GB" sz="1150" dirty="0" err="1">
                <a:latin typeface="Century Gothic" pitchFamily="34" charset="0"/>
                <a:ea typeface="+mn-ea"/>
                <a:cs typeface="+mn-cs"/>
              </a:rPr>
              <a:t>utilisé</a:t>
            </a:r>
            <a:r>
              <a:rPr lang="en-GB" sz="1150" dirty="0">
                <a:latin typeface="Century Gothic" pitchFamily="34" charset="0"/>
                <a:ea typeface="+mn-ea"/>
                <a:cs typeface="+mn-cs"/>
              </a:rPr>
              <a:t> son </a:t>
            </a:r>
            <a:r>
              <a:rPr lang="en-GB" sz="1150" dirty="0" err="1">
                <a:latin typeface="Century Gothic" pitchFamily="34" charset="0"/>
                <a:ea typeface="+mn-ea"/>
                <a:cs typeface="+mn-cs"/>
              </a:rPr>
              <a:t>téléphone</a:t>
            </a:r>
            <a:r>
              <a:rPr lang="en-GB" sz="1150" dirty="0">
                <a:latin typeface="Century Gothic" pitchFamily="34" charset="0"/>
                <a:ea typeface="+mn-ea"/>
                <a:cs typeface="+mn-cs"/>
              </a:rPr>
              <a:t> </a:t>
            </a:r>
            <a:r>
              <a:rPr lang="en-GB" sz="1150" dirty="0" err="1">
                <a:latin typeface="Century Gothic" pitchFamily="34" charset="0"/>
                <a:ea typeface="+mn-ea"/>
                <a:cs typeface="+mn-cs"/>
              </a:rPr>
              <a:t>près</a:t>
            </a:r>
            <a:r>
              <a:rPr lang="en-GB" sz="1150" dirty="0">
                <a:latin typeface="Century Gothic" pitchFamily="34" charset="0"/>
                <a:ea typeface="+mn-ea"/>
                <a:cs typeface="+mn-cs"/>
              </a:rPr>
              <a:t> </a:t>
            </a:r>
            <a:r>
              <a:rPr lang="en-GB" sz="1150" dirty="0" err="1">
                <a:latin typeface="Century Gothic" pitchFamily="34" charset="0"/>
                <a:ea typeface="+mn-ea"/>
                <a:cs typeface="+mn-cs"/>
              </a:rPr>
              <a:t>d’une</a:t>
            </a:r>
            <a:r>
              <a:rPr lang="en-GB" sz="1150" dirty="0">
                <a:latin typeface="Century Gothic" pitchFamily="34" charset="0"/>
                <a:ea typeface="+mn-ea"/>
                <a:cs typeface="+mn-cs"/>
              </a:rPr>
              <a:t> </a:t>
            </a:r>
            <a:r>
              <a:rPr lang="en-GB" sz="1150" dirty="0" err="1">
                <a:latin typeface="Century Gothic" pitchFamily="34" charset="0"/>
                <a:ea typeface="+mn-ea"/>
                <a:cs typeface="+mn-cs"/>
              </a:rPr>
              <a:t>pompe</a:t>
            </a:r>
            <a:r>
              <a:rPr lang="en-GB" sz="1150" dirty="0">
                <a:latin typeface="Century Gothic" pitchFamily="34" charset="0"/>
                <a:ea typeface="+mn-ea"/>
                <a:cs typeface="+mn-cs"/>
              </a:rPr>
              <a:t> à essence. </a:t>
            </a:r>
          </a:p>
          <a:p>
            <a:pPr fontAlgn="auto">
              <a:spcBef>
                <a:spcPts val="600"/>
              </a:spcBef>
              <a:spcAft>
                <a:spcPts val="0"/>
              </a:spcAft>
              <a:defRPr/>
            </a:pPr>
            <a:r>
              <a:rPr lang="en-GB" sz="1150" b="1" dirty="0">
                <a:latin typeface="Century Gothic" pitchFamily="34" charset="0"/>
                <a:ea typeface="+mn-ea"/>
                <a:cs typeface="+mn-cs"/>
              </a:rPr>
              <a:t>Mon </a:t>
            </a:r>
            <a:r>
              <a:rPr lang="en-GB" sz="1150" b="1" dirty="0" err="1">
                <a:latin typeface="Century Gothic" pitchFamily="34" charset="0"/>
                <a:ea typeface="+mn-ea"/>
                <a:cs typeface="+mn-cs"/>
              </a:rPr>
              <a:t>raisonnement</a:t>
            </a:r>
            <a:r>
              <a:rPr lang="en-GB" sz="1150" b="1" dirty="0">
                <a:latin typeface="Century Gothic" pitchFamily="34" charset="0"/>
                <a:ea typeface="+mn-ea"/>
                <a:cs typeface="+mn-cs"/>
              </a:rPr>
              <a:t> </a:t>
            </a:r>
            <a:r>
              <a:rPr lang="en-GB" sz="1150" b="1" dirty="0" err="1">
                <a:latin typeface="Century Gothic" pitchFamily="34" charset="0"/>
                <a:ea typeface="+mn-ea"/>
                <a:cs typeface="+mn-cs"/>
              </a:rPr>
              <a:t>est</a:t>
            </a:r>
            <a:r>
              <a:rPr lang="en-GB" sz="1150" b="1" dirty="0">
                <a:latin typeface="Century Gothic" pitchFamily="34" charset="0"/>
                <a:ea typeface="+mn-ea"/>
                <a:cs typeface="+mn-cs"/>
              </a:rPr>
              <a:t> : </a:t>
            </a:r>
            <a:r>
              <a:rPr lang="en-GB" sz="1150" dirty="0">
                <a:latin typeface="Century Gothic" pitchFamily="34" charset="0"/>
                <a:ea typeface="+mn-ea"/>
                <a:cs typeface="+mn-cs"/>
              </a:rPr>
              <a:t>Les petites </a:t>
            </a:r>
            <a:r>
              <a:rPr lang="en-GB" sz="1150" dirty="0" err="1">
                <a:latin typeface="Century Gothic" pitchFamily="34" charset="0"/>
                <a:ea typeface="+mn-ea"/>
                <a:cs typeface="+mn-cs"/>
              </a:rPr>
              <a:t>étincelles</a:t>
            </a:r>
            <a:r>
              <a:rPr lang="en-GB" sz="1150" dirty="0">
                <a:latin typeface="Century Gothic" pitchFamily="34" charset="0"/>
                <a:ea typeface="+mn-ea"/>
                <a:cs typeface="+mn-cs"/>
              </a:rPr>
              <a:t> </a:t>
            </a:r>
            <a:r>
              <a:rPr lang="en-GB" sz="1150" dirty="0" err="1">
                <a:latin typeface="Century Gothic" pitchFamily="34" charset="0"/>
                <a:ea typeface="+mn-ea"/>
                <a:cs typeface="+mn-cs"/>
              </a:rPr>
              <a:t>provenant</a:t>
            </a:r>
            <a:r>
              <a:rPr lang="en-GB" sz="1150" dirty="0">
                <a:latin typeface="Century Gothic" pitchFamily="34" charset="0"/>
                <a:ea typeface="+mn-ea"/>
                <a:cs typeface="+mn-cs"/>
              </a:rPr>
              <a:t> des </a:t>
            </a:r>
            <a:r>
              <a:rPr lang="en-GB" sz="1150" dirty="0" err="1">
                <a:latin typeface="Century Gothic" pitchFamily="34" charset="0"/>
                <a:ea typeface="+mn-ea"/>
                <a:cs typeface="+mn-cs"/>
              </a:rPr>
              <a:t>téléphones</a:t>
            </a:r>
            <a:r>
              <a:rPr lang="en-GB" sz="1150" dirty="0">
                <a:latin typeface="Century Gothic" pitchFamily="34" charset="0"/>
                <a:ea typeface="+mn-ea"/>
                <a:cs typeface="+mn-cs"/>
              </a:rPr>
              <a:t> portables </a:t>
            </a:r>
            <a:r>
              <a:rPr lang="en-GB" sz="1150" dirty="0" err="1">
                <a:latin typeface="Century Gothic" pitchFamily="34" charset="0"/>
                <a:ea typeface="+mn-ea"/>
                <a:cs typeface="+mn-cs"/>
              </a:rPr>
              <a:t>peuvent</a:t>
            </a:r>
            <a:r>
              <a:rPr lang="en-GB" sz="1150" dirty="0">
                <a:latin typeface="Century Gothic" pitchFamily="34" charset="0"/>
                <a:ea typeface="+mn-ea"/>
                <a:cs typeface="+mn-cs"/>
              </a:rPr>
              <a:t> </a:t>
            </a:r>
            <a:r>
              <a:rPr lang="en-GB" sz="1150" dirty="0" err="1">
                <a:latin typeface="Century Gothic" pitchFamily="34" charset="0"/>
                <a:ea typeface="+mn-ea"/>
                <a:cs typeface="+mn-cs"/>
              </a:rPr>
              <a:t>mettre</a:t>
            </a:r>
            <a:r>
              <a:rPr lang="en-GB" sz="1150" dirty="0">
                <a:latin typeface="Century Gothic" pitchFamily="34" charset="0"/>
                <a:ea typeface="+mn-ea"/>
                <a:cs typeface="+mn-cs"/>
              </a:rPr>
              <a:t> feu aux </a:t>
            </a:r>
            <a:r>
              <a:rPr lang="en-GB" sz="1150" dirty="0" err="1">
                <a:latin typeface="Century Gothic" pitchFamily="34" charset="0"/>
                <a:ea typeface="+mn-ea"/>
                <a:cs typeface="+mn-cs"/>
              </a:rPr>
              <a:t>vapeurs</a:t>
            </a:r>
            <a:r>
              <a:rPr lang="en-GB" sz="1150" dirty="0">
                <a:latin typeface="Century Gothic" pitchFamily="34" charset="0"/>
                <a:ea typeface="+mn-ea"/>
                <a:cs typeface="+mn-cs"/>
              </a:rPr>
              <a:t> inflammables du carburant.</a:t>
            </a:r>
          </a:p>
        </p:txBody>
      </p:sp>
      <p:sp>
        <p:nvSpPr>
          <p:cNvPr id="22535" name="Rectangle 11"/>
          <p:cNvSpPr>
            <a:spLocks noChangeArrowheads="1"/>
          </p:cNvSpPr>
          <p:nvPr/>
        </p:nvSpPr>
        <p:spPr bwMode="auto">
          <a:xfrm>
            <a:off x="3086100" y="3543300"/>
            <a:ext cx="28082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Cette affirmation n’est : </a:t>
            </a:r>
            <a:r>
              <a:rPr lang="en-GB" altLang="x-none" b="1">
                <a:solidFill>
                  <a:srgbClr val="FF0000"/>
                </a:solidFill>
                <a:latin typeface="Century Gothic" charset="0"/>
              </a:rPr>
              <a:t>PAS CREDIBLE</a:t>
            </a:r>
          </a:p>
          <a:p>
            <a:r>
              <a:rPr lang="en-GB" altLang="x-none" sz="1400">
                <a:latin typeface="Century Gothic" charset="0"/>
              </a:rPr>
              <a:t>Malgré les avertissements visibles dans les stations-service, il n’existe aucune preuve que l’utilisation d’un téléphone portable puisse entraîner un incendie. L’utilisation du téléphone portable dans ce cas précis était uniquement une coïncidence.</a:t>
            </a:r>
          </a:p>
        </p:txBody>
      </p:sp>
      <p:sp>
        <p:nvSpPr>
          <p:cNvPr id="22536" name="TextBox 14"/>
          <p:cNvSpPr txBox="1">
            <a:spLocks noChangeArrowheads="1"/>
          </p:cNvSpPr>
          <p:nvPr/>
        </p:nvSpPr>
        <p:spPr bwMode="auto">
          <a:xfrm>
            <a:off x="5991225" y="792163"/>
            <a:ext cx="31178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pPr>
            <a:r>
              <a:rPr lang="en-GB" altLang="x-none" sz="1200" b="1">
                <a:latin typeface="Century Gothic" charset="0"/>
              </a:rPr>
              <a:t>Mon affirmation est :</a:t>
            </a:r>
            <a:r>
              <a:rPr lang="en-GB" altLang="x-none" sz="1200">
                <a:latin typeface="Century Gothic" charset="0"/>
              </a:rPr>
              <a:t> on avale environ </a:t>
            </a:r>
            <a:br>
              <a:rPr lang="en-GB" altLang="x-none" sz="1200">
                <a:latin typeface="Century Gothic" charset="0"/>
              </a:rPr>
            </a:br>
            <a:r>
              <a:rPr lang="en-GB" altLang="x-none" sz="1200">
                <a:latin typeface="Century Gothic" charset="0"/>
              </a:rPr>
              <a:t>8 araignées chaque</a:t>
            </a:r>
            <a:br>
              <a:rPr lang="en-GB" altLang="x-none" sz="1200">
                <a:latin typeface="Century Gothic" charset="0"/>
              </a:rPr>
            </a:br>
            <a:r>
              <a:rPr lang="en-GB" altLang="x-none" sz="1200">
                <a:latin typeface="Century Gothic" charset="0"/>
              </a:rPr>
              <a:t>année pendant son</a:t>
            </a:r>
            <a:br>
              <a:rPr lang="en-GB" altLang="x-none" sz="1200">
                <a:latin typeface="Century Gothic" charset="0"/>
              </a:rPr>
            </a:br>
            <a:r>
              <a:rPr lang="en-GB" altLang="x-none" sz="1200">
                <a:latin typeface="Century Gothic" charset="0"/>
              </a:rPr>
              <a:t>sommeil.</a:t>
            </a:r>
          </a:p>
          <a:p>
            <a:pPr>
              <a:spcBef>
                <a:spcPts val="600"/>
              </a:spcBef>
            </a:pPr>
            <a:r>
              <a:rPr lang="en-GB" altLang="x-none" sz="1200" b="1">
                <a:latin typeface="Century Gothic" charset="0"/>
              </a:rPr>
              <a:t>Ma preuve est : </a:t>
            </a:r>
            <a:r>
              <a:rPr lang="en-GB" altLang="x-none" sz="1200">
                <a:latin typeface="Century Gothic" charset="0"/>
              </a:rPr>
              <a:t>Des personnes disent avoir retrouvé des pattes d’araignées dans leur bouche en se réveillant. </a:t>
            </a:r>
          </a:p>
          <a:p>
            <a:pPr>
              <a:spcBef>
                <a:spcPts val="600"/>
              </a:spcBef>
            </a:pPr>
            <a:r>
              <a:rPr lang="en-GB" altLang="x-none" sz="1200" b="1">
                <a:latin typeface="Century Gothic" charset="0"/>
              </a:rPr>
              <a:t>Mon raisonnement est : </a:t>
            </a:r>
            <a:r>
              <a:rPr lang="en-GB" altLang="x-none" sz="1200">
                <a:latin typeface="Century Gothic" charset="0"/>
              </a:rPr>
              <a:t>Chaque maison comporte une trentaine d’araignées donc il paraît probable que certaines puissent entrer dans la bouche d’une personne qui dort pendant la nuit. </a:t>
            </a:r>
          </a:p>
        </p:txBody>
      </p:sp>
      <p:sp>
        <p:nvSpPr>
          <p:cNvPr id="22537" name="Rectangle 15"/>
          <p:cNvSpPr>
            <a:spLocks noChangeArrowheads="1"/>
          </p:cNvSpPr>
          <p:nvPr/>
        </p:nvSpPr>
        <p:spPr bwMode="auto">
          <a:xfrm>
            <a:off x="6059488" y="3568700"/>
            <a:ext cx="2932112"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Cette affirmation n’est : </a:t>
            </a:r>
            <a:r>
              <a:rPr lang="en-GB" altLang="x-none" b="1">
                <a:solidFill>
                  <a:srgbClr val="FF0000"/>
                </a:solidFill>
                <a:latin typeface="Century Gothic" charset="0"/>
              </a:rPr>
              <a:t>PAS CREDIBLE</a:t>
            </a:r>
          </a:p>
          <a:p>
            <a:pPr>
              <a:spcBef>
                <a:spcPts val="1200"/>
              </a:spcBef>
            </a:pPr>
            <a:r>
              <a:rPr lang="en-GB" altLang="x-none" sz="1400">
                <a:latin typeface="Century Gothic" charset="0"/>
              </a:rPr>
              <a:t>Il est peu probable qu’une araignée approche une personne endormie, elle aurait trop peur.</a:t>
            </a:r>
          </a:p>
        </p:txBody>
      </p:sp>
      <p:sp>
        <p:nvSpPr>
          <p:cNvPr id="22538" name="TextBox 13"/>
          <p:cNvSpPr txBox="1">
            <a:spLocks noChangeArrowheads="1"/>
          </p:cNvSpPr>
          <p:nvPr/>
        </p:nvSpPr>
        <p:spPr bwMode="auto">
          <a:xfrm>
            <a:off x="50800" y="795338"/>
            <a:ext cx="3136900"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Aft>
                <a:spcPts val="600"/>
              </a:spcAft>
            </a:pPr>
            <a:r>
              <a:rPr lang="en-GB" altLang="x-none" sz="1200" b="1">
                <a:latin typeface="Century Gothic" charset="0"/>
              </a:rPr>
              <a:t>Mon affirmation est : </a:t>
            </a:r>
            <a:r>
              <a:rPr lang="en-GB" altLang="x-none" sz="1200">
                <a:latin typeface="Century Gothic" charset="0"/>
              </a:rPr>
              <a:t>manger votre dîner sur la lunette des toilettes ne vous rendra pas malade.</a:t>
            </a:r>
          </a:p>
          <a:p>
            <a:r>
              <a:rPr lang="en-GB" altLang="x-none" sz="1200" b="1">
                <a:latin typeface="Century Gothic" charset="0"/>
              </a:rPr>
              <a:t>Ma preuve est : </a:t>
            </a:r>
            <a:r>
              <a:rPr lang="en-GB" altLang="x-none" sz="1200">
                <a:latin typeface="Century Gothic" charset="0"/>
              </a:rPr>
              <a:t>des chercheurs ont relevé des bactéries sur plusieurs objets, et ont compté les colonies ;</a:t>
            </a:r>
          </a:p>
          <a:p>
            <a:pPr>
              <a:spcBef>
                <a:spcPts val="600"/>
              </a:spcBef>
            </a:pPr>
            <a:r>
              <a:rPr lang="en-GB" altLang="x-none" sz="1200">
                <a:latin typeface="Century Gothic" charset="0"/>
              </a:rPr>
              <a:t>Lunette des toilettes : 2</a:t>
            </a:r>
          </a:p>
          <a:p>
            <a:r>
              <a:rPr lang="en-GB" altLang="x-none" sz="1200">
                <a:latin typeface="Century Gothic" charset="0"/>
              </a:rPr>
              <a:t>Interrupteur : 332</a:t>
            </a:r>
          </a:p>
          <a:p>
            <a:r>
              <a:rPr lang="en-GB" altLang="x-none" sz="1200">
                <a:latin typeface="Century Gothic" charset="0"/>
              </a:rPr>
              <a:t>Eponge dans la cuisine : </a:t>
            </a:r>
            <a:br>
              <a:rPr lang="en-GB" altLang="x-none" sz="1200">
                <a:latin typeface="Century Gothic" charset="0"/>
              </a:rPr>
            </a:br>
            <a:r>
              <a:rPr lang="en-GB" altLang="x-none" sz="1200">
                <a:latin typeface="Century Gothic" charset="0"/>
              </a:rPr>
              <a:t>trop nombreuses pour pouvoir compter</a:t>
            </a:r>
          </a:p>
          <a:p>
            <a:pPr>
              <a:spcBef>
                <a:spcPts val="600"/>
              </a:spcBef>
            </a:pPr>
            <a:r>
              <a:rPr lang="en-GB" altLang="x-none" sz="1200" b="1">
                <a:latin typeface="Century Gothic" charset="0"/>
              </a:rPr>
              <a:t>Mon raisonnement est : </a:t>
            </a:r>
            <a:r>
              <a:rPr lang="en-GB" altLang="x-none" sz="1200">
                <a:latin typeface="Century Gothic" charset="0"/>
              </a:rPr>
              <a:t>Le nombre de bactéries sur la lunette des toilettes est trop peu élevé pour rendre malade</a:t>
            </a:r>
          </a:p>
        </p:txBody>
      </p:sp>
      <p:sp>
        <p:nvSpPr>
          <p:cNvPr id="22539" name="Rectangle 16"/>
          <p:cNvSpPr>
            <a:spLocks noChangeArrowheads="1"/>
          </p:cNvSpPr>
          <p:nvPr/>
        </p:nvSpPr>
        <p:spPr bwMode="auto">
          <a:xfrm>
            <a:off x="92075" y="3581400"/>
            <a:ext cx="26638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Cette affirmation est : </a:t>
            </a:r>
            <a:r>
              <a:rPr lang="en-GB" altLang="x-none" b="1">
                <a:solidFill>
                  <a:srgbClr val="009900"/>
                </a:solidFill>
                <a:latin typeface="Century Gothic" charset="0"/>
              </a:rPr>
              <a:t>CREDIBLE</a:t>
            </a:r>
          </a:p>
          <a:p>
            <a:pPr>
              <a:spcBef>
                <a:spcPts val="1200"/>
              </a:spcBef>
            </a:pPr>
            <a:r>
              <a:rPr lang="en-GB" altLang="x-none" sz="1400">
                <a:latin typeface="Century Gothic" charset="0"/>
              </a:rPr>
              <a:t>Il y a peu de bactéries vivant sur un abattant de WC, mais il n’est quand même pas</a:t>
            </a:r>
            <a:br>
              <a:rPr lang="en-GB" altLang="x-none" sz="1400">
                <a:latin typeface="Century Gothic" charset="0"/>
              </a:rPr>
            </a:br>
            <a:r>
              <a:rPr lang="en-GB" altLang="x-none" sz="1400">
                <a:latin typeface="Century Gothic" charset="0"/>
              </a:rPr>
              <a:t>recommandé</a:t>
            </a:r>
            <a:br>
              <a:rPr lang="en-GB" altLang="x-none" sz="1400">
                <a:latin typeface="Century Gothic" charset="0"/>
              </a:rPr>
            </a:br>
            <a:r>
              <a:rPr lang="en-GB" altLang="x-none" sz="1400">
                <a:latin typeface="Century Gothic" charset="0"/>
              </a:rPr>
              <a:t>de l’utiliser pour</a:t>
            </a:r>
            <a:br>
              <a:rPr lang="en-GB" altLang="x-none" sz="1400">
                <a:latin typeface="Century Gothic" charset="0"/>
              </a:rPr>
            </a:br>
            <a:r>
              <a:rPr lang="en-GB" altLang="x-none" sz="1400">
                <a:latin typeface="Century Gothic" charset="0"/>
              </a:rPr>
              <a:t>manger !</a:t>
            </a:r>
          </a:p>
        </p:txBody>
      </p:sp>
      <p:sp>
        <p:nvSpPr>
          <p:cNvPr id="22540" name="TextBox 12"/>
          <p:cNvSpPr txBox="1">
            <a:spLocks noChangeArrowheads="1"/>
          </p:cNvSpPr>
          <p:nvPr/>
        </p:nvSpPr>
        <p:spPr bwMode="auto">
          <a:xfrm>
            <a:off x="1628775" y="28575"/>
            <a:ext cx="5327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700" b="1">
                <a:latin typeface="Century Gothic" charset="0"/>
              </a:rPr>
              <a:t>Est-ce que tu me mentirais ?</a:t>
            </a:r>
          </a:p>
        </p:txBody>
      </p:sp>
      <p:sp>
        <p:nvSpPr>
          <p:cNvPr id="18" name="Rectangle 17"/>
          <p:cNvSpPr/>
          <p:nvPr/>
        </p:nvSpPr>
        <p:spPr>
          <a:xfrm>
            <a:off x="107950" y="836613"/>
            <a:ext cx="8785225" cy="5472112"/>
          </a:xfrm>
          <a:prstGeom prst="rect">
            <a:avLst/>
          </a:prstGeom>
          <a:no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9" name="Straight Connector 18"/>
          <p:cNvCxnSpPr/>
          <p:nvPr/>
        </p:nvCxnSpPr>
        <p:spPr>
          <a:xfrm>
            <a:off x="3132138" y="836613"/>
            <a:ext cx="0" cy="5472112"/>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1863" y="836613"/>
            <a:ext cx="0" cy="5472112"/>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1"/>
          </p:cNvCxnSpPr>
          <p:nvPr/>
        </p:nvCxnSpPr>
        <p:spPr>
          <a:xfrm>
            <a:off x="107950" y="3573463"/>
            <a:ext cx="8785225" cy="0"/>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5" descr="sponge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42494">
            <a:off x="2271713" y="1892300"/>
            <a:ext cx="750887" cy="722313"/>
          </a:xfrm>
          <a:prstGeom prst="rect">
            <a:avLst/>
          </a:prstGeom>
          <a:noFill/>
          <a:ln>
            <a:noFill/>
          </a:ln>
          <a:effectLst>
            <a:outerShdw blurRad="63500" dist="381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spide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29425" y="5084763"/>
            <a:ext cx="2033588" cy="115093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spide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1106488"/>
            <a:ext cx="936625" cy="64611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29" descr="Capture d’écran 2016-03-15 à 15.21.14.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57150"/>
            <a:ext cx="990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knuck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708275"/>
            <a:ext cx="946150" cy="827088"/>
          </a:xfrm>
          <a:prstGeom prst="rect">
            <a:avLst/>
          </a:prstGeom>
          <a:noFill/>
          <a:ln>
            <a:noFill/>
          </a:ln>
          <a:effectLst>
            <a:outerShdw blurRad="63500" dist="381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rthritic ha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3663" y="4579938"/>
            <a:ext cx="1436687" cy="1243012"/>
          </a:xfrm>
          <a:prstGeom prst="rect">
            <a:avLst/>
          </a:prstGeom>
          <a:noFill/>
          <a:ln>
            <a:noFill/>
          </a:ln>
          <a:effectLst>
            <a:outerShdw blurRad="63500" dist="38100" dir="10800000" algn="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8688" y="4953000"/>
            <a:ext cx="13255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l="48032" t="23625" r="20470" b="13251"/>
          <a:stretch>
            <a:fillRect/>
          </a:stretch>
        </p:blipFill>
        <p:spPr bwMode="auto">
          <a:xfrm>
            <a:off x="1979613" y="833438"/>
            <a:ext cx="1152525" cy="1731962"/>
          </a:xfrm>
          <a:prstGeom prst="rect">
            <a:avLst/>
          </a:prstGeom>
          <a:noFill/>
          <a:ln>
            <a:noFill/>
          </a:ln>
          <a:effectLst>
            <a:outerShdw blurRad="63500" dist="38100" dir="10800000" algn="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Group 9"/>
          <p:cNvGrpSpPr>
            <a:grpSpLocks/>
          </p:cNvGrpSpPr>
          <p:nvPr/>
        </p:nvGrpSpPr>
        <p:grpSpPr bwMode="auto">
          <a:xfrm>
            <a:off x="7451725" y="0"/>
            <a:ext cx="1657350" cy="641350"/>
            <a:chOff x="7452320" y="0"/>
            <a:chExt cx="1656978" cy="641606"/>
          </a:xfrm>
        </p:grpSpPr>
        <p:sp>
          <p:nvSpPr>
            <p:cNvPr id="23573" name="TextBox 2"/>
            <p:cNvSpPr txBox="1">
              <a:spLocks noChangeArrowheads="1"/>
            </p:cNvSpPr>
            <p:nvPr/>
          </p:nvSpPr>
          <p:spPr bwMode="auto">
            <a:xfrm>
              <a:off x="7452320" y="0"/>
              <a:ext cx="1152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1c</a:t>
              </a:r>
            </a:p>
          </p:txBody>
        </p:sp>
        <p:pic>
          <p:nvPicPr>
            <p:cNvPr id="23574" name="Picture 3" descr="Student sheet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9" name="Rectangle 17"/>
          <p:cNvSpPr>
            <a:spLocks noChangeArrowheads="1"/>
          </p:cNvSpPr>
          <p:nvPr/>
        </p:nvSpPr>
        <p:spPr bwMode="auto">
          <a:xfrm>
            <a:off x="3074988" y="847725"/>
            <a:ext cx="29368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b="1">
                <a:latin typeface="Century Gothic" charset="0"/>
              </a:rPr>
              <a:t>Mon affirmation est : </a:t>
            </a:r>
            <a:br>
              <a:rPr lang="en-GB" altLang="x-none" sz="1400" b="1">
                <a:latin typeface="Century Gothic" charset="0"/>
              </a:rPr>
            </a:br>
            <a:r>
              <a:rPr lang="en-GB" altLang="x-none" sz="1400">
                <a:latin typeface="Century Gothic" charset="0"/>
              </a:rPr>
              <a:t>Aux Etats-Unis, Area 51</a:t>
            </a:r>
          </a:p>
          <a:p>
            <a:r>
              <a:rPr lang="en-GB" altLang="x-none" sz="1400">
                <a:latin typeface="Century Gothic" charset="0"/>
              </a:rPr>
              <a:t>contient des technologies </a:t>
            </a:r>
          </a:p>
          <a:p>
            <a:r>
              <a:rPr lang="en-GB" altLang="x-none" sz="1400">
                <a:latin typeface="Century Gothic" charset="0"/>
              </a:rPr>
              <a:t>extraterrestres ultra confidentielles.</a:t>
            </a:r>
          </a:p>
          <a:p>
            <a:pPr>
              <a:spcBef>
                <a:spcPts val="600"/>
              </a:spcBef>
            </a:pPr>
            <a:r>
              <a:rPr lang="en-GB" altLang="x-none" sz="1400" b="1">
                <a:latin typeface="Century Gothic" charset="0"/>
              </a:rPr>
              <a:t>Ma preuve est : </a:t>
            </a:r>
            <a:r>
              <a:rPr lang="en-GB" altLang="x-none" sz="1400">
                <a:latin typeface="Century Gothic" charset="0"/>
              </a:rPr>
              <a:t>le site est fortement protégé</a:t>
            </a:r>
          </a:p>
          <a:p>
            <a:pPr>
              <a:spcBef>
                <a:spcPts val="600"/>
              </a:spcBef>
            </a:pPr>
            <a:r>
              <a:rPr lang="en-GB" altLang="x-none" sz="1400" b="1">
                <a:latin typeface="Century Gothic" charset="0"/>
              </a:rPr>
              <a:t>Mon raisonnement est : </a:t>
            </a:r>
            <a:r>
              <a:rPr lang="en-GB" altLang="x-none" sz="1400">
                <a:latin typeface="Century Gothic" charset="0"/>
              </a:rPr>
              <a:t>Il doit y avoir à l’intérieur quelque chose que le gouvernement veut nous cacher</a:t>
            </a:r>
          </a:p>
        </p:txBody>
      </p:sp>
      <p:sp>
        <p:nvSpPr>
          <p:cNvPr id="23560" name="Rectangle 18"/>
          <p:cNvSpPr>
            <a:spLocks noChangeArrowheads="1"/>
          </p:cNvSpPr>
          <p:nvPr/>
        </p:nvSpPr>
        <p:spPr bwMode="auto">
          <a:xfrm>
            <a:off x="3122613" y="3524250"/>
            <a:ext cx="2808287"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Cette affirmation n’est : </a:t>
            </a:r>
            <a:r>
              <a:rPr lang="en-GB" altLang="x-none" b="1">
                <a:solidFill>
                  <a:srgbClr val="FF0000"/>
                </a:solidFill>
                <a:latin typeface="Century Gothic" charset="0"/>
              </a:rPr>
              <a:t>PAS CREDIBLE</a:t>
            </a:r>
          </a:p>
          <a:p>
            <a:pPr>
              <a:spcBef>
                <a:spcPts val="600"/>
              </a:spcBef>
            </a:pPr>
            <a:r>
              <a:rPr lang="en-GB" altLang="x-none" sz="1400">
                <a:latin typeface="Century Gothic" charset="0"/>
              </a:rPr>
              <a:t>Il existe beaucoup de choses que les gouvernements doivent garder secret, mais les technologies extraterrestres n’en font pas partie. </a:t>
            </a:r>
          </a:p>
          <a:p>
            <a:r>
              <a:rPr lang="en-GB" altLang="x-none" sz="1400">
                <a:latin typeface="Century Gothic" charset="0"/>
              </a:rPr>
              <a:t>Si des extraterrestres </a:t>
            </a:r>
          </a:p>
          <a:p>
            <a:r>
              <a:rPr lang="en-GB" altLang="x-none" sz="1400">
                <a:latin typeface="Century Gothic" charset="0"/>
              </a:rPr>
              <a:t>étaient venus </a:t>
            </a:r>
          </a:p>
          <a:p>
            <a:r>
              <a:rPr lang="en-GB" altLang="x-none" sz="1400">
                <a:latin typeface="Century Gothic" charset="0"/>
              </a:rPr>
              <a:t>sur terre, nous aurions d’autres preuves de leur passage.</a:t>
            </a:r>
          </a:p>
        </p:txBody>
      </p:sp>
      <p:sp>
        <p:nvSpPr>
          <p:cNvPr id="20" name="Rectangle 19"/>
          <p:cNvSpPr/>
          <p:nvPr/>
        </p:nvSpPr>
        <p:spPr>
          <a:xfrm>
            <a:off x="6000750" y="795338"/>
            <a:ext cx="2914650" cy="2746375"/>
          </a:xfrm>
          <a:prstGeom prst="rect">
            <a:avLst/>
          </a:prstGeom>
        </p:spPr>
        <p:txBody>
          <a:bodyPr>
            <a:spAutoFit/>
          </a:bodyPr>
          <a:lstStyle/>
          <a:p>
            <a:pPr fontAlgn="auto">
              <a:spcBef>
                <a:spcPts val="600"/>
              </a:spcBef>
              <a:spcAft>
                <a:spcPts val="0"/>
              </a:spcAft>
              <a:defRPr/>
            </a:pPr>
            <a:r>
              <a:rPr lang="en-GB" sz="1250" b="1" dirty="0">
                <a:latin typeface="Century Gothic" pitchFamily="34" charset="0"/>
                <a:ea typeface="+mn-ea"/>
                <a:cs typeface="+mn-cs"/>
              </a:rPr>
              <a:t>Mon affirmation </a:t>
            </a:r>
            <a:r>
              <a:rPr lang="en-GB" sz="1250" b="1" dirty="0" err="1">
                <a:latin typeface="Century Gothic" pitchFamily="34" charset="0"/>
                <a:ea typeface="+mn-ea"/>
                <a:cs typeface="+mn-cs"/>
              </a:rPr>
              <a:t>est</a:t>
            </a:r>
            <a:r>
              <a:rPr lang="en-GB" sz="1250" b="1" dirty="0">
                <a:latin typeface="Century Gothic" pitchFamily="34" charset="0"/>
                <a:ea typeface="+mn-ea"/>
                <a:cs typeface="+mn-cs"/>
              </a:rPr>
              <a:t> : </a:t>
            </a:r>
            <a:r>
              <a:rPr lang="en-GB" sz="1250" dirty="0">
                <a:latin typeface="Century Gothic" pitchFamily="34" charset="0"/>
                <a:ea typeface="+mn-ea"/>
                <a:cs typeface="+mn-cs"/>
              </a:rPr>
              <a:t>Le </a:t>
            </a:r>
            <a:r>
              <a:rPr lang="en-GB" sz="1250" dirty="0" err="1">
                <a:latin typeface="Century Gothic" pitchFamily="34" charset="0"/>
                <a:ea typeface="+mn-ea"/>
                <a:cs typeface="+mn-cs"/>
              </a:rPr>
              <a:t>craquement</a:t>
            </a:r>
            <a:r>
              <a:rPr lang="en-GB" sz="1250" dirty="0">
                <a:latin typeface="Century Gothic" pitchFamily="34" charset="0"/>
                <a:ea typeface="+mn-ea"/>
                <a:cs typeface="+mn-cs"/>
              </a:rPr>
              <a:t> des articulations ne </a:t>
            </a:r>
            <a:r>
              <a:rPr lang="en-GB" sz="1250" dirty="0" err="1">
                <a:latin typeface="Century Gothic" pitchFamily="34" charset="0"/>
                <a:ea typeface="+mn-ea"/>
                <a:cs typeface="+mn-cs"/>
              </a:rPr>
              <a:t>provoque</a:t>
            </a:r>
            <a:r>
              <a:rPr lang="en-GB" sz="1250" dirty="0">
                <a:latin typeface="Century Gothic" pitchFamily="34" charset="0"/>
                <a:ea typeface="+mn-ea"/>
                <a:cs typeface="+mn-cs"/>
              </a:rPr>
              <a:t> pas </a:t>
            </a:r>
            <a:r>
              <a:rPr lang="en-GB" sz="1250" dirty="0" err="1">
                <a:latin typeface="Century Gothic" pitchFamily="34" charset="0"/>
                <a:ea typeface="+mn-ea"/>
                <a:cs typeface="+mn-cs"/>
              </a:rPr>
              <a:t>l’arthrite</a:t>
            </a:r>
            <a:endParaRPr lang="en-GB" sz="1250" dirty="0">
              <a:latin typeface="Century Gothic" pitchFamily="34" charset="0"/>
              <a:ea typeface="+mn-ea"/>
              <a:cs typeface="+mn-cs"/>
            </a:endParaRPr>
          </a:p>
          <a:p>
            <a:pPr fontAlgn="auto">
              <a:spcBef>
                <a:spcPts val="600"/>
              </a:spcBef>
              <a:spcAft>
                <a:spcPts val="0"/>
              </a:spcAft>
              <a:defRPr/>
            </a:pPr>
            <a:r>
              <a:rPr lang="en-GB" sz="1250" b="1" dirty="0">
                <a:latin typeface="Century Gothic" pitchFamily="34" charset="0"/>
                <a:ea typeface="+mn-ea"/>
                <a:cs typeface="+mn-cs"/>
              </a:rPr>
              <a:t>Ma </a:t>
            </a:r>
            <a:r>
              <a:rPr lang="en-GB" sz="1250" b="1" dirty="0" err="1">
                <a:latin typeface="Century Gothic" pitchFamily="34" charset="0"/>
                <a:ea typeface="+mn-ea"/>
                <a:cs typeface="+mn-cs"/>
              </a:rPr>
              <a:t>preuve</a:t>
            </a:r>
            <a:r>
              <a:rPr lang="en-GB" sz="1250" b="1" dirty="0">
                <a:latin typeface="Century Gothic" pitchFamily="34" charset="0"/>
                <a:ea typeface="+mn-ea"/>
                <a:cs typeface="+mn-cs"/>
              </a:rPr>
              <a:t> </a:t>
            </a:r>
            <a:r>
              <a:rPr lang="en-GB" sz="1250" b="1" dirty="0" err="1">
                <a:latin typeface="Century Gothic" pitchFamily="34" charset="0"/>
                <a:ea typeface="+mn-ea"/>
                <a:cs typeface="+mn-cs"/>
              </a:rPr>
              <a:t>est</a:t>
            </a:r>
            <a:r>
              <a:rPr lang="en-GB" sz="1250" b="1" dirty="0">
                <a:latin typeface="Century Gothic" pitchFamily="34" charset="0"/>
                <a:ea typeface="+mn-ea"/>
                <a:cs typeface="+mn-cs"/>
              </a:rPr>
              <a:t> : </a:t>
            </a:r>
            <a:r>
              <a:rPr lang="en-GB" sz="1250" dirty="0">
                <a:latin typeface="Century Gothic" pitchFamily="34" charset="0"/>
                <a:ea typeface="+mn-ea"/>
                <a:cs typeface="+mn-cs"/>
              </a:rPr>
              <a:t>Le Dr Donald Unger a fait </a:t>
            </a:r>
            <a:r>
              <a:rPr lang="en-GB" sz="1250" dirty="0" err="1">
                <a:latin typeface="Century Gothic" pitchFamily="34" charset="0"/>
                <a:ea typeface="+mn-ea"/>
                <a:cs typeface="+mn-cs"/>
              </a:rPr>
              <a:t>craquer</a:t>
            </a:r>
            <a:r>
              <a:rPr lang="en-GB" sz="1250" dirty="0">
                <a:latin typeface="Century Gothic" pitchFamily="34" charset="0"/>
                <a:ea typeface="+mn-ea"/>
                <a:cs typeface="+mn-cs"/>
              </a:rPr>
              <a:t> les articulations de </a:t>
            </a:r>
            <a:r>
              <a:rPr lang="en-GB" sz="1250" dirty="0" err="1">
                <a:latin typeface="Century Gothic" pitchFamily="34" charset="0"/>
                <a:ea typeface="+mn-ea"/>
                <a:cs typeface="+mn-cs"/>
              </a:rPr>
              <a:t>sa</a:t>
            </a:r>
            <a:r>
              <a:rPr lang="en-GB" sz="1250" dirty="0">
                <a:latin typeface="Century Gothic" pitchFamily="34" charset="0"/>
                <a:ea typeface="+mn-ea"/>
                <a:cs typeface="+mn-cs"/>
              </a:rPr>
              <a:t> main gauche </a:t>
            </a:r>
            <a:r>
              <a:rPr lang="en-GB" sz="1250" dirty="0" err="1">
                <a:latin typeface="Century Gothic" pitchFamily="34" charset="0"/>
                <a:ea typeface="+mn-ea"/>
                <a:cs typeface="+mn-cs"/>
              </a:rPr>
              <a:t>une</a:t>
            </a:r>
            <a:r>
              <a:rPr lang="en-GB" sz="1250" dirty="0">
                <a:latin typeface="Century Gothic" pitchFamily="34" charset="0"/>
                <a:ea typeface="+mn-ea"/>
                <a:cs typeface="+mn-cs"/>
              </a:rPr>
              <a:t> </a:t>
            </a:r>
            <a:r>
              <a:rPr lang="en-GB" sz="1250" dirty="0" err="1">
                <a:latin typeface="Century Gothic" pitchFamily="34" charset="0"/>
                <a:ea typeface="+mn-ea"/>
                <a:cs typeface="+mn-cs"/>
              </a:rPr>
              <a:t>fois</a:t>
            </a:r>
            <a:r>
              <a:rPr lang="en-GB" sz="1250" dirty="0">
                <a:latin typeface="Century Gothic" pitchFamily="34" charset="0"/>
                <a:ea typeface="+mn-ea"/>
                <a:cs typeface="+mn-cs"/>
              </a:rPr>
              <a:t> par jour pendant plus de 60 ans. Il </a:t>
            </a:r>
            <a:r>
              <a:rPr lang="en-GB" sz="1250" dirty="0" err="1">
                <a:latin typeface="Century Gothic" pitchFamily="34" charset="0"/>
                <a:ea typeface="+mn-ea"/>
                <a:cs typeface="+mn-cs"/>
              </a:rPr>
              <a:t>n’a</a:t>
            </a:r>
            <a:r>
              <a:rPr lang="en-GB" sz="1250" dirty="0">
                <a:latin typeface="Century Gothic" pitchFamily="34" charset="0"/>
                <a:ea typeface="+mn-ea"/>
                <a:cs typeface="+mn-cs"/>
              </a:rPr>
              <a:t> pas </a:t>
            </a:r>
            <a:r>
              <a:rPr lang="en-GB" sz="1250" dirty="0" err="1">
                <a:latin typeface="Century Gothic" pitchFamily="34" charset="0"/>
                <a:ea typeface="+mn-ea"/>
                <a:cs typeface="+mn-cs"/>
              </a:rPr>
              <a:t>souffert</a:t>
            </a:r>
            <a:r>
              <a:rPr lang="en-GB" sz="1250" dirty="0">
                <a:latin typeface="Century Gothic" pitchFamily="34" charset="0"/>
                <a:ea typeface="+mn-ea"/>
                <a:cs typeface="+mn-cs"/>
              </a:rPr>
              <a:t> </a:t>
            </a:r>
            <a:r>
              <a:rPr lang="en-GB" sz="1250" dirty="0" err="1">
                <a:latin typeface="Century Gothic" pitchFamily="34" charset="0"/>
                <a:ea typeface="+mn-ea"/>
                <a:cs typeface="+mn-cs"/>
              </a:rPr>
              <a:t>d’arthrose</a:t>
            </a:r>
            <a:r>
              <a:rPr lang="en-GB" sz="1250" dirty="0">
                <a:latin typeface="Century Gothic" pitchFamily="34" charset="0"/>
                <a:ea typeface="+mn-ea"/>
                <a:cs typeface="+mn-cs"/>
              </a:rPr>
              <a:t>, </a:t>
            </a:r>
            <a:r>
              <a:rPr lang="en-GB" sz="1250" dirty="0" err="1">
                <a:latin typeface="Century Gothic" pitchFamily="34" charset="0"/>
                <a:ea typeface="+mn-ea"/>
                <a:cs typeface="+mn-cs"/>
              </a:rPr>
              <a:t>ni</a:t>
            </a:r>
            <a:r>
              <a:rPr lang="en-GB" sz="1250" dirty="0">
                <a:latin typeface="Century Gothic" pitchFamily="34" charset="0"/>
                <a:ea typeface="+mn-ea"/>
                <a:cs typeface="+mn-cs"/>
              </a:rPr>
              <a:t> sur la main </a:t>
            </a:r>
            <a:r>
              <a:rPr lang="en-GB" sz="1250" dirty="0" err="1">
                <a:latin typeface="Century Gothic" pitchFamily="34" charset="0"/>
                <a:ea typeface="+mn-ea"/>
                <a:cs typeface="+mn-cs"/>
              </a:rPr>
              <a:t>droite</a:t>
            </a:r>
            <a:r>
              <a:rPr lang="en-GB" sz="1250" dirty="0">
                <a:latin typeface="Century Gothic" pitchFamily="34" charset="0"/>
                <a:ea typeface="+mn-ea"/>
                <a:cs typeface="+mn-cs"/>
              </a:rPr>
              <a:t>, </a:t>
            </a:r>
            <a:r>
              <a:rPr lang="en-GB" sz="1250" dirty="0" err="1">
                <a:latin typeface="Century Gothic" pitchFamily="34" charset="0"/>
                <a:ea typeface="+mn-ea"/>
                <a:cs typeface="+mn-cs"/>
              </a:rPr>
              <a:t>ni</a:t>
            </a:r>
            <a:r>
              <a:rPr lang="en-GB" sz="1250" dirty="0">
                <a:latin typeface="Century Gothic" pitchFamily="34" charset="0"/>
                <a:ea typeface="+mn-ea"/>
                <a:cs typeface="+mn-cs"/>
              </a:rPr>
              <a:t> sur la gauche.</a:t>
            </a:r>
          </a:p>
          <a:p>
            <a:pPr fontAlgn="auto">
              <a:spcBef>
                <a:spcPts val="600"/>
              </a:spcBef>
              <a:spcAft>
                <a:spcPts val="0"/>
              </a:spcAft>
              <a:defRPr/>
            </a:pPr>
            <a:r>
              <a:rPr lang="en-GB" sz="1250" b="1" dirty="0">
                <a:latin typeface="Century Gothic" pitchFamily="34" charset="0"/>
                <a:ea typeface="+mn-ea"/>
                <a:cs typeface="+mn-cs"/>
              </a:rPr>
              <a:t>Mon </a:t>
            </a:r>
            <a:r>
              <a:rPr lang="en-GB" sz="1250" b="1" dirty="0" err="1">
                <a:latin typeface="Century Gothic" pitchFamily="34" charset="0"/>
                <a:ea typeface="+mn-ea"/>
                <a:cs typeface="+mn-cs"/>
              </a:rPr>
              <a:t>raisonnement</a:t>
            </a:r>
            <a:r>
              <a:rPr lang="en-GB" sz="1250" b="1" dirty="0">
                <a:latin typeface="Century Gothic" pitchFamily="34" charset="0"/>
                <a:ea typeface="+mn-ea"/>
                <a:cs typeface="+mn-cs"/>
              </a:rPr>
              <a:t> </a:t>
            </a:r>
            <a:r>
              <a:rPr lang="en-GB" sz="1250" b="1" dirty="0" err="1">
                <a:latin typeface="Century Gothic" pitchFamily="34" charset="0"/>
                <a:ea typeface="+mn-ea"/>
                <a:cs typeface="+mn-cs"/>
              </a:rPr>
              <a:t>est</a:t>
            </a:r>
            <a:r>
              <a:rPr lang="en-GB" sz="1250" b="1" dirty="0">
                <a:latin typeface="Century Gothic" pitchFamily="34" charset="0"/>
                <a:ea typeface="+mn-ea"/>
                <a:cs typeface="+mn-cs"/>
              </a:rPr>
              <a:t> :</a:t>
            </a:r>
            <a:r>
              <a:rPr lang="en-GB" sz="1250" dirty="0">
                <a:latin typeface="Century Gothic" pitchFamily="34" charset="0"/>
                <a:ea typeface="+mn-ea"/>
                <a:cs typeface="+mn-cs"/>
              </a:rPr>
              <a:t> Si </a:t>
            </a:r>
            <a:r>
              <a:rPr lang="en-GB" sz="1250" dirty="0" err="1">
                <a:latin typeface="Century Gothic" pitchFamily="34" charset="0"/>
                <a:ea typeface="+mn-ea"/>
                <a:cs typeface="+mn-cs"/>
              </a:rPr>
              <a:t>cette</a:t>
            </a:r>
            <a:r>
              <a:rPr lang="en-GB" sz="1250" dirty="0">
                <a:latin typeface="Century Gothic" pitchFamily="34" charset="0"/>
                <a:ea typeface="+mn-ea"/>
                <a:cs typeface="+mn-cs"/>
              </a:rPr>
              <a:t> action </a:t>
            </a:r>
            <a:r>
              <a:rPr lang="en-GB" sz="1250" dirty="0" err="1">
                <a:latin typeface="Century Gothic" pitchFamily="34" charset="0"/>
                <a:ea typeface="+mn-ea"/>
                <a:cs typeface="+mn-cs"/>
              </a:rPr>
              <a:t>provoquait</a:t>
            </a:r>
            <a:r>
              <a:rPr lang="en-GB" sz="1250" dirty="0">
                <a:latin typeface="Century Gothic" pitchFamily="34" charset="0"/>
                <a:ea typeface="+mn-ea"/>
                <a:cs typeface="+mn-cs"/>
              </a:rPr>
              <a:t> </a:t>
            </a:r>
            <a:r>
              <a:rPr lang="en-GB" sz="1250" dirty="0" err="1">
                <a:latin typeface="Century Gothic" pitchFamily="34" charset="0"/>
                <a:ea typeface="+mn-ea"/>
                <a:cs typeface="+mn-cs"/>
              </a:rPr>
              <a:t>l’arthrite</a:t>
            </a:r>
            <a:r>
              <a:rPr lang="en-GB" sz="1250" dirty="0">
                <a:latin typeface="Century Gothic" pitchFamily="34" charset="0"/>
                <a:ea typeface="+mn-ea"/>
                <a:cs typeface="+mn-cs"/>
              </a:rPr>
              <a:t>, </a:t>
            </a:r>
            <a:r>
              <a:rPr lang="en-GB" sz="1250" dirty="0" err="1">
                <a:latin typeface="Century Gothic" pitchFamily="34" charset="0"/>
                <a:ea typeface="+mn-ea"/>
                <a:cs typeface="+mn-cs"/>
              </a:rPr>
              <a:t>il</a:t>
            </a:r>
            <a:r>
              <a:rPr lang="en-GB" sz="1250" dirty="0">
                <a:latin typeface="Century Gothic" pitchFamily="34" charset="0"/>
                <a:ea typeface="+mn-ea"/>
                <a:cs typeface="+mn-cs"/>
              </a:rPr>
              <a:t> </a:t>
            </a:r>
            <a:r>
              <a:rPr lang="en-GB" sz="1250" dirty="0" err="1">
                <a:latin typeface="Century Gothic" pitchFamily="34" charset="0"/>
                <a:ea typeface="+mn-ea"/>
                <a:cs typeface="+mn-cs"/>
              </a:rPr>
              <a:t>aurait</a:t>
            </a:r>
            <a:r>
              <a:rPr lang="en-GB" sz="1250" dirty="0">
                <a:latin typeface="Century Gothic" pitchFamily="34" charset="0"/>
                <a:ea typeface="+mn-ea"/>
                <a:cs typeface="+mn-cs"/>
              </a:rPr>
              <a:t> </a:t>
            </a:r>
            <a:r>
              <a:rPr lang="en-GB" sz="1250" dirty="0" err="1">
                <a:latin typeface="Century Gothic" pitchFamily="34" charset="0"/>
                <a:ea typeface="+mn-ea"/>
                <a:cs typeface="+mn-cs"/>
              </a:rPr>
              <a:t>souffert</a:t>
            </a:r>
            <a:r>
              <a:rPr lang="en-GB" sz="1250" dirty="0">
                <a:latin typeface="Century Gothic" pitchFamily="34" charset="0"/>
                <a:ea typeface="+mn-ea"/>
                <a:cs typeface="+mn-cs"/>
              </a:rPr>
              <a:t> </a:t>
            </a:r>
            <a:r>
              <a:rPr lang="en-GB" sz="1250" dirty="0" err="1">
                <a:latin typeface="Century Gothic" pitchFamily="34" charset="0"/>
                <a:ea typeface="+mn-ea"/>
                <a:cs typeface="+mn-cs"/>
              </a:rPr>
              <a:t>d’arthrite</a:t>
            </a:r>
            <a:r>
              <a:rPr lang="en-GB" sz="1250" dirty="0">
                <a:latin typeface="Century Gothic" pitchFamily="34" charset="0"/>
                <a:ea typeface="+mn-ea"/>
                <a:cs typeface="+mn-cs"/>
              </a:rPr>
              <a:t> sur </a:t>
            </a:r>
            <a:r>
              <a:rPr lang="en-GB" sz="1250" dirty="0" err="1">
                <a:latin typeface="Century Gothic" pitchFamily="34" charset="0"/>
                <a:ea typeface="+mn-ea"/>
                <a:cs typeface="+mn-cs"/>
              </a:rPr>
              <a:t>sa</a:t>
            </a:r>
            <a:r>
              <a:rPr lang="en-GB" sz="1250" dirty="0">
                <a:latin typeface="Century Gothic" pitchFamily="34" charset="0"/>
                <a:ea typeface="+mn-ea"/>
                <a:cs typeface="+mn-cs"/>
              </a:rPr>
              <a:t> main gauche </a:t>
            </a:r>
            <a:r>
              <a:rPr lang="en-GB" sz="1250" dirty="0" err="1">
                <a:latin typeface="Century Gothic" pitchFamily="34" charset="0"/>
                <a:ea typeface="+mn-ea"/>
                <a:cs typeface="+mn-cs"/>
              </a:rPr>
              <a:t>uniquement</a:t>
            </a:r>
            <a:r>
              <a:rPr lang="en-GB" sz="1250" dirty="0">
                <a:latin typeface="Century Gothic" pitchFamily="34" charset="0"/>
                <a:ea typeface="+mn-ea"/>
                <a:cs typeface="+mn-cs"/>
              </a:rPr>
              <a:t>.</a:t>
            </a:r>
          </a:p>
        </p:txBody>
      </p:sp>
      <p:sp>
        <p:nvSpPr>
          <p:cNvPr id="23562" name="Rectangle 20"/>
          <p:cNvSpPr>
            <a:spLocks noChangeArrowheads="1"/>
          </p:cNvSpPr>
          <p:nvPr/>
        </p:nvSpPr>
        <p:spPr bwMode="auto">
          <a:xfrm>
            <a:off x="5940425" y="3538538"/>
            <a:ext cx="21605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Cette affirmation est : </a:t>
            </a:r>
            <a:r>
              <a:rPr lang="en-GB" altLang="x-none" b="1">
                <a:solidFill>
                  <a:srgbClr val="009900"/>
                </a:solidFill>
                <a:latin typeface="Century Gothic" charset="0"/>
              </a:rPr>
              <a:t>CREDIBLE</a:t>
            </a:r>
          </a:p>
          <a:p>
            <a:pPr>
              <a:spcBef>
                <a:spcPts val="600"/>
              </a:spcBef>
            </a:pPr>
            <a:r>
              <a:rPr lang="en-GB" altLang="x-none" sz="1400">
                <a:latin typeface="Century Gothic" charset="0"/>
              </a:rPr>
              <a:t>Cette expérience a été menée par une seule personne, mais d’autres études menées sur des centaines de sujets sont arrivées à la même conclusion.</a:t>
            </a:r>
          </a:p>
        </p:txBody>
      </p:sp>
      <p:sp>
        <p:nvSpPr>
          <p:cNvPr id="23563" name="TextBox 21"/>
          <p:cNvSpPr txBox="1">
            <a:spLocks noChangeArrowheads="1"/>
          </p:cNvSpPr>
          <p:nvPr/>
        </p:nvSpPr>
        <p:spPr bwMode="auto">
          <a:xfrm>
            <a:off x="41275" y="833438"/>
            <a:ext cx="318770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b="1">
                <a:latin typeface="Century Gothic" charset="0"/>
              </a:rPr>
              <a:t>Mon affirmation est :</a:t>
            </a:r>
            <a:r>
              <a:rPr lang="en-GB" altLang="x-none" sz="1400">
                <a:latin typeface="Century Gothic" charset="0"/>
              </a:rPr>
              <a:t> </a:t>
            </a:r>
            <a:br>
              <a:rPr lang="en-GB" altLang="x-none" sz="1400">
                <a:latin typeface="Century Gothic" charset="0"/>
              </a:rPr>
            </a:br>
            <a:r>
              <a:rPr lang="en-GB" altLang="x-none" sz="1400">
                <a:latin typeface="Century Gothic" charset="0"/>
              </a:rPr>
              <a:t>les alunissages ne </a:t>
            </a:r>
          </a:p>
          <a:p>
            <a:r>
              <a:rPr lang="en-GB" altLang="x-none" sz="1400">
                <a:latin typeface="Century Gothic" charset="0"/>
              </a:rPr>
              <a:t>se sont jamais </a:t>
            </a:r>
          </a:p>
          <a:p>
            <a:r>
              <a:rPr lang="en-GB" altLang="x-none" sz="1400">
                <a:latin typeface="Century Gothic" charset="0"/>
              </a:rPr>
              <a:t>produits</a:t>
            </a:r>
          </a:p>
          <a:p>
            <a:r>
              <a:rPr lang="en-GB" altLang="x-none" sz="1400" b="1">
                <a:latin typeface="Century Gothic" charset="0"/>
              </a:rPr>
              <a:t>Ma preuve est :</a:t>
            </a:r>
            <a:r>
              <a:rPr lang="en-GB" altLang="x-none" sz="1400">
                <a:latin typeface="Century Gothic" charset="0"/>
              </a:rPr>
              <a:t> </a:t>
            </a:r>
            <a:br>
              <a:rPr lang="en-GB" altLang="x-none" sz="1400">
                <a:latin typeface="Century Gothic" charset="0"/>
              </a:rPr>
            </a:br>
            <a:r>
              <a:rPr lang="en-GB" altLang="x-none" sz="1400">
                <a:latin typeface="Century Gothic" charset="0"/>
              </a:rPr>
              <a:t>on a vu les </a:t>
            </a:r>
          </a:p>
          <a:p>
            <a:r>
              <a:rPr lang="en-GB" altLang="x-none" sz="1400">
                <a:latin typeface="Century Gothic" charset="0"/>
              </a:rPr>
              <a:t>drapeaux flotter </a:t>
            </a:r>
          </a:p>
          <a:p>
            <a:r>
              <a:rPr lang="en-GB" altLang="x-none" sz="1400">
                <a:latin typeface="Century Gothic" charset="0"/>
              </a:rPr>
              <a:t>sur les photos.</a:t>
            </a:r>
          </a:p>
          <a:p>
            <a:pPr>
              <a:spcBef>
                <a:spcPts val="600"/>
              </a:spcBef>
            </a:pPr>
            <a:r>
              <a:rPr lang="en-GB" altLang="x-none" sz="1400" b="1">
                <a:latin typeface="Century Gothic" charset="0"/>
              </a:rPr>
              <a:t>Mon raisonnement est :</a:t>
            </a:r>
            <a:r>
              <a:rPr lang="en-GB" altLang="x-none" sz="1400">
                <a:latin typeface="Century Gothic" charset="0"/>
              </a:rPr>
              <a:t> il n’y a pas d’air sur la Lune. Si les drapeaux ont bougé, la séquence a été filmée sur Terre.</a:t>
            </a:r>
          </a:p>
        </p:txBody>
      </p:sp>
      <p:sp>
        <p:nvSpPr>
          <p:cNvPr id="23564" name="Rectangle 22"/>
          <p:cNvSpPr>
            <a:spLocks noChangeArrowheads="1"/>
          </p:cNvSpPr>
          <p:nvPr/>
        </p:nvSpPr>
        <p:spPr bwMode="auto">
          <a:xfrm>
            <a:off x="106363" y="3557588"/>
            <a:ext cx="2808287"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Cette affirmation n’est : </a:t>
            </a:r>
            <a:r>
              <a:rPr lang="en-GB" altLang="x-none" b="1">
                <a:solidFill>
                  <a:srgbClr val="FF0000"/>
                </a:solidFill>
                <a:latin typeface="Century Gothic" charset="0"/>
              </a:rPr>
              <a:t>PAS CREDIBLE</a:t>
            </a:r>
          </a:p>
          <a:p>
            <a:pPr>
              <a:spcBef>
                <a:spcPts val="600"/>
              </a:spcBef>
            </a:pPr>
            <a:r>
              <a:rPr lang="en-GB" altLang="x-none" sz="1400">
                <a:latin typeface="Century Gothic" charset="0"/>
              </a:rPr>
              <a:t>Les photos peuvent faire croire que les drapeaux flottaient, mais en vérité ce n’était pas le cas. </a:t>
            </a:r>
          </a:p>
          <a:p>
            <a:pPr>
              <a:spcBef>
                <a:spcPts val="600"/>
              </a:spcBef>
            </a:pPr>
            <a:r>
              <a:rPr lang="en-GB" altLang="x-none" sz="1400">
                <a:latin typeface="Century Gothic" charset="0"/>
              </a:rPr>
              <a:t>Nous avons beaucoup de preuves montrant que les alunissages ont bien eu lieu, notamment un caillou rapporté de là-bas.</a:t>
            </a:r>
          </a:p>
        </p:txBody>
      </p:sp>
      <p:sp>
        <p:nvSpPr>
          <p:cNvPr id="16" name="Rectangle 15"/>
          <p:cNvSpPr/>
          <p:nvPr/>
        </p:nvSpPr>
        <p:spPr>
          <a:xfrm>
            <a:off x="107950" y="836613"/>
            <a:ext cx="8785225" cy="5472112"/>
          </a:xfrm>
          <a:prstGeom prst="rect">
            <a:avLst/>
          </a:prstGeom>
          <a:no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7" name="Straight Connector 16"/>
          <p:cNvCxnSpPr/>
          <p:nvPr/>
        </p:nvCxnSpPr>
        <p:spPr>
          <a:xfrm>
            <a:off x="3132138" y="836613"/>
            <a:ext cx="0" cy="5472112"/>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11863" y="836613"/>
            <a:ext cx="0" cy="5472112"/>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1"/>
          </p:cNvCxnSpPr>
          <p:nvPr/>
        </p:nvCxnSpPr>
        <p:spPr>
          <a:xfrm>
            <a:off x="107950" y="3573463"/>
            <a:ext cx="8785225" cy="0"/>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pic>
        <p:nvPicPr>
          <p:cNvPr id="23569" name="Picture 25" descr="rock.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82825" y="3743325"/>
            <a:ext cx="86518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26" descr="alien.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27565">
            <a:off x="4883150" y="541338"/>
            <a:ext cx="1287463"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29" descr="Capture d’écran 2016-03-15 à 15.21.14.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57150"/>
            <a:ext cx="990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2" name="TextBox 30"/>
          <p:cNvSpPr txBox="1">
            <a:spLocks noChangeArrowheads="1"/>
          </p:cNvSpPr>
          <p:nvPr/>
        </p:nvSpPr>
        <p:spPr bwMode="auto">
          <a:xfrm>
            <a:off x="1628775" y="28575"/>
            <a:ext cx="5327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700" b="1">
                <a:latin typeface="Century Gothic" charset="0"/>
              </a:rPr>
              <a:t>Est-ce que tu me mentirais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43"/>
          <p:cNvGraphicFramePr/>
          <p:nvPr/>
        </p:nvGraphicFramePr>
        <p:xfrm>
          <a:off x="251520" y="1769368"/>
          <a:ext cx="4878288" cy="2955776"/>
        </p:xfrm>
        <a:graphic>
          <a:graphicData uri="http://schemas.openxmlformats.org/drawingml/2006/chart">
            <c:chart xmlns:c="http://schemas.openxmlformats.org/drawingml/2006/chart" xmlns:r="http://schemas.openxmlformats.org/officeDocument/2006/relationships" r:id="rId3"/>
          </a:graphicData>
        </a:graphic>
      </p:graphicFrame>
      <p:sp>
        <p:nvSpPr>
          <p:cNvPr id="24579" name="TextBox 2"/>
          <p:cNvSpPr txBox="1">
            <a:spLocks noChangeArrowheads="1"/>
          </p:cNvSpPr>
          <p:nvPr/>
        </p:nvSpPr>
        <p:spPr bwMode="auto">
          <a:xfrm>
            <a:off x="1890713" y="254000"/>
            <a:ext cx="6985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200" b="1">
                <a:solidFill>
                  <a:srgbClr val="CC9900"/>
                </a:solidFill>
                <a:latin typeface="Century Gothic" charset="0"/>
              </a:rPr>
              <a:t>Preuve 1 : </a:t>
            </a:r>
            <a:r>
              <a:rPr lang="en-GB" altLang="x-none" sz="2200" b="1">
                <a:latin typeface="Century Gothic" charset="0"/>
              </a:rPr>
              <a:t>Réduire la traînée aérodynamique</a:t>
            </a:r>
          </a:p>
        </p:txBody>
      </p:sp>
      <p:sp>
        <p:nvSpPr>
          <p:cNvPr id="5" name="Freeform 4"/>
          <p:cNvSpPr/>
          <p:nvPr/>
        </p:nvSpPr>
        <p:spPr>
          <a:xfrm>
            <a:off x="1042988" y="2276475"/>
            <a:ext cx="3816350" cy="1657350"/>
          </a:xfrm>
          <a:custGeom>
            <a:avLst/>
            <a:gdLst>
              <a:gd name="connsiteX0" fmla="*/ 0 w 4729655"/>
              <a:gd name="connsiteY0" fmla="*/ 2175641 h 2175641"/>
              <a:gd name="connsiteX1" fmla="*/ 2869324 w 4729655"/>
              <a:gd name="connsiteY1" fmla="*/ 1056289 h 2175641"/>
              <a:gd name="connsiteX2" fmla="*/ 4729655 w 4729655"/>
              <a:gd name="connsiteY2" fmla="*/ 0 h 2175641"/>
            </a:gdLst>
            <a:ahLst/>
            <a:cxnLst>
              <a:cxn ang="0">
                <a:pos x="connsiteX0" y="connsiteY0"/>
              </a:cxn>
              <a:cxn ang="0">
                <a:pos x="connsiteX1" y="connsiteY1"/>
              </a:cxn>
              <a:cxn ang="0">
                <a:pos x="connsiteX2" y="connsiteY2"/>
              </a:cxn>
            </a:cxnLst>
            <a:rect l="l" t="t" r="r" b="b"/>
            <a:pathLst>
              <a:path w="4729655" h="2175641">
                <a:moveTo>
                  <a:pt x="0" y="2175641"/>
                </a:moveTo>
                <a:cubicBezTo>
                  <a:pt x="1040524" y="1797268"/>
                  <a:pt x="2081048" y="1418896"/>
                  <a:pt x="2869324" y="1056289"/>
                </a:cubicBezTo>
                <a:cubicBezTo>
                  <a:pt x="3657600" y="693682"/>
                  <a:pt x="4193627" y="346841"/>
                  <a:pt x="4729655"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pic>
        <p:nvPicPr>
          <p:cNvPr id="24581" name="Picture 2" descr="http://thumb9.shutterstock.com/display_pic_with_logo/204460/204460,1217010865,2/stock-vector-bicycle-race-silhouette-vector-153411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1887538"/>
            <a:ext cx="863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descr="http://thumb9.shutterstock.com/display_pic_with_logo/204460/204460,1217010865,2/stock-vector-bicycle-race-silhouette-vector-153411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284538"/>
            <a:ext cx="9842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descr="http://thumb9.shutterstock.com/display_pic_with_logo/204460/204460,1217010865,2/stock-vector-bicycle-race-silhouette-vector-15341128.jpg"/>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l="33807" t="48341" r="33749" b="8467"/>
          <a:stretch>
            <a:fillRect/>
          </a:stretch>
        </p:blipFill>
        <p:spPr bwMode="auto">
          <a:xfrm>
            <a:off x="5580063" y="177323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33"/>
          <p:cNvSpPr txBox="1">
            <a:spLocks noChangeArrowheads="1"/>
          </p:cNvSpPr>
          <p:nvPr/>
        </p:nvSpPr>
        <p:spPr bwMode="auto">
          <a:xfrm>
            <a:off x="5148263" y="2689225"/>
            <a:ext cx="163353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300">
                <a:latin typeface="Century Gothic" charset="0"/>
              </a:rPr>
              <a:t>Position droite</a:t>
            </a:r>
          </a:p>
          <a:p>
            <a:r>
              <a:rPr lang="en-GB" altLang="x-none" sz="1300">
                <a:latin typeface="Century Gothic" charset="0"/>
              </a:rPr>
              <a:t>Traînée diminuée de 0% </a:t>
            </a:r>
          </a:p>
        </p:txBody>
      </p:sp>
      <p:sp>
        <p:nvSpPr>
          <p:cNvPr id="24585" name="TextBox 34"/>
          <p:cNvSpPr txBox="1">
            <a:spLocks noChangeArrowheads="1"/>
          </p:cNvSpPr>
          <p:nvPr/>
        </p:nvSpPr>
        <p:spPr bwMode="auto">
          <a:xfrm>
            <a:off x="7092950" y="2689225"/>
            <a:ext cx="20875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300">
                <a:latin typeface="Century Gothic" charset="0"/>
              </a:rPr>
              <a:t>Mains sur les poignées</a:t>
            </a:r>
          </a:p>
          <a:p>
            <a:r>
              <a:rPr lang="en-GB" altLang="x-none" sz="1300">
                <a:latin typeface="Century Gothic" charset="0"/>
              </a:rPr>
              <a:t>7.8% de diminution</a:t>
            </a:r>
          </a:p>
        </p:txBody>
      </p:sp>
      <p:sp>
        <p:nvSpPr>
          <p:cNvPr id="24586" name="TextBox 35"/>
          <p:cNvSpPr txBox="1">
            <a:spLocks noChangeArrowheads="1"/>
          </p:cNvSpPr>
          <p:nvPr/>
        </p:nvSpPr>
        <p:spPr bwMode="auto">
          <a:xfrm>
            <a:off x="5148263" y="4057650"/>
            <a:ext cx="17859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300">
                <a:latin typeface="Century Gothic" charset="0"/>
              </a:rPr>
              <a:t>Prolongateurs</a:t>
            </a:r>
          </a:p>
          <a:p>
            <a:r>
              <a:rPr lang="en-GB" altLang="x-none" sz="1300">
                <a:latin typeface="Century Gothic" charset="0"/>
              </a:rPr>
              <a:t>12.4% de diminution</a:t>
            </a:r>
          </a:p>
        </p:txBody>
      </p:sp>
      <p:sp>
        <p:nvSpPr>
          <p:cNvPr id="24587" name="TextBox 36"/>
          <p:cNvSpPr txBox="1">
            <a:spLocks noChangeArrowheads="1"/>
          </p:cNvSpPr>
          <p:nvPr/>
        </p:nvSpPr>
        <p:spPr bwMode="auto">
          <a:xfrm>
            <a:off x="7092950" y="4057650"/>
            <a:ext cx="18605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300">
                <a:latin typeface="Century Gothic" charset="0"/>
              </a:rPr>
              <a:t>Bras repliés</a:t>
            </a:r>
          </a:p>
          <a:p>
            <a:r>
              <a:rPr lang="en-GB" altLang="x-none" sz="1300">
                <a:latin typeface="Century Gothic" charset="0"/>
              </a:rPr>
              <a:t>27.8% de diminution</a:t>
            </a:r>
          </a:p>
        </p:txBody>
      </p:sp>
      <p:grpSp>
        <p:nvGrpSpPr>
          <p:cNvPr id="24588" name="Group 29"/>
          <p:cNvGrpSpPr>
            <a:grpSpLocks/>
          </p:cNvGrpSpPr>
          <p:nvPr/>
        </p:nvGrpSpPr>
        <p:grpSpPr bwMode="auto">
          <a:xfrm>
            <a:off x="7477125" y="765175"/>
            <a:ext cx="1487488" cy="1087438"/>
            <a:chOff x="7308304" y="764704"/>
            <a:chExt cx="1486798" cy="1088504"/>
          </a:xfrm>
        </p:grpSpPr>
        <p:pic>
          <p:nvPicPr>
            <p:cNvPr id="24599" name="Picture 2" descr="http://thumb9.shutterstock.com/display_pic_with_logo/204460/204460,1217010865,2/stock-vector-bicycle-race-silhouette-vector-1534112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8304" y="764704"/>
              <a:ext cx="1476119" cy="108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0" name="TextBox 38"/>
            <p:cNvSpPr txBox="1">
              <a:spLocks noChangeArrowheads="1"/>
            </p:cNvSpPr>
            <p:nvPr/>
          </p:nvSpPr>
          <p:spPr bwMode="auto">
            <a:xfrm rot="-1070858">
              <a:off x="7523773" y="1097342"/>
              <a:ext cx="12713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solidFill>
                    <a:srgbClr val="FF0000"/>
                  </a:solidFill>
                  <a:latin typeface="Century Gothic" charset="0"/>
                </a:rPr>
                <a:t>Interdit</a:t>
              </a:r>
            </a:p>
          </p:txBody>
        </p:sp>
      </p:grpSp>
      <p:sp>
        <p:nvSpPr>
          <p:cNvPr id="24589" name="TextBox 39"/>
          <p:cNvSpPr txBox="1">
            <a:spLocks noChangeArrowheads="1"/>
          </p:cNvSpPr>
          <p:nvPr/>
        </p:nvSpPr>
        <p:spPr bwMode="auto">
          <a:xfrm>
            <a:off x="250825" y="1177925"/>
            <a:ext cx="741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b="1">
                <a:latin typeface="Century Gothic" charset="0"/>
              </a:rPr>
              <a:t>Notre preuve est : </a:t>
            </a:r>
            <a:r>
              <a:rPr lang="en-GB" altLang="x-none" sz="1400">
                <a:latin typeface="Century Gothic" charset="0"/>
              </a:rPr>
              <a:t>Des données extraites d’une étude scientifique publiée. La posture du cycliste a été changée, et la vitesse maximale mesurée.</a:t>
            </a:r>
          </a:p>
        </p:txBody>
      </p:sp>
      <p:sp>
        <p:nvSpPr>
          <p:cNvPr id="45" name="TextBox 44"/>
          <p:cNvSpPr txBox="1"/>
          <p:nvPr/>
        </p:nvSpPr>
        <p:spPr>
          <a:xfrm>
            <a:off x="2273300" y="4819650"/>
            <a:ext cx="6489700" cy="523875"/>
          </a:xfrm>
          <a:prstGeom prst="rect">
            <a:avLst/>
          </a:prstGeom>
          <a:noFill/>
          <a:ln>
            <a:noFill/>
          </a:ln>
        </p:spPr>
        <p:txBody>
          <a:bodyPr>
            <a:spAutoFit/>
          </a:bodyPr>
          <a:lstStyle/>
          <a:p>
            <a:pPr fontAlgn="auto">
              <a:spcBef>
                <a:spcPts val="0"/>
              </a:spcBef>
              <a:spcAft>
                <a:spcPts val="0"/>
              </a:spcAft>
              <a:defRPr/>
            </a:pPr>
            <a:r>
              <a:rPr lang="en-GB" sz="1400" dirty="0">
                <a:solidFill>
                  <a:schemeClr val="tx1">
                    <a:lumMod val="65000"/>
                    <a:lumOff val="35000"/>
                  </a:schemeClr>
                </a:solidFill>
                <a:latin typeface="Century Gothic" pitchFamily="34" charset="0"/>
                <a:ea typeface="+mn-ea"/>
                <a:cs typeface="+mn-cs"/>
              </a:rPr>
              <a:t>Comparer la </a:t>
            </a:r>
            <a:r>
              <a:rPr lang="en-GB" sz="1400" dirty="0" err="1">
                <a:solidFill>
                  <a:schemeClr val="tx1">
                    <a:lumMod val="65000"/>
                    <a:lumOff val="35000"/>
                  </a:schemeClr>
                </a:solidFill>
                <a:latin typeface="Century Gothic" pitchFamily="34" charset="0"/>
                <a:ea typeface="+mn-ea"/>
                <a:cs typeface="+mn-cs"/>
              </a:rPr>
              <a:t>vitesse</a:t>
            </a:r>
            <a:r>
              <a:rPr lang="en-GB" sz="1400" dirty="0">
                <a:solidFill>
                  <a:schemeClr val="tx1">
                    <a:lumMod val="65000"/>
                    <a:lumOff val="35000"/>
                  </a:schemeClr>
                </a:solidFill>
                <a:latin typeface="Century Gothic" pitchFamily="34" charset="0"/>
                <a:ea typeface="+mn-ea"/>
                <a:cs typeface="+mn-cs"/>
              </a:rPr>
              <a:t> </a:t>
            </a:r>
            <a:r>
              <a:rPr lang="en-GB" sz="1400" dirty="0" err="1">
                <a:solidFill>
                  <a:schemeClr val="tx1">
                    <a:lumMod val="65000"/>
                    <a:lumOff val="35000"/>
                  </a:schemeClr>
                </a:solidFill>
                <a:latin typeface="Century Gothic" pitchFamily="34" charset="0"/>
                <a:ea typeface="+mn-ea"/>
                <a:cs typeface="+mn-cs"/>
              </a:rPr>
              <a:t>selon</a:t>
            </a:r>
            <a:r>
              <a:rPr lang="en-GB" sz="1400" dirty="0">
                <a:solidFill>
                  <a:schemeClr val="tx1">
                    <a:lumMod val="65000"/>
                    <a:lumOff val="35000"/>
                  </a:schemeClr>
                </a:solidFill>
                <a:latin typeface="Century Gothic" pitchFamily="34" charset="0"/>
                <a:ea typeface="+mn-ea"/>
                <a:cs typeface="+mn-cs"/>
              </a:rPr>
              <a:t> les </a:t>
            </a:r>
            <a:r>
              <a:rPr lang="en-GB" sz="1400" dirty="0" err="1">
                <a:solidFill>
                  <a:schemeClr val="tx1">
                    <a:lumMod val="65000"/>
                    <a:lumOff val="35000"/>
                  </a:schemeClr>
                </a:solidFill>
                <a:latin typeface="Century Gothic" pitchFamily="34" charset="0"/>
                <a:ea typeface="+mn-ea"/>
                <a:cs typeface="+mn-cs"/>
              </a:rPr>
              <a:t>différentes</a:t>
            </a:r>
            <a:r>
              <a:rPr lang="en-GB" sz="1400" dirty="0">
                <a:solidFill>
                  <a:schemeClr val="tx1">
                    <a:lumMod val="65000"/>
                    <a:lumOff val="35000"/>
                  </a:schemeClr>
                </a:solidFill>
                <a:latin typeface="Century Gothic" pitchFamily="34" charset="0"/>
                <a:ea typeface="+mn-ea"/>
                <a:cs typeface="+mn-cs"/>
              </a:rPr>
              <a:t> postures des </a:t>
            </a:r>
            <a:r>
              <a:rPr lang="en-GB" sz="1400" dirty="0" err="1">
                <a:solidFill>
                  <a:schemeClr val="tx1">
                    <a:lumMod val="65000"/>
                    <a:lumOff val="35000"/>
                  </a:schemeClr>
                </a:solidFill>
                <a:latin typeface="Century Gothic" pitchFamily="34" charset="0"/>
                <a:ea typeface="+mn-ea"/>
                <a:cs typeface="+mn-cs"/>
              </a:rPr>
              <a:t>cyclistes</a:t>
            </a:r>
            <a:r>
              <a:rPr lang="en-GB" sz="1400" dirty="0">
                <a:solidFill>
                  <a:schemeClr val="tx1">
                    <a:lumMod val="65000"/>
                    <a:lumOff val="35000"/>
                  </a:schemeClr>
                </a:solidFill>
                <a:latin typeface="Century Gothic" pitchFamily="34" charset="0"/>
                <a:ea typeface="+mn-ea"/>
                <a:cs typeface="+mn-cs"/>
              </a:rPr>
              <a:t>.</a:t>
            </a:r>
            <a:br>
              <a:rPr lang="en-GB" sz="1400" dirty="0">
                <a:solidFill>
                  <a:schemeClr val="tx1">
                    <a:lumMod val="65000"/>
                    <a:lumOff val="35000"/>
                  </a:schemeClr>
                </a:solidFill>
                <a:latin typeface="Century Gothic" pitchFamily="34" charset="0"/>
                <a:ea typeface="+mn-ea"/>
                <a:cs typeface="+mn-cs"/>
              </a:rPr>
            </a:br>
            <a:r>
              <a:rPr lang="en-GB" sz="1400" dirty="0" err="1">
                <a:solidFill>
                  <a:schemeClr val="tx1">
                    <a:lumMod val="65000"/>
                    <a:lumOff val="35000"/>
                  </a:schemeClr>
                </a:solidFill>
                <a:latin typeface="Century Gothic" pitchFamily="34" charset="0"/>
                <a:ea typeface="+mn-ea"/>
                <a:cs typeface="+mn-cs"/>
              </a:rPr>
              <a:t>Expliquer</a:t>
            </a:r>
            <a:r>
              <a:rPr lang="en-GB" sz="1400" dirty="0">
                <a:solidFill>
                  <a:schemeClr val="tx1">
                    <a:lumMod val="65000"/>
                    <a:lumOff val="35000"/>
                  </a:schemeClr>
                </a:solidFill>
                <a:latin typeface="Century Gothic" pitchFamily="34" charset="0"/>
                <a:ea typeface="+mn-ea"/>
                <a:cs typeface="+mn-cs"/>
              </a:rPr>
              <a:t> la </a:t>
            </a:r>
            <a:r>
              <a:rPr lang="en-GB" sz="1400" dirty="0" err="1">
                <a:solidFill>
                  <a:schemeClr val="tx1">
                    <a:lumMod val="65000"/>
                    <a:lumOff val="35000"/>
                  </a:schemeClr>
                </a:solidFill>
                <a:latin typeface="Century Gothic" pitchFamily="34" charset="0"/>
                <a:ea typeface="+mn-ea"/>
                <a:cs typeface="+mn-cs"/>
              </a:rPr>
              <a:t>différence</a:t>
            </a:r>
            <a:endParaRPr lang="en-GB" sz="1400" dirty="0">
              <a:solidFill>
                <a:schemeClr val="tx1">
                  <a:lumMod val="65000"/>
                  <a:lumOff val="35000"/>
                </a:schemeClr>
              </a:solidFill>
              <a:latin typeface="Century Gothic" pitchFamily="34" charset="0"/>
              <a:ea typeface="+mn-ea"/>
              <a:cs typeface="+mn-cs"/>
            </a:endParaRPr>
          </a:p>
        </p:txBody>
      </p:sp>
      <p:grpSp>
        <p:nvGrpSpPr>
          <p:cNvPr id="24591" name="Group 9"/>
          <p:cNvGrpSpPr>
            <a:grpSpLocks/>
          </p:cNvGrpSpPr>
          <p:nvPr/>
        </p:nvGrpSpPr>
        <p:grpSpPr bwMode="auto">
          <a:xfrm>
            <a:off x="7451725" y="0"/>
            <a:ext cx="1657350" cy="641350"/>
            <a:chOff x="7452320" y="0"/>
            <a:chExt cx="1656978" cy="641606"/>
          </a:xfrm>
        </p:grpSpPr>
        <p:sp>
          <p:nvSpPr>
            <p:cNvPr id="24597" name="TextBox 19"/>
            <p:cNvSpPr txBox="1">
              <a:spLocks noChangeArrowheads="1"/>
            </p:cNvSpPr>
            <p:nvPr/>
          </p:nvSpPr>
          <p:spPr bwMode="auto">
            <a:xfrm>
              <a:off x="7452320" y="0"/>
              <a:ext cx="1152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a:t>
              </a:r>
            </a:p>
          </p:txBody>
        </p:sp>
        <p:pic>
          <p:nvPicPr>
            <p:cNvPr id="24598" name="Picture 20" descr="Student sheet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92" name="TextBox 21"/>
          <p:cNvSpPr txBox="1">
            <a:spLocks noChangeArrowheads="1"/>
          </p:cNvSpPr>
          <p:nvPr/>
        </p:nvSpPr>
        <p:spPr bwMode="auto">
          <a:xfrm>
            <a:off x="241300" y="741363"/>
            <a:ext cx="7607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Notre affirmation est </a:t>
            </a:r>
            <a:r>
              <a:rPr lang="en-GB" altLang="x-none" sz="1400" b="1">
                <a:latin typeface="Century Gothic" charset="0"/>
              </a:rPr>
              <a:t>: </a:t>
            </a:r>
            <a:r>
              <a:rPr lang="en-GB" altLang="x-none" sz="1400">
                <a:latin typeface="Century Gothic" charset="0"/>
              </a:rPr>
              <a:t>Ce design donne un avantage antisportif aux cyclistes par rapport aux autres coureurs.</a:t>
            </a:r>
          </a:p>
        </p:txBody>
      </p:sp>
      <p:pic>
        <p:nvPicPr>
          <p:cNvPr id="24593" name="Picture 2" descr="http://thumb9.shutterstock.com/display_pic_with_logo/204460/204460,1217010865,2/stock-vector-bicycle-race-silhouette-vector-1534112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3333750"/>
            <a:ext cx="10080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4" name="TextBox 23"/>
          <p:cNvSpPr txBox="1">
            <a:spLocks noChangeArrowheads="1"/>
          </p:cNvSpPr>
          <p:nvPr/>
        </p:nvSpPr>
        <p:spPr bwMode="auto">
          <a:xfrm>
            <a:off x="4763" y="4818063"/>
            <a:ext cx="2303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b="1">
                <a:latin typeface="Century Gothic" charset="0"/>
              </a:rPr>
              <a:t>Notre raisonnement est :</a:t>
            </a:r>
            <a:endParaRPr lang="en-GB" altLang="x-none" sz="1400">
              <a:latin typeface="Century Gothic" charset="0"/>
            </a:endParaRPr>
          </a:p>
        </p:txBody>
      </p:sp>
      <p:sp>
        <p:nvSpPr>
          <p:cNvPr id="25" name="Rectangle 24"/>
          <p:cNvSpPr>
            <a:spLocks noChangeArrowheads="1"/>
          </p:cNvSpPr>
          <p:nvPr/>
        </p:nvSpPr>
        <p:spPr bwMode="auto">
          <a:xfrm>
            <a:off x="34925" y="4797425"/>
            <a:ext cx="8858250" cy="1584325"/>
          </a:xfrm>
          <a:prstGeom prst="rect">
            <a:avLst/>
          </a:prstGeom>
          <a:noFill/>
          <a:ln w="6350">
            <a:solidFill>
              <a:srgbClr val="7030A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8" name="Rectangle 27"/>
          <p:cNvSpPr>
            <a:spLocks noChangeArrowheads="1"/>
          </p:cNvSpPr>
          <p:nvPr/>
        </p:nvSpPr>
        <p:spPr bwMode="auto">
          <a:xfrm>
            <a:off x="323850" y="1700213"/>
            <a:ext cx="4752975" cy="2952750"/>
          </a:xfrm>
          <a:prstGeom prst="rect">
            <a:avLst/>
          </a:prstGeom>
          <a:noFill/>
          <a:ln w="6350">
            <a:solidFill>
              <a:srgbClr val="7030A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x-none" altLang="x-none" sz="110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323850" y="1844675"/>
            <a:ext cx="8569325" cy="36036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ectangle 19"/>
          <p:cNvSpPr>
            <a:spLocks noChangeArrowheads="1"/>
          </p:cNvSpPr>
          <p:nvPr/>
        </p:nvSpPr>
        <p:spPr bwMode="auto">
          <a:xfrm>
            <a:off x="323850" y="3860800"/>
            <a:ext cx="8569325" cy="2520950"/>
          </a:xfrm>
          <a:prstGeom prst="rect">
            <a:avLst/>
          </a:prstGeom>
          <a:noFill/>
          <a:ln w="6350">
            <a:solidFill>
              <a:srgbClr val="7030A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5604" name="TextBox 2"/>
          <p:cNvSpPr txBox="1">
            <a:spLocks noChangeArrowheads="1"/>
          </p:cNvSpPr>
          <p:nvPr/>
        </p:nvSpPr>
        <p:spPr bwMode="auto">
          <a:xfrm>
            <a:off x="2374900" y="161925"/>
            <a:ext cx="4783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CC9900"/>
                </a:solidFill>
                <a:latin typeface="Century Gothic" charset="0"/>
              </a:rPr>
              <a:t>Preuve 2 : </a:t>
            </a:r>
            <a:r>
              <a:rPr lang="en-GB" altLang="x-none" sz="2800" b="1">
                <a:latin typeface="Century Gothic" charset="0"/>
              </a:rPr>
              <a:t>La concurrence</a:t>
            </a:r>
          </a:p>
        </p:txBody>
      </p:sp>
      <p:grpSp>
        <p:nvGrpSpPr>
          <p:cNvPr id="25605" name="Group 9"/>
          <p:cNvGrpSpPr>
            <a:grpSpLocks/>
          </p:cNvGrpSpPr>
          <p:nvPr/>
        </p:nvGrpSpPr>
        <p:grpSpPr bwMode="auto">
          <a:xfrm>
            <a:off x="7493000" y="136525"/>
            <a:ext cx="1543050" cy="444500"/>
            <a:chOff x="7813154" y="0"/>
            <a:chExt cx="1296144" cy="641606"/>
          </a:xfrm>
        </p:grpSpPr>
        <p:sp>
          <p:nvSpPr>
            <p:cNvPr id="25648" name="TextBox 9"/>
            <p:cNvSpPr txBox="1">
              <a:spLocks noChangeArrowheads="1"/>
            </p:cNvSpPr>
            <p:nvPr/>
          </p:nvSpPr>
          <p:spPr bwMode="auto">
            <a:xfrm>
              <a:off x="7813154" y="0"/>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3</a:t>
              </a:r>
            </a:p>
          </p:txBody>
        </p:sp>
        <p:pic>
          <p:nvPicPr>
            <p:cNvPr id="25649" name="Picture 10" descr="Student sheet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TextBox 13"/>
          <p:cNvSpPr txBox="1">
            <a:spLocks noChangeArrowheads="1"/>
          </p:cNvSpPr>
          <p:nvPr/>
        </p:nvSpPr>
        <p:spPr bwMode="auto">
          <a:xfrm>
            <a:off x="250825" y="1228725"/>
            <a:ext cx="676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b="1">
                <a:latin typeface="Century Gothic" charset="0"/>
              </a:rPr>
              <a:t>Notre preuve est : </a:t>
            </a:r>
            <a:r>
              <a:rPr lang="en-GB" altLang="x-none" sz="1400">
                <a:latin typeface="Century Gothic" charset="0"/>
              </a:rPr>
              <a:t>Les résultats de l’épreuve de vitesse hommes lors des Jeux Olympiques de 2012</a:t>
            </a:r>
          </a:p>
        </p:txBody>
      </p:sp>
      <p:sp>
        <p:nvSpPr>
          <p:cNvPr id="25607" name="TextBox 14"/>
          <p:cNvSpPr txBox="1">
            <a:spLocks noChangeArrowheads="1"/>
          </p:cNvSpPr>
          <p:nvPr/>
        </p:nvSpPr>
        <p:spPr bwMode="auto">
          <a:xfrm>
            <a:off x="268288" y="754063"/>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Notre affirmation est : </a:t>
            </a:r>
            <a:r>
              <a:rPr lang="en-GB" altLang="x-none" sz="1400">
                <a:latin typeface="Century Gothic" charset="0"/>
              </a:rPr>
              <a:t>Ce design donne un avantage antisportif aux cyclistes par rapport aux autres coureurs.</a:t>
            </a:r>
            <a:r>
              <a:rPr lang="en-GB" altLang="x-none" sz="1400"/>
              <a:t> </a:t>
            </a:r>
          </a:p>
        </p:txBody>
      </p:sp>
      <p:sp>
        <p:nvSpPr>
          <p:cNvPr id="17" name="TextBox 16"/>
          <p:cNvSpPr txBox="1"/>
          <p:nvPr/>
        </p:nvSpPr>
        <p:spPr>
          <a:xfrm>
            <a:off x="323850" y="3860800"/>
            <a:ext cx="8439150" cy="738188"/>
          </a:xfrm>
          <a:prstGeom prst="rect">
            <a:avLst/>
          </a:prstGeom>
          <a:noFill/>
        </p:spPr>
        <p:txBody>
          <a:bodyPr>
            <a:spAutoFit/>
          </a:bodyPr>
          <a:lstStyle/>
          <a:p>
            <a:pPr marL="1524000" indent="-1524000" fontAlgn="auto">
              <a:spcBef>
                <a:spcPts val="0"/>
              </a:spcBef>
              <a:spcAft>
                <a:spcPts val="0"/>
              </a:spcAft>
              <a:defRPr/>
            </a:pPr>
            <a:r>
              <a:rPr lang="en-GB" sz="1400" b="1" dirty="0">
                <a:latin typeface="Century Gothic" pitchFamily="34" charset="0"/>
                <a:ea typeface="+mn-ea"/>
                <a:cs typeface="+mn-cs"/>
              </a:rPr>
              <a:t>Notre </a:t>
            </a:r>
            <a:r>
              <a:rPr lang="en-GB" sz="1400" b="1" dirty="0" err="1">
                <a:latin typeface="Century Gothic" pitchFamily="34" charset="0"/>
                <a:ea typeface="+mn-ea"/>
                <a:cs typeface="+mn-cs"/>
              </a:rPr>
              <a:t>raisonnement</a:t>
            </a:r>
            <a:r>
              <a:rPr lang="en-GB" sz="1400" b="1" dirty="0">
                <a:latin typeface="Century Gothic" pitchFamily="34" charset="0"/>
                <a:ea typeface="+mn-ea"/>
                <a:cs typeface="+mn-cs"/>
              </a:rPr>
              <a:t> </a:t>
            </a:r>
            <a:r>
              <a:rPr lang="en-GB" sz="1400" b="1" dirty="0" err="1">
                <a:latin typeface="Century Gothic" pitchFamily="34" charset="0"/>
                <a:ea typeface="+mn-ea"/>
                <a:cs typeface="+mn-cs"/>
              </a:rPr>
              <a:t>est</a:t>
            </a:r>
            <a:r>
              <a:rPr lang="en-GB" sz="1400" b="1" dirty="0">
                <a:latin typeface="Century Gothic" pitchFamily="34" charset="0"/>
                <a:ea typeface="+mn-ea"/>
                <a:cs typeface="+mn-cs"/>
              </a:rPr>
              <a:t> : </a:t>
            </a:r>
            <a:r>
              <a:rPr lang="en-GB" sz="1400" dirty="0" err="1">
                <a:solidFill>
                  <a:schemeClr val="tx1">
                    <a:lumMod val="65000"/>
                    <a:lumOff val="35000"/>
                  </a:schemeClr>
                </a:solidFill>
                <a:latin typeface="Century Gothic" pitchFamily="34" charset="0"/>
                <a:ea typeface="+mn-ea"/>
                <a:cs typeface="+mn-cs"/>
              </a:rPr>
              <a:t>Calculer</a:t>
            </a:r>
            <a:r>
              <a:rPr lang="en-GB" sz="1400" dirty="0">
                <a:solidFill>
                  <a:schemeClr val="tx1">
                    <a:lumMod val="65000"/>
                    <a:lumOff val="35000"/>
                  </a:schemeClr>
                </a:solidFill>
                <a:latin typeface="Century Gothic" pitchFamily="34" charset="0"/>
                <a:ea typeface="+mn-ea"/>
                <a:cs typeface="+mn-cs"/>
              </a:rPr>
              <a:t> la </a:t>
            </a:r>
            <a:r>
              <a:rPr lang="en-GB" sz="1400" dirty="0" err="1">
                <a:solidFill>
                  <a:schemeClr val="tx1">
                    <a:lumMod val="65000"/>
                    <a:lumOff val="35000"/>
                  </a:schemeClr>
                </a:solidFill>
                <a:latin typeface="Century Gothic" pitchFamily="34" charset="0"/>
                <a:ea typeface="+mn-ea"/>
                <a:cs typeface="+mn-cs"/>
              </a:rPr>
              <a:t>différence</a:t>
            </a:r>
            <a:r>
              <a:rPr lang="en-GB" sz="1400" dirty="0">
                <a:solidFill>
                  <a:schemeClr val="tx1">
                    <a:lumMod val="65000"/>
                    <a:lumOff val="35000"/>
                  </a:schemeClr>
                </a:solidFill>
                <a:latin typeface="Century Gothic" pitchFamily="34" charset="0"/>
                <a:ea typeface="+mn-ea"/>
                <a:cs typeface="+mn-cs"/>
              </a:rPr>
              <a:t> de </a:t>
            </a:r>
            <a:r>
              <a:rPr lang="en-GB" sz="1400" dirty="0" err="1">
                <a:solidFill>
                  <a:schemeClr val="tx1">
                    <a:lumMod val="65000"/>
                    <a:lumOff val="35000"/>
                  </a:schemeClr>
                </a:solidFill>
                <a:latin typeface="Century Gothic" pitchFamily="34" charset="0"/>
                <a:ea typeface="+mn-ea"/>
                <a:cs typeface="+mn-cs"/>
              </a:rPr>
              <a:t>vitesse</a:t>
            </a:r>
            <a:r>
              <a:rPr lang="en-GB" sz="1400" dirty="0">
                <a:solidFill>
                  <a:schemeClr val="tx1">
                    <a:lumMod val="65000"/>
                    <a:lumOff val="35000"/>
                  </a:schemeClr>
                </a:solidFill>
                <a:latin typeface="Century Gothic" pitchFamily="34" charset="0"/>
                <a:ea typeface="+mn-ea"/>
                <a:cs typeface="+mn-cs"/>
              </a:rPr>
              <a:t> entre les </a:t>
            </a:r>
            <a:r>
              <a:rPr lang="en-GB" sz="1400" dirty="0" err="1">
                <a:solidFill>
                  <a:schemeClr val="tx1">
                    <a:lumMod val="65000"/>
                    <a:lumOff val="35000"/>
                  </a:schemeClr>
                </a:solidFill>
                <a:latin typeface="Century Gothic" pitchFamily="34" charset="0"/>
                <a:ea typeface="+mn-ea"/>
                <a:cs typeface="+mn-cs"/>
              </a:rPr>
              <a:t>cyclistes</a:t>
            </a:r>
            <a:r>
              <a:rPr lang="en-GB" sz="1400" dirty="0">
                <a:solidFill>
                  <a:schemeClr val="tx1">
                    <a:lumMod val="65000"/>
                    <a:lumOff val="35000"/>
                  </a:schemeClr>
                </a:solidFill>
                <a:latin typeface="Century Gothic" pitchFamily="34" charset="0"/>
                <a:ea typeface="+mn-ea"/>
                <a:cs typeface="+mn-cs"/>
              </a:rPr>
              <a:t>.</a:t>
            </a:r>
          </a:p>
          <a:p>
            <a:pPr marL="1524000" indent="-1524000" fontAlgn="auto">
              <a:spcBef>
                <a:spcPts val="0"/>
              </a:spcBef>
              <a:spcAft>
                <a:spcPts val="0"/>
              </a:spcAft>
              <a:defRPr/>
            </a:pPr>
            <a:r>
              <a:rPr lang="en-GB" sz="1400" dirty="0">
                <a:solidFill>
                  <a:schemeClr val="tx1">
                    <a:lumMod val="65000"/>
                    <a:lumOff val="35000"/>
                  </a:schemeClr>
                </a:solidFill>
                <a:latin typeface="Century Gothic" pitchFamily="34" charset="0"/>
                <a:ea typeface="+mn-ea"/>
                <a:cs typeface="+mn-cs"/>
              </a:rPr>
              <a:t>Si le </a:t>
            </a:r>
            <a:r>
              <a:rPr lang="en-GB" sz="1400" dirty="0" err="1">
                <a:solidFill>
                  <a:schemeClr val="tx1">
                    <a:lumMod val="65000"/>
                    <a:lumOff val="35000"/>
                  </a:schemeClr>
                </a:solidFill>
                <a:latin typeface="Century Gothic" pitchFamily="34" charset="0"/>
                <a:ea typeface="+mn-ea"/>
                <a:cs typeface="+mn-cs"/>
              </a:rPr>
              <a:t>cycliste</a:t>
            </a:r>
            <a:r>
              <a:rPr lang="en-GB" sz="1400" dirty="0">
                <a:solidFill>
                  <a:schemeClr val="tx1">
                    <a:lumMod val="65000"/>
                    <a:lumOff val="35000"/>
                  </a:schemeClr>
                </a:solidFill>
                <a:latin typeface="Century Gothic" pitchFamily="34" charset="0"/>
                <a:ea typeface="+mn-ea"/>
                <a:cs typeface="+mn-cs"/>
              </a:rPr>
              <a:t> </a:t>
            </a:r>
            <a:r>
              <a:rPr lang="en-GB" sz="1400" dirty="0" err="1">
                <a:solidFill>
                  <a:schemeClr val="tx1">
                    <a:lumMod val="65000"/>
                    <a:lumOff val="35000"/>
                  </a:schemeClr>
                </a:solidFill>
                <a:latin typeface="Century Gothic" pitchFamily="34" charset="0"/>
                <a:ea typeface="+mn-ea"/>
                <a:cs typeface="+mn-cs"/>
              </a:rPr>
              <a:t>avait</a:t>
            </a:r>
            <a:r>
              <a:rPr lang="en-GB" sz="1400" dirty="0">
                <a:solidFill>
                  <a:schemeClr val="tx1">
                    <a:lumMod val="65000"/>
                    <a:lumOff val="35000"/>
                  </a:schemeClr>
                </a:solidFill>
                <a:latin typeface="Century Gothic" pitchFamily="34" charset="0"/>
                <a:ea typeface="+mn-ea"/>
                <a:cs typeface="+mn-cs"/>
              </a:rPr>
              <a:t> </a:t>
            </a:r>
            <a:r>
              <a:rPr lang="en-GB" sz="1400" dirty="0" err="1">
                <a:solidFill>
                  <a:schemeClr val="tx1">
                    <a:lumMod val="65000"/>
                    <a:lumOff val="35000"/>
                  </a:schemeClr>
                </a:solidFill>
                <a:latin typeface="Century Gothic" pitchFamily="34" charset="0"/>
                <a:ea typeface="+mn-ea"/>
                <a:cs typeface="+mn-cs"/>
              </a:rPr>
              <a:t>adopté</a:t>
            </a:r>
            <a:r>
              <a:rPr lang="en-GB" sz="1400" dirty="0">
                <a:solidFill>
                  <a:schemeClr val="tx1">
                    <a:lumMod val="65000"/>
                    <a:lumOff val="35000"/>
                  </a:schemeClr>
                </a:solidFill>
                <a:latin typeface="Century Gothic" pitchFamily="34" charset="0"/>
                <a:ea typeface="+mn-ea"/>
                <a:cs typeface="+mn-cs"/>
              </a:rPr>
              <a:t> la position </a:t>
            </a:r>
            <a:r>
              <a:rPr lang="en-GB" sz="1400" dirty="0" err="1">
                <a:solidFill>
                  <a:schemeClr val="tx1">
                    <a:lumMod val="65000"/>
                    <a:lumOff val="35000"/>
                  </a:schemeClr>
                </a:solidFill>
                <a:latin typeface="Century Gothic" pitchFamily="34" charset="0"/>
                <a:ea typeface="+mn-ea"/>
                <a:cs typeface="+mn-cs"/>
              </a:rPr>
              <a:t>interdite</a:t>
            </a:r>
            <a:r>
              <a:rPr lang="en-GB" sz="1400" dirty="0">
                <a:solidFill>
                  <a:schemeClr val="tx1">
                    <a:lumMod val="65000"/>
                    <a:lumOff val="35000"/>
                  </a:schemeClr>
                </a:solidFill>
                <a:latin typeface="Century Gothic" pitchFamily="34" charset="0"/>
                <a:ea typeface="+mn-ea"/>
                <a:cs typeface="+mn-cs"/>
              </a:rPr>
              <a:t>, </a:t>
            </a:r>
            <a:r>
              <a:rPr lang="en-GB" sz="1400" dirty="0" err="1">
                <a:solidFill>
                  <a:schemeClr val="tx1">
                    <a:lumMod val="65000"/>
                    <a:lumOff val="35000"/>
                  </a:schemeClr>
                </a:solidFill>
                <a:latin typeface="Century Gothic" pitchFamily="34" charset="0"/>
                <a:ea typeface="+mn-ea"/>
                <a:cs typeface="+mn-cs"/>
              </a:rPr>
              <a:t>est-ce</a:t>
            </a:r>
            <a:r>
              <a:rPr lang="en-GB" sz="1400" dirty="0">
                <a:solidFill>
                  <a:schemeClr val="tx1">
                    <a:lumMod val="65000"/>
                    <a:lumOff val="35000"/>
                  </a:schemeClr>
                </a:solidFill>
                <a:latin typeface="Century Gothic" pitchFamily="34" charset="0"/>
                <a:ea typeface="+mn-ea"/>
                <a:cs typeface="+mn-cs"/>
              </a:rPr>
              <a:t> que les </a:t>
            </a:r>
            <a:r>
              <a:rPr lang="en-GB" sz="1400" dirty="0" err="1">
                <a:solidFill>
                  <a:schemeClr val="tx1">
                    <a:lumMod val="65000"/>
                    <a:lumOff val="35000"/>
                  </a:schemeClr>
                </a:solidFill>
                <a:latin typeface="Century Gothic" pitchFamily="34" charset="0"/>
                <a:ea typeface="+mn-ea"/>
                <a:cs typeface="+mn-cs"/>
              </a:rPr>
              <a:t>résultats</a:t>
            </a:r>
            <a:r>
              <a:rPr lang="en-GB" sz="1400" dirty="0">
                <a:solidFill>
                  <a:schemeClr val="tx1">
                    <a:lumMod val="65000"/>
                    <a:lumOff val="35000"/>
                  </a:schemeClr>
                </a:solidFill>
                <a:latin typeface="Century Gothic" pitchFamily="34" charset="0"/>
                <a:ea typeface="+mn-ea"/>
                <a:cs typeface="+mn-cs"/>
              </a:rPr>
              <a:t> </a:t>
            </a:r>
            <a:r>
              <a:rPr lang="en-GB" sz="1400" dirty="0" err="1">
                <a:solidFill>
                  <a:schemeClr val="tx1">
                    <a:lumMod val="65000"/>
                    <a:lumOff val="35000"/>
                  </a:schemeClr>
                </a:solidFill>
                <a:latin typeface="Century Gothic" pitchFamily="34" charset="0"/>
                <a:ea typeface="+mn-ea"/>
                <a:cs typeface="+mn-cs"/>
              </a:rPr>
              <a:t>auraient</a:t>
            </a:r>
            <a:r>
              <a:rPr lang="en-GB" sz="1400" dirty="0">
                <a:solidFill>
                  <a:schemeClr val="tx1">
                    <a:lumMod val="65000"/>
                    <a:lumOff val="35000"/>
                  </a:schemeClr>
                </a:solidFill>
                <a:latin typeface="Century Gothic" pitchFamily="34" charset="0"/>
                <a:ea typeface="+mn-ea"/>
                <a:cs typeface="+mn-cs"/>
              </a:rPr>
              <a:t> </a:t>
            </a:r>
            <a:r>
              <a:rPr lang="en-GB" sz="1400" dirty="0" err="1">
                <a:solidFill>
                  <a:schemeClr val="tx1">
                    <a:lumMod val="65000"/>
                    <a:lumOff val="35000"/>
                  </a:schemeClr>
                </a:solidFill>
                <a:latin typeface="Century Gothic" pitchFamily="34" charset="0"/>
                <a:ea typeface="+mn-ea"/>
                <a:cs typeface="+mn-cs"/>
              </a:rPr>
              <a:t>été</a:t>
            </a:r>
            <a:r>
              <a:rPr lang="en-GB" sz="1400" dirty="0">
                <a:solidFill>
                  <a:schemeClr val="tx1">
                    <a:lumMod val="65000"/>
                    <a:lumOff val="35000"/>
                  </a:schemeClr>
                </a:solidFill>
                <a:latin typeface="Century Gothic" pitchFamily="34" charset="0"/>
                <a:ea typeface="+mn-ea"/>
                <a:cs typeface="+mn-cs"/>
              </a:rPr>
              <a:t> </a:t>
            </a:r>
            <a:r>
              <a:rPr lang="en-GB" sz="1400" dirty="0" err="1">
                <a:solidFill>
                  <a:schemeClr val="tx1">
                    <a:lumMod val="65000"/>
                    <a:lumOff val="35000"/>
                  </a:schemeClr>
                </a:solidFill>
                <a:latin typeface="Century Gothic" pitchFamily="34" charset="0"/>
                <a:ea typeface="+mn-ea"/>
                <a:cs typeface="+mn-cs"/>
              </a:rPr>
              <a:t>différents ?</a:t>
            </a:r>
          </a:p>
          <a:p>
            <a:pPr marL="1524000" indent="-1524000" fontAlgn="auto">
              <a:spcBef>
                <a:spcPts val="0"/>
              </a:spcBef>
              <a:spcAft>
                <a:spcPts val="0"/>
              </a:spcAft>
              <a:defRPr/>
            </a:pPr>
            <a:r>
              <a:rPr lang="en-GB" sz="1400" dirty="0">
                <a:solidFill>
                  <a:schemeClr val="tx1">
                    <a:lumMod val="65000"/>
                    <a:lumOff val="35000"/>
                  </a:schemeClr>
                </a:solidFill>
                <a:latin typeface="Century Gothic" pitchFamily="34" charset="0"/>
                <a:ea typeface="+mn-ea"/>
                <a:cs typeface="+mn-cs"/>
              </a:rPr>
              <a:t>(utiliser la Fiche 2)</a:t>
            </a:r>
          </a:p>
        </p:txBody>
      </p:sp>
      <p:sp>
        <p:nvSpPr>
          <p:cNvPr id="27" name="Rectangle 26"/>
          <p:cNvSpPr>
            <a:spLocks noChangeArrowheads="1"/>
          </p:cNvSpPr>
          <p:nvPr/>
        </p:nvSpPr>
        <p:spPr bwMode="auto">
          <a:xfrm>
            <a:off x="323850" y="1844675"/>
            <a:ext cx="8569325" cy="1871663"/>
          </a:xfrm>
          <a:prstGeom prst="rect">
            <a:avLst/>
          </a:prstGeom>
          <a:noFill/>
          <a:ln w="6350">
            <a:solidFill>
              <a:srgbClr val="7030A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cxnSp>
        <p:nvCxnSpPr>
          <p:cNvPr id="35" name="Straight Connector 34"/>
          <p:cNvCxnSpPr/>
          <p:nvPr/>
        </p:nvCxnSpPr>
        <p:spPr>
          <a:xfrm>
            <a:off x="323850" y="2205038"/>
            <a:ext cx="8569325" cy="0"/>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0675" y="2576513"/>
            <a:ext cx="8569325" cy="0"/>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4325" y="2955925"/>
            <a:ext cx="8569325" cy="0"/>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23850" y="3340100"/>
            <a:ext cx="8569325" cy="0"/>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sp>
        <p:nvSpPr>
          <p:cNvPr id="25614" name="TextBox 38"/>
          <p:cNvSpPr txBox="1">
            <a:spLocks noChangeArrowheads="1"/>
          </p:cNvSpPr>
          <p:nvPr/>
        </p:nvSpPr>
        <p:spPr bwMode="auto">
          <a:xfrm>
            <a:off x="209550" y="1841500"/>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600" b="1">
                <a:solidFill>
                  <a:schemeClr val="bg1"/>
                </a:solidFill>
                <a:latin typeface="Century Gothic" charset="0"/>
              </a:rPr>
              <a:t>Classement</a:t>
            </a:r>
          </a:p>
        </p:txBody>
      </p:sp>
      <p:cxnSp>
        <p:nvCxnSpPr>
          <p:cNvPr id="41" name="Straight Connector 40"/>
          <p:cNvCxnSpPr/>
          <p:nvPr/>
        </p:nvCxnSpPr>
        <p:spPr>
          <a:xfrm>
            <a:off x="1470025" y="1882775"/>
            <a:ext cx="0" cy="1871663"/>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sp>
        <p:nvSpPr>
          <p:cNvPr id="25616" name="TextBox 41"/>
          <p:cNvSpPr txBox="1">
            <a:spLocks noChangeArrowheads="1"/>
          </p:cNvSpPr>
          <p:nvPr/>
        </p:nvSpPr>
        <p:spPr bwMode="auto">
          <a:xfrm>
            <a:off x="714375" y="2233613"/>
            <a:ext cx="300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1</a:t>
            </a:r>
          </a:p>
        </p:txBody>
      </p:sp>
      <p:sp>
        <p:nvSpPr>
          <p:cNvPr id="25617" name="TextBox 42"/>
          <p:cNvSpPr txBox="1">
            <a:spLocks noChangeArrowheads="1"/>
          </p:cNvSpPr>
          <p:nvPr/>
        </p:nvSpPr>
        <p:spPr bwMode="auto">
          <a:xfrm>
            <a:off x="728663" y="2598738"/>
            <a:ext cx="3000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2</a:t>
            </a:r>
          </a:p>
        </p:txBody>
      </p:sp>
      <p:sp>
        <p:nvSpPr>
          <p:cNvPr id="25618" name="TextBox 43"/>
          <p:cNvSpPr txBox="1">
            <a:spLocks noChangeArrowheads="1"/>
          </p:cNvSpPr>
          <p:nvPr/>
        </p:nvSpPr>
        <p:spPr bwMode="auto">
          <a:xfrm>
            <a:off x="722313" y="2990850"/>
            <a:ext cx="300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3</a:t>
            </a:r>
          </a:p>
        </p:txBody>
      </p:sp>
      <p:sp>
        <p:nvSpPr>
          <p:cNvPr id="25619" name="TextBox 44"/>
          <p:cNvSpPr txBox="1">
            <a:spLocks noChangeArrowheads="1"/>
          </p:cNvSpPr>
          <p:nvPr/>
        </p:nvSpPr>
        <p:spPr bwMode="auto">
          <a:xfrm>
            <a:off x="720725" y="3346450"/>
            <a:ext cx="300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4</a:t>
            </a:r>
          </a:p>
        </p:txBody>
      </p:sp>
      <p:sp>
        <p:nvSpPr>
          <p:cNvPr id="25620" name="TextBox 45"/>
          <p:cNvSpPr txBox="1">
            <a:spLocks noChangeArrowheads="1"/>
          </p:cNvSpPr>
          <p:nvPr/>
        </p:nvSpPr>
        <p:spPr bwMode="auto">
          <a:xfrm>
            <a:off x="2190750" y="2206625"/>
            <a:ext cx="207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Jason Kenny (GBR)</a:t>
            </a:r>
          </a:p>
        </p:txBody>
      </p:sp>
      <p:sp>
        <p:nvSpPr>
          <p:cNvPr id="25621" name="TextBox 46"/>
          <p:cNvSpPr txBox="1">
            <a:spLocks noChangeArrowheads="1"/>
          </p:cNvSpPr>
          <p:nvPr/>
        </p:nvSpPr>
        <p:spPr bwMode="auto">
          <a:xfrm>
            <a:off x="2201863" y="2586038"/>
            <a:ext cx="2293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600">
                <a:latin typeface="Century Gothic" charset="0"/>
              </a:rPr>
              <a:t>Grégory Baugé (FRA)</a:t>
            </a:r>
          </a:p>
        </p:txBody>
      </p:sp>
      <p:sp>
        <p:nvSpPr>
          <p:cNvPr id="25622" name="TextBox 47"/>
          <p:cNvSpPr txBox="1">
            <a:spLocks noChangeArrowheads="1"/>
          </p:cNvSpPr>
          <p:nvPr/>
        </p:nvSpPr>
        <p:spPr bwMode="auto">
          <a:xfrm>
            <a:off x="2217738" y="2973388"/>
            <a:ext cx="2165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Shane Perkins (AUS)</a:t>
            </a:r>
          </a:p>
        </p:txBody>
      </p:sp>
      <p:sp>
        <p:nvSpPr>
          <p:cNvPr id="25623" name="TextBox 48"/>
          <p:cNvSpPr txBox="1">
            <a:spLocks noChangeArrowheads="1"/>
          </p:cNvSpPr>
          <p:nvPr/>
        </p:nvSpPr>
        <p:spPr bwMode="auto">
          <a:xfrm>
            <a:off x="2214563" y="3359150"/>
            <a:ext cx="268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Robert Förstemann (GER)</a:t>
            </a:r>
          </a:p>
        </p:txBody>
      </p:sp>
      <p:cxnSp>
        <p:nvCxnSpPr>
          <p:cNvPr id="50" name="Straight Connector 49"/>
          <p:cNvCxnSpPr/>
          <p:nvPr/>
        </p:nvCxnSpPr>
        <p:spPr>
          <a:xfrm>
            <a:off x="4787900" y="1819275"/>
            <a:ext cx="0" cy="1873250"/>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sp>
        <p:nvSpPr>
          <p:cNvPr id="25625" name="TextBox 50"/>
          <p:cNvSpPr txBox="1">
            <a:spLocks noChangeArrowheads="1"/>
          </p:cNvSpPr>
          <p:nvPr/>
        </p:nvSpPr>
        <p:spPr bwMode="auto">
          <a:xfrm>
            <a:off x="2316163" y="1866900"/>
            <a:ext cx="114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600" b="1">
                <a:solidFill>
                  <a:schemeClr val="bg1"/>
                </a:solidFill>
                <a:latin typeface="Century Gothic" charset="0"/>
              </a:rPr>
              <a:t>Coureur</a:t>
            </a:r>
          </a:p>
        </p:txBody>
      </p:sp>
      <p:sp>
        <p:nvSpPr>
          <p:cNvPr id="25626" name="TextBox 51"/>
          <p:cNvSpPr txBox="1">
            <a:spLocks noChangeArrowheads="1"/>
          </p:cNvSpPr>
          <p:nvPr/>
        </p:nvSpPr>
        <p:spPr bwMode="auto">
          <a:xfrm>
            <a:off x="4932363" y="1866900"/>
            <a:ext cx="719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600" b="1">
                <a:solidFill>
                  <a:schemeClr val="bg1"/>
                </a:solidFill>
                <a:latin typeface="Century Gothic" charset="0"/>
              </a:rPr>
              <a:t>Time</a:t>
            </a:r>
          </a:p>
        </p:txBody>
      </p:sp>
      <p:sp>
        <p:nvSpPr>
          <p:cNvPr id="25627" name="TextBox 52"/>
          <p:cNvSpPr txBox="1">
            <a:spLocks noChangeArrowheads="1"/>
          </p:cNvSpPr>
          <p:nvPr/>
        </p:nvSpPr>
        <p:spPr bwMode="auto">
          <a:xfrm>
            <a:off x="6156325" y="1866900"/>
            <a:ext cx="3027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600" b="1">
                <a:solidFill>
                  <a:schemeClr val="bg1"/>
                </a:solidFill>
                <a:latin typeface="Century Gothic" charset="0"/>
              </a:rPr>
              <a:t>Vitesse moyenne(km/h)</a:t>
            </a:r>
          </a:p>
        </p:txBody>
      </p:sp>
      <p:cxnSp>
        <p:nvCxnSpPr>
          <p:cNvPr id="54" name="Straight Connector 53"/>
          <p:cNvCxnSpPr/>
          <p:nvPr/>
        </p:nvCxnSpPr>
        <p:spPr>
          <a:xfrm>
            <a:off x="6435725" y="1743075"/>
            <a:ext cx="0" cy="1871663"/>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sp>
        <p:nvSpPr>
          <p:cNvPr id="25629" name="TextBox 54"/>
          <p:cNvSpPr txBox="1">
            <a:spLocks noChangeArrowheads="1"/>
          </p:cNvSpPr>
          <p:nvPr/>
        </p:nvSpPr>
        <p:spPr bwMode="auto">
          <a:xfrm>
            <a:off x="4973638" y="2225675"/>
            <a:ext cx="696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9.713</a:t>
            </a:r>
            <a:endParaRPr lang="en-GB" altLang="x-none" sz="1600" b="1">
              <a:latin typeface="Century Gothic" charset="0"/>
            </a:endParaRPr>
          </a:p>
        </p:txBody>
      </p:sp>
      <p:sp>
        <p:nvSpPr>
          <p:cNvPr id="25630" name="TextBox 55"/>
          <p:cNvSpPr txBox="1">
            <a:spLocks noChangeArrowheads="1"/>
          </p:cNvSpPr>
          <p:nvPr/>
        </p:nvSpPr>
        <p:spPr bwMode="auto">
          <a:xfrm>
            <a:off x="4973638" y="2586038"/>
            <a:ext cx="696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9.952</a:t>
            </a:r>
          </a:p>
        </p:txBody>
      </p:sp>
      <p:sp>
        <p:nvSpPr>
          <p:cNvPr id="25631" name="TextBox 56"/>
          <p:cNvSpPr txBox="1">
            <a:spLocks noChangeArrowheads="1"/>
          </p:cNvSpPr>
          <p:nvPr/>
        </p:nvSpPr>
        <p:spPr bwMode="auto">
          <a:xfrm>
            <a:off x="4973638" y="2997200"/>
            <a:ext cx="696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9.987</a:t>
            </a:r>
          </a:p>
        </p:txBody>
      </p:sp>
      <p:sp>
        <p:nvSpPr>
          <p:cNvPr id="25632" name="TextBox 57"/>
          <p:cNvSpPr txBox="1">
            <a:spLocks noChangeArrowheads="1"/>
          </p:cNvSpPr>
          <p:nvPr/>
        </p:nvSpPr>
        <p:spPr bwMode="auto">
          <a:xfrm>
            <a:off x="4859338" y="3378200"/>
            <a:ext cx="811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10.072</a:t>
            </a:r>
          </a:p>
        </p:txBody>
      </p:sp>
      <p:sp>
        <p:nvSpPr>
          <p:cNvPr id="25633" name="TextBox 58"/>
          <p:cNvSpPr txBox="1">
            <a:spLocks noChangeArrowheads="1"/>
          </p:cNvSpPr>
          <p:nvPr/>
        </p:nvSpPr>
        <p:spPr bwMode="auto">
          <a:xfrm>
            <a:off x="7069138" y="2225675"/>
            <a:ext cx="8096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74.127</a:t>
            </a:r>
          </a:p>
        </p:txBody>
      </p:sp>
      <p:sp>
        <p:nvSpPr>
          <p:cNvPr id="25634" name="TextBox 59"/>
          <p:cNvSpPr txBox="1">
            <a:spLocks noChangeArrowheads="1"/>
          </p:cNvSpPr>
          <p:nvPr/>
        </p:nvSpPr>
        <p:spPr bwMode="auto">
          <a:xfrm>
            <a:off x="7069138" y="2586038"/>
            <a:ext cx="809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72.987</a:t>
            </a:r>
          </a:p>
        </p:txBody>
      </p:sp>
      <p:sp>
        <p:nvSpPr>
          <p:cNvPr id="25635" name="TextBox 60"/>
          <p:cNvSpPr txBox="1">
            <a:spLocks noChangeArrowheads="1"/>
          </p:cNvSpPr>
          <p:nvPr/>
        </p:nvSpPr>
        <p:spPr bwMode="auto">
          <a:xfrm>
            <a:off x="7069138" y="2997200"/>
            <a:ext cx="809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72.093</a:t>
            </a:r>
          </a:p>
        </p:txBody>
      </p:sp>
      <p:sp>
        <p:nvSpPr>
          <p:cNvPr id="25636" name="TextBox 61"/>
          <p:cNvSpPr txBox="1">
            <a:spLocks noChangeArrowheads="1"/>
          </p:cNvSpPr>
          <p:nvPr/>
        </p:nvSpPr>
        <p:spPr bwMode="auto">
          <a:xfrm>
            <a:off x="7069138" y="3378200"/>
            <a:ext cx="809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71.485</a:t>
            </a:r>
          </a:p>
        </p:txBody>
      </p:sp>
      <p:pic>
        <p:nvPicPr>
          <p:cNvPr id="1228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2224088"/>
            <a:ext cx="539750" cy="32226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https://upload.wikimedia.org/wikipedia/commons/thumb/5/54/Civil_and_Naval_Ensign_of_France.svg/2000px-Civil_and_Naval_Ensign_of_France.sv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3838" y="2581275"/>
            <a:ext cx="539750" cy="36036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3838" y="2981325"/>
            <a:ext cx="571500" cy="3333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8600" y="3341688"/>
            <a:ext cx="539750" cy="3556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41" name="Group 66"/>
          <p:cNvGrpSpPr>
            <a:grpSpLocks/>
          </p:cNvGrpSpPr>
          <p:nvPr/>
        </p:nvGrpSpPr>
        <p:grpSpPr bwMode="auto">
          <a:xfrm>
            <a:off x="1466850" y="1846263"/>
            <a:ext cx="4968875" cy="373062"/>
            <a:chOff x="1043608" y="1844824"/>
            <a:chExt cx="4968552" cy="1934982"/>
          </a:xfrm>
        </p:grpSpPr>
        <p:cxnSp>
          <p:nvCxnSpPr>
            <p:cNvPr id="64" name="Straight Connector 63"/>
            <p:cNvCxnSpPr/>
            <p:nvPr/>
          </p:nvCxnSpPr>
          <p:spPr>
            <a:xfrm>
              <a:off x="1043608" y="1844824"/>
              <a:ext cx="0" cy="18691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353331" y="1910696"/>
              <a:ext cx="0" cy="18691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12160" y="1844824"/>
              <a:ext cx="0" cy="18691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642" name="Group 68"/>
          <p:cNvGrpSpPr>
            <a:grpSpLocks/>
          </p:cNvGrpSpPr>
          <p:nvPr/>
        </p:nvGrpSpPr>
        <p:grpSpPr bwMode="auto">
          <a:xfrm>
            <a:off x="7308850" y="765175"/>
            <a:ext cx="1485900" cy="1087438"/>
            <a:chOff x="7308304" y="764704"/>
            <a:chExt cx="1486798" cy="1088504"/>
          </a:xfrm>
        </p:grpSpPr>
        <p:pic>
          <p:nvPicPr>
            <p:cNvPr id="25643" name="Picture 2" descr="http://thumb9.shutterstock.com/display_pic_with_logo/204460/204460,1217010865,2/stock-vector-bicycle-race-silhouette-vector-1534112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304" y="764704"/>
              <a:ext cx="1476119" cy="108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4" name="TextBox 70"/>
            <p:cNvSpPr txBox="1">
              <a:spLocks noChangeArrowheads="1"/>
            </p:cNvSpPr>
            <p:nvPr/>
          </p:nvSpPr>
          <p:spPr bwMode="auto">
            <a:xfrm rot="-1070858">
              <a:off x="7523773" y="1097342"/>
              <a:ext cx="12713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solidFill>
                    <a:srgbClr val="FF0000"/>
                  </a:solidFill>
                  <a:latin typeface="Century Gothic" charset="0"/>
                </a:rPr>
                <a:t>Interdit</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1" descr="grap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84313"/>
            <a:ext cx="742315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7" name="Group 32"/>
          <p:cNvGrpSpPr>
            <a:grpSpLocks/>
          </p:cNvGrpSpPr>
          <p:nvPr/>
        </p:nvGrpSpPr>
        <p:grpSpPr bwMode="auto">
          <a:xfrm>
            <a:off x="7405688" y="476250"/>
            <a:ext cx="1487487" cy="1089025"/>
            <a:chOff x="7308304" y="764704"/>
            <a:chExt cx="1486798" cy="1088504"/>
          </a:xfrm>
        </p:grpSpPr>
        <p:pic>
          <p:nvPicPr>
            <p:cNvPr id="26665" name="Picture 2" descr="http://thumb9.shutterstock.com/display_pic_with_logo/204460/204460,1217010865,2/stock-vector-bicycle-race-silhouette-vector-153411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764704"/>
              <a:ext cx="1476119" cy="108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6" name="TextBox 35"/>
            <p:cNvSpPr txBox="1">
              <a:spLocks noChangeArrowheads="1"/>
            </p:cNvSpPr>
            <p:nvPr/>
          </p:nvSpPr>
          <p:spPr bwMode="auto">
            <a:xfrm rot="-1070858">
              <a:off x="7523773" y="1097342"/>
              <a:ext cx="12713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solidFill>
                    <a:srgbClr val="FF0000"/>
                  </a:solidFill>
                  <a:latin typeface="Century Gothic" charset="0"/>
                </a:rPr>
                <a:t>Interdit</a:t>
              </a:r>
            </a:p>
          </p:txBody>
        </p:sp>
      </p:grpSp>
      <p:sp>
        <p:nvSpPr>
          <p:cNvPr id="26628" name="TextBox 5"/>
          <p:cNvSpPr txBox="1">
            <a:spLocks noChangeArrowheads="1"/>
          </p:cNvSpPr>
          <p:nvPr/>
        </p:nvSpPr>
        <p:spPr bwMode="auto">
          <a:xfrm>
            <a:off x="2074863" y="161925"/>
            <a:ext cx="5545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CC9900"/>
                </a:solidFill>
                <a:latin typeface="Century Gothic" charset="0"/>
              </a:rPr>
              <a:t>Preuve 3 : </a:t>
            </a:r>
            <a:r>
              <a:rPr lang="en-GB" altLang="x-none" sz="2800" b="1">
                <a:latin typeface="Century Gothic" charset="0"/>
              </a:rPr>
              <a:t>Le record de l’heure</a:t>
            </a:r>
          </a:p>
        </p:txBody>
      </p:sp>
      <p:sp>
        <p:nvSpPr>
          <p:cNvPr id="26629" name="TextBox 37"/>
          <p:cNvSpPr txBox="1">
            <a:spLocks noChangeArrowheads="1"/>
          </p:cNvSpPr>
          <p:nvPr/>
        </p:nvSpPr>
        <p:spPr bwMode="auto">
          <a:xfrm>
            <a:off x="179388" y="1165225"/>
            <a:ext cx="792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b="1">
                <a:latin typeface="Century Gothic" charset="0"/>
              </a:rPr>
              <a:t>Notre preuve est </a:t>
            </a:r>
            <a:r>
              <a:rPr lang="en-GB" altLang="x-none" sz="1400">
                <a:latin typeface="Century Gothic" charset="0"/>
              </a:rPr>
              <a:t>: la distance parcourue pendant le record de l’heure a-t-elle changé ?</a:t>
            </a:r>
          </a:p>
        </p:txBody>
      </p:sp>
      <p:sp>
        <p:nvSpPr>
          <p:cNvPr id="18" name="TextBox 17"/>
          <p:cNvSpPr txBox="1"/>
          <p:nvPr/>
        </p:nvSpPr>
        <p:spPr>
          <a:xfrm>
            <a:off x="250825" y="5065713"/>
            <a:ext cx="8497888" cy="523875"/>
          </a:xfrm>
          <a:prstGeom prst="rect">
            <a:avLst/>
          </a:prstGeom>
          <a:solidFill>
            <a:schemeClr val="bg1"/>
          </a:solidFill>
        </p:spPr>
        <p:txBody>
          <a:bodyPr>
            <a:spAutoFit/>
          </a:bodyPr>
          <a:lstStyle/>
          <a:p>
            <a:pPr fontAlgn="auto">
              <a:spcBef>
                <a:spcPts val="0"/>
              </a:spcBef>
              <a:spcAft>
                <a:spcPts val="0"/>
              </a:spcAft>
              <a:tabLst>
                <a:tab pos="1520825" algn="l"/>
              </a:tabLst>
              <a:defRPr/>
            </a:pPr>
            <a:r>
              <a:rPr lang="en-GB" sz="1400" b="1" dirty="0">
                <a:latin typeface="Century Gothic" pitchFamily="34" charset="0"/>
                <a:ea typeface="+mn-ea"/>
                <a:cs typeface="+mn-cs"/>
              </a:rPr>
              <a:t>Notre </a:t>
            </a:r>
            <a:r>
              <a:rPr lang="en-GB" sz="1400" b="1" dirty="0" err="1">
                <a:latin typeface="Century Gothic" pitchFamily="34" charset="0"/>
                <a:ea typeface="+mn-ea"/>
                <a:cs typeface="+mn-cs"/>
              </a:rPr>
              <a:t>raisonnement</a:t>
            </a:r>
            <a:r>
              <a:rPr lang="en-GB" sz="1400" b="1" dirty="0">
                <a:latin typeface="Century Gothic" pitchFamily="34" charset="0"/>
                <a:ea typeface="+mn-ea"/>
                <a:cs typeface="+mn-cs"/>
              </a:rPr>
              <a:t> </a:t>
            </a:r>
            <a:r>
              <a:rPr lang="en-GB" sz="1400" b="1" dirty="0" err="1">
                <a:latin typeface="Century Gothic" pitchFamily="34" charset="0"/>
                <a:ea typeface="+mn-ea"/>
                <a:cs typeface="+mn-cs"/>
              </a:rPr>
              <a:t>est</a:t>
            </a:r>
            <a:r>
              <a:rPr lang="en-GB" sz="1400" b="1" dirty="0">
                <a:latin typeface="Century Gothic" pitchFamily="34" charset="0"/>
                <a:ea typeface="+mn-ea"/>
                <a:cs typeface="+mn-cs"/>
              </a:rPr>
              <a:t> : </a:t>
            </a:r>
            <a:r>
              <a:rPr lang="en-GB" sz="1400" dirty="0" err="1">
                <a:solidFill>
                  <a:schemeClr val="tx1">
                    <a:lumMod val="65000"/>
                    <a:lumOff val="35000"/>
                  </a:schemeClr>
                </a:solidFill>
                <a:latin typeface="Century Gothic" pitchFamily="34" charset="0"/>
                <a:ea typeface="+mn-ea"/>
                <a:cs typeface="+mn-cs"/>
              </a:rPr>
              <a:t>Décrire</a:t>
            </a:r>
            <a:r>
              <a:rPr lang="en-GB" sz="1400" dirty="0">
                <a:solidFill>
                  <a:schemeClr val="tx1">
                    <a:lumMod val="65000"/>
                    <a:lumOff val="35000"/>
                  </a:schemeClr>
                </a:solidFill>
                <a:latin typeface="Century Gothic" pitchFamily="34" charset="0"/>
                <a:ea typeface="+mn-ea"/>
                <a:cs typeface="+mn-cs"/>
              </a:rPr>
              <a:t> la variation de distance entre les </a:t>
            </a:r>
            <a:r>
              <a:rPr lang="en-GB" sz="1400" dirty="0" err="1">
                <a:solidFill>
                  <a:schemeClr val="tx1">
                    <a:lumMod val="65000"/>
                    <a:lumOff val="35000"/>
                  </a:schemeClr>
                </a:solidFill>
                <a:latin typeface="Century Gothic" pitchFamily="34" charset="0"/>
                <a:ea typeface="+mn-ea"/>
                <a:cs typeface="+mn-cs"/>
              </a:rPr>
              <a:t>années</a:t>
            </a:r>
            <a:r>
              <a:rPr lang="en-GB" sz="1400" dirty="0">
                <a:solidFill>
                  <a:schemeClr val="tx1">
                    <a:lumMod val="65000"/>
                    <a:lumOff val="35000"/>
                  </a:schemeClr>
                </a:solidFill>
                <a:latin typeface="Century Gothic" pitchFamily="34" charset="0"/>
                <a:ea typeface="+mn-ea"/>
                <a:cs typeface="+mn-cs"/>
              </a:rPr>
              <a:t> 70 et 90.</a:t>
            </a:r>
          </a:p>
          <a:p>
            <a:pPr fontAlgn="auto">
              <a:spcBef>
                <a:spcPts val="0"/>
              </a:spcBef>
              <a:spcAft>
                <a:spcPts val="0"/>
              </a:spcAft>
              <a:tabLst>
                <a:tab pos="1520825" algn="l"/>
              </a:tabLst>
              <a:defRPr/>
            </a:pPr>
            <a:r>
              <a:rPr lang="en-GB" sz="1400" dirty="0" err="1">
                <a:solidFill>
                  <a:schemeClr val="tx1">
                    <a:lumMod val="65000"/>
                    <a:lumOff val="35000"/>
                  </a:schemeClr>
                </a:solidFill>
                <a:latin typeface="Century Gothic" pitchFamily="34" charset="0"/>
                <a:ea typeface="+mn-ea"/>
                <a:cs typeface="+mn-cs"/>
              </a:rPr>
              <a:t>Suggérer</a:t>
            </a:r>
            <a:r>
              <a:rPr lang="en-GB" sz="1400" dirty="0">
                <a:solidFill>
                  <a:schemeClr val="tx1">
                    <a:lumMod val="65000"/>
                    <a:lumOff val="35000"/>
                  </a:schemeClr>
                </a:solidFill>
                <a:latin typeface="Century Gothic" pitchFamily="34" charset="0"/>
                <a:ea typeface="+mn-ea"/>
                <a:cs typeface="+mn-cs"/>
              </a:rPr>
              <a:t> </a:t>
            </a:r>
            <a:r>
              <a:rPr lang="en-GB" sz="1400" dirty="0" err="1">
                <a:solidFill>
                  <a:schemeClr val="tx1">
                    <a:lumMod val="65000"/>
                    <a:lumOff val="35000"/>
                  </a:schemeClr>
                </a:solidFill>
                <a:latin typeface="Century Gothic" pitchFamily="34" charset="0"/>
                <a:ea typeface="+mn-ea"/>
                <a:cs typeface="+mn-cs"/>
              </a:rPr>
              <a:t>pourquoi</a:t>
            </a:r>
            <a:r>
              <a:rPr lang="en-GB" sz="1400" dirty="0">
                <a:solidFill>
                  <a:schemeClr val="tx1">
                    <a:lumMod val="65000"/>
                    <a:lumOff val="35000"/>
                  </a:schemeClr>
                </a:solidFill>
                <a:latin typeface="Century Gothic" pitchFamily="34" charset="0"/>
                <a:ea typeface="+mn-ea"/>
                <a:cs typeface="+mn-cs"/>
              </a:rPr>
              <a:t> la position </a:t>
            </a:r>
            <a:r>
              <a:rPr lang="en-GB" sz="1400" dirty="0" err="1">
                <a:solidFill>
                  <a:schemeClr val="tx1">
                    <a:lumMod val="65000"/>
                    <a:lumOff val="35000"/>
                  </a:schemeClr>
                </a:solidFill>
                <a:latin typeface="Century Gothic" pitchFamily="34" charset="0"/>
                <a:ea typeface="+mn-ea"/>
                <a:cs typeface="+mn-cs"/>
              </a:rPr>
              <a:t>repliée</a:t>
            </a:r>
            <a:r>
              <a:rPr lang="en-GB" sz="1400" dirty="0">
                <a:solidFill>
                  <a:schemeClr val="tx1">
                    <a:lumMod val="65000"/>
                    <a:lumOff val="35000"/>
                  </a:schemeClr>
                </a:solidFill>
                <a:latin typeface="Century Gothic" pitchFamily="34" charset="0"/>
                <a:ea typeface="+mn-ea"/>
                <a:cs typeface="+mn-cs"/>
              </a:rPr>
              <a:t> a </a:t>
            </a:r>
            <a:r>
              <a:rPr lang="en-GB" sz="1400" dirty="0" err="1">
                <a:solidFill>
                  <a:schemeClr val="tx1">
                    <a:lumMod val="65000"/>
                    <a:lumOff val="35000"/>
                  </a:schemeClr>
                </a:solidFill>
                <a:latin typeface="Century Gothic" pitchFamily="34" charset="0"/>
                <a:ea typeface="+mn-ea"/>
                <a:cs typeface="+mn-cs"/>
              </a:rPr>
              <a:t>été</a:t>
            </a:r>
            <a:r>
              <a:rPr lang="en-GB" sz="1400" dirty="0">
                <a:solidFill>
                  <a:schemeClr val="tx1">
                    <a:lumMod val="65000"/>
                    <a:lumOff val="35000"/>
                  </a:schemeClr>
                </a:solidFill>
                <a:latin typeface="Century Gothic" pitchFamily="34" charset="0"/>
                <a:ea typeface="+mn-ea"/>
                <a:cs typeface="+mn-cs"/>
              </a:rPr>
              <a:t> </a:t>
            </a:r>
            <a:r>
              <a:rPr lang="en-GB" sz="1400" dirty="0" err="1">
                <a:solidFill>
                  <a:schemeClr val="tx1">
                    <a:lumMod val="65000"/>
                    <a:lumOff val="35000"/>
                  </a:schemeClr>
                </a:solidFill>
                <a:latin typeface="Century Gothic" pitchFamily="34" charset="0"/>
                <a:ea typeface="+mn-ea"/>
                <a:cs typeface="+mn-cs"/>
              </a:rPr>
              <a:t>interdite</a:t>
            </a:r>
            <a:r>
              <a:rPr lang="en-GB" sz="1400" dirty="0">
                <a:solidFill>
                  <a:schemeClr val="tx1">
                    <a:lumMod val="65000"/>
                    <a:lumOff val="35000"/>
                  </a:schemeClr>
                </a:solidFill>
                <a:latin typeface="Century Gothic" pitchFamily="34" charset="0"/>
                <a:ea typeface="+mn-ea"/>
                <a:cs typeface="+mn-cs"/>
              </a:rPr>
              <a:t>.</a:t>
            </a:r>
          </a:p>
        </p:txBody>
      </p:sp>
      <p:sp>
        <p:nvSpPr>
          <p:cNvPr id="26631" name="TextBox 34"/>
          <p:cNvSpPr txBox="1">
            <a:spLocks noChangeArrowheads="1"/>
          </p:cNvSpPr>
          <p:nvPr/>
        </p:nvSpPr>
        <p:spPr bwMode="auto">
          <a:xfrm>
            <a:off x="179388" y="719138"/>
            <a:ext cx="7705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Notre affirmation est : </a:t>
            </a:r>
            <a:r>
              <a:rPr lang="en-GB" altLang="x-none" sz="1400">
                <a:latin typeface="Century Gothic" charset="0"/>
              </a:rPr>
              <a:t>Ce design donne un avantage antisportif aux cyclistes par rapport aux autres coureurs</a:t>
            </a:r>
          </a:p>
        </p:txBody>
      </p:sp>
      <p:sp>
        <p:nvSpPr>
          <p:cNvPr id="41" name="Rectangle 40"/>
          <p:cNvSpPr>
            <a:spLocks noChangeArrowheads="1"/>
          </p:cNvSpPr>
          <p:nvPr/>
        </p:nvSpPr>
        <p:spPr bwMode="auto">
          <a:xfrm>
            <a:off x="107950" y="5013325"/>
            <a:ext cx="8928100" cy="1439863"/>
          </a:xfrm>
          <a:prstGeom prst="rect">
            <a:avLst/>
          </a:prstGeom>
          <a:noFill/>
          <a:ln w="6350">
            <a:solidFill>
              <a:srgbClr val="7030A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6633" name="TextBox 61"/>
          <p:cNvSpPr txBox="1">
            <a:spLocks noChangeArrowheads="1"/>
          </p:cNvSpPr>
          <p:nvPr/>
        </p:nvSpPr>
        <p:spPr bwMode="auto">
          <a:xfrm rot="-5400000">
            <a:off x="6265863" y="3052762"/>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b="1">
                <a:latin typeface="Century Gothic" charset="0"/>
              </a:rPr>
              <a:t>La position repliée a été interdite</a:t>
            </a:r>
          </a:p>
        </p:txBody>
      </p:sp>
      <p:sp>
        <p:nvSpPr>
          <p:cNvPr id="68" name="Line 51"/>
          <p:cNvSpPr>
            <a:spLocks noChangeShapeType="1"/>
          </p:cNvSpPr>
          <p:nvPr/>
        </p:nvSpPr>
        <p:spPr bwMode="auto">
          <a:xfrm flipV="1">
            <a:off x="4514850" y="2492375"/>
            <a:ext cx="1136650" cy="504825"/>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sp>
      <p:sp>
        <p:nvSpPr>
          <p:cNvPr id="70" name="Line 51"/>
          <p:cNvSpPr>
            <a:spLocks noChangeShapeType="1"/>
          </p:cNvSpPr>
          <p:nvPr/>
        </p:nvSpPr>
        <p:spPr bwMode="auto">
          <a:xfrm flipH="1" flipV="1">
            <a:off x="7667625" y="1916113"/>
            <a:ext cx="520700" cy="576262"/>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sp>
      <p:sp>
        <p:nvSpPr>
          <p:cNvPr id="26636" name="TextBox 73"/>
          <p:cNvSpPr txBox="1">
            <a:spLocks noChangeArrowheads="1"/>
          </p:cNvSpPr>
          <p:nvPr/>
        </p:nvSpPr>
        <p:spPr bwMode="auto">
          <a:xfrm>
            <a:off x="503238" y="4508500"/>
            <a:ext cx="771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b="1">
                <a:solidFill>
                  <a:srgbClr val="346CDC"/>
                </a:solidFill>
                <a:latin typeface="Century Gothic" charset="0"/>
              </a:rPr>
              <a:t>année</a:t>
            </a:r>
          </a:p>
        </p:txBody>
      </p:sp>
      <p:cxnSp>
        <p:nvCxnSpPr>
          <p:cNvPr id="61" name="Straight Arrow Connector 60"/>
          <p:cNvCxnSpPr/>
          <p:nvPr/>
        </p:nvCxnSpPr>
        <p:spPr>
          <a:xfrm>
            <a:off x="5739516" y="1844825"/>
            <a:ext cx="475267" cy="148951"/>
          </a:xfrm>
          <a:prstGeom prst="straightConnector1">
            <a:avLst/>
          </a:prstGeom>
          <a:ln>
            <a:solidFill>
              <a:srgbClr val="FF0000"/>
            </a:solidFill>
            <a:tailEnd type="arrow"/>
          </a:ln>
          <a:effectLst>
            <a:softEdge rad="63500"/>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noChangeShapeType="1"/>
          </p:cNvCxnSpPr>
          <p:nvPr/>
        </p:nvCxnSpPr>
        <p:spPr bwMode="auto">
          <a:xfrm flipH="1" flipV="1">
            <a:off x="6946900" y="1577975"/>
            <a:ext cx="1588" cy="2828925"/>
          </a:xfrm>
          <a:prstGeom prst="line">
            <a:avLst/>
          </a:prstGeom>
          <a:noFill/>
          <a:ln w="38100">
            <a:solidFill>
              <a:srgbClr val="346CDC"/>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noFill/>
              </a14:hiddenFill>
            </a:ext>
          </a:extLst>
        </p:spPr>
      </p:cxnSp>
      <p:sp>
        <p:nvSpPr>
          <p:cNvPr id="26639" name="TextBox 46"/>
          <p:cNvSpPr txBox="1">
            <a:spLocks noChangeArrowheads="1"/>
          </p:cNvSpPr>
          <p:nvPr/>
        </p:nvSpPr>
        <p:spPr bwMode="auto">
          <a:xfrm rot="-5400000">
            <a:off x="-750093" y="2728119"/>
            <a:ext cx="2097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US" altLang="x-none" sz="1400" b="1">
                <a:latin typeface="Century Gothic" charset="0"/>
              </a:rPr>
              <a:t>Distance parcourue</a:t>
            </a:r>
            <a:br>
              <a:rPr lang="en-US" altLang="x-none" sz="1400" b="1">
                <a:latin typeface="Century Gothic" charset="0"/>
              </a:rPr>
            </a:br>
            <a:r>
              <a:rPr lang="en-US" altLang="x-none" sz="1400" b="1">
                <a:latin typeface="Century Gothic" charset="0"/>
              </a:rPr>
              <a:t>en une heure (km)</a:t>
            </a:r>
          </a:p>
        </p:txBody>
      </p:sp>
      <p:grpSp>
        <p:nvGrpSpPr>
          <p:cNvPr id="26640" name="Group 49"/>
          <p:cNvGrpSpPr>
            <a:grpSpLocks/>
          </p:cNvGrpSpPr>
          <p:nvPr/>
        </p:nvGrpSpPr>
        <p:grpSpPr bwMode="auto">
          <a:xfrm>
            <a:off x="4083050" y="2987675"/>
            <a:ext cx="863600" cy="1017588"/>
            <a:chOff x="4067943" y="3060369"/>
            <a:chExt cx="864097" cy="1016703"/>
          </a:xfrm>
        </p:grpSpPr>
        <p:pic>
          <p:nvPicPr>
            <p:cNvPr id="26662" name="Picture 65" descr="Merckx1L"/>
            <p:cNvPicPr>
              <a:picLocks noChangeAspect="1" noChangeArrowheads="1"/>
            </p:cNvPicPr>
            <p:nvPr/>
          </p:nvPicPr>
          <p:blipFill>
            <a:blip r:embed="rId5">
              <a:extLst>
                <a:ext uri="{28A0092B-C50C-407E-A947-70E740481C1C}">
                  <a14:useLocalDpi xmlns:a14="http://schemas.microsoft.com/office/drawing/2010/main" val="0"/>
                </a:ext>
              </a:extLst>
            </a:blip>
            <a:srcRect b="17474"/>
            <a:stretch>
              <a:fillRect/>
            </a:stretch>
          </p:blipFill>
          <p:spPr bwMode="auto">
            <a:xfrm>
              <a:off x="4139951" y="3060369"/>
              <a:ext cx="773335" cy="800679"/>
            </a:xfrm>
            <a:prstGeom prst="rect">
              <a:avLst/>
            </a:prstGeom>
            <a:noFill/>
            <a:ln w="9525">
              <a:solidFill>
                <a:srgbClr val="DD0806"/>
              </a:solidFill>
              <a:miter lim="800000"/>
              <a:headEnd/>
              <a:tailEnd/>
            </a:ln>
            <a:extLst>
              <a:ext uri="{909E8E84-426E-40DD-AFC4-6F175D3DCCD1}">
                <a14:hiddenFill xmlns:a14="http://schemas.microsoft.com/office/drawing/2010/main">
                  <a:solidFill>
                    <a:srgbClr val="FFFFFF"/>
                  </a:solidFill>
                </a14:hiddenFill>
              </a:ext>
            </a:extLst>
          </p:spPr>
        </p:pic>
        <p:sp>
          <p:nvSpPr>
            <p:cNvPr id="49" name="Rectangle 48"/>
            <p:cNvSpPr/>
            <p:nvPr/>
          </p:nvSpPr>
          <p:spPr>
            <a:xfrm>
              <a:off x="4139422" y="3060369"/>
              <a:ext cx="783087" cy="100877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664" name="Text Box 20"/>
            <p:cNvSpPr txBox="1">
              <a:spLocks noChangeArrowheads="1"/>
            </p:cNvSpPr>
            <p:nvPr/>
          </p:nvSpPr>
          <p:spPr bwMode="auto">
            <a:xfrm>
              <a:off x="4067943" y="3852457"/>
              <a:ext cx="864097" cy="22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2860" rIns="27432"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US" altLang="x-none" sz="1200" b="1">
                  <a:latin typeface="Century Gothic" charset="0"/>
                </a:rPr>
                <a:t>E. Merckx</a:t>
              </a:r>
            </a:p>
          </p:txBody>
        </p:sp>
      </p:grpSp>
      <p:grpSp>
        <p:nvGrpSpPr>
          <p:cNvPr id="26641" name="Group 9"/>
          <p:cNvGrpSpPr>
            <a:grpSpLocks/>
          </p:cNvGrpSpPr>
          <p:nvPr/>
        </p:nvGrpSpPr>
        <p:grpSpPr bwMode="auto">
          <a:xfrm>
            <a:off x="7451725" y="0"/>
            <a:ext cx="1657350" cy="641350"/>
            <a:chOff x="7452320" y="0"/>
            <a:chExt cx="1656978" cy="641606"/>
          </a:xfrm>
        </p:grpSpPr>
        <p:sp>
          <p:nvSpPr>
            <p:cNvPr id="26660" name="TextBox 3"/>
            <p:cNvSpPr txBox="1">
              <a:spLocks noChangeArrowheads="1"/>
            </p:cNvSpPr>
            <p:nvPr/>
          </p:nvSpPr>
          <p:spPr bwMode="auto">
            <a:xfrm>
              <a:off x="7452320" y="0"/>
              <a:ext cx="1152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4</a:t>
              </a:r>
            </a:p>
          </p:txBody>
        </p:sp>
        <p:pic>
          <p:nvPicPr>
            <p:cNvPr id="26661" name="Picture 4" descr="Student sheet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Rectangle 54"/>
          <p:cNvSpPr/>
          <p:nvPr/>
        </p:nvSpPr>
        <p:spPr>
          <a:xfrm>
            <a:off x="1042988" y="1628775"/>
            <a:ext cx="2016125"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26643" name="Group 43"/>
          <p:cNvGrpSpPr>
            <a:grpSpLocks/>
          </p:cNvGrpSpPr>
          <p:nvPr/>
        </p:nvGrpSpPr>
        <p:grpSpPr bwMode="auto">
          <a:xfrm>
            <a:off x="5397500" y="2924175"/>
            <a:ext cx="1257300" cy="1466850"/>
            <a:chOff x="4749800" y="2924943"/>
            <a:chExt cx="1256903" cy="1465561"/>
          </a:xfrm>
        </p:grpSpPr>
        <p:pic>
          <p:nvPicPr>
            <p:cNvPr id="26656" name="Picture 39" descr="obree04_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4598" y="2924943"/>
              <a:ext cx="709530" cy="1053987"/>
            </a:xfrm>
            <a:prstGeom prst="rect">
              <a:avLst/>
            </a:prstGeom>
            <a:noFill/>
            <a:ln w="9525">
              <a:solidFill>
                <a:srgbClr val="DD0806"/>
              </a:solidFill>
              <a:miter lim="800000"/>
              <a:headEnd/>
              <a:tailEnd/>
            </a:ln>
            <a:extLst>
              <a:ext uri="{909E8E84-426E-40DD-AFC4-6F175D3DCCD1}">
                <a14:hiddenFill xmlns:a14="http://schemas.microsoft.com/office/drawing/2010/main">
                  <a:solidFill>
                    <a:srgbClr val="FFFFFF"/>
                  </a:solidFill>
                </a14:hiddenFill>
              </a:ext>
            </a:extLst>
          </p:spPr>
        </p:pic>
        <p:sp>
          <p:nvSpPr>
            <p:cNvPr id="42" name="Text Box 18"/>
            <p:cNvSpPr txBox="1">
              <a:spLocks noChangeArrowheads="1"/>
            </p:cNvSpPr>
            <p:nvPr/>
          </p:nvSpPr>
          <p:spPr bwMode="auto">
            <a:xfrm>
              <a:off x="4749800" y="3949716"/>
              <a:ext cx="1256903" cy="440788"/>
            </a:xfrm>
            <a:prstGeom prst="rect">
              <a:avLst/>
            </a:prstGeom>
            <a:solidFill>
              <a:schemeClr val="bg1"/>
            </a:solidFill>
            <a:ln w="9525">
              <a:noFill/>
              <a:miter lim="800000"/>
              <a:headEnd/>
              <a:tailEnd/>
            </a:ln>
            <a:effectLst>
              <a:softEdge rad="63500"/>
            </a:effectLst>
          </p:spPr>
          <p:txBody>
            <a:bodyPr lIns="27432" tIns="22860" rIns="27432"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en-US" sz="1200" dirty="0">
                  <a:solidFill>
                    <a:srgbClr val="000000"/>
                  </a:solidFill>
                  <a:latin typeface="Century Gothic" pitchFamily="34" charset="0"/>
                  <a:ea typeface="Arial"/>
                  <a:cs typeface="Arial"/>
                </a:rPr>
                <a:t>Se met </a:t>
              </a:r>
              <a:r>
                <a:rPr lang="en-US" sz="1200" dirty="0" err="1">
                  <a:solidFill>
                    <a:srgbClr val="000000"/>
                  </a:solidFill>
                  <a:latin typeface="Century Gothic" pitchFamily="34" charset="0"/>
                  <a:ea typeface="Arial"/>
                  <a:cs typeface="Arial"/>
                </a:rPr>
                <a:t>en</a:t>
              </a:r>
              <a:r>
                <a:rPr lang="en-US" sz="1200" dirty="0">
                  <a:solidFill>
                    <a:srgbClr val="000000"/>
                  </a:solidFill>
                  <a:latin typeface="Century Gothic" pitchFamily="34" charset="0"/>
                  <a:ea typeface="Arial"/>
                  <a:cs typeface="Arial"/>
                </a:rPr>
                <a:t/>
              </a:r>
              <a:br>
                <a:rPr lang="en-US" sz="1200" dirty="0">
                  <a:solidFill>
                    <a:srgbClr val="000000"/>
                  </a:solidFill>
                  <a:latin typeface="Century Gothic" pitchFamily="34" charset="0"/>
                  <a:ea typeface="Arial"/>
                  <a:cs typeface="Arial"/>
                </a:rPr>
              </a:br>
              <a:r>
                <a:rPr lang="en-US" sz="1200" dirty="0">
                  <a:solidFill>
                    <a:srgbClr val="000000"/>
                  </a:solidFill>
                  <a:latin typeface="Century Gothic" pitchFamily="34" charset="0"/>
                  <a:ea typeface="Arial"/>
                  <a:cs typeface="Arial"/>
                </a:rPr>
                <a:t>position </a:t>
              </a:r>
              <a:r>
                <a:rPr lang="en-US" sz="1200" dirty="0" err="1">
                  <a:solidFill>
                    <a:srgbClr val="000000"/>
                  </a:solidFill>
                  <a:latin typeface="Century Gothic" pitchFamily="34" charset="0"/>
                  <a:ea typeface="Arial"/>
                  <a:cs typeface="Arial"/>
                </a:rPr>
                <a:t>repliée</a:t>
              </a:r>
              <a:endParaRPr lang="en-US" sz="1200" dirty="0">
                <a:solidFill>
                  <a:srgbClr val="000000"/>
                </a:solidFill>
                <a:latin typeface="Century Gothic" pitchFamily="34" charset="0"/>
                <a:ea typeface="Arial"/>
                <a:cs typeface="Arial"/>
              </a:endParaRPr>
            </a:p>
          </p:txBody>
        </p:sp>
      </p:grpSp>
      <p:sp>
        <p:nvSpPr>
          <p:cNvPr id="39" name="Line 51"/>
          <p:cNvSpPr>
            <a:spLocks noChangeShapeType="1"/>
          </p:cNvSpPr>
          <p:nvPr/>
        </p:nvSpPr>
        <p:spPr bwMode="auto">
          <a:xfrm flipV="1">
            <a:off x="6372225" y="2133600"/>
            <a:ext cx="287338" cy="790575"/>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sp>
      <p:sp>
        <p:nvSpPr>
          <p:cNvPr id="51" name="Oval 50"/>
          <p:cNvSpPr/>
          <p:nvPr/>
        </p:nvSpPr>
        <p:spPr>
          <a:xfrm>
            <a:off x="1116013" y="1700213"/>
            <a:ext cx="142875" cy="144462"/>
          </a:xfrm>
          <a:prstGeom prst="ellipse">
            <a:avLst/>
          </a:prstGeom>
          <a:solidFill>
            <a:srgbClr val="E2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 name="TextBox 52"/>
          <p:cNvSpPr txBox="1"/>
          <p:nvPr/>
        </p:nvSpPr>
        <p:spPr>
          <a:xfrm>
            <a:off x="1259632" y="1988840"/>
            <a:ext cx="1800200" cy="523220"/>
          </a:xfrm>
          <a:prstGeom prst="rect">
            <a:avLst/>
          </a:prstGeom>
          <a:solidFill>
            <a:schemeClr val="bg1"/>
          </a:solidFill>
          <a:effectLst>
            <a:softEdge rad="63500"/>
          </a:effectLst>
        </p:spPr>
        <p:txBody>
          <a:bodyPr>
            <a:spAutoFit/>
          </a:bodyPr>
          <a:lstStyle/>
          <a:p>
            <a:pPr fontAlgn="auto">
              <a:spcBef>
                <a:spcPts val="0"/>
              </a:spcBef>
              <a:spcAft>
                <a:spcPts val="0"/>
              </a:spcAft>
              <a:defRPr/>
            </a:pPr>
            <a:r>
              <a:rPr lang="en-GB" sz="1400" dirty="0" err="1">
                <a:latin typeface="Century Gothic" pitchFamily="34" charset="0"/>
                <a:ea typeface="+mn-ea"/>
                <a:cs typeface="+mn-cs"/>
              </a:rPr>
              <a:t>N’est</a:t>
            </a:r>
            <a:r>
              <a:rPr lang="en-GB" sz="1400" dirty="0">
                <a:latin typeface="Century Gothic" pitchFamily="34" charset="0"/>
                <a:ea typeface="+mn-ea"/>
                <a:cs typeface="+mn-cs"/>
              </a:rPr>
              <a:t> plus </a:t>
            </a:r>
            <a:r>
              <a:rPr lang="en-GB" sz="1400" dirty="0" err="1">
                <a:latin typeface="Century Gothic" pitchFamily="34" charset="0"/>
                <a:ea typeface="+mn-ea"/>
                <a:cs typeface="+mn-cs"/>
              </a:rPr>
              <a:t>reconnu</a:t>
            </a:r>
            <a:r>
              <a:rPr lang="en-GB" sz="1400" dirty="0">
                <a:latin typeface="Century Gothic" pitchFamily="34" charset="0"/>
                <a:ea typeface="+mn-ea"/>
                <a:cs typeface="+mn-cs"/>
              </a:rPr>
              <a:t> </a:t>
            </a:r>
            <a:r>
              <a:rPr lang="en-GB" sz="1400" dirty="0" err="1">
                <a:latin typeface="Century Gothic" pitchFamily="34" charset="0"/>
                <a:ea typeface="+mn-ea"/>
                <a:cs typeface="+mn-cs"/>
              </a:rPr>
              <a:t>comme</a:t>
            </a:r>
            <a:r>
              <a:rPr lang="en-GB" sz="1400" dirty="0">
                <a:latin typeface="Century Gothic" pitchFamily="34" charset="0"/>
                <a:ea typeface="+mn-ea"/>
                <a:cs typeface="+mn-cs"/>
              </a:rPr>
              <a:t> un record</a:t>
            </a:r>
          </a:p>
        </p:txBody>
      </p:sp>
      <p:sp>
        <p:nvSpPr>
          <p:cNvPr id="54" name="Oval 53"/>
          <p:cNvSpPr/>
          <p:nvPr/>
        </p:nvSpPr>
        <p:spPr>
          <a:xfrm>
            <a:off x="1116013" y="2205038"/>
            <a:ext cx="142875" cy="144462"/>
          </a:xfrm>
          <a:prstGeom prst="ellips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TextBox 55"/>
          <p:cNvSpPr txBox="1"/>
          <p:nvPr/>
        </p:nvSpPr>
        <p:spPr>
          <a:xfrm>
            <a:off x="1259632" y="1628800"/>
            <a:ext cx="1656184" cy="307777"/>
          </a:xfrm>
          <a:prstGeom prst="rect">
            <a:avLst/>
          </a:prstGeom>
          <a:solidFill>
            <a:schemeClr val="bg1"/>
          </a:solidFill>
          <a:effectLst>
            <a:softEdge rad="63500"/>
          </a:effectLst>
        </p:spPr>
        <p:txBody>
          <a:bodyPr>
            <a:spAutoFit/>
          </a:bodyPr>
          <a:lstStyle/>
          <a:p>
            <a:pPr fontAlgn="auto">
              <a:spcBef>
                <a:spcPts val="0"/>
              </a:spcBef>
              <a:spcAft>
                <a:spcPts val="0"/>
              </a:spcAft>
              <a:defRPr/>
            </a:pPr>
            <a:r>
              <a:rPr lang="en-GB" sz="1400" dirty="0">
                <a:latin typeface="Century Gothic" pitchFamily="34" charset="0"/>
                <a:ea typeface="+mn-ea"/>
                <a:cs typeface="+mn-cs"/>
              </a:rPr>
              <a:t>Nouveau record</a:t>
            </a:r>
          </a:p>
        </p:txBody>
      </p:sp>
      <p:sp>
        <p:nvSpPr>
          <p:cNvPr id="26653" name="Rectangle 56"/>
          <p:cNvSpPr>
            <a:spLocks noChangeArrowheads="1"/>
          </p:cNvSpPr>
          <p:nvPr/>
        </p:nvSpPr>
        <p:spPr bwMode="auto">
          <a:xfrm>
            <a:off x="5584825" y="3727450"/>
            <a:ext cx="920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1200" b="1">
                <a:solidFill>
                  <a:srgbClr val="000000"/>
                </a:solidFill>
                <a:latin typeface="Century Gothic" charset="0"/>
              </a:rPr>
              <a:t>G. Obree </a:t>
            </a:r>
            <a:endParaRPr lang="en-GB" altLang="x-none" sz="1200" b="1"/>
          </a:p>
        </p:txBody>
      </p:sp>
      <p:pic>
        <p:nvPicPr>
          <p:cNvPr id="71" name="chart"/>
          <p:cNvPicPr>
            <a:picLocks noChangeAspect="1"/>
          </p:cNvPicPr>
          <p:nvPr/>
        </p:nvPicPr>
        <p:blipFill>
          <a:blip r:embed="rId8">
            <a:extLst>
              <a:ext uri="{28A0092B-C50C-407E-A947-70E740481C1C}">
                <a14:useLocalDpi xmlns:a14="http://schemas.microsoft.com/office/drawing/2010/main" val="0"/>
              </a:ext>
            </a:extLst>
          </a:blip>
          <a:srcRect r="20000"/>
          <a:stretch>
            <a:fillRect/>
          </a:stretch>
        </p:blipFill>
        <p:spPr bwMode="auto">
          <a:xfrm>
            <a:off x="7643813" y="2492375"/>
            <a:ext cx="1235075" cy="1008063"/>
          </a:xfrm>
          <a:prstGeom prst="rect">
            <a:avLst/>
          </a:prstGeom>
          <a:noFill/>
          <a:ln w="9525">
            <a:solidFill>
              <a:srgbClr val="FF0000"/>
            </a:solidFill>
            <a:miter lim="800000"/>
            <a:headEnd/>
            <a:tailEnd/>
          </a:ln>
          <a:effectLst>
            <a:outerShdw blurRad="63500" dist="38100" dir="18900000" algn="b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
        <p:nvSpPr>
          <p:cNvPr id="26655" name="Text Box 14"/>
          <p:cNvSpPr txBox="1">
            <a:spLocks noChangeArrowheads="1"/>
          </p:cNvSpPr>
          <p:nvPr/>
        </p:nvSpPr>
        <p:spPr bwMode="auto">
          <a:xfrm>
            <a:off x="7683500" y="2492375"/>
            <a:ext cx="11525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2860" rIns="27432"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US" altLang="x-none" sz="1200" b="1">
                <a:solidFill>
                  <a:schemeClr val="bg1"/>
                </a:solidFill>
                <a:latin typeface="Century Gothic" charset="0"/>
              </a:rPr>
              <a:t>B. Wiggins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b="23170"/>
          <a:stretch>
            <a:fillRect/>
          </a:stretch>
        </p:blipFill>
        <p:spPr bwMode="auto">
          <a:xfrm>
            <a:off x="-1588" y="2209800"/>
            <a:ext cx="9145588" cy="46751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4813"/>
            <a:ext cx="2822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331913" y="1700213"/>
            <a:ext cx="6946900" cy="585787"/>
          </a:xfrm>
          <a:prstGeom prst="rect">
            <a:avLst/>
          </a:prstGeom>
          <a:noFill/>
        </p:spPr>
        <p:txBody>
          <a:bodyPr>
            <a:spAutoFit/>
          </a:bodyPr>
          <a:lstStyle/>
          <a:p>
            <a:pPr fontAlgn="auto">
              <a:spcBef>
                <a:spcPts val="0"/>
              </a:spcBef>
              <a:spcAft>
                <a:spcPts val="0"/>
              </a:spcAft>
              <a:defRPr/>
            </a:pPr>
            <a:r>
              <a:rPr lang="fr-FR" sz="3200" dirty="0">
                <a:solidFill>
                  <a:schemeClr val="accent3">
                    <a:lumMod val="75000"/>
                  </a:schemeClr>
                </a:solidFill>
                <a:latin typeface="Arial" panose="020B0604020202020204" pitchFamily="34" charset="0"/>
                <a:ea typeface="Cambria" panose="02040503050406030204" pitchFamily="18" charset="0"/>
                <a:cs typeface="Times New Roman" panose="02020603050405020304" pitchFamily="18" charset="0"/>
              </a:rPr>
              <a:t>Promouvoir le dialogue et la réflexion</a:t>
            </a:r>
            <a:r>
              <a:rPr lang="en-GB" sz="3200" dirty="0">
                <a:solidFill>
                  <a:schemeClr val="accent3">
                    <a:lumMod val="75000"/>
                  </a:schemeClr>
                </a:solidFill>
                <a:latin typeface="Century Gothic" pitchFamily="34" charset="0"/>
                <a:ea typeface="+mn-ea"/>
                <a:cs typeface="+mn-cs"/>
              </a:rPr>
              <a:t> </a:t>
            </a:r>
            <a:endParaRPr lang="pt-BR" sz="3200" dirty="0">
              <a:solidFill>
                <a:schemeClr val="accent3">
                  <a:lumMod val="75000"/>
                </a:schemeClr>
              </a:solidFill>
              <a:latin typeface="Century Gothic" pitchFamily="34" charset="0"/>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3" name="Text Box 13"/>
          <p:cNvSpPr txBox="1">
            <a:spLocks noChangeArrowheads="1"/>
          </p:cNvSpPr>
          <p:nvPr/>
        </p:nvSpPr>
        <p:spPr bwMode="auto">
          <a:xfrm>
            <a:off x="8789988" y="6130925"/>
            <a:ext cx="428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A44B6D4A-2DC0-864A-9DF7-E65F0C6926FE}" type="slidenum">
              <a:rPr lang="en-GB" altLang="en-US" sz="1400" b="1">
                <a:solidFill>
                  <a:schemeClr val="bg1"/>
                </a:solidFill>
                <a:latin typeface="Century Gothic" charset="0"/>
                <a:ea typeface="ＭＳ Ｐゴシック" charset="-128"/>
              </a:rPr>
              <a:pPr algn="ctr"/>
              <a:t>2</a:t>
            </a:fld>
            <a:endParaRPr lang="en-GB" altLang="en-US" sz="1400" b="1">
              <a:solidFill>
                <a:schemeClr val="bg1"/>
              </a:solidFill>
              <a:latin typeface="Century Gothic" charset="0"/>
              <a:ea typeface="ＭＳ Ｐゴシック" charset="-128"/>
            </a:endParaRPr>
          </a:p>
        </p:txBody>
      </p:sp>
      <p:pic>
        <p:nvPicPr>
          <p:cNvPr id="10244" name="Picture 14" descr="engage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3059113" y="6524625"/>
            <a:ext cx="3060700"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Jouer</a:t>
            </a:r>
            <a:endParaRPr lang="en-GB" sz="2000" dirty="0">
              <a:solidFill>
                <a:schemeClr val="tx1"/>
              </a:solidFill>
              <a:latin typeface="Century Gothic" pitchFamily="34" charset="0"/>
            </a:endParaRPr>
          </a:p>
        </p:txBody>
      </p:sp>
      <p:sp>
        <p:nvSpPr>
          <p:cNvPr id="21" name="Rectangle 20"/>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Décider</a:t>
            </a:r>
            <a:endParaRPr lang="en-GB" sz="2000" dirty="0">
              <a:solidFill>
                <a:schemeClr val="tx1"/>
              </a:solidFill>
              <a:latin typeface="Century Gothic" pitchFamily="34" charset="0"/>
            </a:endParaRPr>
          </a:p>
        </p:txBody>
      </p:sp>
      <p:sp>
        <p:nvSpPr>
          <p:cNvPr id="24" name="Rounded Rectangle 23"/>
          <p:cNvSpPr>
            <a:spLocks noChangeArrowheads="1"/>
          </p:cNvSpPr>
          <p:nvPr/>
        </p:nvSpPr>
        <p:spPr bwMode="auto">
          <a:xfrm>
            <a:off x="-98425" y="6511925"/>
            <a:ext cx="3230563"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S'engager</a:t>
            </a:r>
            <a:endParaRPr lang="en-GB" sz="2000" b="1" dirty="0">
              <a:solidFill>
                <a:schemeClr val="bg1"/>
              </a:solidFill>
              <a:latin typeface="Century Gothic" pitchFamily="34" charset="0"/>
              <a:ea typeface="+mn-ea"/>
              <a:cs typeface="+mn-cs"/>
            </a:endParaRPr>
          </a:p>
        </p:txBody>
      </p:sp>
      <p:sp>
        <p:nvSpPr>
          <p:cNvPr id="17" name="Rectangle 16"/>
          <p:cNvSpPr>
            <a:spLocks noChangeArrowheads="1"/>
          </p:cNvSpPr>
          <p:nvPr/>
        </p:nvSpPr>
        <p:spPr bwMode="auto">
          <a:xfrm>
            <a:off x="0" y="4964113"/>
            <a:ext cx="36718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500" b="1">
                <a:latin typeface="Century Gothic" charset="0"/>
              </a:rPr>
              <a:t>Acceptez-vous cette réponse ?</a:t>
            </a:r>
            <a:endParaRPr lang="en-GB" altLang="x-none" sz="3500" b="1"/>
          </a:p>
        </p:txBody>
      </p:sp>
      <p:grpSp>
        <p:nvGrpSpPr>
          <p:cNvPr id="10249" name="Group 32"/>
          <p:cNvGrpSpPr>
            <a:grpSpLocks/>
          </p:cNvGrpSpPr>
          <p:nvPr/>
        </p:nvGrpSpPr>
        <p:grpSpPr bwMode="auto">
          <a:xfrm>
            <a:off x="241300" y="836613"/>
            <a:ext cx="8723313" cy="3960812"/>
            <a:chOff x="240802" y="836712"/>
            <a:chExt cx="8723686" cy="3960440"/>
          </a:xfrm>
        </p:grpSpPr>
        <p:sp>
          <p:nvSpPr>
            <p:cNvPr id="30" name="Rectangle 29"/>
            <p:cNvSpPr>
              <a:spLocks noChangeArrowheads="1"/>
            </p:cNvSpPr>
            <p:nvPr/>
          </p:nvSpPr>
          <p:spPr bwMode="auto">
            <a:xfrm>
              <a:off x="251520" y="836712"/>
              <a:ext cx="8712968" cy="3960440"/>
            </a:xfrm>
            <a:prstGeom prst="rect">
              <a:avLst/>
            </a:prstGeom>
            <a:solidFill>
              <a:schemeClr val="bg1"/>
            </a:solidFill>
            <a:ln>
              <a:noFill/>
            </a:ln>
            <a:effectLst>
              <a:outerShdw blurRad="63500" dist="635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10257" name="Picture 24" descr="email.png"/>
            <p:cNvPicPr>
              <a:picLocks noChangeAspect="1"/>
            </p:cNvPicPr>
            <p:nvPr/>
          </p:nvPicPr>
          <p:blipFill>
            <a:blip r:embed="rId4">
              <a:extLst>
                <a:ext uri="{28A0092B-C50C-407E-A947-70E740481C1C}">
                  <a14:useLocalDpi xmlns:a14="http://schemas.microsoft.com/office/drawing/2010/main" val="0"/>
                </a:ext>
              </a:extLst>
            </a:blip>
            <a:srcRect b="70370"/>
            <a:stretch>
              <a:fillRect/>
            </a:stretch>
          </p:blipFill>
          <p:spPr bwMode="auto">
            <a:xfrm>
              <a:off x="240802" y="836712"/>
              <a:ext cx="8723685"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TextBox 13"/>
            <p:cNvSpPr txBox="1">
              <a:spLocks noChangeArrowheads="1"/>
            </p:cNvSpPr>
            <p:nvPr/>
          </p:nvSpPr>
          <p:spPr bwMode="auto">
            <a:xfrm>
              <a:off x="611560" y="1772816"/>
              <a:ext cx="6696744"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 pos="1252538" algn="l"/>
                </a:tabLst>
                <a:defRPr>
                  <a:solidFill>
                    <a:schemeClr val="tx1"/>
                  </a:solidFill>
                  <a:latin typeface="Calibri" charset="0"/>
                </a:defRPr>
              </a:lvl1pPr>
              <a:lvl2pPr marL="742950" indent="-285750">
                <a:tabLst>
                  <a:tab pos="533400" algn="l"/>
                  <a:tab pos="1252538" algn="l"/>
                </a:tabLst>
                <a:defRPr>
                  <a:solidFill>
                    <a:schemeClr val="tx1"/>
                  </a:solidFill>
                  <a:latin typeface="Calibri" charset="0"/>
                </a:defRPr>
              </a:lvl2pPr>
              <a:lvl3pPr marL="1143000" indent="-228600">
                <a:tabLst>
                  <a:tab pos="533400" algn="l"/>
                  <a:tab pos="1252538" algn="l"/>
                </a:tabLst>
                <a:defRPr>
                  <a:solidFill>
                    <a:schemeClr val="tx1"/>
                  </a:solidFill>
                  <a:latin typeface="Calibri" charset="0"/>
                </a:defRPr>
              </a:lvl3pPr>
              <a:lvl4pPr marL="1600200" indent="-228600">
                <a:tabLst>
                  <a:tab pos="533400" algn="l"/>
                  <a:tab pos="1252538" algn="l"/>
                </a:tabLst>
                <a:defRPr>
                  <a:solidFill>
                    <a:schemeClr val="tx1"/>
                  </a:solidFill>
                  <a:latin typeface="Calibri" charset="0"/>
                </a:defRPr>
              </a:lvl4pPr>
              <a:lvl5pPr marL="2057400" indent="-228600">
                <a:tabLst>
                  <a:tab pos="533400" algn="l"/>
                  <a:tab pos="1252538" algn="l"/>
                </a:tabLst>
                <a:defRPr>
                  <a:solidFill>
                    <a:schemeClr val="tx1"/>
                  </a:solidFill>
                  <a:latin typeface="Calibri" charset="0"/>
                </a:defRPr>
              </a:lvl5pPr>
              <a:lvl6pPr marL="2514600" indent="-228600" fontAlgn="base">
                <a:spcBef>
                  <a:spcPct val="0"/>
                </a:spcBef>
                <a:spcAft>
                  <a:spcPct val="0"/>
                </a:spcAft>
                <a:tabLst>
                  <a:tab pos="533400" algn="l"/>
                  <a:tab pos="1252538" algn="l"/>
                </a:tabLst>
                <a:defRPr>
                  <a:solidFill>
                    <a:schemeClr val="tx1"/>
                  </a:solidFill>
                  <a:latin typeface="Calibri" charset="0"/>
                </a:defRPr>
              </a:lvl6pPr>
              <a:lvl7pPr marL="2971800" indent="-228600" fontAlgn="base">
                <a:spcBef>
                  <a:spcPct val="0"/>
                </a:spcBef>
                <a:spcAft>
                  <a:spcPct val="0"/>
                </a:spcAft>
                <a:tabLst>
                  <a:tab pos="533400" algn="l"/>
                  <a:tab pos="1252538" algn="l"/>
                </a:tabLst>
                <a:defRPr>
                  <a:solidFill>
                    <a:schemeClr val="tx1"/>
                  </a:solidFill>
                  <a:latin typeface="Calibri" charset="0"/>
                </a:defRPr>
              </a:lvl7pPr>
              <a:lvl8pPr marL="3429000" indent="-228600" fontAlgn="base">
                <a:spcBef>
                  <a:spcPct val="0"/>
                </a:spcBef>
                <a:spcAft>
                  <a:spcPct val="0"/>
                </a:spcAft>
                <a:tabLst>
                  <a:tab pos="533400" algn="l"/>
                  <a:tab pos="1252538" algn="l"/>
                </a:tabLst>
                <a:defRPr>
                  <a:solidFill>
                    <a:schemeClr val="tx1"/>
                  </a:solidFill>
                  <a:latin typeface="Calibri" charset="0"/>
                </a:defRPr>
              </a:lvl8pPr>
              <a:lvl9pPr marL="3886200" indent="-228600" fontAlgn="base">
                <a:spcBef>
                  <a:spcPct val="0"/>
                </a:spcBef>
                <a:spcAft>
                  <a:spcPct val="0"/>
                </a:spcAft>
                <a:tabLst>
                  <a:tab pos="533400" algn="l"/>
                  <a:tab pos="1252538" algn="l"/>
                </a:tabLst>
                <a:defRPr>
                  <a:solidFill>
                    <a:schemeClr val="tx1"/>
                  </a:solidFill>
                  <a:latin typeface="Calibri" charset="0"/>
                </a:defRPr>
              </a:lvl9pPr>
            </a:lstStyle>
            <a:p>
              <a:pPr>
                <a:spcAft>
                  <a:spcPts val="600"/>
                </a:spcAft>
              </a:pPr>
              <a:r>
                <a:rPr lang="en-GB" altLang="x-none">
                  <a:latin typeface="Century Gothic" charset="0"/>
                </a:rPr>
                <a:t>     </a:t>
              </a:r>
              <a:r>
                <a:rPr lang="en-GB" altLang="x-none" b="1">
                  <a:latin typeface="Century Gothic" charset="0"/>
                </a:rPr>
                <a:t>From: 	</a:t>
              </a:r>
              <a:r>
                <a:rPr lang="en-GB" altLang="x-none">
                  <a:latin typeface="Century Gothic" charset="0"/>
                </a:rPr>
                <a:t>La Fédération Internationale du Cyclisme</a:t>
              </a:r>
            </a:p>
            <a:p>
              <a:pPr>
                <a:spcAft>
                  <a:spcPts val="600"/>
                </a:spcAft>
              </a:pPr>
              <a:r>
                <a:rPr lang="en-GB" altLang="x-none">
                  <a:latin typeface="Century Gothic" charset="0"/>
                </a:rPr>
                <a:t>     </a:t>
              </a:r>
              <a:r>
                <a:rPr lang="en-GB" altLang="x-none" b="1">
                  <a:latin typeface="Century Gothic" charset="0"/>
                </a:rPr>
                <a:t>To: 	</a:t>
              </a:r>
              <a:r>
                <a:rPr lang="en-GB" altLang="x-none">
                  <a:latin typeface="Century Gothic" charset="0"/>
                </a:rPr>
                <a:t>Equipe nationale</a:t>
              </a:r>
            </a:p>
            <a:p>
              <a:pPr>
                <a:spcBef>
                  <a:spcPts val="600"/>
                </a:spcBef>
              </a:pPr>
              <a:r>
                <a:rPr lang="en-GB" altLang="x-none">
                  <a:latin typeface="Century Gothic" charset="0"/>
                </a:rPr>
                <a:t>Nous avons rejeté le concept de votre vélo. </a:t>
              </a:r>
            </a:p>
            <a:p>
              <a:pPr>
                <a:spcBef>
                  <a:spcPts val="600"/>
                </a:spcBef>
              </a:pPr>
              <a:r>
                <a:rPr lang="en-GB" altLang="x-none">
                  <a:latin typeface="Century Gothic" charset="0"/>
                </a:rPr>
                <a:t>Nos règles stipulent que les avant-bras des cyclistes doivent être parallèles au sol pendant toute la durée de    la course.</a:t>
              </a:r>
            </a:p>
          </p:txBody>
        </p:sp>
        <p:sp>
          <p:nvSpPr>
            <p:cNvPr id="10259" name="TextBox 15"/>
            <p:cNvSpPr txBox="1">
              <a:spLocks noChangeArrowheads="1"/>
            </p:cNvSpPr>
            <p:nvPr/>
          </p:nvSpPr>
          <p:spPr bwMode="auto">
            <a:xfrm>
              <a:off x="8384706" y="2998693"/>
              <a:ext cx="579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600">
                  <a:solidFill>
                    <a:srgbClr val="009900"/>
                  </a:solidFill>
                  <a:sym typeface="Wingdings" charset="2"/>
                </a:rPr>
                <a:t></a:t>
              </a:r>
              <a:endParaRPr lang="en-GB" altLang="x-none" sz="3600">
                <a:solidFill>
                  <a:srgbClr val="009900"/>
                </a:solidFill>
              </a:endParaRPr>
            </a:p>
          </p:txBody>
        </p:sp>
        <p:sp>
          <p:nvSpPr>
            <p:cNvPr id="10260" name="Rectangle 1"/>
            <p:cNvSpPr>
              <a:spLocks noChangeArrowheads="1"/>
            </p:cNvSpPr>
            <p:nvPr/>
          </p:nvSpPr>
          <p:spPr bwMode="auto">
            <a:xfrm>
              <a:off x="611560" y="3894147"/>
              <a:ext cx="64087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a:latin typeface="Century Gothic" charset="0"/>
                </a:rPr>
                <a:t>Ce design donne un </a:t>
              </a:r>
              <a:r>
                <a:rPr lang="en-GB" altLang="x-none" sz="2000" b="1">
                  <a:latin typeface="Century Gothic" charset="0"/>
                </a:rPr>
                <a:t>avantage antisportif </a:t>
              </a:r>
              <a:r>
                <a:rPr lang="en-GB" altLang="x-none" sz="2000">
                  <a:latin typeface="Century Gothic" charset="0"/>
                </a:rPr>
                <a:t>à vos cyclistes </a:t>
              </a:r>
              <a:r>
                <a:rPr lang="en-GB" altLang="x-none" sz="2000" b="1">
                  <a:latin typeface="Century Gothic" charset="0"/>
                </a:rPr>
                <a:t>par rapport aux autres coureurs.</a:t>
              </a:r>
              <a:endParaRPr lang="en-GB" altLang="x-none" sz="2000"/>
            </a:p>
          </p:txBody>
        </p:sp>
        <p:sp>
          <p:nvSpPr>
            <p:cNvPr id="29" name="Rectangle 28"/>
            <p:cNvSpPr/>
            <p:nvPr/>
          </p:nvSpPr>
          <p:spPr>
            <a:xfrm>
              <a:off x="251915" y="836712"/>
              <a:ext cx="8712573" cy="39604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262" name="Picture 30" descr="bike silhouette 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9983" y="2708920"/>
              <a:ext cx="1248440" cy="10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31" descr="bike silhouette 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39983" y="3789040"/>
              <a:ext cx="126945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50" name="TextBox 33"/>
          <p:cNvSpPr txBox="1">
            <a:spLocks noChangeArrowheads="1"/>
          </p:cNvSpPr>
          <p:nvPr/>
        </p:nvSpPr>
        <p:spPr bwMode="auto">
          <a:xfrm>
            <a:off x="8456613" y="4078288"/>
            <a:ext cx="579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600" b="1" i="1">
                <a:solidFill>
                  <a:srgbClr val="FF0000"/>
                </a:solidFill>
              </a:rPr>
              <a:t>x</a:t>
            </a:r>
          </a:p>
        </p:txBody>
      </p:sp>
      <p:grpSp>
        <p:nvGrpSpPr>
          <p:cNvPr id="4" name="Group 21"/>
          <p:cNvGrpSpPr>
            <a:grpSpLocks/>
          </p:cNvGrpSpPr>
          <p:nvPr/>
        </p:nvGrpSpPr>
        <p:grpSpPr bwMode="auto">
          <a:xfrm>
            <a:off x="3492500" y="4868863"/>
            <a:ext cx="5651500" cy="1441450"/>
            <a:chOff x="209515" y="5637005"/>
            <a:chExt cx="6882765" cy="1569660"/>
          </a:xfrm>
        </p:grpSpPr>
        <p:sp>
          <p:nvSpPr>
            <p:cNvPr id="36" name="Rounded Rectangle 35"/>
            <p:cNvSpPr/>
            <p:nvPr/>
          </p:nvSpPr>
          <p:spPr>
            <a:xfrm>
              <a:off x="209515" y="5694497"/>
              <a:ext cx="6882765" cy="1512168"/>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255" name="TextBox 36"/>
            <p:cNvSpPr txBox="1">
              <a:spLocks noChangeArrowheads="1"/>
            </p:cNvSpPr>
            <p:nvPr/>
          </p:nvSpPr>
          <p:spPr bwMode="auto">
            <a:xfrm>
              <a:off x="384889" y="5637005"/>
              <a:ext cx="64853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800">
                  <a:solidFill>
                    <a:schemeClr val="bg1"/>
                  </a:solidFill>
                  <a:latin typeface="Century Gothic" charset="0"/>
                </a:rPr>
                <a:t>Est-ce que le design des vélos peut donner un avantage antisportif aux cyclistes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4" descr="LEU logos.jpg"/>
          <p:cNvPicPr>
            <a:picLocks noChangeAspect="1"/>
          </p:cNvPicPr>
          <p:nvPr/>
        </p:nvPicPr>
        <p:blipFill>
          <a:blip r:embed="rId4">
            <a:extLst>
              <a:ext uri="{28A0092B-C50C-407E-A947-70E740481C1C}">
                <a14:useLocalDpi xmlns:a14="http://schemas.microsoft.com/office/drawing/2010/main" val="0"/>
              </a:ext>
            </a:extLst>
          </a:blip>
          <a:srcRect l="19289" t="16766" r="20074" b="28952"/>
          <a:stretch>
            <a:fillRect/>
          </a:stretch>
        </p:blipFill>
        <p:spPr bwMode="auto">
          <a:xfrm>
            <a:off x="7451725" y="3357563"/>
            <a:ext cx="129698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8"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335088" y="2509838"/>
            <a:ext cx="6264275" cy="292100"/>
          </a:xfrm>
          <a:prstGeom prst="rect">
            <a:avLst/>
          </a:prstGeom>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nouvelles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générations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à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s’impliquer</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dans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enjeux</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des sciences </a:t>
            </a:r>
          </a:p>
        </p:txBody>
      </p:sp>
      <p:pic>
        <p:nvPicPr>
          <p:cNvPr id="2867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52498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413" y="4367213"/>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4394200"/>
            <a:ext cx="9128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4362450"/>
            <a:ext cx="1181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2088" y="5241925"/>
            <a:ext cx="6111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775" y="3605213"/>
            <a:ext cx="6016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875" y="5294313"/>
            <a:ext cx="1406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8625" y="4324350"/>
            <a:ext cx="1824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6100" y="3517900"/>
            <a:ext cx="495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TextBox 17"/>
          <p:cNvSpPr txBox="1">
            <a:spLocks noChangeArrowheads="1"/>
          </p:cNvSpPr>
          <p:nvPr/>
        </p:nvSpPr>
        <p:spPr bwMode="auto">
          <a:xfrm>
            <a:off x="7667625" y="4465638"/>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t>TRACES</a:t>
            </a:r>
            <a:endParaRPr lang="pt-BR" altLang="x-none"/>
          </a:p>
        </p:txBody>
      </p:sp>
      <p:pic>
        <p:nvPicPr>
          <p:cNvPr id="28687" name="Picture 16"/>
          <p:cNvPicPr>
            <a:picLocks noChangeAspect="1" noChangeArrowheads="1"/>
          </p:cNvPicPr>
          <p:nvPr/>
        </p:nvPicPr>
        <p:blipFill>
          <a:blip r:embed="rId15">
            <a:extLst>
              <a:ext uri="{28A0092B-C50C-407E-A947-70E740481C1C}">
                <a14:useLocalDpi xmlns:a14="http://schemas.microsoft.com/office/drawing/2010/main" val="0"/>
              </a:ext>
            </a:extLst>
          </a:blip>
          <a:srcRect l="12569" r="40408"/>
          <a:stretch>
            <a:fillRect/>
          </a:stretch>
        </p:blipFill>
        <p:spPr bwMode="auto">
          <a:xfrm>
            <a:off x="4068763" y="5264150"/>
            <a:ext cx="11033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80063" y="3543300"/>
            <a:ext cx="855662"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39975" y="5311775"/>
            <a:ext cx="12207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538" y="3429000"/>
            <a:ext cx="87788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0975" y="3213100"/>
            <a:ext cx="8782050" cy="2663825"/>
          </a:xfrm>
          <a:prstGeom prst="rect">
            <a:avLst/>
          </a:prstGeom>
          <a:noFill/>
          <a:ln w="6350">
            <a:solidFill>
              <a:srgbClr val="0091C4"/>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8692" name="ZoneTexte 5"/>
          <p:cNvSpPr txBox="1">
            <a:spLocks noChangeArrowheads="1"/>
          </p:cNvSpPr>
          <p:nvPr/>
        </p:nvSpPr>
        <p:spPr bwMode="auto">
          <a:xfrm>
            <a:off x="1905000" y="6488113"/>
            <a:ext cx="55626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600">
                <a:latin typeface="Century Gothic" charset="0"/>
                <a:ea typeface="Century Gothic" charset="0"/>
                <a:cs typeface="Century Gothic" charset="0"/>
              </a:rPr>
              <a:t>Pour plus d’informations, visitez engagingscience.eu/fr </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258888" y="2095500"/>
            <a:ext cx="7850187"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t/>
            </a:r>
            <a:br>
              <a:rPr lang="en-GB" altLang="x-none" sz="3200"/>
            </a:br>
            <a:endParaRPr lang="en-GB" altLang="x-none" sz="3000">
              <a:latin typeface="Century Gothic" charset="0"/>
            </a:endParaRPr>
          </a:p>
        </p:txBody>
      </p:sp>
      <p:sp>
        <p:nvSpPr>
          <p:cNvPr id="10" name="Rectangle 9"/>
          <p:cNvSpPr>
            <a:spLocks noChangeArrowheads="1"/>
          </p:cNvSpPr>
          <p:nvPr/>
        </p:nvSpPr>
        <p:spPr bwMode="auto">
          <a:xfrm>
            <a:off x="6043613" y="6161088"/>
            <a:ext cx="2706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389E2A"/>
                </a:solidFill>
                <a:latin typeface="Century Gothic" charset="0"/>
              </a:rPr>
              <a:t>Démarche scientifique</a:t>
            </a:r>
            <a:endParaRPr lang="en-GB" altLang="x-none">
              <a:solidFill>
                <a:srgbClr val="389E2A"/>
              </a:solidFill>
            </a:endParaRPr>
          </a:p>
        </p:txBody>
      </p:sp>
      <p:sp>
        <p:nvSpPr>
          <p:cNvPr id="11" name="Rectangle 10"/>
          <p:cNvSpPr>
            <a:spLocks noChangeArrowheads="1"/>
          </p:cNvSpPr>
          <p:nvPr/>
        </p:nvSpPr>
        <p:spPr bwMode="auto">
          <a:xfrm>
            <a:off x="3779838" y="6169025"/>
            <a:ext cx="153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008EC0"/>
                </a:solidFill>
                <a:latin typeface="Century Gothic" charset="0"/>
              </a:rPr>
              <a:t>Notions clés</a:t>
            </a:r>
            <a:endParaRPr lang="en-GB" altLang="x-none">
              <a:solidFill>
                <a:srgbClr val="008EC0"/>
              </a:solidFill>
            </a:endParaRPr>
          </a:p>
        </p:txBody>
      </p:sp>
      <p:pic>
        <p:nvPicPr>
          <p:cNvPr id="12" name="Picture 11" descr="citiz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6092825"/>
            <a:ext cx="555625" cy="5095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knowled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6105525"/>
            <a:ext cx="647700" cy="4968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rot="16200000">
            <a:off x="-249238" y="2252663"/>
            <a:ext cx="2016125" cy="1016000"/>
          </a:xfrm>
          <a:prstGeom prst="rect">
            <a:avLst/>
          </a:prstGeom>
        </p:spPr>
        <p:txBody>
          <a:bodyPr>
            <a:spAutoFit/>
          </a:bodyPr>
          <a:lstStyle/>
          <a:p>
            <a:pPr algn="ctr">
              <a:spcBef>
                <a:spcPts val="1800"/>
              </a:spcBef>
              <a:spcAft>
                <a:spcPts val="0"/>
              </a:spcAft>
              <a:defRPr/>
            </a:pPr>
            <a:r>
              <a:rPr lang="en-GB" sz="3000" b="1" dirty="0">
                <a:solidFill>
                  <a:schemeClr val="accent5">
                    <a:lumMod val="40000"/>
                    <a:lumOff val="60000"/>
                  </a:schemeClr>
                </a:solidFill>
                <a:latin typeface="Century Gothic" pitchFamily="34" charset="0"/>
                <a:ea typeface="+mn-ea"/>
                <a:cs typeface="+mn-cs"/>
              </a:rPr>
              <a:t>Forces de contact</a:t>
            </a:r>
            <a:endParaRPr lang="en-GB" sz="3000" dirty="0">
              <a:solidFill>
                <a:schemeClr val="accent5">
                  <a:lumMod val="40000"/>
                  <a:lumOff val="60000"/>
                </a:schemeClr>
              </a:solidFill>
              <a:latin typeface="Century Gothic" pitchFamily="34" charset="0"/>
              <a:ea typeface="+mn-ea"/>
              <a:cs typeface="+mn-cs"/>
            </a:endParaRPr>
          </a:p>
        </p:txBody>
      </p:sp>
      <p:sp>
        <p:nvSpPr>
          <p:cNvPr id="17" name="Rectangle 16"/>
          <p:cNvSpPr/>
          <p:nvPr/>
        </p:nvSpPr>
        <p:spPr>
          <a:xfrm>
            <a:off x="1154113" y="1692275"/>
            <a:ext cx="995362" cy="368300"/>
          </a:xfrm>
          <a:prstGeom prst="rect">
            <a:avLst/>
          </a:prstGeom>
        </p:spPr>
        <p:txBody>
          <a:bodyPr wrap="none" anchor="ctr">
            <a:spAutoFit/>
          </a:bodyPr>
          <a:lstStyle/>
          <a:p>
            <a:pPr fontAlgn="auto">
              <a:spcBef>
                <a:spcPts val="0"/>
              </a:spcBef>
              <a:spcAft>
                <a:spcPts val="0"/>
              </a:spcAft>
              <a:defRPr/>
            </a:pPr>
            <a:r>
              <a:rPr lang="en-GB" b="1" dirty="0">
                <a:solidFill>
                  <a:schemeClr val="bg2">
                    <a:lumMod val="75000"/>
                  </a:schemeClr>
                </a:solidFill>
                <a:latin typeface="Century Gothic" pitchFamily="34" charset="0"/>
                <a:ea typeface="+mn-ea"/>
                <a:cs typeface="+mn-cs"/>
              </a:rPr>
              <a:t>Leçon1</a:t>
            </a:r>
            <a:endParaRPr lang="en-GB" dirty="0">
              <a:solidFill>
                <a:schemeClr val="bg2">
                  <a:lumMod val="75000"/>
                </a:schemeClr>
              </a:solidFill>
              <a:latin typeface="+mn-lt"/>
              <a:ea typeface="+mn-ea"/>
              <a:cs typeface="+mn-cs"/>
            </a:endParaRPr>
          </a:p>
        </p:txBody>
      </p:sp>
      <p:sp>
        <p:nvSpPr>
          <p:cNvPr id="19" name="Rectangle 18"/>
          <p:cNvSpPr>
            <a:spLocks noChangeArrowheads="1"/>
          </p:cNvSpPr>
          <p:nvPr/>
        </p:nvSpPr>
        <p:spPr bwMode="auto">
          <a:xfrm rot="-5400000">
            <a:off x="-551656" y="4633119"/>
            <a:ext cx="263683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3100"/>
              </a:lnSpc>
              <a:spcBef>
                <a:spcPts val="1800"/>
              </a:spcBef>
            </a:pPr>
            <a:r>
              <a:rPr lang="en-GB" altLang="x-none" sz="3000" b="1">
                <a:solidFill>
                  <a:srgbClr val="009900"/>
                </a:solidFill>
                <a:latin typeface="Century Gothic" charset="0"/>
              </a:rPr>
              <a:t>Critiquer des affirmations</a:t>
            </a:r>
            <a:endParaRPr lang="en-GB" altLang="x-none" sz="3000">
              <a:solidFill>
                <a:srgbClr val="009900"/>
              </a:solidFill>
              <a:latin typeface="Century Gothic" charset="0"/>
            </a:endParaRPr>
          </a:p>
        </p:txBody>
      </p:sp>
      <p:sp>
        <p:nvSpPr>
          <p:cNvPr id="21" name="Rectangle 20"/>
          <p:cNvSpPr>
            <a:spLocks noChangeArrowheads="1"/>
          </p:cNvSpPr>
          <p:nvPr/>
        </p:nvSpPr>
        <p:spPr bwMode="auto">
          <a:xfrm>
            <a:off x="1168400" y="982663"/>
            <a:ext cx="510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800"/>
              </a:spcBef>
            </a:pPr>
            <a:r>
              <a:rPr lang="en-GB" altLang="x-none" sz="3600" b="1">
                <a:latin typeface="Century Gothic" charset="0"/>
              </a:rPr>
              <a:t>Objectifs de la leçon :</a:t>
            </a:r>
          </a:p>
        </p:txBody>
      </p:sp>
      <p:sp>
        <p:nvSpPr>
          <p:cNvPr id="14" name="Rectangle 13"/>
          <p:cNvSpPr>
            <a:spLocks noChangeArrowheads="1"/>
          </p:cNvSpPr>
          <p:nvPr/>
        </p:nvSpPr>
        <p:spPr bwMode="auto">
          <a:xfrm>
            <a:off x="1295400" y="4221163"/>
            <a:ext cx="71643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009900"/>
              </a:buClr>
              <a:buSzPct val="70000"/>
              <a:buFont typeface="Wingdings 2" charset="2"/>
              <a:buChar char=""/>
            </a:pPr>
            <a:r>
              <a:rPr lang="en-GB" altLang="x-none" sz="3000">
                <a:latin typeface="Century Gothic" charset="0"/>
              </a:rPr>
              <a:t>Evaluer une affirmation sur la conception des vélos et l’avantage antisportif qu’elle peut donner aux cyclistes</a:t>
            </a:r>
          </a:p>
        </p:txBody>
      </p:sp>
      <p:sp>
        <p:nvSpPr>
          <p:cNvPr id="15" name="Rectangle 14"/>
          <p:cNvSpPr/>
          <p:nvPr/>
        </p:nvSpPr>
        <p:spPr>
          <a:xfrm>
            <a:off x="1295400" y="2060575"/>
            <a:ext cx="7164388" cy="1939925"/>
          </a:xfrm>
          <a:prstGeom prst="rect">
            <a:avLst/>
          </a:prstGeom>
        </p:spPr>
        <p:txBody>
          <a:bodyPr>
            <a:spAutoFit/>
          </a:bodyPr>
          <a:lstStyle/>
          <a:p>
            <a:pPr marL="358775" indent="-358775">
              <a:spcBef>
                <a:spcPts val="0"/>
              </a:spcBef>
              <a:spcAft>
                <a:spcPts val="0"/>
              </a:spcAft>
              <a:buClr>
                <a:schemeClr val="accent5">
                  <a:lumMod val="40000"/>
                  <a:lumOff val="60000"/>
                </a:schemeClr>
              </a:buClr>
              <a:buSzPct val="70000"/>
              <a:buFont typeface="Wingdings 2" pitchFamily="18" charset="2"/>
              <a:buChar char=""/>
              <a:defRPr/>
            </a:pPr>
            <a:r>
              <a:rPr lang="en-GB" sz="3000" dirty="0" err="1">
                <a:solidFill>
                  <a:schemeClr val="bg1">
                    <a:lumMod val="65000"/>
                  </a:schemeClr>
                </a:solidFill>
                <a:latin typeface="Century Gothic" pitchFamily="34" charset="0"/>
                <a:ea typeface="+mn-ea"/>
                <a:cs typeface="+mn-cs"/>
              </a:rPr>
              <a:t>Décrire</a:t>
            </a:r>
            <a:r>
              <a:rPr lang="en-GB" sz="3000" dirty="0">
                <a:solidFill>
                  <a:schemeClr val="bg1">
                    <a:lumMod val="65000"/>
                  </a:schemeClr>
                </a:solidFill>
                <a:latin typeface="Century Gothic" pitchFamily="34" charset="0"/>
                <a:ea typeface="+mn-ea"/>
                <a:cs typeface="+mn-cs"/>
              </a:rPr>
              <a:t> les </a:t>
            </a:r>
            <a:r>
              <a:rPr lang="en-GB" sz="3000" dirty="0" err="1">
                <a:solidFill>
                  <a:schemeClr val="bg1">
                    <a:lumMod val="65000"/>
                  </a:schemeClr>
                </a:solidFill>
                <a:latin typeface="Century Gothic" pitchFamily="34" charset="0"/>
                <a:ea typeface="+mn-ea"/>
                <a:cs typeface="+mn-cs"/>
              </a:rPr>
              <a:t>facteurs</a:t>
            </a:r>
            <a:r>
              <a:rPr lang="en-GB" sz="3000" dirty="0">
                <a:solidFill>
                  <a:schemeClr val="bg1">
                    <a:lumMod val="65000"/>
                  </a:schemeClr>
                </a:solidFill>
                <a:latin typeface="Century Gothic" pitchFamily="34" charset="0"/>
                <a:ea typeface="+mn-ea"/>
                <a:cs typeface="+mn-cs"/>
              </a:rPr>
              <a:t> </a:t>
            </a:r>
            <a:r>
              <a:rPr lang="en-GB" sz="3000" dirty="0" err="1">
                <a:solidFill>
                  <a:schemeClr val="bg1">
                    <a:lumMod val="65000"/>
                  </a:schemeClr>
                </a:solidFill>
                <a:latin typeface="Century Gothic" pitchFamily="34" charset="0"/>
                <a:ea typeface="+mn-ea"/>
                <a:cs typeface="+mn-cs"/>
              </a:rPr>
              <a:t>pouvant</a:t>
            </a:r>
            <a:r>
              <a:rPr lang="en-GB" sz="3000" dirty="0">
                <a:solidFill>
                  <a:schemeClr val="bg1">
                    <a:lumMod val="65000"/>
                  </a:schemeClr>
                </a:solidFill>
                <a:latin typeface="Century Gothic" pitchFamily="34" charset="0"/>
                <a:ea typeface="+mn-ea"/>
                <a:cs typeface="+mn-cs"/>
              </a:rPr>
              <a:t> faire </a:t>
            </a:r>
            <a:r>
              <a:rPr lang="en-GB" sz="3000" dirty="0" err="1">
                <a:solidFill>
                  <a:schemeClr val="bg1">
                    <a:lumMod val="65000"/>
                  </a:schemeClr>
                </a:solidFill>
                <a:latin typeface="Century Gothic" pitchFamily="34" charset="0"/>
                <a:ea typeface="+mn-ea"/>
                <a:cs typeface="+mn-cs"/>
              </a:rPr>
              <a:t>varier</a:t>
            </a:r>
            <a:r>
              <a:rPr lang="en-GB" sz="3000" dirty="0">
                <a:solidFill>
                  <a:schemeClr val="bg1">
                    <a:lumMod val="65000"/>
                  </a:schemeClr>
                </a:solidFill>
                <a:latin typeface="Century Gothic" pitchFamily="34" charset="0"/>
                <a:ea typeface="+mn-ea"/>
                <a:cs typeface="+mn-cs"/>
              </a:rPr>
              <a:t> la force de </a:t>
            </a:r>
            <a:r>
              <a:rPr lang="en-GB" sz="3000" dirty="0" err="1">
                <a:solidFill>
                  <a:schemeClr val="bg1">
                    <a:lumMod val="65000"/>
                  </a:schemeClr>
                </a:solidFill>
                <a:latin typeface="Century Gothic" pitchFamily="34" charset="0"/>
                <a:ea typeface="+mn-ea"/>
                <a:cs typeface="+mn-cs"/>
              </a:rPr>
              <a:t>frottement</a:t>
            </a:r>
            <a:r>
              <a:rPr lang="en-GB" sz="3000" dirty="0">
                <a:solidFill>
                  <a:schemeClr val="bg1">
                    <a:lumMod val="65000"/>
                  </a:schemeClr>
                </a:solidFill>
                <a:latin typeface="Century Gothic" pitchFamily="34" charset="0"/>
                <a:ea typeface="+mn-ea"/>
                <a:cs typeface="+mn-cs"/>
              </a:rPr>
              <a:t> </a:t>
            </a:r>
            <a:r>
              <a:rPr lang="en-GB" sz="3000" dirty="0" err="1">
                <a:solidFill>
                  <a:schemeClr val="bg1">
                    <a:lumMod val="65000"/>
                  </a:schemeClr>
                </a:solidFill>
                <a:latin typeface="Century Gothic" pitchFamily="34" charset="0"/>
                <a:ea typeface="+mn-ea"/>
                <a:cs typeface="+mn-cs"/>
              </a:rPr>
              <a:t>ou</a:t>
            </a:r>
            <a:r>
              <a:rPr lang="en-GB" sz="3000" dirty="0">
                <a:solidFill>
                  <a:schemeClr val="bg1">
                    <a:lumMod val="65000"/>
                  </a:schemeClr>
                </a:solidFill>
                <a:latin typeface="Century Gothic" pitchFamily="34" charset="0"/>
                <a:ea typeface="+mn-ea"/>
                <a:cs typeface="+mn-cs"/>
              </a:rPr>
              <a:t> de </a:t>
            </a:r>
            <a:r>
              <a:rPr lang="en-GB" sz="3000" dirty="0" err="1">
                <a:solidFill>
                  <a:schemeClr val="bg1">
                    <a:lumMod val="65000"/>
                  </a:schemeClr>
                </a:solidFill>
                <a:latin typeface="Century Gothic" pitchFamily="34" charset="0"/>
                <a:ea typeface="+mn-ea"/>
                <a:cs typeface="+mn-cs"/>
              </a:rPr>
              <a:t>traînée</a:t>
            </a:r>
            <a:r>
              <a:rPr lang="en-GB" sz="3000" dirty="0">
                <a:solidFill>
                  <a:schemeClr val="bg1">
                    <a:lumMod val="65000"/>
                  </a:schemeClr>
                </a:solidFill>
                <a:latin typeface="Century Gothic" pitchFamily="34" charset="0"/>
                <a:ea typeface="+mn-ea"/>
                <a:cs typeface="+mn-cs"/>
              </a:rPr>
              <a:t> </a:t>
            </a:r>
            <a:r>
              <a:rPr lang="en-GB" sz="3000" dirty="0" err="1">
                <a:solidFill>
                  <a:schemeClr val="bg1">
                    <a:lumMod val="65000"/>
                  </a:schemeClr>
                </a:solidFill>
                <a:latin typeface="Century Gothic" pitchFamily="34" charset="0"/>
                <a:ea typeface="+mn-ea"/>
                <a:cs typeface="+mn-cs"/>
              </a:rPr>
              <a:t>aérodynamique</a:t>
            </a:r>
            <a:endParaRPr lang="en-GB" sz="3000" dirty="0">
              <a:solidFill>
                <a:schemeClr val="bg1">
                  <a:lumMod val="65000"/>
                </a:schemeClr>
              </a:solidFill>
              <a:latin typeface="Century Gothic" pitchFamily="34" charset="0"/>
              <a:ea typeface="+mn-ea"/>
              <a:cs typeface="+mn-cs"/>
            </a:endParaRPr>
          </a:p>
          <a:p>
            <a:pPr marL="358775" indent="-358775">
              <a:spcBef>
                <a:spcPts val="0"/>
              </a:spcBef>
              <a:spcAft>
                <a:spcPts val="0"/>
              </a:spcAft>
              <a:buClr>
                <a:schemeClr val="accent5">
                  <a:lumMod val="40000"/>
                  <a:lumOff val="60000"/>
                </a:schemeClr>
              </a:buClr>
              <a:buSzPct val="70000"/>
              <a:buFont typeface="Wingdings 2" pitchFamily="18" charset="2"/>
              <a:buChar char=""/>
              <a:defRPr/>
            </a:pPr>
            <a:endParaRPr lang="en-GB" sz="3000" dirty="0">
              <a:solidFill>
                <a:schemeClr val="bg1">
                  <a:lumMod val="65000"/>
                </a:schemeClr>
              </a:solidFill>
              <a:latin typeface="Century Gothic" pitchFamily="34" charset="0"/>
              <a:ea typeface="+mn-ea"/>
              <a:cs typeface="+mn-cs"/>
            </a:endParaRPr>
          </a:p>
        </p:txBody>
      </p:sp>
      <p:sp>
        <p:nvSpPr>
          <p:cNvPr id="18" name="Rectangle 17"/>
          <p:cNvSpPr>
            <a:spLocks noChangeArrowheads="1"/>
          </p:cNvSpPr>
          <p:nvPr/>
        </p:nvSpPr>
        <p:spPr bwMode="auto">
          <a:xfrm>
            <a:off x="1154113" y="3851275"/>
            <a:ext cx="1058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AC7F00"/>
                </a:solidFill>
                <a:latin typeface="Century Gothic" charset="0"/>
              </a:rPr>
              <a:t>Leçon 2</a:t>
            </a:r>
            <a:endParaRPr lang="en-GB" altLang="x-none">
              <a:solidFill>
                <a:srgbClr val="AC7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nodeType="withEffect">
                                  <p:stCondLst>
                                    <p:cond delay="1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7" grpId="0"/>
      <p:bldP spid="19" grpId="0"/>
      <p:bldP spid="21" grpId="0"/>
      <p:bldP spid="14" grpId="0"/>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4572000" y="2276475"/>
            <a:ext cx="4464050" cy="2665413"/>
            <a:chOff x="4572000" y="2276873"/>
            <a:chExt cx="4464496" cy="2664295"/>
          </a:xfrm>
        </p:grpSpPr>
        <p:grpSp>
          <p:nvGrpSpPr>
            <p:cNvPr id="12300" name="Group 19"/>
            <p:cNvGrpSpPr>
              <a:grpSpLocks/>
            </p:cNvGrpSpPr>
            <p:nvPr/>
          </p:nvGrpSpPr>
          <p:grpSpPr bwMode="auto">
            <a:xfrm>
              <a:off x="4794930" y="2276873"/>
              <a:ext cx="4018636" cy="2664295"/>
              <a:chOff x="4794930" y="2276873"/>
              <a:chExt cx="4018636" cy="2664295"/>
            </a:xfrm>
          </p:grpSpPr>
          <p:sp>
            <p:nvSpPr>
              <p:cNvPr id="24" name="Rounded Rectangle 23"/>
              <p:cNvSpPr>
                <a:spLocks noChangeArrowheads="1"/>
              </p:cNvSpPr>
              <p:nvPr/>
            </p:nvSpPr>
            <p:spPr bwMode="auto">
              <a:xfrm>
                <a:off x="4932040" y="2306489"/>
                <a:ext cx="3744416" cy="2634679"/>
              </a:xfrm>
              <a:prstGeom prst="roundRect">
                <a:avLst>
                  <a:gd name="adj" fmla="val 9000"/>
                </a:avLst>
              </a:prstGeom>
              <a:solidFill>
                <a:schemeClr val="bg1"/>
              </a:solidFill>
              <a:ln w="6350">
                <a:solidFill>
                  <a:srgbClr val="00B050"/>
                </a:solidFill>
                <a:round/>
                <a:headEnd/>
                <a:tailEnd/>
              </a:ln>
              <a:effectLst>
                <a:outerShdw blurRad="63500" dist="889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2304" name="TextBox 25"/>
              <p:cNvSpPr txBox="1">
                <a:spLocks noChangeArrowheads="1"/>
              </p:cNvSpPr>
              <p:nvPr/>
            </p:nvSpPr>
            <p:spPr bwMode="auto">
              <a:xfrm>
                <a:off x="4794930" y="3492617"/>
                <a:ext cx="401863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200" b="1">
                    <a:solidFill>
                      <a:srgbClr val="00B050"/>
                    </a:solidFill>
                    <a:latin typeface="Century Gothic" charset="0"/>
                  </a:rPr>
                  <a:t>Est-ce que la conception des vélos peut donner un avantage antisportif aux cyclistes ?</a:t>
                </a:r>
                <a:endParaRPr lang="en-GB" altLang="x-none" sz="2200" b="1">
                  <a:solidFill>
                    <a:srgbClr val="00B050"/>
                  </a:solidFill>
                </a:endParaRPr>
              </a:p>
            </p:txBody>
          </p:sp>
          <p:sp>
            <p:nvSpPr>
              <p:cNvPr id="12305" name="TextBox 26"/>
              <p:cNvSpPr txBox="1">
                <a:spLocks noChangeArrowheads="1"/>
              </p:cNvSpPr>
              <p:nvPr/>
            </p:nvSpPr>
            <p:spPr bwMode="auto">
              <a:xfrm>
                <a:off x="4932626" y="2276873"/>
                <a:ext cx="3752029" cy="46166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Leçon 2</a:t>
                </a:r>
              </a:p>
            </p:txBody>
          </p:sp>
        </p:grpSp>
        <p:sp>
          <p:nvSpPr>
            <p:cNvPr id="12301" name="TextBox 28"/>
            <p:cNvSpPr txBox="1">
              <a:spLocks noChangeArrowheads="1"/>
            </p:cNvSpPr>
            <p:nvPr/>
          </p:nvSpPr>
          <p:spPr bwMode="auto">
            <a:xfrm>
              <a:off x="4572000" y="2705206"/>
              <a:ext cx="4464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500" b="1">
                  <a:latin typeface="Century Gothic" charset="0"/>
                </a:rPr>
                <a:t>Critiquer les affirmations</a:t>
              </a:r>
            </a:p>
          </p:txBody>
        </p:sp>
        <p:sp>
          <p:nvSpPr>
            <p:cNvPr id="12302" name="TextBox 29"/>
            <p:cNvSpPr txBox="1">
              <a:spLocks noChangeArrowheads="1"/>
            </p:cNvSpPr>
            <p:nvPr/>
          </p:nvSpPr>
          <p:spPr bwMode="auto">
            <a:xfrm>
              <a:off x="4994080" y="3147970"/>
              <a:ext cx="360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a:latin typeface="Century Gothic" charset="0"/>
                </a:rPr>
                <a:t>pour répondre</a:t>
              </a:r>
            </a:p>
          </p:txBody>
        </p:sp>
      </p:grpSp>
      <p:grpSp>
        <p:nvGrpSpPr>
          <p:cNvPr id="4" name="Group 18"/>
          <p:cNvGrpSpPr>
            <a:grpSpLocks/>
          </p:cNvGrpSpPr>
          <p:nvPr/>
        </p:nvGrpSpPr>
        <p:grpSpPr bwMode="auto">
          <a:xfrm>
            <a:off x="365125" y="2276475"/>
            <a:ext cx="4292600" cy="2665413"/>
            <a:chOff x="364850" y="2276873"/>
            <a:chExt cx="4292970" cy="2664295"/>
          </a:xfrm>
        </p:grpSpPr>
        <p:sp>
          <p:nvSpPr>
            <p:cNvPr id="43" name="Rounded Rectangle 42"/>
            <p:cNvSpPr>
              <a:spLocks noChangeArrowheads="1"/>
            </p:cNvSpPr>
            <p:nvPr/>
          </p:nvSpPr>
          <p:spPr bwMode="auto">
            <a:xfrm>
              <a:off x="395536" y="2306489"/>
              <a:ext cx="4032448" cy="2634679"/>
            </a:xfrm>
            <a:prstGeom prst="roundRect">
              <a:avLst>
                <a:gd name="adj" fmla="val 9000"/>
              </a:avLst>
            </a:prstGeom>
            <a:solidFill>
              <a:schemeClr val="bg1"/>
            </a:solidFill>
            <a:ln w="6350">
              <a:solidFill>
                <a:schemeClr val="accent1"/>
              </a:solidFill>
              <a:round/>
              <a:headEnd/>
              <a:tailEnd/>
            </a:ln>
            <a:effectLst>
              <a:outerShdw blurRad="63500" dist="889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2296" name="TextBox 20"/>
            <p:cNvSpPr txBox="1">
              <a:spLocks noChangeArrowheads="1"/>
            </p:cNvSpPr>
            <p:nvPr/>
          </p:nvSpPr>
          <p:spPr bwMode="auto">
            <a:xfrm>
              <a:off x="364850" y="3816273"/>
              <a:ext cx="409382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200" b="1">
                  <a:solidFill>
                    <a:srgbClr val="3376D9"/>
                  </a:solidFill>
                  <a:latin typeface="Century Gothic" charset="0"/>
                </a:rPr>
                <a:t>Comment les ingénieurs permettent-ils aux cyclistes d’aller plus vite ?</a:t>
              </a:r>
              <a:endParaRPr lang="en-GB" altLang="x-none" sz="2200" b="1">
                <a:solidFill>
                  <a:srgbClr val="3376D9"/>
                </a:solidFill>
              </a:endParaRPr>
            </a:p>
          </p:txBody>
        </p:sp>
        <p:sp>
          <p:nvSpPr>
            <p:cNvPr id="12297" name="TextBox 21"/>
            <p:cNvSpPr txBox="1">
              <a:spLocks noChangeArrowheads="1"/>
            </p:cNvSpPr>
            <p:nvPr/>
          </p:nvSpPr>
          <p:spPr bwMode="auto">
            <a:xfrm>
              <a:off x="395536" y="2276873"/>
              <a:ext cx="4032448" cy="461665"/>
            </a:xfrm>
            <a:prstGeom prst="rect">
              <a:avLst/>
            </a:prstGeom>
            <a:solidFill>
              <a:srgbClr val="3376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Leçon 1</a:t>
              </a:r>
            </a:p>
          </p:txBody>
        </p:sp>
        <p:sp>
          <p:nvSpPr>
            <p:cNvPr id="12298" name="TextBox 22"/>
            <p:cNvSpPr txBox="1">
              <a:spLocks noChangeArrowheads="1"/>
            </p:cNvSpPr>
            <p:nvPr/>
          </p:nvSpPr>
          <p:spPr bwMode="auto">
            <a:xfrm>
              <a:off x="373852" y="2697418"/>
              <a:ext cx="428396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500">
                  <a:latin typeface="Century Gothic" charset="0"/>
                </a:rPr>
                <a:t>Utiliser </a:t>
              </a:r>
              <a:r>
                <a:rPr lang="en-GB" altLang="x-none" sz="2500" b="1">
                  <a:latin typeface="Century Gothic" charset="0"/>
                </a:rPr>
                <a:t>les preuves </a:t>
              </a:r>
            </a:p>
            <a:p>
              <a:pPr algn="ctr"/>
              <a:r>
                <a:rPr lang="en-GB" altLang="x-none" sz="2500" b="1">
                  <a:latin typeface="Century Gothic" charset="0"/>
                </a:rPr>
                <a:t>scientifiques </a:t>
              </a:r>
            </a:p>
          </p:txBody>
        </p:sp>
        <p:sp>
          <p:nvSpPr>
            <p:cNvPr id="12299" name="TextBox 24"/>
            <p:cNvSpPr txBox="1">
              <a:spLocks noChangeArrowheads="1"/>
            </p:cNvSpPr>
            <p:nvPr/>
          </p:nvSpPr>
          <p:spPr bwMode="auto">
            <a:xfrm>
              <a:off x="413284" y="3479800"/>
              <a:ext cx="417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a:latin typeface="Century Gothic" charset="0"/>
                </a:rPr>
                <a:t>pour répondre</a:t>
              </a:r>
            </a:p>
          </p:txBody>
        </p:sp>
      </p:grpSp>
      <p:sp>
        <p:nvSpPr>
          <p:cNvPr id="32" name="Rectangle 31"/>
          <p:cNvSpPr/>
          <p:nvPr/>
        </p:nvSpPr>
        <p:spPr>
          <a:xfrm>
            <a:off x="3059113" y="6524625"/>
            <a:ext cx="3060700"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solidFill>
                <a:latin typeface="Century Gothic" pitchFamily="34" charset="0"/>
              </a:rPr>
              <a:t>Analyser</a:t>
            </a:r>
          </a:p>
        </p:txBody>
      </p:sp>
      <p:sp>
        <p:nvSpPr>
          <p:cNvPr id="37" name="Rectangle 36"/>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Evaluer</a:t>
            </a:r>
            <a:endParaRPr lang="en-GB" sz="2000" dirty="0">
              <a:solidFill>
                <a:schemeClr val="tx1"/>
              </a:solidFill>
              <a:latin typeface="Century Gothic" pitchFamily="34" charset="0"/>
            </a:endParaRPr>
          </a:p>
        </p:txBody>
      </p:sp>
      <p:sp>
        <p:nvSpPr>
          <p:cNvPr id="38" name="Rounded Rectangle 37"/>
          <p:cNvSpPr>
            <a:spLocks noChangeArrowheads="1"/>
          </p:cNvSpPr>
          <p:nvPr/>
        </p:nvSpPr>
        <p:spPr bwMode="auto">
          <a:xfrm>
            <a:off x="-98425" y="6511925"/>
            <a:ext cx="3230563"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S'engager</a:t>
            </a:r>
            <a:endParaRPr lang="en-GB" sz="2000" b="1" dirty="0">
              <a:solidFill>
                <a:schemeClr val="bg1"/>
              </a:solidFill>
              <a:latin typeface="Century Gothic" pitchFamily="34" charset="0"/>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15" name="Text Box 13"/>
          <p:cNvSpPr txBox="1">
            <a:spLocks noChangeArrowheads="1"/>
          </p:cNvSpPr>
          <p:nvPr/>
        </p:nvSpPr>
        <p:spPr bwMode="auto">
          <a:xfrm>
            <a:off x="8689975"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7A7ECF26-9BB4-CA47-B88A-85C83DFC3C1F}" type="slidenum">
              <a:rPr lang="en-GB" altLang="en-US" sz="1400" b="1">
                <a:solidFill>
                  <a:schemeClr val="bg1"/>
                </a:solidFill>
                <a:latin typeface="Century Gothic" charset="0"/>
                <a:ea typeface="ＭＳ Ｐゴシック" charset="-128"/>
              </a:rPr>
              <a:pPr algn="ctr"/>
              <a:t>5</a:t>
            </a:fld>
            <a:endParaRPr lang="en-GB" altLang="en-US" sz="1400" b="1">
              <a:solidFill>
                <a:schemeClr val="bg1"/>
              </a:solidFill>
              <a:latin typeface="Century Gothic" charset="0"/>
              <a:ea typeface="ＭＳ Ｐゴシック" charset="-128"/>
            </a:endParaRPr>
          </a:p>
        </p:txBody>
      </p:sp>
      <p:sp>
        <p:nvSpPr>
          <p:cNvPr id="13316" name="TextBox 17"/>
          <p:cNvSpPr txBox="1">
            <a:spLocks noChangeArrowheads="1"/>
          </p:cNvSpPr>
          <p:nvPr/>
        </p:nvSpPr>
        <p:spPr bwMode="auto">
          <a:xfrm>
            <a:off x="349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S'engager</a:t>
            </a:r>
          </a:p>
        </p:txBody>
      </p:sp>
      <p:sp>
        <p:nvSpPr>
          <p:cNvPr id="13317" name="TextBox 20"/>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Review</a:t>
            </a:r>
          </a:p>
        </p:txBody>
      </p:sp>
      <p:sp>
        <p:nvSpPr>
          <p:cNvPr id="13318" name="TextBox 26"/>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Consider</a:t>
            </a:r>
          </a:p>
        </p:txBody>
      </p:sp>
      <p:sp>
        <p:nvSpPr>
          <p:cNvPr id="28" name="Rectangle 27"/>
          <p:cNvSpPr/>
          <p:nvPr/>
        </p:nvSpPr>
        <p:spPr>
          <a:xfrm>
            <a:off x="-42863" y="6524625"/>
            <a:ext cx="3101976"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S'engager</a:t>
            </a:r>
            <a:endParaRPr lang="en-GB" sz="2000" dirty="0">
              <a:solidFill>
                <a:schemeClr val="tx1"/>
              </a:solidFill>
              <a:latin typeface="Century Gothic" pitchFamily="34" charset="0"/>
            </a:endParaRPr>
          </a:p>
        </p:txBody>
      </p:sp>
      <p:sp>
        <p:nvSpPr>
          <p:cNvPr id="31" name="Rectangle 30"/>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Décider</a:t>
            </a:r>
            <a:endParaRPr lang="en-GB" sz="2000" dirty="0">
              <a:solidFill>
                <a:schemeClr val="tx1"/>
              </a:solidFill>
              <a:latin typeface="Century Gothic" pitchFamily="34" charset="0"/>
            </a:endParaRPr>
          </a:p>
        </p:txBody>
      </p:sp>
      <p:sp>
        <p:nvSpPr>
          <p:cNvPr id="33" name="Rounded Rectangle 32"/>
          <p:cNvSpPr>
            <a:spLocks noChangeArrowheads="1"/>
          </p:cNvSpPr>
          <p:nvPr/>
        </p:nvSpPr>
        <p:spPr bwMode="auto">
          <a:xfrm>
            <a:off x="2998788" y="6511925"/>
            <a:ext cx="3228975"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Jouer</a:t>
            </a:r>
            <a:endParaRPr lang="en-GB" sz="2000" b="1" dirty="0">
              <a:solidFill>
                <a:schemeClr val="bg1"/>
              </a:solidFill>
              <a:latin typeface="Century Gothic" pitchFamily="34" charset="0"/>
              <a:ea typeface="+mn-ea"/>
              <a:cs typeface="+mn-cs"/>
            </a:endParaRPr>
          </a:p>
        </p:txBody>
      </p:sp>
      <p:sp>
        <p:nvSpPr>
          <p:cNvPr id="19" name="TextBox 18"/>
          <p:cNvSpPr txBox="1">
            <a:spLocks noChangeArrowheads="1"/>
          </p:cNvSpPr>
          <p:nvPr/>
        </p:nvSpPr>
        <p:spPr bwMode="auto">
          <a:xfrm>
            <a:off x="684213" y="1628775"/>
            <a:ext cx="70564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4400" b="1">
                <a:latin typeface="Century Gothic" charset="0"/>
              </a:rPr>
              <a:t>Nous allons jouer à...</a:t>
            </a:r>
          </a:p>
        </p:txBody>
      </p:sp>
      <p:pic>
        <p:nvPicPr>
          <p:cNvPr id="38" name="game show theme tune.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6">
            <a:extLst>
              <a:ext uri="{28A0092B-C50C-407E-A947-70E740481C1C}">
                <a14:useLocalDpi xmlns:a14="http://schemas.microsoft.com/office/drawing/2010/main" val="0"/>
              </a:ext>
            </a:extLst>
          </a:blip>
          <a:srcRect/>
          <a:stretch>
            <a:fillRect/>
          </a:stretch>
        </p:blipFill>
        <p:spPr bwMode="auto">
          <a:xfrm>
            <a:off x="-304800" y="1889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p:nvSpPr>
        <p:spPr bwMode="auto">
          <a:xfrm>
            <a:off x="1714500" y="260350"/>
            <a:ext cx="7429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100">
                <a:latin typeface="Century Gothic" charset="0"/>
              </a:rPr>
              <a:t>Certaines affirmations sont crédibles...</a:t>
            </a:r>
          </a:p>
        </p:txBody>
      </p:sp>
      <p:sp>
        <p:nvSpPr>
          <p:cNvPr id="26" name="Rectangle 25"/>
          <p:cNvSpPr>
            <a:spLocks noChangeArrowheads="1"/>
          </p:cNvSpPr>
          <p:nvPr/>
        </p:nvSpPr>
        <p:spPr bwMode="auto">
          <a:xfrm>
            <a:off x="1835150" y="908050"/>
            <a:ext cx="39497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100">
                <a:latin typeface="Century Gothic" charset="0"/>
              </a:rPr>
              <a:t>...mais d’autres non</a:t>
            </a:r>
          </a:p>
        </p:txBody>
      </p:sp>
      <p:grpSp>
        <p:nvGrpSpPr>
          <p:cNvPr id="2" name="Group 22"/>
          <p:cNvGrpSpPr>
            <a:grpSpLocks/>
          </p:cNvGrpSpPr>
          <p:nvPr/>
        </p:nvGrpSpPr>
        <p:grpSpPr bwMode="auto">
          <a:xfrm>
            <a:off x="2667000" y="2514600"/>
            <a:ext cx="5629275" cy="3792538"/>
            <a:chOff x="2555776" y="2492896"/>
            <a:chExt cx="5629700" cy="3792164"/>
          </a:xfrm>
        </p:grpSpPr>
        <p:grpSp>
          <p:nvGrpSpPr>
            <p:cNvPr id="13327" name="Group 28"/>
            <p:cNvGrpSpPr>
              <a:grpSpLocks/>
            </p:cNvGrpSpPr>
            <p:nvPr/>
          </p:nvGrpSpPr>
          <p:grpSpPr bwMode="auto">
            <a:xfrm>
              <a:off x="2555776" y="2492896"/>
              <a:ext cx="5629700" cy="3792164"/>
              <a:chOff x="1403648" y="1915820"/>
              <a:chExt cx="6925844" cy="4611126"/>
            </a:xfrm>
          </p:grpSpPr>
          <p:pic>
            <p:nvPicPr>
              <p:cNvPr id="40" name="Picture 39" descr="would you lie to m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1915820"/>
                <a:ext cx="6925844" cy="446550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rot="21188301">
                <a:off x="1823574" y="2498725"/>
                <a:ext cx="5455127" cy="1347244"/>
              </a:xfrm>
              <a:prstGeom prst="rect">
                <a:avLst/>
              </a:prstGeom>
              <a:solidFill>
                <a:srgbClr val="26160D"/>
              </a:solidFill>
            </p:spPr>
            <p:txBody>
              <a:bodyPr>
                <a:spAutoFit/>
              </a:bodyPr>
              <a:lstStyle/>
              <a:p>
                <a:pPr fontAlgn="auto">
                  <a:spcBef>
                    <a:spcPts val="0"/>
                  </a:spcBef>
                  <a:spcAft>
                    <a:spcPts val="0"/>
                  </a:spcAft>
                  <a:defRPr/>
                </a:pPr>
                <a:r>
                  <a:rPr lang="en-GB" sz="6600" b="1" spc="-150" dirty="0">
                    <a:solidFill>
                      <a:schemeClr val="bg1"/>
                    </a:solidFill>
                    <a:latin typeface="Century Gothic" pitchFamily="34" charset="0"/>
                    <a:ea typeface="+mn-ea"/>
                    <a:cs typeface="+mn-cs"/>
                  </a:rPr>
                  <a:t>Est-</a:t>
                </a:r>
                <a:r>
                  <a:rPr lang="en-GB" sz="6600" b="1" spc="-150" dirty="0" err="1">
                    <a:solidFill>
                      <a:schemeClr val="bg1"/>
                    </a:solidFill>
                    <a:latin typeface="Century Gothic" pitchFamily="34" charset="0"/>
                    <a:ea typeface="+mn-ea"/>
                    <a:cs typeface="+mn-cs"/>
                  </a:rPr>
                  <a:t>ce</a:t>
                </a:r>
                <a:r>
                  <a:rPr lang="en-GB" sz="6600" b="1" spc="-150" dirty="0">
                    <a:solidFill>
                      <a:schemeClr val="bg1"/>
                    </a:solidFill>
                    <a:latin typeface="Century Gothic" pitchFamily="34" charset="0"/>
                    <a:ea typeface="+mn-ea"/>
                    <a:cs typeface="+mn-cs"/>
                  </a:rPr>
                  <a:t> que</a:t>
                </a:r>
              </a:p>
            </p:txBody>
          </p:sp>
          <p:sp>
            <p:nvSpPr>
              <p:cNvPr id="42" name="TextBox 41"/>
              <p:cNvSpPr txBox="1"/>
              <p:nvPr/>
            </p:nvSpPr>
            <p:spPr>
              <a:xfrm rot="20022562">
                <a:off x="5130244" y="3620142"/>
                <a:ext cx="1238292" cy="1140717"/>
              </a:xfrm>
              <a:prstGeom prst="rect">
                <a:avLst/>
              </a:prstGeom>
              <a:noFill/>
            </p:spPr>
            <p:txBody>
              <a:bodyPr>
                <a:spAutoFit/>
              </a:bodyPr>
              <a:lstStyle/>
              <a:p>
                <a:pPr fontAlgn="auto">
                  <a:spcBef>
                    <a:spcPts val="0"/>
                  </a:spcBef>
                  <a:spcAft>
                    <a:spcPts val="0"/>
                  </a:spcAft>
                  <a:defRPr/>
                </a:pPr>
                <a:r>
                  <a:rPr lang="en-GB" sz="5500" b="1" spc="-150" dirty="0">
                    <a:solidFill>
                      <a:srgbClr val="6B3305"/>
                    </a:solidFill>
                    <a:latin typeface="Century Gothic" pitchFamily="34" charset="0"/>
                    <a:ea typeface="+mn-ea"/>
                    <a:cs typeface="+mn-cs"/>
                  </a:rPr>
                  <a:t>TU</a:t>
                </a:r>
              </a:p>
            </p:txBody>
          </p:sp>
          <p:sp>
            <p:nvSpPr>
              <p:cNvPr id="43" name="TextBox 42"/>
              <p:cNvSpPr txBox="1"/>
              <p:nvPr/>
            </p:nvSpPr>
            <p:spPr>
              <a:xfrm>
                <a:off x="1934903" y="3805436"/>
                <a:ext cx="2947293" cy="1908917"/>
              </a:xfrm>
              <a:prstGeom prst="rect">
                <a:avLst/>
              </a:prstGeom>
              <a:noFill/>
            </p:spPr>
            <p:txBody>
              <a:bodyPr>
                <a:spAutoFit/>
              </a:bodyPr>
              <a:lstStyle/>
              <a:p>
                <a:pPr fontAlgn="auto">
                  <a:spcBef>
                    <a:spcPts val="0"/>
                  </a:spcBef>
                  <a:spcAft>
                    <a:spcPts val="0"/>
                  </a:spcAft>
                  <a:defRPr/>
                </a:pPr>
                <a:r>
                  <a:rPr lang="en-GB" sz="9600" b="1" spc="-500" dirty="0">
                    <a:solidFill>
                      <a:srgbClr val="FFFF00"/>
                    </a:solidFill>
                    <a:latin typeface="Century Gothic" pitchFamily="34" charset="0"/>
                    <a:ea typeface="+mn-ea"/>
                    <a:cs typeface="+mn-cs"/>
                  </a:rPr>
                  <a:t>me</a:t>
                </a:r>
              </a:p>
            </p:txBody>
          </p:sp>
          <p:sp>
            <p:nvSpPr>
              <p:cNvPr id="44" name="TextBox 43"/>
              <p:cNvSpPr txBox="1"/>
              <p:nvPr/>
            </p:nvSpPr>
            <p:spPr>
              <a:xfrm rot="831717">
                <a:off x="7298233" y="5067754"/>
                <a:ext cx="972665" cy="1459192"/>
              </a:xfrm>
              <a:prstGeom prst="rect">
                <a:avLst/>
              </a:prstGeom>
              <a:solidFill>
                <a:srgbClr val="E6E7E8"/>
              </a:solidFill>
            </p:spPr>
            <p:txBody>
              <a:bodyPr>
                <a:spAutoFit/>
              </a:bodyPr>
              <a:lstStyle/>
              <a:p>
                <a:pPr fontAlgn="auto">
                  <a:spcBef>
                    <a:spcPts val="0"/>
                  </a:spcBef>
                  <a:spcAft>
                    <a:spcPts val="0"/>
                  </a:spcAft>
                  <a:defRPr/>
                </a:pPr>
                <a:r>
                  <a:rPr lang="en-GB" sz="7200" b="1" spc="-150" dirty="0">
                    <a:solidFill>
                      <a:srgbClr val="FF0000"/>
                    </a:solidFill>
                    <a:latin typeface="Century Gothic" pitchFamily="34" charset="0"/>
                    <a:ea typeface="+mn-ea"/>
                    <a:cs typeface="+mn-cs"/>
                  </a:rPr>
                  <a:t>?</a:t>
                </a:r>
              </a:p>
            </p:txBody>
          </p:sp>
        </p:grpSp>
        <p:sp>
          <p:nvSpPr>
            <p:cNvPr id="25" name="TextBox 24"/>
            <p:cNvSpPr txBox="1"/>
            <p:nvPr/>
          </p:nvSpPr>
          <p:spPr>
            <a:xfrm>
              <a:off x="4399003" y="5402497"/>
              <a:ext cx="3048230" cy="769861"/>
            </a:xfrm>
            <a:prstGeom prst="rect">
              <a:avLst/>
            </a:prstGeom>
            <a:solidFill>
              <a:srgbClr val="37B549"/>
            </a:solidFill>
          </p:spPr>
          <p:txBody>
            <a:bodyPr>
              <a:spAutoFit/>
            </a:bodyPr>
            <a:lstStyle/>
            <a:p>
              <a:pPr fontAlgn="auto">
                <a:spcBef>
                  <a:spcPts val="0"/>
                </a:spcBef>
                <a:spcAft>
                  <a:spcPts val="0"/>
                </a:spcAft>
                <a:defRPr/>
              </a:pPr>
              <a:r>
                <a:rPr lang="en-GB" sz="4400" b="1" spc="-150" dirty="0">
                  <a:solidFill>
                    <a:srgbClr val="003300"/>
                  </a:solidFill>
                  <a:latin typeface="Century Gothic" pitchFamily="34" charset="0"/>
                  <a:ea typeface="+mn-ea"/>
                  <a:cs typeface="+mn-cs"/>
                </a:rPr>
                <a:t>MENTIRAIS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000"/>
                                        <p:tgtEl>
                                          <p:spTgt spid="26"/>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par>
                                <p:cTn id="16" presetID="1" presetClass="mediacall" presetSubtype="0" fill="hold" nodeType="withEffect">
                                  <p:stCondLst>
                                    <p:cond delay="0"/>
                                  </p:stCondLst>
                                  <p:childTnLst>
                                    <p:cmd type="call" cmd="playFrom(0.0)">
                                      <p:cBhvr>
                                        <p:cTn id="17" dur="1" fill="hold"/>
                                        <p:tgtEl>
                                          <p:spTgt spid="38"/>
                                        </p:tgtEl>
                                      </p:cBhvr>
                                    </p:cmd>
                                  </p:childTnLst>
                                </p:cTn>
                              </p:par>
                            </p:childTnLst>
                          </p:cTn>
                        </p:par>
                        <p:par>
                          <p:cTn id="18" fill="hold" nodeType="afterGroup">
                            <p:stCondLst>
                              <p:cond delay="6000"/>
                            </p:stCondLst>
                            <p:childTnLst>
                              <p:par>
                                <p:cTn id="19" presetID="35"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style.rotation</p:attrName>
                                        </p:attrNameLst>
                                      </p:cBhvr>
                                      <p:tavLst>
                                        <p:tav tm="0">
                                          <p:val>
                                            <p:fltVal val="720"/>
                                          </p:val>
                                        </p:tav>
                                        <p:tav tm="100000">
                                          <p:val>
                                            <p:fltVal val="0"/>
                                          </p:val>
                                        </p:tav>
                                      </p:tavLst>
                                    </p:anim>
                                    <p:anim calcmode="lin" valueType="num">
                                      <p:cBhvr>
                                        <p:cTn id="23" dur="2000" fill="hold"/>
                                        <p:tgtEl>
                                          <p:spTgt spid="2"/>
                                        </p:tgtEl>
                                        <p:attrNameLst>
                                          <p:attrName>ppt_h</p:attrName>
                                        </p:attrNameLst>
                                      </p:cBhvr>
                                      <p:tavLst>
                                        <p:tav tm="0">
                                          <p:val>
                                            <p:fltVal val="0"/>
                                          </p:val>
                                        </p:tav>
                                        <p:tav tm="100000">
                                          <p:val>
                                            <p:strVal val="#ppt_h"/>
                                          </p:val>
                                        </p:tav>
                                      </p:tavLst>
                                    </p:anim>
                                    <p:anim calcmode="lin" valueType="num">
                                      <p:cBhvr>
                                        <p:cTn id="24"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5" showWhenStopped="0">
                <p:cTn id="25" repeatCount="indefinite" fill="hold" display="0">
                  <p:stCondLst>
                    <p:cond delay="indefinite"/>
                  </p:stCondLst>
                  <p:endCondLst>
                    <p:cond evt="onPrev" delay="0">
                      <p:tgtEl>
                        <p:sldTgt/>
                      </p:tgtEl>
                    </p:cond>
                    <p:cond evt="onStopAudio" delay="0">
                      <p:tgtEl>
                        <p:sldTgt/>
                      </p:tgtEl>
                    </p:cond>
                  </p:endCondLst>
                </p:cTn>
                <p:tgtEl>
                  <p:spTgt spid="38"/>
                </p:tgtEl>
              </p:cMediaNode>
            </p:audio>
          </p:childTnLst>
        </p:cTn>
      </p:par>
    </p:tnLst>
    <p:bldLst>
      <p:bldP spid="19" grpId="0"/>
      <p:bldP spid="22"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2"/>
          <p:cNvGrpSpPr>
            <a:grpSpLocks/>
          </p:cNvGrpSpPr>
          <p:nvPr/>
        </p:nvGrpSpPr>
        <p:grpSpPr bwMode="auto">
          <a:xfrm>
            <a:off x="0" y="-26988"/>
            <a:ext cx="9142413" cy="6551613"/>
            <a:chOff x="0" y="-27384"/>
            <a:chExt cx="9142413" cy="6552728"/>
          </a:xfrm>
        </p:grpSpPr>
        <p:pic>
          <p:nvPicPr>
            <p:cNvPr id="143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9142413" cy="65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56" name="Group 29"/>
            <p:cNvGrpSpPr>
              <a:grpSpLocks/>
            </p:cNvGrpSpPr>
            <p:nvPr/>
          </p:nvGrpSpPr>
          <p:grpSpPr bwMode="auto">
            <a:xfrm>
              <a:off x="3635896" y="1340768"/>
              <a:ext cx="2448272" cy="1830578"/>
              <a:chOff x="3635896" y="1340768"/>
              <a:chExt cx="2448272" cy="1830578"/>
            </a:xfrm>
          </p:grpSpPr>
          <p:pic>
            <p:nvPicPr>
              <p:cNvPr id="14357" name="Picture 28" descr="screen.png"/>
              <p:cNvPicPr>
                <a:picLocks noChangeAspect="1"/>
              </p:cNvPicPr>
              <p:nvPr/>
            </p:nvPicPr>
            <p:blipFill>
              <a:blip r:embed="rId5">
                <a:extLst>
                  <a:ext uri="{28A0092B-C50C-407E-A947-70E740481C1C}">
                    <a14:useLocalDpi xmlns:a14="http://schemas.microsoft.com/office/drawing/2010/main" val="0"/>
                  </a:ext>
                </a:extLst>
              </a:blip>
              <a:srcRect l="5128" t="6250" r="7692" b="17757"/>
              <a:stretch>
                <a:fillRect/>
              </a:stretch>
            </p:blipFill>
            <p:spPr bwMode="auto">
              <a:xfrm>
                <a:off x="3635896" y="1340768"/>
                <a:ext cx="2448272" cy="175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24" descr="would you lie to m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1484783"/>
                <a:ext cx="2370429" cy="16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6" name="Picture 25" descr="presenter 1.png"/>
          <p:cNvPicPr>
            <a:picLocks noChangeAspect="1"/>
          </p:cNvPicPr>
          <p:nvPr/>
        </p:nvPicPr>
        <p:blipFill>
          <a:blip r:embed="rId7">
            <a:extLst>
              <a:ext uri="{28A0092B-C50C-407E-A947-70E740481C1C}">
                <a14:useLocalDpi xmlns:a14="http://schemas.microsoft.com/office/drawing/2010/main" val="0"/>
              </a:ext>
            </a:extLst>
          </a:blip>
          <a:srcRect l="6100" b="8974"/>
          <a:stretch>
            <a:fillRect/>
          </a:stretch>
        </p:blipFill>
        <p:spPr bwMode="auto">
          <a:xfrm>
            <a:off x="0" y="908050"/>
            <a:ext cx="3887788" cy="576103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2"/>
          <p:cNvGrpSpPr>
            <a:grpSpLocks/>
          </p:cNvGrpSpPr>
          <p:nvPr/>
        </p:nvGrpSpPr>
        <p:grpSpPr bwMode="auto">
          <a:xfrm>
            <a:off x="3348038" y="3860800"/>
            <a:ext cx="4248150" cy="2928938"/>
            <a:chOff x="3347864" y="3861048"/>
            <a:chExt cx="4104456" cy="2328322"/>
          </a:xfrm>
        </p:grpSpPr>
        <p:sp>
          <p:nvSpPr>
            <p:cNvPr id="22" name="Rounded Rectangle 21"/>
            <p:cNvSpPr/>
            <p:nvPr/>
          </p:nvSpPr>
          <p:spPr>
            <a:xfrm>
              <a:off x="3347864" y="3861048"/>
              <a:ext cx="4104456" cy="1872208"/>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354" name="TextBox 34"/>
            <p:cNvSpPr txBox="1">
              <a:spLocks noChangeArrowheads="1"/>
            </p:cNvSpPr>
            <p:nvPr/>
          </p:nvSpPr>
          <p:spPr bwMode="auto">
            <a:xfrm>
              <a:off x="3347864" y="3881046"/>
              <a:ext cx="396044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600">
                  <a:solidFill>
                    <a:schemeClr val="bg1"/>
                  </a:solidFill>
                  <a:latin typeface="Century Gothic" charset="0"/>
                </a:rPr>
                <a:t>Nous allons voir les règles avant votre entrée en plateau</a:t>
              </a:r>
            </a:p>
          </p:txBody>
        </p:sp>
      </p:grpSp>
      <p:pic>
        <p:nvPicPr>
          <p:cNvPr id="14341" name="Picture 19" descr="engagelogo.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43" name="Text Box 13"/>
          <p:cNvSpPr txBox="1">
            <a:spLocks noChangeArrowheads="1"/>
          </p:cNvSpPr>
          <p:nvPr/>
        </p:nvSpPr>
        <p:spPr bwMode="auto">
          <a:xfrm>
            <a:off x="8689975"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C08212DA-31AB-8F43-84DE-7D7B28803CFE}" type="slidenum">
              <a:rPr lang="en-GB" altLang="en-US" sz="1400" b="1">
                <a:solidFill>
                  <a:schemeClr val="bg1"/>
                </a:solidFill>
                <a:latin typeface="Century Gothic" charset="0"/>
                <a:ea typeface="ＭＳ Ｐゴシック" charset="-128"/>
              </a:rPr>
              <a:pPr algn="ctr"/>
              <a:t>6</a:t>
            </a:fld>
            <a:endParaRPr lang="en-GB" altLang="en-US" sz="1400" b="1">
              <a:solidFill>
                <a:schemeClr val="bg1"/>
              </a:solidFill>
              <a:latin typeface="Century Gothic" charset="0"/>
              <a:ea typeface="ＭＳ Ｐゴシック" charset="-128"/>
            </a:endParaRPr>
          </a:p>
        </p:txBody>
      </p:sp>
      <p:sp>
        <p:nvSpPr>
          <p:cNvPr id="14344" name="TextBox 17"/>
          <p:cNvSpPr txBox="1">
            <a:spLocks noChangeArrowheads="1"/>
          </p:cNvSpPr>
          <p:nvPr/>
        </p:nvSpPr>
        <p:spPr bwMode="auto">
          <a:xfrm>
            <a:off x="349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Engage</a:t>
            </a:r>
          </a:p>
        </p:txBody>
      </p:sp>
      <p:sp>
        <p:nvSpPr>
          <p:cNvPr id="14345" name="TextBox 20"/>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Review</a:t>
            </a:r>
          </a:p>
        </p:txBody>
      </p:sp>
      <p:sp>
        <p:nvSpPr>
          <p:cNvPr id="14346" name="TextBox 26"/>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Consider</a:t>
            </a:r>
          </a:p>
        </p:txBody>
      </p:sp>
      <p:sp>
        <p:nvSpPr>
          <p:cNvPr id="28" name="Rectangle 27"/>
          <p:cNvSpPr/>
          <p:nvPr/>
        </p:nvSpPr>
        <p:spPr>
          <a:xfrm>
            <a:off x="-42863" y="6524625"/>
            <a:ext cx="3101976"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S'engager</a:t>
            </a:r>
            <a:endParaRPr lang="en-GB" sz="2000" dirty="0">
              <a:solidFill>
                <a:schemeClr val="tx1"/>
              </a:solidFill>
              <a:latin typeface="Century Gothic" pitchFamily="34" charset="0"/>
            </a:endParaRPr>
          </a:p>
        </p:txBody>
      </p:sp>
      <p:sp>
        <p:nvSpPr>
          <p:cNvPr id="31" name="Rectangle 30"/>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Décider</a:t>
            </a:r>
            <a:endParaRPr lang="en-GB" sz="2000" dirty="0">
              <a:solidFill>
                <a:schemeClr val="tx1"/>
              </a:solidFill>
              <a:latin typeface="Century Gothic" pitchFamily="34" charset="0"/>
            </a:endParaRPr>
          </a:p>
        </p:txBody>
      </p:sp>
      <p:sp>
        <p:nvSpPr>
          <p:cNvPr id="33" name="Rounded Rectangle 32"/>
          <p:cNvSpPr>
            <a:spLocks noChangeArrowheads="1"/>
          </p:cNvSpPr>
          <p:nvPr/>
        </p:nvSpPr>
        <p:spPr bwMode="auto">
          <a:xfrm>
            <a:off x="2998788" y="6511925"/>
            <a:ext cx="3228975"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Jouer</a:t>
            </a:r>
            <a:endParaRPr lang="en-GB" sz="2000" b="1" dirty="0">
              <a:solidFill>
                <a:schemeClr val="bg1"/>
              </a:solidFill>
              <a:latin typeface="Century Gothic" pitchFamily="34" charset="0"/>
              <a:ea typeface="+mn-ea"/>
              <a:cs typeface="+mn-cs"/>
            </a:endParaRPr>
          </a:p>
        </p:txBody>
      </p:sp>
      <p:pic>
        <p:nvPicPr>
          <p:cNvPr id="14350" name="Picture 23" descr="Capture d’écran 2016-03-15 à 15.21.14.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24288" y="1476375"/>
            <a:ext cx="21336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3"/>
          <p:cNvGrpSpPr>
            <a:grpSpLocks/>
          </p:cNvGrpSpPr>
          <p:nvPr/>
        </p:nvGrpSpPr>
        <p:grpSpPr bwMode="auto">
          <a:xfrm>
            <a:off x="0" y="0"/>
            <a:ext cx="9142413" cy="6553200"/>
            <a:chOff x="0" y="-27384"/>
            <a:chExt cx="9142413" cy="6552728"/>
          </a:xfrm>
        </p:grpSpPr>
        <p:pic>
          <p:nvPicPr>
            <p:cNvPr id="153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9142413" cy="65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29" descr="screen.png"/>
            <p:cNvPicPr>
              <a:picLocks noChangeAspect="1"/>
            </p:cNvPicPr>
            <p:nvPr/>
          </p:nvPicPr>
          <p:blipFill>
            <a:blip r:embed="rId5">
              <a:extLst>
                <a:ext uri="{28A0092B-C50C-407E-A947-70E740481C1C}">
                  <a14:useLocalDpi xmlns:a14="http://schemas.microsoft.com/office/drawing/2010/main" val="0"/>
                </a:ext>
              </a:extLst>
            </a:blip>
            <a:srcRect l="5128" t="6250" r="7692" b="17757"/>
            <a:stretch>
              <a:fillRect/>
            </a:stretch>
          </p:blipFill>
          <p:spPr bwMode="auto">
            <a:xfrm>
              <a:off x="3635896" y="1340768"/>
              <a:ext cx="2448272" cy="175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Picture 44" descr="presenter 2.png"/>
          <p:cNvPicPr>
            <a:picLocks noChangeAspect="1"/>
          </p:cNvPicPr>
          <p:nvPr/>
        </p:nvPicPr>
        <p:blipFill>
          <a:blip r:embed="rId6">
            <a:extLst>
              <a:ext uri="{28A0092B-C50C-407E-A947-70E740481C1C}">
                <a14:useLocalDpi xmlns:a14="http://schemas.microsoft.com/office/drawing/2010/main" val="0"/>
              </a:ext>
            </a:extLst>
          </a:blip>
          <a:srcRect l="6207" b="6662"/>
          <a:stretch>
            <a:fillRect/>
          </a:stretch>
        </p:blipFill>
        <p:spPr bwMode="auto">
          <a:xfrm>
            <a:off x="0" y="1000125"/>
            <a:ext cx="3814763" cy="566896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65" name="Text Box 13"/>
          <p:cNvSpPr txBox="1">
            <a:spLocks noChangeArrowheads="1"/>
          </p:cNvSpPr>
          <p:nvPr/>
        </p:nvSpPr>
        <p:spPr bwMode="auto">
          <a:xfrm>
            <a:off x="8689975"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79020DC5-1823-9149-98A5-65B26F9146C7}" type="slidenum">
              <a:rPr lang="en-GB" altLang="en-US" sz="1400" b="1">
                <a:solidFill>
                  <a:schemeClr val="bg1"/>
                </a:solidFill>
                <a:latin typeface="Century Gothic" charset="0"/>
                <a:ea typeface="ＭＳ Ｐゴシック" charset="-128"/>
              </a:rPr>
              <a:pPr algn="ctr"/>
              <a:t>7</a:t>
            </a:fld>
            <a:endParaRPr lang="en-GB" altLang="en-US" sz="1400" b="1">
              <a:solidFill>
                <a:schemeClr val="bg1"/>
              </a:solidFill>
              <a:latin typeface="Century Gothic" charset="0"/>
              <a:ea typeface="ＭＳ Ｐゴシック" charset="-128"/>
            </a:endParaRPr>
          </a:p>
        </p:txBody>
      </p:sp>
      <p:sp>
        <p:nvSpPr>
          <p:cNvPr id="15366" name="TextBox 17"/>
          <p:cNvSpPr txBox="1">
            <a:spLocks noChangeArrowheads="1"/>
          </p:cNvSpPr>
          <p:nvPr/>
        </p:nvSpPr>
        <p:spPr bwMode="auto">
          <a:xfrm>
            <a:off x="349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S'engager</a:t>
            </a:r>
          </a:p>
        </p:txBody>
      </p:sp>
      <p:sp>
        <p:nvSpPr>
          <p:cNvPr id="15367" name="TextBox 20"/>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Review</a:t>
            </a:r>
          </a:p>
        </p:txBody>
      </p:sp>
      <p:sp>
        <p:nvSpPr>
          <p:cNvPr id="15368" name="TextBox 26"/>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Consider</a:t>
            </a:r>
          </a:p>
        </p:txBody>
      </p:sp>
      <p:sp>
        <p:nvSpPr>
          <p:cNvPr id="28" name="Rectangle 27"/>
          <p:cNvSpPr/>
          <p:nvPr/>
        </p:nvSpPr>
        <p:spPr>
          <a:xfrm>
            <a:off x="-42863" y="6524625"/>
            <a:ext cx="3101976"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S'engager</a:t>
            </a:r>
            <a:endParaRPr lang="en-GB" sz="2000" dirty="0">
              <a:solidFill>
                <a:schemeClr val="tx1"/>
              </a:solidFill>
              <a:latin typeface="Century Gothic" pitchFamily="34" charset="0"/>
            </a:endParaRPr>
          </a:p>
        </p:txBody>
      </p:sp>
      <p:sp>
        <p:nvSpPr>
          <p:cNvPr id="31" name="Rectangle 30"/>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Décider</a:t>
            </a:r>
            <a:endParaRPr lang="en-GB" sz="2000" dirty="0">
              <a:solidFill>
                <a:schemeClr val="tx1"/>
              </a:solidFill>
              <a:latin typeface="Century Gothic" pitchFamily="34" charset="0"/>
            </a:endParaRPr>
          </a:p>
        </p:txBody>
      </p:sp>
      <p:sp>
        <p:nvSpPr>
          <p:cNvPr id="33" name="Rounded Rectangle 32"/>
          <p:cNvSpPr>
            <a:spLocks noChangeArrowheads="1"/>
          </p:cNvSpPr>
          <p:nvPr/>
        </p:nvSpPr>
        <p:spPr bwMode="auto">
          <a:xfrm>
            <a:off x="2998788" y="6511925"/>
            <a:ext cx="3228975"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Jouer</a:t>
            </a:r>
            <a:endParaRPr lang="en-GB" sz="2000" b="1" dirty="0">
              <a:solidFill>
                <a:schemeClr val="bg1"/>
              </a:solidFill>
              <a:latin typeface="Century Gothic" pitchFamily="34" charset="0"/>
              <a:ea typeface="+mn-ea"/>
              <a:cs typeface="+mn-cs"/>
            </a:endParaRPr>
          </a:p>
        </p:txBody>
      </p:sp>
      <p:pic>
        <p:nvPicPr>
          <p:cNvPr id="15372" name="Picture 22" descr="engage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33" descr="Capture d’écran 2016-03-15 à 15.21.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24288" y="1504950"/>
            <a:ext cx="21336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5"/>
          <p:cNvGrpSpPr>
            <a:grpSpLocks/>
          </p:cNvGrpSpPr>
          <p:nvPr/>
        </p:nvGrpSpPr>
        <p:grpSpPr bwMode="auto">
          <a:xfrm>
            <a:off x="3048000" y="2276475"/>
            <a:ext cx="6121400" cy="2881313"/>
            <a:chOff x="3048000" y="2636876"/>
            <a:chExt cx="6120680" cy="2880320"/>
          </a:xfrm>
        </p:grpSpPr>
        <p:pic>
          <p:nvPicPr>
            <p:cNvPr id="1026" name="Picture 2"/>
            <p:cNvPicPr>
              <a:picLocks noChangeAspect="1" noChangeArrowheads="1"/>
            </p:cNvPicPr>
            <p:nvPr/>
          </p:nvPicPr>
          <p:blipFill>
            <a:blip r:embed="rId9" cstate="print"/>
            <a:srcRect b="4786"/>
            <a:stretch>
              <a:fillRect/>
            </a:stretch>
          </p:blipFill>
          <p:spPr bwMode="auto">
            <a:xfrm>
              <a:off x="4355976" y="2636876"/>
              <a:ext cx="4536504" cy="2880320"/>
            </a:xfrm>
            <a:prstGeom prst="roundRect">
              <a:avLst>
                <a:gd name="adj" fmla="val 16667"/>
              </a:avLst>
            </a:prstGeom>
            <a:ln w="1905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TextBox 24"/>
            <p:cNvSpPr txBox="1"/>
            <p:nvPr/>
          </p:nvSpPr>
          <p:spPr>
            <a:xfrm>
              <a:off x="3048000" y="4797152"/>
              <a:ext cx="6120680" cy="523220"/>
            </a:xfrm>
            <a:prstGeom prst="rect">
              <a:avLst/>
            </a:prstGeom>
            <a:solidFill>
              <a:schemeClr val="bg2">
                <a:lumMod val="10000"/>
              </a:schemeClr>
            </a:solidFill>
            <a:effectLst>
              <a:outerShdw blurRad="63500" dist="114300" sx="1000" sy="1000" algn="ctr" rotWithShape="0">
                <a:prstClr val="black"/>
              </a:outerShdw>
              <a:softEdge rad="127000"/>
            </a:effectLst>
          </p:spPr>
          <p:txBody>
            <a:bodyPr>
              <a:spAutoFit/>
            </a:bodyPr>
            <a:lstStyle/>
            <a:p>
              <a:pPr fontAlgn="auto">
                <a:spcBef>
                  <a:spcPts val="0"/>
                </a:spcBef>
                <a:spcAft>
                  <a:spcPts val="0"/>
                </a:spcAft>
                <a:defRPr/>
              </a:pPr>
              <a:r>
                <a:rPr lang="en-GB" sz="2800" b="1" dirty="0">
                  <a:solidFill>
                    <a:schemeClr val="bg1"/>
                  </a:solidFill>
                  <a:latin typeface="Century Gothic" pitchFamily="34" charset="0"/>
                  <a:ea typeface="+mn-ea"/>
                  <a:cs typeface="+mn-cs"/>
                </a:rPr>
                <a:t>Se </a:t>
              </a:r>
              <a:r>
                <a:rPr lang="en-GB" sz="2800" b="1" dirty="0" err="1">
                  <a:solidFill>
                    <a:schemeClr val="bg1"/>
                  </a:solidFill>
                  <a:latin typeface="Century Gothic" pitchFamily="34" charset="0"/>
                  <a:ea typeface="+mn-ea"/>
                  <a:cs typeface="+mn-cs"/>
                </a:rPr>
                <a:t>peindre</a:t>
              </a:r>
              <a:r>
                <a:rPr lang="en-GB" sz="2800" b="1" dirty="0">
                  <a:solidFill>
                    <a:schemeClr val="bg1"/>
                  </a:solidFill>
                  <a:latin typeface="Century Gothic" pitchFamily="34" charset="0"/>
                  <a:ea typeface="+mn-ea"/>
                  <a:cs typeface="+mn-cs"/>
                </a:rPr>
                <a:t> le corps </a:t>
              </a:r>
              <a:r>
                <a:rPr lang="en-GB" sz="2800" b="1" dirty="0" err="1">
                  <a:solidFill>
                    <a:schemeClr val="bg1"/>
                  </a:solidFill>
                  <a:latin typeface="Century Gothic" pitchFamily="34" charset="0"/>
                  <a:ea typeface="+mn-ea"/>
                  <a:cs typeface="+mn-cs"/>
                </a:rPr>
                <a:t>peut</a:t>
              </a:r>
              <a:r>
                <a:rPr lang="en-GB" sz="2800" b="1" dirty="0">
                  <a:solidFill>
                    <a:schemeClr val="bg1"/>
                  </a:solidFill>
                  <a:latin typeface="Century Gothic" pitchFamily="34" charset="0"/>
                  <a:ea typeface="+mn-ea"/>
                  <a:cs typeface="+mn-cs"/>
                </a:rPr>
                <a:t> </a:t>
              </a:r>
              <a:r>
                <a:rPr lang="en-GB" sz="2800" b="1" dirty="0" err="1">
                  <a:solidFill>
                    <a:schemeClr val="bg1"/>
                  </a:solidFill>
                  <a:latin typeface="Century Gothic" pitchFamily="34" charset="0"/>
                  <a:ea typeface="+mn-ea"/>
                  <a:cs typeface="+mn-cs"/>
                </a:rPr>
                <a:t>vous</a:t>
              </a:r>
              <a:r>
                <a:rPr lang="en-GB" sz="2800" b="1" dirty="0">
                  <a:solidFill>
                    <a:schemeClr val="bg1"/>
                  </a:solidFill>
                  <a:latin typeface="Century Gothic" pitchFamily="34" charset="0"/>
                  <a:ea typeface="+mn-ea"/>
                  <a:cs typeface="+mn-cs"/>
                </a:rPr>
                <a:t> </a:t>
              </a:r>
              <a:r>
                <a:rPr lang="en-GB" sz="2800" b="1" dirty="0" err="1">
                  <a:solidFill>
                    <a:schemeClr val="bg1"/>
                  </a:solidFill>
                  <a:latin typeface="Century Gothic" pitchFamily="34" charset="0"/>
                  <a:ea typeface="+mn-ea"/>
                  <a:cs typeface="+mn-cs"/>
                </a:rPr>
                <a:t>tuer</a:t>
              </a:r>
              <a:endParaRPr lang="en-GB" sz="2800" b="1" dirty="0">
                <a:solidFill>
                  <a:schemeClr val="bg1"/>
                </a:solidFill>
                <a:latin typeface="Century Gothic" pitchFamily="34" charset="0"/>
                <a:ea typeface="+mn-ea"/>
                <a:cs typeface="+mn-cs"/>
              </a:endParaRPr>
            </a:p>
          </p:txBody>
        </p:sp>
      </p:grpSp>
      <p:grpSp>
        <p:nvGrpSpPr>
          <p:cNvPr id="4" name="Group 43"/>
          <p:cNvGrpSpPr>
            <a:grpSpLocks/>
          </p:cNvGrpSpPr>
          <p:nvPr/>
        </p:nvGrpSpPr>
        <p:grpSpPr bwMode="auto">
          <a:xfrm>
            <a:off x="3348038" y="5157788"/>
            <a:ext cx="5184775" cy="1150937"/>
            <a:chOff x="3707904" y="5157192"/>
            <a:chExt cx="5184576" cy="1152168"/>
          </a:xfrm>
        </p:grpSpPr>
        <p:sp>
          <p:nvSpPr>
            <p:cNvPr id="43" name="Rounded Rectangle 42"/>
            <p:cNvSpPr/>
            <p:nvPr/>
          </p:nvSpPr>
          <p:spPr>
            <a:xfrm>
              <a:off x="3707904" y="5157192"/>
              <a:ext cx="5184576" cy="1152168"/>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84" name="TextBox 21"/>
            <p:cNvSpPr txBox="1">
              <a:spLocks noChangeArrowheads="1"/>
            </p:cNvSpPr>
            <p:nvPr/>
          </p:nvSpPr>
          <p:spPr bwMode="auto">
            <a:xfrm>
              <a:off x="3707904" y="5157192"/>
              <a:ext cx="51845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200">
                  <a:solidFill>
                    <a:schemeClr val="bg1"/>
                  </a:solidFill>
                  <a:latin typeface="Century Gothic" charset="0"/>
                </a:rPr>
                <a:t>…avec des preuves et des raisonnements</a:t>
              </a:r>
            </a:p>
          </p:txBody>
        </p:sp>
      </p:grpSp>
      <p:grpSp>
        <p:nvGrpSpPr>
          <p:cNvPr id="5" name="Group 41"/>
          <p:cNvGrpSpPr>
            <a:grpSpLocks/>
          </p:cNvGrpSpPr>
          <p:nvPr/>
        </p:nvGrpSpPr>
        <p:grpSpPr bwMode="auto">
          <a:xfrm>
            <a:off x="2195513" y="188913"/>
            <a:ext cx="5113337" cy="2160587"/>
            <a:chOff x="2555776" y="-99392"/>
            <a:chExt cx="5112568" cy="2160240"/>
          </a:xfrm>
        </p:grpSpPr>
        <p:sp>
          <p:nvSpPr>
            <p:cNvPr id="38" name="Rounded Rectangle 37"/>
            <p:cNvSpPr/>
            <p:nvPr/>
          </p:nvSpPr>
          <p:spPr>
            <a:xfrm>
              <a:off x="2627784" y="-99392"/>
              <a:ext cx="5040560" cy="2160240"/>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80" name="TextBox 34"/>
            <p:cNvSpPr txBox="1">
              <a:spLocks noChangeArrowheads="1"/>
            </p:cNvSpPr>
            <p:nvPr/>
          </p:nvSpPr>
          <p:spPr bwMode="auto">
            <a:xfrm>
              <a:off x="2555776" y="0"/>
              <a:ext cx="5112568" cy="194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3600"/>
                </a:lnSpc>
              </a:pPr>
              <a:r>
                <a:rPr lang="en-GB" altLang="x-none" sz="3200">
                  <a:solidFill>
                    <a:schemeClr val="bg1"/>
                  </a:solidFill>
                  <a:latin typeface="Century Gothic" charset="0"/>
                </a:rPr>
                <a:t>Deux équipes jouent. Un joueur  de </a:t>
              </a:r>
              <a:r>
                <a:rPr lang="en-GB" altLang="x-none" sz="3200" b="1">
                  <a:solidFill>
                    <a:schemeClr val="bg1"/>
                  </a:solidFill>
                  <a:latin typeface="Century Gothic" charset="0"/>
                </a:rPr>
                <a:t>l’équipe A</a:t>
              </a:r>
              <a:r>
                <a:rPr lang="en-GB" altLang="x-none" sz="3200">
                  <a:solidFill>
                    <a:schemeClr val="bg1"/>
                  </a:solidFill>
                  <a:latin typeface="Century Gothic" charset="0"/>
                </a:rPr>
                <a:t> lit une affirmation</a:t>
              </a:r>
            </a:p>
            <a:p>
              <a:pPr algn="ctr">
                <a:lnSpc>
                  <a:spcPts val="3600"/>
                </a:lnSpc>
              </a:pPr>
              <a:r>
                <a:rPr lang="en-US" altLang="x-none" sz="3200">
                  <a:solidFill>
                    <a:schemeClr val="bg1"/>
                  </a:solidFill>
                  <a:latin typeface="Century Gothic" charset="0"/>
                </a:rPr>
                <a:t>comme</a:t>
              </a:r>
              <a:r>
                <a:rPr lang="en-GB" altLang="x-none" sz="3200">
                  <a:solidFill>
                    <a:schemeClr val="bg1"/>
                  </a:solidFill>
                  <a:latin typeface="Century Gothic" charset="0"/>
                </a:rPr>
                <a:t>…</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3"/>
          <p:cNvGrpSpPr>
            <a:grpSpLocks/>
          </p:cNvGrpSpPr>
          <p:nvPr/>
        </p:nvGrpSpPr>
        <p:grpSpPr bwMode="auto">
          <a:xfrm>
            <a:off x="0" y="0"/>
            <a:ext cx="9142413" cy="6553200"/>
            <a:chOff x="0" y="-27384"/>
            <a:chExt cx="9142413" cy="6552728"/>
          </a:xfrm>
        </p:grpSpPr>
        <p:pic>
          <p:nvPicPr>
            <p:cNvPr id="164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9142413" cy="65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10" name="Group 29"/>
            <p:cNvGrpSpPr>
              <a:grpSpLocks/>
            </p:cNvGrpSpPr>
            <p:nvPr/>
          </p:nvGrpSpPr>
          <p:grpSpPr bwMode="auto">
            <a:xfrm>
              <a:off x="3635896" y="1340768"/>
              <a:ext cx="2448272" cy="1844824"/>
              <a:chOff x="3635896" y="1340768"/>
              <a:chExt cx="2448272" cy="1844824"/>
            </a:xfrm>
          </p:grpSpPr>
          <p:pic>
            <p:nvPicPr>
              <p:cNvPr id="16411" name="Picture 29" descr="screen.png"/>
              <p:cNvPicPr>
                <a:picLocks noChangeAspect="1"/>
              </p:cNvPicPr>
              <p:nvPr/>
            </p:nvPicPr>
            <p:blipFill>
              <a:blip r:embed="rId5">
                <a:extLst>
                  <a:ext uri="{28A0092B-C50C-407E-A947-70E740481C1C}">
                    <a14:useLocalDpi xmlns:a14="http://schemas.microsoft.com/office/drawing/2010/main" val="0"/>
                  </a:ext>
                </a:extLst>
              </a:blip>
              <a:srcRect l="5128" t="6250" r="7692" b="17757"/>
              <a:stretch>
                <a:fillRect/>
              </a:stretch>
            </p:blipFill>
            <p:spPr bwMode="auto">
              <a:xfrm>
                <a:off x="3635896" y="1340768"/>
                <a:ext cx="2448272" cy="175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31" descr="would you lie to m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1499029"/>
                <a:ext cx="2370429" cy="16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6387" name="Picture 23" descr="Capture d’écran 2016-03-15 à 15.21.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24288" y="1504950"/>
            <a:ext cx="21336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1"/>
          <p:cNvGrpSpPr>
            <a:grpSpLocks/>
          </p:cNvGrpSpPr>
          <p:nvPr/>
        </p:nvGrpSpPr>
        <p:grpSpPr bwMode="auto">
          <a:xfrm>
            <a:off x="2640013" y="2014538"/>
            <a:ext cx="4032250" cy="3368675"/>
            <a:chOff x="2495269" y="2446832"/>
            <a:chExt cx="4032448" cy="3070400"/>
          </a:xfrm>
        </p:grpSpPr>
        <p:sp>
          <p:nvSpPr>
            <p:cNvPr id="39" name="Rounded Rectangle 38"/>
            <p:cNvSpPr/>
            <p:nvPr/>
          </p:nvSpPr>
          <p:spPr>
            <a:xfrm>
              <a:off x="2555776" y="2492896"/>
              <a:ext cx="3960440" cy="3024336"/>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408" name="TextBox 35"/>
            <p:cNvSpPr txBox="1">
              <a:spLocks noChangeArrowheads="1"/>
            </p:cNvSpPr>
            <p:nvPr/>
          </p:nvSpPr>
          <p:spPr bwMode="auto">
            <a:xfrm>
              <a:off x="2495269" y="2446832"/>
              <a:ext cx="4032448" cy="302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3600"/>
                </a:lnSpc>
              </a:pPr>
              <a:r>
                <a:rPr lang="en-GB" altLang="x-none" sz="2700">
                  <a:solidFill>
                    <a:schemeClr val="bg1"/>
                  </a:solidFill>
                  <a:latin typeface="Century Gothic" charset="0"/>
                </a:rPr>
                <a:t>Quelqu’un lit la réponse. </a:t>
              </a:r>
              <a:r>
                <a:rPr lang="en-GB" altLang="x-none" sz="2700" b="1">
                  <a:solidFill>
                    <a:schemeClr val="bg1"/>
                  </a:solidFill>
                  <a:latin typeface="Century Gothic" charset="0"/>
                </a:rPr>
                <a:t>L’équipe B</a:t>
              </a:r>
              <a:r>
                <a:rPr lang="en-GB" altLang="x-none" sz="2700">
                  <a:solidFill>
                    <a:schemeClr val="bg1"/>
                  </a:solidFill>
                  <a:latin typeface="Century Gothic" charset="0"/>
                </a:rPr>
                <a:t> reçoit un point lorsqu’elle devine correctement, en perd un lorsqu’elle s’est trompée</a:t>
              </a:r>
            </a:p>
          </p:txBody>
        </p:sp>
      </p:grpSp>
      <p:pic>
        <p:nvPicPr>
          <p:cNvPr id="45" name="Picture 44" descr="thinking woman.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00700" y="2895600"/>
            <a:ext cx="3508375" cy="362902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presenter 2.png"/>
          <p:cNvPicPr>
            <a:picLocks noChangeAspect="1"/>
          </p:cNvPicPr>
          <p:nvPr/>
        </p:nvPicPr>
        <p:blipFill>
          <a:blip r:embed="rId9">
            <a:extLst>
              <a:ext uri="{28A0092B-C50C-407E-A947-70E740481C1C}">
                <a14:useLocalDpi xmlns:a14="http://schemas.microsoft.com/office/drawing/2010/main" val="0"/>
              </a:ext>
            </a:extLst>
          </a:blip>
          <a:srcRect l="6207" b="6662"/>
          <a:stretch>
            <a:fillRect/>
          </a:stretch>
        </p:blipFill>
        <p:spPr bwMode="auto">
          <a:xfrm>
            <a:off x="0" y="908050"/>
            <a:ext cx="3814763" cy="56705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92" name="Text Box 13"/>
          <p:cNvSpPr txBox="1">
            <a:spLocks noChangeArrowheads="1"/>
          </p:cNvSpPr>
          <p:nvPr/>
        </p:nvSpPr>
        <p:spPr bwMode="auto">
          <a:xfrm>
            <a:off x="8689975"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79A587AE-FEDF-D843-9589-7A5D3EB9DA49}" type="slidenum">
              <a:rPr lang="en-GB" altLang="en-US" sz="1400" b="1">
                <a:solidFill>
                  <a:schemeClr val="bg1"/>
                </a:solidFill>
                <a:latin typeface="Century Gothic" charset="0"/>
                <a:ea typeface="ＭＳ Ｐゴシック" charset="-128"/>
              </a:rPr>
              <a:pPr algn="ctr"/>
              <a:t>8</a:t>
            </a:fld>
            <a:endParaRPr lang="en-GB" altLang="en-US" sz="1400" b="1">
              <a:solidFill>
                <a:schemeClr val="bg1"/>
              </a:solidFill>
              <a:latin typeface="Century Gothic" charset="0"/>
              <a:ea typeface="ＭＳ Ｐゴシック" charset="-128"/>
            </a:endParaRPr>
          </a:p>
        </p:txBody>
      </p:sp>
      <p:sp>
        <p:nvSpPr>
          <p:cNvPr id="16393" name="TextBox 17"/>
          <p:cNvSpPr txBox="1">
            <a:spLocks noChangeArrowheads="1"/>
          </p:cNvSpPr>
          <p:nvPr/>
        </p:nvSpPr>
        <p:spPr bwMode="auto">
          <a:xfrm>
            <a:off x="349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S'engager</a:t>
            </a:r>
          </a:p>
        </p:txBody>
      </p:sp>
      <p:sp>
        <p:nvSpPr>
          <p:cNvPr id="16394" name="TextBox 20"/>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Review</a:t>
            </a:r>
          </a:p>
        </p:txBody>
      </p:sp>
      <p:sp>
        <p:nvSpPr>
          <p:cNvPr id="16395" name="TextBox 26"/>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Consider</a:t>
            </a:r>
          </a:p>
        </p:txBody>
      </p:sp>
      <p:sp>
        <p:nvSpPr>
          <p:cNvPr id="28" name="Rectangle 27"/>
          <p:cNvSpPr/>
          <p:nvPr/>
        </p:nvSpPr>
        <p:spPr>
          <a:xfrm>
            <a:off x="-42863" y="6524625"/>
            <a:ext cx="3101976"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S'engager</a:t>
            </a:r>
            <a:endParaRPr lang="en-GB" sz="2000" dirty="0">
              <a:solidFill>
                <a:schemeClr val="tx1"/>
              </a:solidFill>
              <a:latin typeface="Century Gothic" pitchFamily="34" charset="0"/>
            </a:endParaRPr>
          </a:p>
        </p:txBody>
      </p:sp>
      <p:sp>
        <p:nvSpPr>
          <p:cNvPr id="31" name="Rectangle 30"/>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Décider</a:t>
            </a:r>
            <a:endParaRPr lang="en-GB" sz="2000" dirty="0">
              <a:solidFill>
                <a:schemeClr val="tx1"/>
              </a:solidFill>
              <a:latin typeface="Century Gothic" pitchFamily="34" charset="0"/>
            </a:endParaRPr>
          </a:p>
        </p:txBody>
      </p:sp>
      <p:sp>
        <p:nvSpPr>
          <p:cNvPr id="33" name="Rounded Rectangle 32"/>
          <p:cNvSpPr>
            <a:spLocks noChangeArrowheads="1"/>
          </p:cNvSpPr>
          <p:nvPr/>
        </p:nvSpPr>
        <p:spPr bwMode="auto">
          <a:xfrm>
            <a:off x="2998788" y="6511925"/>
            <a:ext cx="3228975"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Jouer</a:t>
            </a:r>
            <a:endParaRPr lang="en-GB" sz="2000" b="1" dirty="0">
              <a:solidFill>
                <a:schemeClr val="bg1"/>
              </a:solidFill>
              <a:latin typeface="Century Gothic" pitchFamily="34" charset="0"/>
              <a:ea typeface="+mn-ea"/>
              <a:cs typeface="+mn-cs"/>
            </a:endParaRPr>
          </a:p>
        </p:txBody>
      </p:sp>
      <p:pic>
        <p:nvPicPr>
          <p:cNvPr id="16399" name="Picture 22" descr="engage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3"/>
          <p:cNvGrpSpPr>
            <a:grpSpLocks/>
          </p:cNvGrpSpPr>
          <p:nvPr/>
        </p:nvGrpSpPr>
        <p:grpSpPr bwMode="auto">
          <a:xfrm>
            <a:off x="2038350" y="214313"/>
            <a:ext cx="6705600" cy="1585912"/>
            <a:chOff x="2421347" y="188640"/>
            <a:chExt cx="4924673" cy="1656184"/>
          </a:xfrm>
        </p:grpSpPr>
        <p:sp>
          <p:nvSpPr>
            <p:cNvPr id="38" name="Rounded Rectangle 37"/>
            <p:cNvSpPr/>
            <p:nvPr/>
          </p:nvSpPr>
          <p:spPr>
            <a:xfrm>
              <a:off x="2771800" y="188640"/>
              <a:ext cx="4320480" cy="1656184"/>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404" name="TextBox 28"/>
            <p:cNvSpPr txBox="1">
              <a:spLocks noChangeArrowheads="1"/>
            </p:cNvSpPr>
            <p:nvPr/>
          </p:nvSpPr>
          <p:spPr bwMode="auto">
            <a:xfrm>
              <a:off x="2421347" y="236112"/>
              <a:ext cx="4924673" cy="154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3600"/>
                </a:lnSpc>
              </a:pPr>
              <a:r>
                <a:rPr lang="en-GB" altLang="x-none" sz="2700">
                  <a:solidFill>
                    <a:schemeClr val="bg1"/>
                  </a:solidFill>
                  <a:latin typeface="Century Gothic" charset="0"/>
                </a:rPr>
                <a:t>Les joueurs de </a:t>
              </a:r>
              <a:r>
                <a:rPr lang="en-GB" altLang="x-none" sz="2700" b="1">
                  <a:solidFill>
                    <a:schemeClr val="bg1"/>
                  </a:solidFill>
                  <a:latin typeface="Century Gothic" charset="0"/>
                </a:rPr>
                <a:t>l’équipe B</a:t>
              </a:r>
              <a:r>
                <a:rPr lang="en-GB" altLang="x-none" sz="2700">
                  <a:solidFill>
                    <a:schemeClr val="bg1"/>
                  </a:solidFill>
                  <a:latin typeface="Century Gothic" charset="0"/>
                </a:rPr>
                <a:t> </a:t>
              </a:r>
            </a:p>
            <a:p>
              <a:pPr algn="ctr">
                <a:lnSpc>
                  <a:spcPts val="3600"/>
                </a:lnSpc>
              </a:pPr>
              <a:r>
                <a:rPr lang="en-GB" altLang="x-none" sz="2700">
                  <a:solidFill>
                    <a:schemeClr val="bg1"/>
                  </a:solidFill>
                  <a:latin typeface="Century Gothic" charset="0"/>
                </a:rPr>
                <a:t>décident si cette affirmation est crédible ou non.</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15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2000"/>
                                        <p:tgtEl>
                                          <p:spTgt spid="45"/>
                                        </p:tgtEl>
                                      </p:cBhvr>
                                    </p:animEffect>
                                  </p:childTnLst>
                                </p:cTn>
                              </p:par>
                            </p:childTnLst>
                          </p:cTn>
                        </p:par>
                        <p:par>
                          <p:cTn id="11" fill="hold" nodeType="afterGroup">
                            <p:stCondLst>
                              <p:cond delay="3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6"/>
          <p:cNvGrpSpPr>
            <a:grpSpLocks/>
          </p:cNvGrpSpPr>
          <p:nvPr/>
        </p:nvGrpSpPr>
        <p:grpSpPr bwMode="auto">
          <a:xfrm>
            <a:off x="3794125" y="5294313"/>
            <a:ext cx="4968875" cy="725487"/>
            <a:chOff x="2843808" y="3933056"/>
            <a:chExt cx="4968552" cy="724704"/>
          </a:xfrm>
        </p:grpSpPr>
        <p:sp>
          <p:nvSpPr>
            <p:cNvPr id="22" name="Rounded Rectangle 21"/>
            <p:cNvSpPr/>
            <p:nvPr/>
          </p:nvSpPr>
          <p:spPr>
            <a:xfrm>
              <a:off x="2843808" y="3933056"/>
              <a:ext cx="4896544" cy="724704"/>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35" name="TextBox 34"/>
            <p:cNvSpPr txBox="1">
              <a:spLocks noChangeArrowheads="1"/>
            </p:cNvSpPr>
            <p:nvPr/>
          </p:nvSpPr>
          <p:spPr bwMode="auto">
            <a:xfrm>
              <a:off x="2843808" y="3968939"/>
              <a:ext cx="49685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3200">
                  <a:solidFill>
                    <a:schemeClr val="bg1"/>
                  </a:solidFill>
                  <a:latin typeface="Century Gothic" charset="0"/>
                </a:rPr>
                <a:t>Etes-vous prêts à jouer ?</a:t>
              </a:r>
            </a:p>
          </p:txBody>
        </p:sp>
      </p:grpSp>
      <p:pic>
        <p:nvPicPr>
          <p:cNvPr id="17412" name="Picture 19"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4" name="Text Box 13"/>
          <p:cNvSpPr txBox="1">
            <a:spLocks noChangeArrowheads="1"/>
          </p:cNvSpPr>
          <p:nvPr/>
        </p:nvSpPr>
        <p:spPr bwMode="auto">
          <a:xfrm>
            <a:off x="8689975"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4B93CE3D-B55D-244E-BB9D-CC9C8D25AA8F}" type="slidenum">
              <a:rPr lang="en-GB" altLang="en-US" sz="1400" b="1">
                <a:solidFill>
                  <a:schemeClr val="bg1"/>
                </a:solidFill>
                <a:latin typeface="Century Gothic" charset="0"/>
                <a:ea typeface="ＭＳ Ｐゴシック" charset="-128"/>
              </a:rPr>
              <a:pPr algn="ctr"/>
              <a:t>9</a:t>
            </a:fld>
            <a:endParaRPr lang="en-GB" altLang="en-US" sz="1400" b="1">
              <a:solidFill>
                <a:schemeClr val="bg1"/>
              </a:solidFill>
              <a:latin typeface="Century Gothic" charset="0"/>
              <a:ea typeface="ＭＳ Ｐゴシック" charset="-128"/>
            </a:endParaRPr>
          </a:p>
        </p:txBody>
      </p:sp>
      <p:pic>
        <p:nvPicPr>
          <p:cNvPr id="17415" name="Picture 31" descr="screen.png"/>
          <p:cNvPicPr>
            <a:picLocks noChangeAspect="1"/>
          </p:cNvPicPr>
          <p:nvPr/>
        </p:nvPicPr>
        <p:blipFill>
          <a:blip r:embed="rId6">
            <a:extLst>
              <a:ext uri="{28A0092B-C50C-407E-A947-70E740481C1C}">
                <a14:useLocalDpi xmlns:a14="http://schemas.microsoft.com/office/drawing/2010/main" val="0"/>
              </a:ext>
            </a:extLst>
          </a:blip>
          <a:srcRect l="5128" t="6250" r="7692" b="17757"/>
          <a:stretch>
            <a:fillRect/>
          </a:stretch>
        </p:blipFill>
        <p:spPr bwMode="auto">
          <a:xfrm>
            <a:off x="3648075" y="1373188"/>
            <a:ext cx="2447925"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6" name="Group 9"/>
          <p:cNvGrpSpPr>
            <a:grpSpLocks/>
          </p:cNvGrpSpPr>
          <p:nvPr/>
        </p:nvGrpSpPr>
        <p:grpSpPr bwMode="auto">
          <a:xfrm>
            <a:off x="7524750" y="0"/>
            <a:ext cx="1584325" cy="641350"/>
            <a:chOff x="7524328" y="0"/>
            <a:chExt cx="1584970" cy="641606"/>
          </a:xfrm>
        </p:grpSpPr>
        <p:sp>
          <p:nvSpPr>
            <p:cNvPr id="17430" name="TextBox 39"/>
            <p:cNvSpPr txBox="1">
              <a:spLocks noChangeArrowheads="1"/>
            </p:cNvSpPr>
            <p:nvPr/>
          </p:nvSpPr>
          <p:spPr bwMode="auto">
            <a:xfrm>
              <a:off x="7524328" y="0"/>
              <a:ext cx="10809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b="1">
                  <a:solidFill>
                    <a:schemeClr val="bg1"/>
                  </a:solidFill>
                  <a:latin typeface="Century Gothic" charset="0"/>
                </a:rPr>
                <a:t>Fiche 1</a:t>
              </a:r>
            </a:p>
          </p:txBody>
        </p:sp>
        <p:pic>
          <p:nvPicPr>
            <p:cNvPr id="17431" name="Picture 40" descr="Student sheet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23" descr="presenter 1.png"/>
          <p:cNvPicPr>
            <a:picLocks noChangeAspect="1"/>
          </p:cNvPicPr>
          <p:nvPr/>
        </p:nvPicPr>
        <p:blipFill>
          <a:blip r:embed="rId8">
            <a:extLst>
              <a:ext uri="{28A0092B-C50C-407E-A947-70E740481C1C}">
                <a14:useLocalDpi xmlns:a14="http://schemas.microsoft.com/office/drawing/2010/main" val="0"/>
              </a:ext>
            </a:extLst>
          </a:blip>
          <a:srcRect l="6100" b="8974"/>
          <a:stretch>
            <a:fillRect/>
          </a:stretch>
        </p:blipFill>
        <p:spPr bwMode="auto">
          <a:xfrm>
            <a:off x="0" y="908050"/>
            <a:ext cx="3887788" cy="576103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17"/>
          <p:cNvSpPr txBox="1">
            <a:spLocks noChangeArrowheads="1"/>
          </p:cNvSpPr>
          <p:nvPr/>
        </p:nvSpPr>
        <p:spPr bwMode="auto">
          <a:xfrm>
            <a:off x="349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S'engager</a:t>
            </a:r>
          </a:p>
        </p:txBody>
      </p:sp>
      <p:sp>
        <p:nvSpPr>
          <p:cNvPr id="17419" name="TextBox 20"/>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Review</a:t>
            </a:r>
          </a:p>
        </p:txBody>
      </p:sp>
      <p:sp>
        <p:nvSpPr>
          <p:cNvPr id="17420" name="TextBox 26"/>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Consider</a:t>
            </a:r>
          </a:p>
        </p:txBody>
      </p:sp>
      <p:pic>
        <p:nvPicPr>
          <p:cNvPr id="17421" name="Picture 24" descr="Capture d’écran 2016-03-15 à 15.21.14.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24288" y="1504950"/>
            <a:ext cx="21336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42863" y="6524625"/>
            <a:ext cx="3101976"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S'engager</a:t>
            </a:r>
            <a:endParaRPr lang="en-GB" sz="2000" dirty="0">
              <a:solidFill>
                <a:schemeClr val="tx1"/>
              </a:solidFill>
              <a:latin typeface="Century Gothic" pitchFamily="34" charset="0"/>
            </a:endParaRPr>
          </a:p>
        </p:txBody>
      </p:sp>
      <p:sp>
        <p:nvSpPr>
          <p:cNvPr id="31" name="Rectangle 30"/>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Décider</a:t>
            </a:r>
            <a:endParaRPr lang="en-GB" sz="2000" dirty="0">
              <a:solidFill>
                <a:schemeClr val="tx1"/>
              </a:solidFill>
              <a:latin typeface="Century Gothic" pitchFamily="34" charset="0"/>
            </a:endParaRPr>
          </a:p>
        </p:txBody>
      </p:sp>
      <p:sp>
        <p:nvSpPr>
          <p:cNvPr id="33" name="Rounded Rectangle 32"/>
          <p:cNvSpPr>
            <a:spLocks noChangeArrowheads="1"/>
          </p:cNvSpPr>
          <p:nvPr/>
        </p:nvSpPr>
        <p:spPr bwMode="auto">
          <a:xfrm>
            <a:off x="2998788" y="6511925"/>
            <a:ext cx="3228975"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Jouer</a:t>
            </a:r>
            <a:endParaRPr lang="en-GB" sz="2000" b="1" dirty="0">
              <a:solidFill>
                <a:schemeClr val="bg1"/>
              </a:solidFill>
              <a:latin typeface="Century Gothic" pitchFamily="34" charset="0"/>
              <a:ea typeface="+mn-ea"/>
              <a:cs typeface="+mn-cs"/>
            </a:endParaRPr>
          </a:p>
        </p:txBody>
      </p:sp>
      <p:grpSp>
        <p:nvGrpSpPr>
          <p:cNvPr id="4" name="Group 37"/>
          <p:cNvGrpSpPr>
            <a:grpSpLocks/>
          </p:cNvGrpSpPr>
          <p:nvPr/>
        </p:nvGrpSpPr>
        <p:grpSpPr bwMode="auto">
          <a:xfrm>
            <a:off x="2771775" y="762000"/>
            <a:ext cx="6248400" cy="2519363"/>
            <a:chOff x="2468503" y="1331653"/>
            <a:chExt cx="6170297" cy="2524316"/>
          </a:xfrm>
        </p:grpSpPr>
        <p:sp>
          <p:nvSpPr>
            <p:cNvPr id="34" name="Rounded Rectangle 33"/>
            <p:cNvSpPr/>
            <p:nvPr/>
          </p:nvSpPr>
          <p:spPr>
            <a:xfrm>
              <a:off x="2468503" y="1331653"/>
              <a:ext cx="6170297" cy="2524316"/>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429" name="TextBox 25"/>
            <p:cNvSpPr txBox="1">
              <a:spLocks noChangeArrowheads="1"/>
            </p:cNvSpPr>
            <p:nvPr/>
          </p:nvSpPr>
          <p:spPr bwMode="auto">
            <a:xfrm>
              <a:off x="2591128" y="1408027"/>
              <a:ext cx="5972423" cy="240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3600"/>
                </a:lnSpc>
              </a:pPr>
              <a:r>
                <a:rPr lang="en-GB" altLang="x-none" sz="3100">
                  <a:solidFill>
                    <a:schemeClr val="bg1"/>
                  </a:solidFill>
                  <a:latin typeface="Century Gothic" charset="0"/>
                </a:rPr>
                <a:t>Ensuite un </a:t>
              </a:r>
              <a:r>
                <a:rPr lang="fr-FR" altLang="x-none" sz="3100">
                  <a:solidFill>
                    <a:schemeClr val="bg1"/>
                  </a:solidFill>
                  <a:latin typeface="Century Gothic" charset="0"/>
                </a:rPr>
                <a:t>joueur</a:t>
              </a:r>
              <a:r>
                <a:rPr lang="en-GB" altLang="x-none" sz="3100">
                  <a:solidFill>
                    <a:schemeClr val="bg1"/>
                  </a:solidFill>
                  <a:latin typeface="Century Gothic" charset="0"/>
                </a:rPr>
                <a:t> de </a:t>
              </a:r>
              <a:r>
                <a:rPr lang="en-GB" altLang="x-none" sz="3100" b="1">
                  <a:solidFill>
                    <a:schemeClr val="bg1"/>
                  </a:solidFill>
                  <a:latin typeface="Century Gothic" charset="0"/>
                </a:rPr>
                <a:t>l’équipe B </a:t>
              </a:r>
              <a:r>
                <a:rPr lang="en-GB" altLang="x-none" sz="3100">
                  <a:solidFill>
                    <a:schemeClr val="bg1"/>
                  </a:solidFill>
                  <a:latin typeface="Century Gothic" charset="0"/>
                </a:rPr>
                <a:t>lit une affirmation. Le jeu continue ainsi jusqu’à ce que chaque personne ait lu deux affirmations</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bol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bol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50136</TotalTime>
  <Words>1934</Words>
  <Application>Microsoft Macintosh PowerPoint</Application>
  <PresentationFormat>Présentation à l'écran (4:3)</PresentationFormat>
  <Paragraphs>310</Paragraphs>
  <Slides>20</Slides>
  <Notes>19</Notes>
  <HiddenSlides>0</HiddenSlides>
  <MMClips>1</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Times New Roman</vt:lpstr>
      <vt:lpstr>Ebrima</vt:lpstr>
      <vt:lpstr>Cambria</vt:lpstr>
      <vt:lpstr>Wingdings</vt:lpstr>
      <vt:lpstr>Lato Regular</vt:lpstr>
      <vt:lpstr>Mangal</vt:lpstr>
      <vt:lpstr>LilyUPC</vt:lpstr>
      <vt:lpstr>Arial</vt:lpstr>
      <vt:lpstr>Calibri</vt:lpstr>
      <vt:lpstr>Wingdings 2</vt:lpstr>
      <vt:lpstr>Century Gothic</vt:lpstr>
      <vt:lpstr>ＭＳ Ｐゴシック</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Fiches apprenants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FPE</cp:lastModifiedBy>
  <cp:revision>941</cp:revision>
  <dcterms:created xsi:type="dcterms:W3CDTF">2016-03-17T14:50:41Z</dcterms:created>
  <dcterms:modified xsi:type="dcterms:W3CDTF">2019-11-05T15:27:35Z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926A4257-4A38-4A28-A204-42692B1F4461</vt:lpwstr>
  </property>
  <property fmtid="{D5CDD505-2E9C-101B-9397-08002B2CF9AE}" pid="3" name="ArticulatePath">
    <vt:lpwstr>Ebola presentation</vt:lpwstr>
  </property>
</Properties>
</file>