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9"/>
  </p:notesMasterIdLst>
  <p:handoutMasterIdLst>
    <p:handoutMasterId r:id="rId20"/>
  </p:handoutMasterIdLst>
  <p:sldIdLst>
    <p:sldId id="279" r:id="rId2"/>
    <p:sldId id="350" r:id="rId3"/>
    <p:sldId id="379" r:id="rId4"/>
    <p:sldId id="359" r:id="rId5"/>
    <p:sldId id="365" r:id="rId6"/>
    <p:sldId id="364" r:id="rId7"/>
    <p:sldId id="382" r:id="rId8"/>
    <p:sldId id="380" r:id="rId9"/>
    <p:sldId id="383" r:id="rId10"/>
    <p:sldId id="384" r:id="rId11"/>
    <p:sldId id="284" r:id="rId12"/>
    <p:sldId id="389" r:id="rId13"/>
    <p:sldId id="360" r:id="rId14"/>
    <p:sldId id="377" r:id="rId15"/>
    <p:sldId id="381" r:id="rId16"/>
    <p:sldId id="277" r:id="rId17"/>
    <p:sldId id="278" r:id="rId18"/>
  </p:sldIdLst>
  <p:sldSz cx="9144000" cy="6858000" type="screen4x3"/>
  <p:notesSz cx="6864350" cy="9998075"/>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EB9F15"/>
    <a:srgbClr val="FFD347"/>
    <a:srgbClr val="B33D96"/>
    <a:srgbClr val="FF9900"/>
    <a:srgbClr val="FEE7B8"/>
    <a:srgbClr val="FFFFFF"/>
    <a:srgbClr val="AC7F00"/>
    <a:srgbClr val="F6B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02" autoAdjust="0"/>
    <p:restoredTop sz="92485" autoAdjust="0"/>
  </p:normalViewPr>
  <p:slideViewPr>
    <p:cSldViewPr>
      <p:cViewPr>
        <p:scale>
          <a:sx n="90" d="100"/>
          <a:sy n="90" d="100"/>
        </p:scale>
        <p:origin x="1816" y="4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87788" y="0"/>
            <a:ext cx="2974975" cy="5000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0F38664-646B-3C42-AE80-46DBAADCB951}" type="datetimeFigureOut">
              <a:rPr lang="en-GB"/>
              <a:pPr>
                <a:defRPr/>
              </a:pPr>
              <a:t>05/11/2019</a:t>
            </a:fld>
            <a:endParaRPr lang="en-GB" dirty="0"/>
          </a:p>
        </p:txBody>
      </p:sp>
      <p:sp>
        <p:nvSpPr>
          <p:cNvPr id="4" name="Footer Placeholder 3"/>
          <p:cNvSpPr>
            <a:spLocks noGrp="1"/>
          </p:cNvSpPr>
          <p:nvPr>
            <p:ph type="ftr" sz="quarter" idx="2"/>
          </p:nvPr>
        </p:nvSpPr>
        <p:spPr>
          <a:xfrm>
            <a:off x="0" y="9496425"/>
            <a:ext cx="2974975" cy="500063"/>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87788" y="9496425"/>
            <a:ext cx="2974975" cy="5000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0D28C8E-6CBA-C547-9630-458F66FD8D1A}" type="slidenum">
              <a:rPr lang="en-GB" altLang="x-none"/>
              <a:pPr/>
              <a:t>‹#›</a:t>
            </a:fld>
            <a:endParaRPr lang="en-GB"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6350" tIns="48175" rIns="96350" bIns="48175" rtlCol="0"/>
          <a:lstStyle>
            <a:lvl1pPr algn="l" fontAlgn="auto">
              <a:spcBef>
                <a:spcPts val="0"/>
              </a:spcBef>
              <a:spcAft>
                <a:spcPts val="0"/>
              </a:spcAft>
              <a:defRPr sz="1300" dirty="0">
                <a:latin typeface="+mn-lt"/>
                <a:ea typeface="+mn-ea"/>
                <a:cs typeface="+mn-cs"/>
              </a:defRPr>
            </a:lvl1pPr>
          </a:lstStyle>
          <a:p>
            <a:pPr>
              <a:defRPr/>
            </a:pPr>
            <a:endParaRPr lang="en-GB"/>
          </a:p>
        </p:txBody>
      </p:sp>
      <p:sp>
        <p:nvSpPr>
          <p:cNvPr id="3" name="Date Placeholder 2"/>
          <p:cNvSpPr>
            <a:spLocks noGrp="1"/>
          </p:cNvSpPr>
          <p:nvPr>
            <p:ph type="dt" idx="1"/>
          </p:nvPr>
        </p:nvSpPr>
        <p:spPr>
          <a:xfrm>
            <a:off x="3887788" y="0"/>
            <a:ext cx="2974975" cy="500063"/>
          </a:xfrm>
          <a:prstGeom prst="rect">
            <a:avLst/>
          </a:prstGeom>
        </p:spPr>
        <p:txBody>
          <a:bodyPr vert="horz" lIns="96350" tIns="48175" rIns="96350" bIns="48175" rtlCol="0"/>
          <a:lstStyle>
            <a:lvl1pPr algn="r" fontAlgn="auto">
              <a:spcBef>
                <a:spcPts val="0"/>
              </a:spcBef>
              <a:spcAft>
                <a:spcPts val="0"/>
              </a:spcAft>
              <a:defRPr sz="1300" smtClean="0">
                <a:latin typeface="+mn-lt"/>
                <a:ea typeface="+mn-ea"/>
                <a:cs typeface="+mn-cs"/>
              </a:defRPr>
            </a:lvl1pPr>
          </a:lstStyle>
          <a:p>
            <a:pPr>
              <a:defRPr/>
            </a:pPr>
            <a:fld id="{55AC4AC5-47AD-AB41-AFE8-7BBB263B7FEE}" type="datetimeFigureOut">
              <a:rPr lang="en-GB"/>
              <a:pPr>
                <a:defRPr/>
              </a:pPr>
              <a:t>05/11/2019</a:t>
            </a:fld>
            <a:endParaRPr lang="en-GB" dirty="0"/>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50" tIns="48175" rIns="96350" bIns="48175" rtlCol="0" anchor="ctr"/>
          <a:lstStyle/>
          <a:p>
            <a:pPr lvl="0"/>
            <a:endParaRPr lang="en-GB" noProof="0" dirty="0"/>
          </a:p>
        </p:txBody>
      </p:sp>
      <p:sp>
        <p:nvSpPr>
          <p:cNvPr id="5" name="Notes Placeholder 4"/>
          <p:cNvSpPr>
            <a:spLocks noGrp="1"/>
          </p:cNvSpPr>
          <p:nvPr>
            <p:ph type="body" sz="quarter" idx="3"/>
          </p:nvPr>
        </p:nvSpPr>
        <p:spPr>
          <a:xfrm>
            <a:off x="685800" y="4749800"/>
            <a:ext cx="5492750" cy="4498975"/>
          </a:xfrm>
          <a:prstGeom prst="rect">
            <a:avLst/>
          </a:prstGeom>
        </p:spPr>
        <p:txBody>
          <a:bodyPr vert="horz" lIns="96350" tIns="48175" rIns="96350" bIns="4817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96425"/>
            <a:ext cx="2974975" cy="500063"/>
          </a:xfrm>
          <a:prstGeom prst="rect">
            <a:avLst/>
          </a:prstGeom>
        </p:spPr>
        <p:txBody>
          <a:bodyPr vert="horz" lIns="96350" tIns="48175" rIns="96350" bIns="48175" rtlCol="0" anchor="b"/>
          <a:lstStyle>
            <a:lvl1pPr algn="l" fontAlgn="auto">
              <a:spcBef>
                <a:spcPts val="0"/>
              </a:spcBef>
              <a:spcAft>
                <a:spcPts val="0"/>
              </a:spcAft>
              <a:defRPr sz="1300" dirty="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7788" y="9496425"/>
            <a:ext cx="2974975" cy="500063"/>
          </a:xfrm>
          <a:prstGeom prst="rect">
            <a:avLst/>
          </a:prstGeom>
        </p:spPr>
        <p:txBody>
          <a:bodyPr vert="horz" wrap="square" lIns="96350" tIns="48175" rIns="96350" bIns="48175" numCol="1" anchor="b" anchorCtr="0" compatLnSpc="1">
            <a:prstTxWarp prst="textNoShape">
              <a:avLst/>
            </a:prstTxWarp>
          </a:bodyPr>
          <a:lstStyle>
            <a:lvl1pPr algn="r">
              <a:defRPr sz="1300">
                <a:latin typeface="Calibri" charset="0"/>
              </a:defRPr>
            </a:lvl1pPr>
          </a:lstStyle>
          <a:p>
            <a:fld id="{931DF615-D939-E647-A36F-B83DC63F5A6A}"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97653CA-FCFB-1147-AB10-67C58584A738}" type="slidenum">
              <a:rPr lang="en-GB" altLang="x-none"/>
              <a:pPr/>
              <a:t>1</a:t>
            </a:fld>
            <a:endParaRPr lang="en-GB"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3A29DCBD-3359-4548-A521-A05D9A57C71A}" type="slidenum">
              <a:rPr lang="en-GB" altLang="x-none"/>
              <a:pPr/>
              <a:t>10</a:t>
            </a:fld>
            <a:endParaRPr lang="en-GB"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Switzerland version</a:t>
            </a:r>
          </a:p>
          <a:p>
            <a:pPr>
              <a:spcBef>
                <a:spcPct val="0"/>
              </a:spcBef>
            </a:pPr>
            <a:endParaRPr lang="en-GB" altLang="x-none" sz="1300" b="1"/>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D9B7AB2-9C71-C049-985E-BB488DAFAC45}" type="slidenum">
              <a:rPr lang="en-GB" altLang="x-none"/>
              <a:pPr/>
              <a:t>12</a:t>
            </a:fld>
            <a:endParaRPr lang="en-GB"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x-none"/>
          </a:p>
          <a:p>
            <a:pPr>
              <a:spcBef>
                <a:spcPct val="0"/>
              </a:spcBef>
            </a:pPr>
            <a:endParaRPr lang="en-GB" altLang="x-none" sz="1300" b="1"/>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A61C2EA-4BE6-3C4D-B214-3C02B125BA1E}" type="slidenum">
              <a:rPr lang="en-GB" altLang="x-none"/>
              <a:pPr/>
              <a:t>13</a:t>
            </a:fld>
            <a:endParaRPr lang="en-GB"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x-none"/>
          </a:p>
          <a:p>
            <a:pPr>
              <a:spcBef>
                <a:spcPct val="0"/>
              </a:spcBef>
            </a:pPr>
            <a:endParaRPr lang="en-GB" altLang="x-none" sz="1300" b="1"/>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88775BC9-F119-3340-9F9C-56A96BD84CF3}" type="slidenum">
              <a:rPr lang="en-GB" altLang="x-none"/>
              <a:pPr/>
              <a:t>14</a:t>
            </a:fld>
            <a:endParaRPr lang="en-GB"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x-none"/>
          </a:p>
          <a:p>
            <a:pPr>
              <a:spcBef>
                <a:spcPct val="0"/>
              </a:spcBef>
            </a:pPr>
            <a:endParaRPr lang="en-GB" altLang="x-none" sz="1300" b="1"/>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116664E-9954-9B4F-9F11-CBC83F8C7013}" type="slidenum">
              <a:rPr lang="en-GB" altLang="x-none"/>
              <a:pPr/>
              <a:t>15</a:t>
            </a:fld>
            <a:endParaRPr lang="en-GB"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BF98E790-D6AC-F547-8106-079902AF5462}" type="slidenum">
              <a:rPr lang="en-GB" altLang="x-none"/>
              <a:pPr/>
              <a:t>16</a:t>
            </a:fld>
            <a:endParaRPr lang="en-GB"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BA7D9FEE-D340-DB4C-AEFE-3D0BB4CDD3BF}" type="slidenum">
              <a:rPr lang="en-GB" altLang="x-none"/>
              <a:pPr/>
              <a:t>17</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
            </a:r>
            <a:br>
              <a:rPr lang="en-GB" altLang="x-none"/>
            </a:br>
            <a:endParaRPr lang="en-GB" altLang="x-none"/>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BE1D6C2-706A-5D49-86D1-6252F14748C6}" type="slidenum">
              <a:rPr lang="en-GB" altLang="x-none"/>
              <a:pPr/>
              <a:t>2</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B497A24F-3C2C-5245-B42B-916C596D26B5}" type="slidenum">
              <a:rPr lang="en-GB" altLang="x-none"/>
              <a:pPr/>
              <a:t>3</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487D72C-A560-D040-ADE8-3C13BAA0C8CD}" type="slidenum">
              <a:rPr lang="en-GB" altLang="x-none"/>
              <a:pPr/>
              <a:t>4</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D674BDB-92DE-4440-8E57-3608108FEB94}" type="slidenum">
              <a:rPr lang="en-GB" altLang="x-none"/>
              <a:pPr/>
              <a:t>5</a:t>
            </a:fld>
            <a:endParaRPr lang="en-GB"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
            </a:r>
            <a:br>
              <a:rPr lang="en-GB" altLang="x-none"/>
            </a:br>
            <a:endParaRPr lang="en-GB" altLang="x-none"/>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3F51361-DF25-6F43-BDE0-4C4F3868AAA7}" type="slidenum">
              <a:rPr lang="en-GB" altLang="x-none"/>
              <a:pPr/>
              <a:t>6</a:t>
            </a:fld>
            <a:endParaRPr lang="en-GB"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05484325-DDD6-AA4A-B6C0-8AF3A6B482C3}" type="slidenum">
              <a:rPr lang="en-GB" altLang="x-none"/>
              <a:pPr/>
              <a:t>7</a:t>
            </a:fld>
            <a:endParaRPr lang="en-GB"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813B3CD-3F6D-7D46-9D34-3197A71D79CC}" type="slidenum">
              <a:rPr lang="en-GB" altLang="x-none"/>
              <a:pPr/>
              <a:t>8</a:t>
            </a:fld>
            <a:endParaRPr lang="en-GB"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8A5CD111-D71A-4346-A591-3951273BAD11}" type="slidenum">
              <a:rPr lang="en-GB" altLang="x-none"/>
              <a:pPr/>
              <a:t>9</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hyperlink" Target="http://www.glp-e.org.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58AD944-344A-384F-AACE-FACB66DA0F22}"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0CF6657-AC43-2441-8626-D10C94AC9312}" type="slidenum">
              <a:rPr lang="en-GB" altLang="x-none"/>
              <a:pPr/>
              <a:t>‹#›</a:t>
            </a:fld>
            <a:endParaRPr lang="en-GB" altLang="x-none"/>
          </a:p>
        </p:txBody>
      </p:sp>
    </p:spTree>
    <p:extLst>
      <p:ext uri="{BB962C8B-B14F-4D97-AF65-F5344CB8AC3E}">
        <p14:creationId xmlns:p14="http://schemas.microsoft.com/office/powerpoint/2010/main" val="62937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FCECEE5-7FB0-FF4A-BFAD-39390D482905}"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2E510BE-9AF5-844B-8127-481C1EFCC9B0}" type="slidenum">
              <a:rPr lang="en-GB" altLang="x-none"/>
              <a:pPr/>
              <a:t>‹#›</a:t>
            </a:fld>
            <a:endParaRPr lang="en-GB" altLang="x-none"/>
          </a:p>
        </p:txBody>
      </p:sp>
    </p:spTree>
    <p:extLst>
      <p:ext uri="{BB962C8B-B14F-4D97-AF65-F5344CB8AC3E}">
        <p14:creationId xmlns:p14="http://schemas.microsoft.com/office/powerpoint/2010/main" val="42430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5423E36-845F-2240-932C-5CD6D5AAFB42}"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CA98019-9D6B-6A4E-9DE6-735B5CF63FF4}" type="slidenum">
              <a:rPr lang="en-GB" altLang="x-none"/>
              <a:pPr/>
              <a:t>‹#›</a:t>
            </a:fld>
            <a:endParaRPr lang="en-GB" altLang="x-none"/>
          </a:p>
        </p:txBody>
      </p:sp>
    </p:spTree>
    <p:extLst>
      <p:ext uri="{BB962C8B-B14F-4D97-AF65-F5344CB8AC3E}">
        <p14:creationId xmlns:p14="http://schemas.microsoft.com/office/powerpoint/2010/main" val="168526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5"/>
          <p:cNvSpPr/>
          <p:nvPr userDrawn="1"/>
        </p:nvSpPr>
        <p:spPr>
          <a:xfrm rot="16200000">
            <a:off x="9147969" y="5706269"/>
            <a:ext cx="306388" cy="1079500"/>
          </a:xfrm>
          <a:prstGeom prst="round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Box 13"/>
          <p:cNvSpPr txBox="1">
            <a:spLocks noChangeArrowheads="1"/>
          </p:cNvSpPr>
          <p:nvPr userDrawn="1"/>
        </p:nvSpPr>
        <p:spPr bwMode="auto">
          <a:xfrm>
            <a:off x="8761413" y="6124575"/>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65BF0094-24AA-2643-A5A6-09D9D1812FE2}"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spTree>
    <p:extLst>
      <p:ext uri="{BB962C8B-B14F-4D97-AF65-F5344CB8AC3E}">
        <p14:creationId xmlns:p14="http://schemas.microsoft.com/office/powerpoint/2010/main" val="111847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rot="5400000">
            <a:off x="4394993" y="2129632"/>
            <a:ext cx="354013" cy="91440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6"/>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Fiches </a:t>
            </a:r>
            <a:r>
              <a:rPr lang="en-GB" sz="1600" dirty="0" err="1">
                <a:solidFill>
                  <a:schemeClr val="bg1"/>
                </a:solidFill>
                <a:latin typeface="Century Gothic" pitchFamily="34" charset="0"/>
                <a:ea typeface="+mn-ea"/>
                <a:cs typeface="+mn-cs"/>
              </a:rPr>
              <a:t>apprenants</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1260290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8AA96368-E971-A448-BF76-9FCB904685FA}"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05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AC946902-9C7D-9941-B852-8944DF277459}"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68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3AD76DE4-1EB9-9A47-8A93-D24C3CB3A631}"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3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ounded Rectangle 5"/>
          <p:cNvSpPr>
            <a:spLocks noChangeArrowheads="1"/>
          </p:cNvSpPr>
          <p:nvPr userDrawn="1"/>
        </p:nvSpPr>
        <p:spPr bwMode="auto">
          <a:xfrm rot="16200000">
            <a:off x="-153194" y="6234906"/>
            <a:ext cx="306388" cy="708026"/>
          </a:xfrm>
          <a:prstGeom prst="roundRect">
            <a:avLst>
              <a:gd name="adj" fmla="val 50000"/>
            </a:avLst>
          </a:prstGeom>
          <a:solidFill>
            <a:srgbClr val="215968"/>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x-none" altLang="x-none">
              <a:solidFill>
                <a:srgbClr val="FFFFFF"/>
              </a:solidFill>
            </a:endParaRPr>
          </a:p>
        </p:txBody>
      </p:sp>
      <p:sp>
        <p:nvSpPr>
          <p:cNvPr id="3" name="Text Box 13"/>
          <p:cNvSpPr txBox="1">
            <a:spLocks noChangeArrowheads="1"/>
          </p:cNvSpPr>
          <p:nvPr userDrawn="1"/>
        </p:nvSpPr>
        <p:spPr bwMode="auto">
          <a:xfrm>
            <a:off x="-61913" y="6467475"/>
            <a:ext cx="457201"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709913E8-72BA-C748-8879-12974DE3AEA9}"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7" descr="GLP logo.jpg">
            <a:hlinkClick r:id="rId2"/>
          </p:cNvPr>
          <p:cNvPicPr>
            <a:picLocks noChangeAspect="1"/>
          </p:cNvPicPr>
          <p:nvPr userDrawn="1"/>
        </p:nvPicPr>
        <p:blipFill>
          <a:blip r:embed="rId3">
            <a:extLst>
              <a:ext uri="{28A0092B-C50C-407E-A947-70E740481C1C}">
                <a14:useLocalDpi xmlns:a14="http://schemas.microsoft.com/office/drawing/2010/main" val="0"/>
              </a:ext>
            </a:extLst>
          </a:blip>
          <a:srcRect t="12422"/>
          <a:stretch>
            <a:fillRect/>
          </a:stretch>
        </p:blipFill>
        <p:spPr bwMode="auto">
          <a:xfrm>
            <a:off x="7432675" y="44450"/>
            <a:ext cx="17113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aindrops 2.png"/>
          <p:cNvPicPr>
            <a:picLocks noChangeAspect="1"/>
          </p:cNvPicPr>
          <p:nvPr userDrawn="1"/>
        </p:nvPicPr>
        <p:blipFill>
          <a:blip r:embed="rId4">
            <a:extLst>
              <a:ext uri="{28A0092B-C50C-407E-A947-70E740481C1C}">
                <a14:useLocalDpi xmlns:a14="http://schemas.microsoft.com/office/drawing/2010/main" val="0"/>
              </a:ext>
            </a:extLst>
          </a:blip>
          <a:srcRect t="61697"/>
          <a:stretch>
            <a:fillRect/>
          </a:stretch>
        </p:blipFill>
        <p:spPr bwMode="auto">
          <a:xfrm>
            <a:off x="0" y="-26988"/>
            <a:ext cx="91027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96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5D9269C-59AF-4F48-93DE-37058E6F4E98}"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14AF23A-540C-B545-A6BE-24650D4FFC7F}" type="slidenum">
              <a:rPr lang="en-GB" altLang="x-none"/>
              <a:pPr/>
              <a:t>‹#›</a:t>
            </a:fld>
            <a:endParaRPr lang="en-GB" altLang="x-none"/>
          </a:p>
        </p:txBody>
      </p:sp>
    </p:spTree>
    <p:extLst>
      <p:ext uri="{BB962C8B-B14F-4D97-AF65-F5344CB8AC3E}">
        <p14:creationId xmlns:p14="http://schemas.microsoft.com/office/powerpoint/2010/main" val="156200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745DEF-207F-4149-87E0-3D39EBAFA3EA}" type="datetimeFigureOut">
              <a:rPr lang="en-GB"/>
              <a:pPr>
                <a:defRPr/>
              </a:pPr>
              <a:t>05/11/2019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AC75305-DCA0-2E48-92B3-B0611D707106}" type="slidenum">
              <a:rPr lang="en-GB" altLang="x-none"/>
              <a:pPr/>
              <a:t>‹#›</a:t>
            </a:fld>
            <a:endParaRPr lang="en-GB" altLang="x-none"/>
          </a:p>
        </p:txBody>
      </p:sp>
    </p:spTree>
    <p:extLst>
      <p:ext uri="{BB962C8B-B14F-4D97-AF65-F5344CB8AC3E}">
        <p14:creationId xmlns:p14="http://schemas.microsoft.com/office/powerpoint/2010/main" val="183311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E3B4B34-36E1-E14F-87AC-CAB9211DBD49}"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AE78BC6-4CEE-4849-8F77-40B44DCB3EDD}" type="slidenum">
              <a:rPr lang="en-GB" altLang="x-none"/>
              <a:pPr/>
              <a:t>‹#›</a:t>
            </a:fld>
            <a:endParaRPr lang="en-GB" altLang="x-none"/>
          </a:p>
        </p:txBody>
      </p:sp>
    </p:spTree>
    <p:extLst>
      <p:ext uri="{BB962C8B-B14F-4D97-AF65-F5344CB8AC3E}">
        <p14:creationId xmlns:p14="http://schemas.microsoft.com/office/powerpoint/2010/main" val="130379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73E1701-91DA-F643-AF7C-A04C6FFA871E}" type="datetimeFigureOut">
              <a:rPr lang="en-GB"/>
              <a:pPr>
                <a:defRPr/>
              </a:pPr>
              <a:t>05/11/2019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425A7D24-1CFD-1A4E-865E-269A32DDA07E}" type="slidenum">
              <a:rPr lang="en-GB" altLang="x-none"/>
              <a:pPr/>
              <a:t>‹#›</a:t>
            </a:fld>
            <a:endParaRPr lang="en-GB" altLang="x-none"/>
          </a:p>
        </p:txBody>
      </p:sp>
    </p:spTree>
    <p:extLst>
      <p:ext uri="{BB962C8B-B14F-4D97-AF65-F5344CB8AC3E}">
        <p14:creationId xmlns:p14="http://schemas.microsoft.com/office/powerpoint/2010/main" val="203479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F84585-08A5-4643-A9BF-DE078AD0CEE7}" type="datetimeFigureOut">
              <a:rPr lang="en-GB"/>
              <a:pPr>
                <a:defRPr/>
              </a:pPr>
              <a:t>05/11/2019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678A4CD7-D764-B349-84D5-718F9BD106D9}" type="slidenum">
              <a:rPr lang="en-GB" altLang="x-none"/>
              <a:pPr/>
              <a:t>‹#›</a:t>
            </a:fld>
            <a:endParaRPr lang="en-GB" altLang="x-none"/>
          </a:p>
        </p:txBody>
      </p:sp>
    </p:spTree>
    <p:extLst>
      <p:ext uri="{BB962C8B-B14F-4D97-AF65-F5344CB8AC3E}">
        <p14:creationId xmlns:p14="http://schemas.microsoft.com/office/powerpoint/2010/main" val="13630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6453188"/>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938" y="6453188"/>
            <a:ext cx="939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p:nvPr userDrawn="1"/>
        </p:nvSpPr>
        <p:spPr>
          <a:xfrm>
            <a:off x="1476375" y="6381750"/>
            <a:ext cx="6262688" cy="461963"/>
          </a:xfrm>
          <a:prstGeom prst="rect">
            <a:avLst/>
          </a:prstGeom>
          <a:noFill/>
        </p:spPr>
        <p:txBody>
          <a:bodyPr>
            <a:spAutoFit/>
          </a:bodyPr>
          <a:lstStyle/>
          <a:p>
            <a:pPr algn="ctr" fontAlgn="auto">
              <a:spcBef>
                <a:spcPts val="0"/>
              </a:spcBef>
              <a:spcAft>
                <a:spcPts val="0"/>
              </a:spcAft>
              <a:defRPr/>
            </a:pPr>
            <a:r>
              <a:rPr lang="en-GB" sz="2400" dirty="0">
                <a:latin typeface="Century Gothic" pitchFamily="34" charset="0"/>
                <a:ea typeface="+mn-ea"/>
                <a:cs typeface="LilyUPC" panose="020B0604020202020204" pitchFamily="34" charset="-34"/>
              </a:rPr>
              <a:t> For more, visit E</a:t>
            </a:r>
            <a:r>
              <a:rPr lang="en-GB" sz="2400" dirty="0">
                <a:latin typeface="Century Gothic" pitchFamily="34" charset="0"/>
                <a:ea typeface="Ebrima" panose="02000000000000000000" pitchFamily="2" charset="0"/>
                <a:cs typeface="Mangal" panose="02040503050203030202" pitchFamily="18" charset="0"/>
              </a:rPr>
              <a:t>ngagingScience.eu</a:t>
            </a:r>
          </a:p>
        </p:txBody>
      </p:sp>
      <p:sp>
        <p:nvSpPr>
          <p:cNvPr id="5" name="Date Placeholder 1"/>
          <p:cNvSpPr>
            <a:spLocks noGrp="1"/>
          </p:cNvSpPr>
          <p:nvPr>
            <p:ph type="dt" sz="half" idx="10"/>
          </p:nvPr>
        </p:nvSpPr>
        <p:spPr/>
        <p:txBody>
          <a:bodyPr/>
          <a:lstStyle>
            <a:lvl1pPr>
              <a:defRPr/>
            </a:lvl1pPr>
          </a:lstStyle>
          <a:p>
            <a:pPr>
              <a:defRPr/>
            </a:pPr>
            <a:fld id="{FC8C83A1-30D4-A643-853D-471A508FFCF9}" type="datetimeFigureOut">
              <a:rPr lang="en-GB"/>
              <a:pPr>
                <a:defRPr/>
              </a:pPr>
              <a:t>05/11/2019</a:t>
            </a:fld>
            <a:endParaRPr lang="en-GB" dirty="0"/>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fld id="{F1A0D93F-4EB0-5F44-8F00-6983E924C2AE}" type="slidenum">
              <a:rPr lang="en-GB" altLang="x-none"/>
              <a:pPr/>
              <a:t>‹#›</a:t>
            </a:fld>
            <a:endParaRPr lang="en-GB" altLang="x-none"/>
          </a:p>
        </p:txBody>
      </p:sp>
    </p:spTree>
    <p:extLst>
      <p:ext uri="{BB962C8B-B14F-4D97-AF65-F5344CB8AC3E}">
        <p14:creationId xmlns:p14="http://schemas.microsoft.com/office/powerpoint/2010/main" val="113584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A72D2F-408C-AD4B-8EF4-5914084808ED}"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E9DE377-2E4B-FA4C-8724-7E09AFA0CCC2}" type="slidenum">
              <a:rPr lang="en-GB" altLang="x-none"/>
              <a:pPr/>
              <a:t>‹#›</a:t>
            </a:fld>
            <a:endParaRPr lang="en-GB" altLang="x-none"/>
          </a:p>
        </p:txBody>
      </p:sp>
    </p:spTree>
    <p:extLst>
      <p:ext uri="{BB962C8B-B14F-4D97-AF65-F5344CB8AC3E}">
        <p14:creationId xmlns:p14="http://schemas.microsoft.com/office/powerpoint/2010/main" val="160811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68F1D6-154C-5849-A2C2-8A8A7A9697C3}" type="datetimeFigureOut">
              <a:rPr lang="en-GB"/>
              <a:pPr>
                <a:defRPr/>
              </a:pPr>
              <a:t>05/11/2019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325F31C-A099-4B4C-B1C1-FECEC8A6E0FF}" type="slidenum">
              <a:rPr lang="en-GB" altLang="x-none"/>
              <a:pPr/>
              <a:t>‹#›</a:t>
            </a:fld>
            <a:endParaRPr lang="en-GB" altLang="x-none"/>
          </a:p>
        </p:txBody>
      </p:sp>
    </p:spTree>
    <p:extLst>
      <p:ext uri="{BB962C8B-B14F-4D97-AF65-F5344CB8AC3E}">
        <p14:creationId xmlns:p14="http://schemas.microsoft.com/office/powerpoint/2010/main" val="14676278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45A2005A-756C-3D4C-9E09-A1F35ACC4512}" type="datetimeFigureOut">
              <a:rPr lang="en-GB"/>
              <a:pPr>
                <a:defRPr/>
              </a:pPr>
              <a:t>05/11/2019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348BB28A-3C60-FA4C-A8DF-FB2D7A3B7FAB}"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4"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1.png"/><Relationship Id="rId5" Type="http://schemas.openxmlformats.org/officeDocument/2006/relationships/image" Target="../media/image26.png"/><Relationship Id="rId1" Type="http://schemas.openxmlformats.org/officeDocument/2006/relationships/tags" Target="../tags/tag20.x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slide" Target="slide16.xml"/><Relationship Id="rId1" Type="http://schemas.openxmlformats.org/officeDocument/2006/relationships/tags" Target="../tags/tag22.x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24.png"/><Relationship Id="rId1" Type="http://schemas.openxmlformats.org/officeDocument/2006/relationships/tags" Target="../tags/tag23.x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9.png"/><Relationship Id="rId7" Type="http://schemas.openxmlformats.org/officeDocument/2006/relationships/image" Target="../media/image32.png"/><Relationship Id="rId8" Type="http://schemas.openxmlformats.org/officeDocument/2006/relationships/image" Target="../media/image13.png"/><Relationship Id="rId1" Type="http://schemas.openxmlformats.org/officeDocument/2006/relationships/tags" Target="../tags/tag24.x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29.png"/><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tags" Target="../tags/tag25.x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37.png"/><Relationship Id="rId5" Type="http://schemas.openxmlformats.org/officeDocument/2006/relationships/image" Target="../media/image29.png"/><Relationship Id="rId1" Type="http://schemas.openxmlformats.org/officeDocument/2006/relationships/tags" Target="../tags/tag26.x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8.png"/><Relationship Id="rId5" Type="http://schemas.openxmlformats.org/officeDocument/2006/relationships/image" Target="../media/image6.png"/><Relationship Id="rId1" Type="http://schemas.openxmlformats.org/officeDocument/2006/relationships/tags" Target="../tags/tag27.x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emf"/><Relationship Id="rId16" Type="http://schemas.openxmlformats.org/officeDocument/2006/relationships/image" Target="../media/image50.emf"/><Relationship Id="rId17" Type="http://schemas.openxmlformats.org/officeDocument/2006/relationships/image" Target="../media/image51.png"/><Relationship Id="rId18" Type="http://schemas.openxmlformats.org/officeDocument/2006/relationships/image" Target="../media/image52.png"/><Relationship Id="rId1" Type="http://schemas.openxmlformats.org/officeDocument/2006/relationships/tags" Target="../tags/tag28.xml"/><Relationship Id="rId2" Type="http://schemas.openxmlformats.org/officeDocument/2006/relationships/slideLayout" Target="../slideLayouts/slideLayout7.xml"/><Relationship Id="rId3" Type="http://schemas.openxmlformats.org/officeDocument/2006/relationships/notesSlide" Target="../notesSlides/notesSlide16.xml"/><Relationship Id="rId4" Type="http://schemas.openxmlformats.org/officeDocument/2006/relationships/image" Target="../media/image6.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2.png"/><Relationship Id="rId1" Type="http://schemas.openxmlformats.org/officeDocument/2006/relationships/tags" Target="../tags/tag6.x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tags" Target="../tags/tag8.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tags" Target="../tags/tag10.x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tags" Target="../tags/tag12.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tags" Target="../tags/tag14.x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3.png"/><Relationship Id="rId1" Type="http://schemas.openxmlformats.org/officeDocument/2006/relationships/tags" Target="../tags/tag16.x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tags" Target="../tags/tag18.x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825"/>
            <a:ext cx="9142413" cy="10668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219" name="TextBox 1"/>
          <p:cNvSpPr txBox="1">
            <a:spLocks noChangeArrowheads="1"/>
          </p:cNvSpPr>
          <p:nvPr/>
        </p:nvSpPr>
        <p:spPr bwMode="auto">
          <a:xfrm>
            <a:off x="-76200" y="3406775"/>
            <a:ext cx="9296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4500">
                <a:solidFill>
                  <a:schemeClr val="bg1"/>
                </a:solidFill>
                <a:latin typeface="Century Gothic" charset="0"/>
              </a:rPr>
              <a:t>Les tests sur les animaux (1 sur 2)</a:t>
            </a:r>
          </a:p>
        </p:txBody>
      </p:sp>
      <p:pic>
        <p:nvPicPr>
          <p:cNvPr id="9220"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619250" y="2508250"/>
            <a:ext cx="6337300" cy="292100"/>
          </a:xfrm>
          <a:prstGeom prst="rect">
            <a:avLst/>
          </a:prstGeom>
        </p:spPr>
        <p:txBody>
          <a:bodyPr>
            <a:spAutoFit/>
          </a:bodyPr>
          <a:lstStyle/>
          <a:p>
            <a:pPr fontAlgn="auto">
              <a:spcBef>
                <a:spcPts val="0"/>
              </a:spcBef>
              <a:spcAft>
                <a:spcPts val="0"/>
              </a:spcAft>
              <a:defRPr/>
            </a:pPr>
            <a:r>
              <a:rPr lang="fr-FR" sz="1300" b="1" dirty="0">
                <a:solidFill>
                  <a:schemeClr val="bg1">
                    <a:lumMod val="50000"/>
                  </a:schemeClr>
                </a:solidFill>
                <a:latin typeface="Century Gothic" panose="020B0502020202020204" pitchFamily="34" charset="0"/>
                <a:ea typeface="+mn-ea"/>
                <a:cs typeface="+mn-cs"/>
              </a:rPr>
              <a:t>Aider les nouvelles générations à s’impliquer dans les enjeux des sciences</a:t>
            </a:r>
            <a:endParaRPr lang="fr-FR" sz="1300" dirty="0">
              <a:solidFill>
                <a:schemeClr val="bg1">
                  <a:lumMod val="50000"/>
                </a:schemeClr>
              </a:solidFill>
              <a:latin typeface="Century Gothic" panose="020B0502020202020204" pitchFamily="34" charset="0"/>
              <a:ea typeface="+mn-ea"/>
              <a:cs typeface="+mn-cs"/>
            </a:endParaRPr>
          </a:p>
        </p:txBody>
      </p:sp>
      <p:sp>
        <p:nvSpPr>
          <p:cNvPr id="9222" name="ZoneTexte 5"/>
          <p:cNvSpPr txBox="1">
            <a:spLocks noChangeArrowheads="1"/>
          </p:cNvSpPr>
          <p:nvPr/>
        </p:nvSpPr>
        <p:spPr bwMode="auto">
          <a:xfrm>
            <a:off x="1828800" y="6477000"/>
            <a:ext cx="57150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600">
                <a:latin typeface="Century Gothic" charset="0"/>
                <a:ea typeface="Century Gothic" charset="0"/>
                <a:cs typeface="Century Gothic" charset="0"/>
              </a:rPr>
              <a:t>Pour plus d’information vistez EngagingScience.eu/fr/</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1598613" y="2514600"/>
            <a:ext cx="374491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7938">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500">
                <a:latin typeface="Century Gothic" charset="0"/>
              </a:rPr>
              <a:t>Passez en revue les cartes-preuves et discutez :</a:t>
            </a:r>
          </a:p>
        </p:txBody>
      </p:sp>
      <p:sp>
        <p:nvSpPr>
          <p:cNvPr id="18435" name="TextBox 20"/>
          <p:cNvSpPr txBox="1">
            <a:spLocks noChangeArrowheads="1"/>
          </p:cNvSpPr>
          <p:nvPr/>
        </p:nvSpPr>
        <p:spPr bwMode="auto">
          <a:xfrm>
            <a:off x="179388" y="962025"/>
            <a:ext cx="525621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700">
                <a:latin typeface="Century Gothic" charset="0"/>
              </a:rPr>
              <a:t>Certaines personnes affirment que les tests sur les animaux ne sont pas essentiels</a:t>
            </a:r>
          </a:p>
        </p:txBody>
      </p:sp>
      <p:pic>
        <p:nvPicPr>
          <p:cNvPr id="29" name="Picture 28" descr="vivisection stop.png"/>
          <p:cNvPicPr>
            <a:picLocks noChangeAspect="1"/>
          </p:cNvPicPr>
          <p:nvPr/>
        </p:nvPicPr>
        <p:blipFill>
          <a:blip r:embed="rId4">
            <a:extLst>
              <a:ext uri="{28A0092B-C50C-407E-A947-70E740481C1C}">
                <a14:useLocalDpi xmlns:a14="http://schemas.microsoft.com/office/drawing/2010/main" val="0"/>
              </a:ext>
            </a:extLst>
          </a:blip>
          <a:srcRect b="7033"/>
          <a:stretch>
            <a:fillRect/>
          </a:stretch>
        </p:blipFill>
        <p:spPr bwMode="auto">
          <a:xfrm>
            <a:off x="5724525" y="1917700"/>
            <a:ext cx="3419475" cy="4940300"/>
          </a:xfrm>
          <a:prstGeom prst="rect">
            <a:avLst/>
          </a:prstGeom>
          <a:noFill/>
          <a:ln>
            <a:noFill/>
          </a:ln>
          <a:effectLst>
            <a:outerShdw blurRad="63500" dist="63500" dir="10800000" sx="102000" sy="102000" algn="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0"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Rectangle 30"/>
          <p:cNvSpPr/>
          <p:nvPr/>
        </p:nvSpPr>
        <p:spPr>
          <a:xfrm>
            <a:off x="30591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Rectangle 31"/>
          <p:cNvSpPr/>
          <p:nvPr/>
        </p:nvSpPr>
        <p:spPr>
          <a:xfrm>
            <a:off x="6119813" y="6489700"/>
            <a:ext cx="3060700" cy="395288"/>
          </a:xfrm>
          <a:prstGeom prst="rect">
            <a:avLst/>
          </a:prstGeom>
          <a:solidFill>
            <a:srgbClr val="C0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40" name="TextBox 33"/>
          <p:cNvSpPr txBox="1">
            <a:spLocks noChangeArrowheads="1"/>
          </p:cNvSpPr>
          <p:nvPr/>
        </p:nvSpPr>
        <p:spPr bwMode="auto">
          <a:xfrm>
            <a:off x="34925" y="6423025"/>
            <a:ext cx="3024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S’engager</a:t>
            </a:r>
          </a:p>
          <a:p>
            <a:pPr algn="ctr"/>
            <a:endParaRPr lang="en-GB" altLang="x-none" sz="2400">
              <a:latin typeface="Century Gothic" charset="0"/>
            </a:endParaRPr>
          </a:p>
        </p:txBody>
      </p:sp>
      <p:sp>
        <p:nvSpPr>
          <p:cNvPr id="18441" name="TextBox 35"/>
          <p:cNvSpPr txBox="1">
            <a:spLocks noChangeArrowheads="1"/>
          </p:cNvSpPr>
          <p:nvPr/>
        </p:nvSpPr>
        <p:spPr bwMode="auto">
          <a:xfrm>
            <a:off x="3059113" y="6423025"/>
            <a:ext cx="3025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Analyser</a:t>
            </a:r>
          </a:p>
        </p:txBody>
      </p:sp>
      <p:sp>
        <p:nvSpPr>
          <p:cNvPr id="18442" name="TextBox 36"/>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Evaluer</a:t>
            </a:r>
          </a:p>
        </p:txBody>
      </p:sp>
      <p:sp>
        <p:nvSpPr>
          <p:cNvPr id="38" name="Rectangle 37"/>
          <p:cNvSpPr>
            <a:spLocks noChangeArrowheads="1"/>
          </p:cNvSpPr>
          <p:nvPr/>
        </p:nvSpPr>
        <p:spPr bwMode="auto">
          <a:xfrm>
            <a:off x="323850" y="2492375"/>
            <a:ext cx="5111750" cy="3603625"/>
          </a:xfrm>
          <a:prstGeom prst="rect">
            <a:avLst/>
          </a:prstGeom>
          <a:noFill/>
          <a:ln w="19050">
            <a:solidFill>
              <a:srgbClr val="B33D96"/>
            </a:solidFill>
            <a:miter lim="800000"/>
            <a:headEnd/>
            <a:tailEnd/>
          </a:ln>
          <a:effectLst>
            <a:outerShdw blurRad="63500" dist="38100" dir="10800000" algn="r"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13" name="Picture 12" descr="discus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363" y="2636838"/>
            <a:ext cx="806450" cy="5016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358775" y="3757613"/>
            <a:ext cx="50419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Font typeface="Symbol" charset="2"/>
              <a:buChar char="-"/>
            </a:pPr>
            <a:r>
              <a:rPr lang="en-GB" altLang="x-none" sz="2500">
                <a:latin typeface="Century Gothic" charset="0"/>
              </a:rPr>
              <a:t>Dans quelle mesure les tests sur les animaux sont-ils essentiels pour metre au point les médicaments ?</a:t>
            </a:r>
          </a:p>
          <a:p>
            <a:pPr>
              <a:spcBef>
                <a:spcPts val="1200"/>
              </a:spcBef>
              <a:buFont typeface="Symbol" charset="2"/>
              <a:buChar char="-"/>
            </a:pPr>
            <a:r>
              <a:rPr lang="en-GB" altLang="x-none" sz="2500">
                <a:latin typeface="Century Gothic" charset="0"/>
              </a:rPr>
              <a:t>Quelles sont les alternatives ?</a:t>
            </a:r>
          </a:p>
        </p:txBody>
      </p:sp>
      <p:sp>
        <p:nvSpPr>
          <p:cNvPr id="18446" name="TextBox 16"/>
          <p:cNvSpPr txBox="1">
            <a:spLocks noChangeArrowheads="1"/>
          </p:cNvSpPr>
          <p:nvPr/>
        </p:nvSpPr>
        <p:spPr bwMode="auto">
          <a:xfrm>
            <a:off x="7200900" y="-26988"/>
            <a:ext cx="1943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C00000"/>
                </a:solidFill>
                <a:latin typeface="Century Gothic" charset="0"/>
              </a:rPr>
              <a:t>Fiche 2–3</a:t>
            </a:r>
          </a:p>
        </p:txBody>
      </p:sp>
      <p:grpSp>
        <p:nvGrpSpPr>
          <p:cNvPr id="2" name="Group 23"/>
          <p:cNvGrpSpPr>
            <a:grpSpLocks/>
          </p:cNvGrpSpPr>
          <p:nvPr/>
        </p:nvGrpSpPr>
        <p:grpSpPr bwMode="auto">
          <a:xfrm>
            <a:off x="5292725" y="549275"/>
            <a:ext cx="3671888" cy="1338263"/>
            <a:chOff x="5364088" y="890717"/>
            <a:chExt cx="3672408" cy="1338828"/>
          </a:xfrm>
        </p:grpSpPr>
        <p:sp>
          <p:nvSpPr>
            <p:cNvPr id="18450" name="TextBox 17"/>
            <p:cNvSpPr txBox="1">
              <a:spLocks noChangeArrowheads="1"/>
            </p:cNvSpPr>
            <p:nvPr/>
          </p:nvSpPr>
          <p:spPr bwMode="auto">
            <a:xfrm>
              <a:off x="5364088" y="890717"/>
              <a:ext cx="367240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700">
                  <a:latin typeface="Century Gothic" charset="0"/>
                </a:rPr>
                <a:t>Qu’est-ce que les </a:t>
              </a:r>
              <a:r>
                <a:rPr lang="en-GB" altLang="x-none" sz="2700" b="1">
                  <a:latin typeface="Century Gothic" charset="0"/>
                </a:rPr>
                <a:t>preuves scientifiques </a:t>
              </a:r>
              <a:r>
                <a:rPr lang="en-GB" altLang="x-none" sz="2700">
                  <a:latin typeface="Century Gothic" charset="0"/>
                </a:rPr>
                <a:t>nous montrent ?</a:t>
              </a:r>
            </a:p>
          </p:txBody>
        </p:sp>
        <p:cxnSp>
          <p:nvCxnSpPr>
            <p:cNvPr id="20" name="Straight Connector 19"/>
            <p:cNvCxnSpPr/>
            <p:nvPr/>
          </p:nvCxnSpPr>
          <p:spPr>
            <a:xfrm>
              <a:off x="5364088" y="1124179"/>
              <a:ext cx="0" cy="647973"/>
            </a:xfrm>
            <a:prstGeom prst="line">
              <a:avLst/>
            </a:prstGeom>
            <a:noFill/>
            <a:ln>
              <a:solidFill>
                <a:srgbClr val="B33D96"/>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 name="Rounded Rectangle 21"/>
          <p:cNvSpPr/>
          <p:nvPr/>
        </p:nvSpPr>
        <p:spPr>
          <a:xfrm rot="16200000">
            <a:off x="9147969" y="5706269"/>
            <a:ext cx="306388" cy="1079500"/>
          </a:xfrm>
          <a:prstGeom prst="round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49"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13D407F9-095D-7548-ACDC-E6E395CC3A27}" type="slidenum">
              <a:rPr lang="en-GB" altLang="en-US" sz="1400" b="1">
                <a:solidFill>
                  <a:schemeClr val="bg1"/>
                </a:solidFill>
                <a:latin typeface="Century Gothic" charset="0"/>
                <a:ea typeface="ＭＳ Ｐゴシック" charset="-128"/>
              </a:rPr>
              <a:pPr algn="ctr"/>
              <a:t>10</a:t>
            </a:fld>
            <a:endParaRPr lang="en-GB" altLang="en-US" sz="1400" b="1">
              <a:solidFill>
                <a:schemeClr val="bg1"/>
              </a:solidFill>
              <a:latin typeface="Century Gothic" charset="0"/>
              <a:ea typeface="ＭＳ Ｐゴシック"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par>
                                <p:cTn id="12" presetID="10" presetClass="entr" presetSubtype="0" fill="hold" nodeType="with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par>
                          <p:cTn id="15" fill="hold" nodeType="afterGroup">
                            <p:stCondLst>
                              <p:cond delay="500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2000"/>
                                        <p:tgtEl>
                                          <p:spTgt spid="29"/>
                                        </p:tgtEl>
                                      </p:cBhvr>
                                    </p:animEffect>
                                  </p:childTnLst>
                                </p:cTn>
                              </p:par>
                            </p:childTnLst>
                          </p:cTn>
                        </p:par>
                        <p:par>
                          <p:cTn id="19" fill="hold" nodeType="afterGroup">
                            <p:stCondLst>
                              <p:cond delay="700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96975"/>
            <a:ext cx="9142413" cy="10668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9459" name="TextBox 8"/>
          <p:cNvSpPr txBox="1">
            <a:spLocks noChangeArrowheads="1"/>
          </p:cNvSpPr>
          <p:nvPr/>
        </p:nvSpPr>
        <p:spPr bwMode="auto">
          <a:xfrm>
            <a:off x="395288" y="1257300"/>
            <a:ext cx="8424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Les tests sur les animaux</a:t>
            </a:r>
          </a:p>
        </p:txBody>
      </p:sp>
      <p:sp>
        <p:nvSpPr>
          <p:cNvPr id="19460" name="Title 1"/>
          <p:cNvSpPr>
            <a:spLocks noGrp="1"/>
          </p:cNvSpPr>
          <p:nvPr>
            <p:ph type="ctrTitle" idx="4294967295"/>
          </p:nvPr>
        </p:nvSpPr>
        <p:spPr>
          <a:xfrm>
            <a:off x="2411413" y="476250"/>
            <a:ext cx="4464050" cy="647700"/>
          </a:xfrm>
        </p:spPr>
        <p:txBody>
          <a:bodyPr/>
          <a:lstStyle/>
          <a:p>
            <a:r>
              <a:rPr lang="en-US" altLang="x-none" sz="3200">
                <a:solidFill>
                  <a:srgbClr val="CC0000"/>
                </a:solidFill>
                <a:latin typeface="Century Gothic" charset="0"/>
              </a:rPr>
              <a:t>Fiches apprenants</a:t>
            </a:r>
            <a:endParaRPr lang="en-US" altLang="x-none" sz="4000">
              <a:solidFill>
                <a:srgbClr val="CC0000"/>
              </a:solidFill>
              <a:latin typeface="Century Gothic" charset="0"/>
              <a:ea typeface="Lato Regular" charset="0"/>
              <a:cs typeface="Lato Regular" charset="0"/>
            </a:endParaRPr>
          </a:p>
        </p:txBody>
      </p:sp>
      <p:pic>
        <p:nvPicPr>
          <p:cNvPr id="19461" name="Picture 4" descr="engag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le 17"/>
          <p:cNvGraphicFramePr>
            <a:graphicFrameLocks noGrp="1"/>
          </p:cNvGraphicFramePr>
          <p:nvPr/>
        </p:nvGraphicFramePr>
        <p:xfrm>
          <a:off x="1331913" y="2466975"/>
          <a:ext cx="6553200" cy="2760663"/>
        </p:xfrm>
        <a:graphic>
          <a:graphicData uri="http://schemas.openxmlformats.org/drawingml/2006/table">
            <a:tbl>
              <a:tblPr/>
              <a:tblGrid>
                <a:gridCol w="1368425"/>
                <a:gridCol w="2519362"/>
                <a:gridCol w="2665413"/>
              </a:tblGrid>
              <a:tr h="4397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0000"/>
                          </a:solidFill>
                          <a:effectLst/>
                          <a:latin typeface="Century Gothic" charset="0"/>
                        </a:rPr>
                        <a:t>Fiche n°. </a:t>
                      </a:r>
                      <a:endParaRPr kumimoji="0" lang="en-GB" altLang="x-none" sz="1600" b="0" i="0" u="none" strike="noStrike" cap="none" normalizeH="0" baseline="0">
                        <a:ln>
                          <a:noFill/>
                        </a:ln>
                        <a:solidFill>
                          <a:srgbClr val="CC0000"/>
                        </a:solidFill>
                        <a:effectLst/>
                        <a:latin typeface="Century Gothic" charset="0"/>
                        <a:ea typeface="ＭＳ Ｐゴシック" charset="-128"/>
                        <a:cs typeface="ＭＳ Ｐゴシック" charset="-128"/>
                      </a:endParaRPr>
                    </a:p>
                  </a:txBody>
                  <a:tcPr marL="126000" marR="126000" marT="72000" marB="50400" horzOverflow="overflow">
                    <a:lnL>
                      <a:noFill/>
                    </a:lnL>
                    <a:lnR w="6350" cap="flat" cmpd="sng" algn="ctr">
                      <a:solidFill>
                        <a:srgbClr val="FFABAB"/>
                      </a:solidFill>
                      <a:prstDash val="solid"/>
                      <a:round/>
                      <a:headEnd type="none" w="med" len="med"/>
                      <a:tailEnd type="none" w="med" len="med"/>
                    </a:lnR>
                    <a:lnT>
                      <a:noFill/>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0000"/>
                          </a:solidFill>
                          <a:effectLst/>
                          <a:latin typeface="Century Gothic" charset="0"/>
                        </a:rPr>
                        <a:t>Titre </a:t>
                      </a:r>
                      <a:endParaRPr kumimoji="0" lang="en-GB" altLang="x-none" sz="1600" b="0" i="0" u="none" strike="noStrike" cap="none" normalizeH="0" baseline="0">
                        <a:ln>
                          <a:noFill/>
                        </a:ln>
                        <a:solidFill>
                          <a:srgbClr val="CC000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FFABAB"/>
                      </a:solidFill>
                      <a:prstDash val="solid"/>
                      <a:round/>
                      <a:headEnd type="none" w="med" len="med"/>
                      <a:tailEnd type="none" w="med" len="med"/>
                    </a:lnL>
                    <a:lnR w="6350" cap="flat" cmpd="sng" algn="ctr">
                      <a:solidFill>
                        <a:srgbClr val="FFABAB"/>
                      </a:solidFill>
                      <a:prstDash val="solid"/>
                      <a:round/>
                      <a:headEnd type="none" w="med" len="med"/>
                      <a:tailEnd type="none" w="med" len="med"/>
                    </a:lnR>
                    <a:lnT>
                      <a:noFill/>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0000"/>
                          </a:solidFill>
                          <a:effectLst/>
                          <a:latin typeface="Century Gothic" charset="0"/>
                        </a:rPr>
                        <a:t>Notes</a:t>
                      </a:r>
                      <a:endParaRPr kumimoji="0" lang="en-GB" altLang="x-none" sz="1600" b="0" i="0" u="none" strike="noStrike" cap="none" normalizeH="0" baseline="0">
                        <a:ln>
                          <a:noFill/>
                        </a:ln>
                        <a:solidFill>
                          <a:srgbClr val="CC0000"/>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FFABAB"/>
                      </a:solidFill>
                      <a:prstDash val="solid"/>
                      <a:round/>
                      <a:headEnd type="none" w="med" len="med"/>
                      <a:tailEnd type="none" w="med" len="med"/>
                    </a:lnL>
                    <a:lnR>
                      <a:noFill/>
                    </a:lnR>
                    <a:lnT>
                      <a:noFill/>
                    </a:lnT>
                    <a:lnB w="6350" cap="flat" cmpd="sng" algn="ctr">
                      <a:solidFill>
                        <a:srgbClr val="FFABAB"/>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a:t>
                      </a:r>
                    </a:p>
                  </a:txBody>
                  <a:tcPr horzOverflow="overflow">
                    <a:lnL>
                      <a:noFill/>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Informations à propos de l’asthme</a:t>
                      </a:r>
                    </a:p>
                  </a:txBody>
                  <a:tcPr horzOverflow="overflow">
                    <a:lnL w="6350" cap="flat" cmpd="sng" algn="ctr">
                      <a:solidFill>
                        <a:srgbClr val="FFABAB"/>
                      </a:solidFill>
                      <a:prstDash val="solid"/>
                      <a:round/>
                      <a:headEnd type="none" w="med" len="med"/>
                      <a:tailEnd type="none" w="med" len="med"/>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une pour deux</a:t>
                      </a:r>
                    </a:p>
                  </a:txBody>
                  <a:tcPr horzOverflow="overflow">
                    <a:lnL w="6350" cap="flat" cmpd="sng" algn="ctr">
                      <a:solidFill>
                        <a:srgbClr val="FFABAB"/>
                      </a:solidFill>
                      <a:prstDash val="solid"/>
                      <a:round/>
                      <a:headEnd type="none" w="med" len="med"/>
                      <a:tailEnd type="none" w="med" len="med"/>
                    </a:lnL>
                    <a:lnR>
                      <a:noFill/>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2</a:t>
                      </a:r>
                    </a:p>
                  </a:txBody>
                  <a:tcPr horzOverflow="overflow">
                    <a:lnL>
                      <a:noFill/>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Arguments concernant les tests sur les animaux</a:t>
                      </a:r>
                      <a:br>
                        <a:rPr kumimoji="0" lang="en-GB" altLang="x-none" sz="1400" b="0" i="0" u="none" strike="noStrike" cap="none" normalizeH="0" baseline="0">
                          <a:ln>
                            <a:noFill/>
                          </a:ln>
                          <a:solidFill>
                            <a:schemeClr val="tx1"/>
                          </a:solidFill>
                          <a:effectLst/>
                          <a:latin typeface="Century Gothic" charset="0"/>
                          <a:ea typeface="Arial" charset="0"/>
                          <a:cs typeface="Arial" charset="0"/>
                        </a:rPr>
                      </a:br>
                      <a:r>
                        <a:rPr kumimoji="0" lang="en-GB" altLang="x-none" sz="1400" b="0" i="0" u="none" strike="noStrike" cap="none" normalizeH="0" baseline="0">
                          <a:ln>
                            <a:noFill/>
                          </a:ln>
                          <a:solidFill>
                            <a:schemeClr val="tx1"/>
                          </a:solidFill>
                          <a:effectLst/>
                          <a:latin typeface="Century Gothic" charset="0"/>
                          <a:ea typeface="Arial" charset="0"/>
                          <a:cs typeface="Arial" charset="0"/>
                        </a:rPr>
                        <a:t>(cartes-argumentaires)</a:t>
                      </a:r>
                    </a:p>
                  </a:txBody>
                  <a:tcPr horzOverflow="overflow">
                    <a:lnL w="6350" cap="flat" cmpd="sng" algn="ctr">
                      <a:solidFill>
                        <a:srgbClr val="FFABAB"/>
                      </a:solidFill>
                      <a:prstDash val="solid"/>
                      <a:round/>
                      <a:headEnd type="none" w="med" len="med"/>
                      <a:tailEnd type="none" w="med" len="med"/>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couper en cartes, une fiche par groupe</a:t>
                      </a:r>
                    </a:p>
                  </a:txBody>
                  <a:tcPr horzOverflow="overflow">
                    <a:lnL w="6350" cap="flat" cmpd="sng" algn="ctr">
                      <a:solidFill>
                        <a:srgbClr val="FFABAB"/>
                      </a:solidFill>
                      <a:prstDash val="solid"/>
                      <a:round/>
                      <a:headEnd type="none" w="med" len="med"/>
                      <a:tailEnd type="none" w="med" len="med"/>
                    </a:lnL>
                    <a:lnR>
                      <a:noFill/>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3</a:t>
                      </a:r>
                    </a:p>
                  </a:txBody>
                  <a:tcPr horzOverflow="overflow">
                    <a:lnL>
                      <a:noFill/>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Dans quelle mesure les tests sur les animaux sont-ils essentiels pour la mise au point d’un médicament ?</a:t>
                      </a:r>
                    </a:p>
                  </a:txBody>
                  <a:tcPr horzOverflow="overflow">
                    <a:lnL w="6350" cap="flat" cmpd="sng" algn="ctr">
                      <a:solidFill>
                        <a:srgbClr val="FFABAB"/>
                      </a:solidFill>
                      <a:prstDash val="solid"/>
                      <a:round/>
                      <a:headEnd type="none" w="med" len="med"/>
                      <a:tailEnd type="none" w="med" len="med"/>
                    </a:lnL>
                    <a:lnR w="6350" cap="flat" cmpd="sng" algn="ctr">
                      <a:solidFill>
                        <a:srgbClr val="FFABAB"/>
                      </a:solidFill>
                      <a:prstDash val="solid"/>
                      <a:round/>
                      <a:headEnd type="none" w="med" len="med"/>
                      <a:tailEnd type="none" w="med" len="med"/>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Réutilisable, agrandir en A3, une par groupe</a:t>
                      </a:r>
                    </a:p>
                  </a:txBody>
                  <a:tcPr horzOverflow="overflow">
                    <a:lnL w="6350" cap="flat" cmpd="sng" algn="ctr">
                      <a:solidFill>
                        <a:srgbClr val="FFABAB"/>
                      </a:solidFill>
                      <a:prstDash val="solid"/>
                      <a:round/>
                      <a:headEnd type="none" w="med" len="med"/>
                      <a:tailEnd type="none" w="med" len="med"/>
                    </a:lnL>
                    <a:lnR>
                      <a:noFill/>
                    </a:lnR>
                    <a:lnT w="6350" cap="flat" cmpd="sng" algn="ctr">
                      <a:solidFill>
                        <a:srgbClr val="FFABAB"/>
                      </a:solidFill>
                      <a:prstDash val="solid"/>
                      <a:round/>
                      <a:headEnd type="none" w="med" len="med"/>
                      <a:tailEnd type="none" w="med" len="med"/>
                    </a:lnT>
                    <a:lnB w="6350" cap="flat" cmpd="sng" algn="ctr">
                      <a:solidFill>
                        <a:srgbClr val="FFABAB"/>
                      </a:solidFill>
                      <a:prstDash val="solid"/>
                      <a:round/>
                      <a:headEnd type="none" w="med" len="med"/>
                      <a:tailEnd type="none" w="med" len="med"/>
                    </a:lnB>
                    <a:lnTlToBr>
                      <a:noFill/>
                    </a:lnTlToBr>
                    <a:lnBlToTr>
                      <a:noFill/>
                    </a:lnBlToTr>
                    <a:noFill/>
                  </a:tcPr>
                </a:tc>
              </a:tr>
            </a:tbl>
          </a:graphicData>
        </a:graphic>
      </p:graphicFrame>
      <p:sp>
        <p:nvSpPr>
          <p:cNvPr id="7" name="Action Button: Custom 6">
            <a:hlinkClick r:id="rId4" action="ppaction://hlinksldjump" highlightClick="1"/>
          </p:cNvPr>
          <p:cNvSpPr/>
          <p:nvPr/>
        </p:nvSpPr>
        <p:spPr>
          <a:xfrm>
            <a:off x="6875463" y="0"/>
            <a:ext cx="2268537" cy="116998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482" name="TextBox 9"/>
          <p:cNvSpPr txBox="1">
            <a:spLocks noChangeArrowheads="1"/>
          </p:cNvSpPr>
          <p:nvPr/>
        </p:nvSpPr>
        <p:spPr bwMode="auto">
          <a:xfrm>
            <a:off x="2020888" y="6442075"/>
            <a:ext cx="53705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US" altLang="x-none"/>
              <a:t>Pour plus d’informations, visitez EngagingScience.eu/fr</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5"/>
          <p:cNvGrpSpPr>
            <a:grpSpLocks/>
          </p:cNvGrpSpPr>
          <p:nvPr/>
        </p:nvGrpSpPr>
        <p:grpSpPr bwMode="auto">
          <a:xfrm>
            <a:off x="4676775" y="3276600"/>
            <a:ext cx="3324225" cy="595313"/>
            <a:chOff x="4064291" y="4418090"/>
            <a:chExt cx="3324578" cy="595085"/>
          </a:xfrm>
        </p:grpSpPr>
        <p:sp>
          <p:nvSpPr>
            <p:cNvPr id="29" name="Rounded Rectangle 28"/>
            <p:cNvSpPr/>
            <p:nvPr/>
          </p:nvSpPr>
          <p:spPr>
            <a:xfrm>
              <a:off x="4139952" y="4418090"/>
              <a:ext cx="3248917" cy="595085"/>
            </a:xfrm>
            <a:prstGeom prst="roundRect">
              <a:avLst/>
            </a:prstGeom>
            <a:solidFill>
              <a:srgbClr val="C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09" name="Rectangle 33"/>
            <p:cNvSpPr>
              <a:spLocks noChangeArrowheads="1"/>
            </p:cNvSpPr>
            <p:nvPr/>
          </p:nvSpPr>
          <p:spPr bwMode="auto">
            <a:xfrm>
              <a:off x="4064291" y="4439360"/>
              <a:ext cx="2625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solidFill>
                    <a:schemeClr val="bg1"/>
                  </a:solidFill>
                  <a:latin typeface="Century Gothic" charset="0"/>
                </a:rPr>
                <a:t>En Suisse, environ un enfant sur dix est asthmatique.</a:t>
              </a:r>
            </a:p>
          </p:txBody>
        </p:sp>
      </p:grpSp>
      <p:grpSp>
        <p:nvGrpSpPr>
          <p:cNvPr id="20483" name="Group 25"/>
          <p:cNvGrpSpPr>
            <a:grpSpLocks/>
          </p:cNvGrpSpPr>
          <p:nvPr/>
        </p:nvGrpSpPr>
        <p:grpSpPr bwMode="auto">
          <a:xfrm>
            <a:off x="4464050" y="908050"/>
            <a:ext cx="4756150" cy="2160588"/>
            <a:chOff x="4427984" y="980728"/>
            <a:chExt cx="4755704" cy="2160240"/>
          </a:xfrm>
        </p:grpSpPr>
        <p:sp>
          <p:nvSpPr>
            <p:cNvPr id="18" name="Rounded Rectangle 17"/>
            <p:cNvSpPr>
              <a:spLocks noChangeArrowheads="1"/>
            </p:cNvSpPr>
            <p:nvPr/>
          </p:nvSpPr>
          <p:spPr bwMode="auto">
            <a:xfrm>
              <a:off x="4427984" y="980728"/>
              <a:ext cx="4536504" cy="2160240"/>
            </a:xfrm>
            <a:prstGeom prst="roundRect">
              <a:avLst>
                <a:gd name="adj" fmla="val 16667"/>
              </a:avLst>
            </a:prstGeom>
            <a:noFill/>
            <a:ln w="6350">
              <a:solidFill>
                <a:srgbClr val="CC0000"/>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0498" name="Picture 14" descr="alveol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52736"/>
              <a:ext cx="3672408" cy="194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Box 18"/>
            <p:cNvSpPr txBox="1">
              <a:spLocks noChangeArrowheads="1"/>
            </p:cNvSpPr>
            <p:nvPr/>
          </p:nvSpPr>
          <p:spPr bwMode="auto">
            <a:xfrm>
              <a:off x="7780040" y="986408"/>
              <a:ext cx="14036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b="1">
                  <a:latin typeface="Century Gothic" charset="0"/>
                </a:rPr>
                <a:t>Bronches enflammées chez un sujet asthmatique</a:t>
              </a:r>
            </a:p>
          </p:txBody>
        </p:sp>
        <p:sp>
          <p:nvSpPr>
            <p:cNvPr id="20500" name="TextBox 19"/>
            <p:cNvSpPr txBox="1">
              <a:spLocks noChangeArrowheads="1"/>
            </p:cNvSpPr>
            <p:nvPr/>
          </p:nvSpPr>
          <p:spPr bwMode="auto">
            <a:xfrm>
              <a:off x="5508104" y="1052736"/>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b="1">
                  <a:latin typeface="Century Gothic" charset="0"/>
                </a:rPr>
                <a:t>Bronches normales</a:t>
              </a:r>
            </a:p>
          </p:txBody>
        </p:sp>
        <p:sp>
          <p:nvSpPr>
            <p:cNvPr id="20501" name="TextBox 20"/>
            <p:cNvSpPr txBox="1">
              <a:spLocks noChangeArrowheads="1"/>
            </p:cNvSpPr>
            <p:nvPr/>
          </p:nvSpPr>
          <p:spPr bwMode="auto">
            <a:xfrm>
              <a:off x="4427984" y="1124744"/>
              <a:ext cx="89959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a:latin typeface="Century Gothic" charset="0"/>
                </a:rPr>
                <a:t>Muscles lisses détendus</a:t>
              </a:r>
            </a:p>
          </p:txBody>
        </p:sp>
        <p:sp>
          <p:nvSpPr>
            <p:cNvPr id="20502" name="TextBox 21"/>
            <p:cNvSpPr txBox="1">
              <a:spLocks noChangeArrowheads="1"/>
            </p:cNvSpPr>
            <p:nvPr/>
          </p:nvSpPr>
          <p:spPr bwMode="auto">
            <a:xfrm>
              <a:off x="6228183" y="1532692"/>
              <a:ext cx="10076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a:latin typeface="Century Gothic" charset="0"/>
                </a:rPr>
                <a:t>Muscles lisses contractés</a:t>
              </a:r>
            </a:p>
          </p:txBody>
        </p:sp>
        <p:sp>
          <p:nvSpPr>
            <p:cNvPr id="20503" name="TextBox 22"/>
            <p:cNvSpPr txBox="1">
              <a:spLocks noChangeArrowheads="1"/>
            </p:cNvSpPr>
            <p:nvPr/>
          </p:nvSpPr>
          <p:spPr bwMode="auto">
            <a:xfrm>
              <a:off x="5076056" y="2708920"/>
              <a:ext cx="7920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a:latin typeface="Century Gothic" charset="0"/>
                </a:rPr>
                <a:t>Alvéoles</a:t>
              </a:r>
            </a:p>
          </p:txBody>
        </p:sp>
        <p:sp>
          <p:nvSpPr>
            <p:cNvPr id="20504" name="TextBox 23"/>
            <p:cNvSpPr txBox="1">
              <a:spLocks noChangeArrowheads="1"/>
            </p:cNvSpPr>
            <p:nvPr/>
          </p:nvSpPr>
          <p:spPr bwMode="auto">
            <a:xfrm>
              <a:off x="7164288" y="2807350"/>
              <a:ext cx="7920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a:latin typeface="Century Gothic" charset="0"/>
                </a:rPr>
                <a:t>Mucus</a:t>
              </a:r>
            </a:p>
          </p:txBody>
        </p:sp>
        <p:sp>
          <p:nvSpPr>
            <p:cNvPr id="20505" name="TextBox 24"/>
            <p:cNvSpPr txBox="1">
              <a:spLocks noChangeArrowheads="1"/>
            </p:cNvSpPr>
            <p:nvPr/>
          </p:nvSpPr>
          <p:spPr bwMode="auto">
            <a:xfrm>
              <a:off x="7185732" y="2599101"/>
              <a:ext cx="11844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a:latin typeface="Century Gothic" charset="0"/>
                </a:rPr>
                <a:t>Epaississement</a:t>
              </a:r>
            </a:p>
          </p:txBody>
        </p:sp>
      </p:grpSp>
      <p:grpSp>
        <p:nvGrpSpPr>
          <p:cNvPr id="20484" name="Group 9"/>
          <p:cNvGrpSpPr>
            <a:grpSpLocks/>
          </p:cNvGrpSpPr>
          <p:nvPr/>
        </p:nvGrpSpPr>
        <p:grpSpPr bwMode="auto">
          <a:xfrm>
            <a:off x="7624763" y="0"/>
            <a:ext cx="1484312" cy="641350"/>
            <a:chOff x="7625213" y="0"/>
            <a:chExt cx="1484085" cy="641606"/>
          </a:xfrm>
        </p:grpSpPr>
        <p:sp>
          <p:nvSpPr>
            <p:cNvPr id="20495" name="TextBox 68"/>
            <p:cNvSpPr txBox="1">
              <a:spLocks noChangeArrowheads="1"/>
            </p:cNvSpPr>
            <p:nvPr/>
          </p:nvSpPr>
          <p:spPr bwMode="auto">
            <a:xfrm>
              <a:off x="7625213" y="0"/>
              <a:ext cx="9800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a:t>
              </a:r>
            </a:p>
          </p:txBody>
        </p:sp>
        <p:pic>
          <p:nvPicPr>
            <p:cNvPr id="20496" name="Picture 69"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TextBox 70"/>
          <p:cNvSpPr txBox="1"/>
          <p:nvPr/>
        </p:nvSpPr>
        <p:spPr>
          <a:xfrm>
            <a:off x="2303463" y="252413"/>
            <a:ext cx="4826000" cy="584200"/>
          </a:xfrm>
          <a:prstGeom prst="rect">
            <a:avLst/>
          </a:prstGeom>
          <a:noFill/>
        </p:spPr>
        <p:txBody>
          <a:bodyPr>
            <a:spAutoFit/>
          </a:bodyPr>
          <a:lstStyle/>
          <a:p>
            <a:pPr algn="ctr" fontAlgn="auto">
              <a:spcBef>
                <a:spcPts val="0"/>
              </a:spcBef>
              <a:spcAft>
                <a:spcPts val="0"/>
              </a:spcAft>
              <a:defRPr/>
            </a:pPr>
            <a:r>
              <a:rPr lang="en-GB" sz="3200" dirty="0">
                <a:solidFill>
                  <a:srgbClr val="CC0000"/>
                </a:solidFill>
                <a:latin typeface="Century Gothic" pitchFamily="34" charset="0"/>
                <a:ea typeface="+mj-ea"/>
                <a:cs typeface="+mj-cs"/>
              </a:rPr>
              <a:t>Tout savoir sur </a:t>
            </a:r>
            <a:r>
              <a:rPr lang="en-GB" sz="3200" dirty="0" err="1">
                <a:solidFill>
                  <a:srgbClr val="CC0000"/>
                </a:solidFill>
                <a:latin typeface="Century Gothic" pitchFamily="34" charset="0"/>
                <a:ea typeface="+mj-ea"/>
                <a:cs typeface="+mj-cs"/>
              </a:rPr>
              <a:t>l’asthme</a:t>
            </a:r>
            <a:endParaRPr lang="en-GB" sz="3200" dirty="0">
              <a:solidFill>
                <a:srgbClr val="CC0000"/>
              </a:solidFill>
              <a:latin typeface="Century Gothic" pitchFamily="34" charset="0"/>
              <a:ea typeface="+mj-ea"/>
              <a:cs typeface="+mj-cs"/>
            </a:endParaRPr>
          </a:p>
        </p:txBody>
      </p:sp>
      <p:sp>
        <p:nvSpPr>
          <p:cNvPr id="30" name="TextBox 29"/>
          <p:cNvSpPr txBox="1"/>
          <p:nvPr/>
        </p:nvSpPr>
        <p:spPr>
          <a:xfrm>
            <a:off x="96838" y="2128838"/>
            <a:ext cx="2951162" cy="2709862"/>
          </a:xfrm>
          <a:prstGeom prst="rect">
            <a:avLst/>
          </a:prstGeom>
          <a:noFill/>
        </p:spPr>
        <p:txBody>
          <a:bodyPr>
            <a:spAutoFit/>
          </a:bodyPr>
          <a:lstStyle/>
          <a:p>
            <a:pPr fontAlgn="auto">
              <a:lnSpc>
                <a:spcPct val="114000"/>
              </a:lnSpc>
              <a:spcBef>
                <a:spcPts val="0"/>
              </a:spcBef>
              <a:spcAft>
                <a:spcPts val="0"/>
              </a:spcAft>
              <a:defRPr/>
            </a:pPr>
            <a:r>
              <a:rPr lang="en-GB" sz="1150" b="1" dirty="0">
                <a:latin typeface="Century Gothic" pitchFamily="34" charset="0"/>
                <a:ea typeface="+mn-ea"/>
                <a:cs typeface="+mn-cs"/>
              </a:rPr>
              <a:t>Le </a:t>
            </a:r>
            <a:r>
              <a:rPr lang="en-GB" sz="1150" b="1" dirty="0" err="1">
                <a:latin typeface="Century Gothic" pitchFamily="34" charset="0"/>
                <a:ea typeface="+mn-ea"/>
                <a:cs typeface="+mn-cs"/>
              </a:rPr>
              <a:t>traitement</a:t>
            </a:r>
            <a:r>
              <a:rPr lang="en-GB" sz="1150" b="1" dirty="0">
                <a:latin typeface="Century Gothic" pitchFamily="34" charset="0"/>
                <a:ea typeface="+mn-ea"/>
                <a:cs typeface="+mn-cs"/>
              </a:rPr>
              <a:t> </a:t>
            </a:r>
            <a:r>
              <a:rPr lang="en-GB" sz="1150" b="1" dirty="0" err="1">
                <a:latin typeface="Century Gothic" pitchFamily="34" charset="0"/>
                <a:ea typeface="+mn-ea"/>
                <a:cs typeface="+mn-cs"/>
              </a:rPr>
              <a:t>contre</a:t>
            </a:r>
            <a:r>
              <a:rPr lang="en-GB" sz="1150" b="1" dirty="0">
                <a:latin typeface="Century Gothic" pitchFamily="34" charset="0"/>
                <a:ea typeface="+mn-ea"/>
                <a:cs typeface="+mn-cs"/>
              </a:rPr>
              <a:t> </a:t>
            </a:r>
            <a:r>
              <a:rPr lang="en-GB" sz="1150" b="1" dirty="0" err="1">
                <a:latin typeface="Century Gothic" pitchFamily="34" charset="0"/>
                <a:ea typeface="+mn-ea"/>
                <a:cs typeface="+mn-cs"/>
              </a:rPr>
              <a:t>l’asthme</a:t>
            </a:r>
            <a:endParaRPr lang="en-GB" sz="1150" b="1" dirty="0">
              <a:latin typeface="Century Gothic" pitchFamily="34" charset="0"/>
              <a:ea typeface="+mn-ea"/>
              <a:cs typeface="+mn-cs"/>
            </a:endParaRPr>
          </a:p>
          <a:p>
            <a:pPr fontAlgn="auto">
              <a:lnSpc>
                <a:spcPct val="114000"/>
              </a:lnSpc>
              <a:spcBef>
                <a:spcPts val="0"/>
              </a:spcBef>
              <a:spcAft>
                <a:spcPts val="0"/>
              </a:spcAft>
              <a:defRPr/>
            </a:pPr>
            <a:r>
              <a:rPr lang="en-GB" sz="1150" dirty="0">
                <a:latin typeface="Century Gothic" pitchFamily="34" charset="0"/>
                <a:ea typeface="+mn-ea"/>
                <a:cs typeface="+mn-cs"/>
              </a:rPr>
              <a:t>Il </a:t>
            </a:r>
            <a:r>
              <a:rPr lang="en-GB" sz="1150" dirty="0" err="1">
                <a:latin typeface="Century Gothic" pitchFamily="34" charset="0"/>
                <a:ea typeface="+mn-ea"/>
                <a:cs typeface="+mn-cs"/>
              </a:rPr>
              <a:t>n’existe</a:t>
            </a:r>
            <a:r>
              <a:rPr lang="en-GB" sz="1150" dirty="0">
                <a:latin typeface="Century Gothic" pitchFamily="34" charset="0"/>
                <a:ea typeface="+mn-ea"/>
                <a:cs typeface="+mn-cs"/>
              </a:rPr>
              <a:t> </a:t>
            </a:r>
            <a:r>
              <a:rPr lang="en-GB" sz="1150" dirty="0" err="1">
                <a:latin typeface="Century Gothic" pitchFamily="34" charset="0"/>
                <a:ea typeface="+mn-ea"/>
                <a:cs typeface="+mn-cs"/>
              </a:rPr>
              <a:t>aucun</a:t>
            </a:r>
            <a:r>
              <a:rPr lang="en-GB" sz="1150" dirty="0">
                <a:latin typeface="Century Gothic" pitchFamily="34" charset="0"/>
                <a:ea typeface="+mn-ea"/>
                <a:cs typeface="+mn-cs"/>
              </a:rPr>
              <a:t> </a:t>
            </a:r>
            <a:r>
              <a:rPr lang="en-GB" sz="1150" dirty="0" err="1">
                <a:latin typeface="Century Gothic" pitchFamily="34" charset="0"/>
                <a:ea typeface="+mn-ea"/>
                <a:cs typeface="+mn-cs"/>
              </a:rPr>
              <a:t>remède</a:t>
            </a:r>
            <a:r>
              <a:rPr lang="en-GB" sz="1150" dirty="0">
                <a:latin typeface="Century Gothic" pitchFamily="34" charset="0"/>
                <a:ea typeface="+mn-ea"/>
                <a:cs typeface="+mn-cs"/>
              </a:rPr>
              <a:t> </a:t>
            </a:r>
            <a:r>
              <a:rPr lang="en-GB" sz="1150" dirty="0" err="1">
                <a:latin typeface="Century Gothic" pitchFamily="34" charset="0"/>
                <a:ea typeface="+mn-ea"/>
                <a:cs typeface="+mn-cs"/>
              </a:rPr>
              <a:t>contre</a:t>
            </a:r>
            <a:r>
              <a:rPr lang="en-GB" sz="1150" dirty="0">
                <a:latin typeface="Century Gothic" pitchFamily="34" charset="0"/>
                <a:ea typeface="+mn-ea"/>
                <a:cs typeface="+mn-cs"/>
              </a:rPr>
              <a:t> </a:t>
            </a:r>
            <a:r>
              <a:rPr lang="en-GB" sz="1150" dirty="0" err="1">
                <a:latin typeface="Century Gothic" pitchFamily="34" charset="0"/>
                <a:ea typeface="+mn-ea"/>
                <a:cs typeface="+mn-cs"/>
              </a:rPr>
              <a:t>l’asthme</a:t>
            </a:r>
            <a:r>
              <a:rPr lang="en-GB" sz="1150" dirty="0">
                <a:latin typeface="Century Gothic" pitchFamily="34" charset="0"/>
                <a:ea typeface="+mn-ea"/>
                <a:cs typeface="+mn-cs"/>
              </a:rPr>
              <a:t>, </a:t>
            </a:r>
            <a:r>
              <a:rPr lang="en-GB" sz="1150" dirty="0" err="1">
                <a:latin typeface="Century Gothic" pitchFamily="34" charset="0"/>
                <a:ea typeface="+mn-ea"/>
                <a:cs typeface="+mn-cs"/>
              </a:rPr>
              <a:t>cependant</a:t>
            </a:r>
            <a:r>
              <a:rPr lang="en-GB" sz="1150" dirty="0">
                <a:latin typeface="Century Gothic" pitchFamily="34" charset="0"/>
                <a:ea typeface="+mn-ea"/>
                <a:cs typeface="+mn-cs"/>
              </a:rPr>
              <a:t> des </a:t>
            </a:r>
            <a:r>
              <a:rPr lang="en-GB" sz="1150" dirty="0" err="1">
                <a:latin typeface="Century Gothic" pitchFamily="34" charset="0"/>
                <a:ea typeface="+mn-ea"/>
                <a:cs typeface="+mn-cs"/>
              </a:rPr>
              <a:t>traitements</a:t>
            </a:r>
            <a:r>
              <a:rPr lang="en-GB" sz="1150" dirty="0">
                <a:latin typeface="Century Gothic" pitchFamily="34" charset="0"/>
                <a:ea typeface="+mn-ea"/>
                <a:cs typeface="+mn-cs"/>
              </a:rPr>
              <a:t> </a:t>
            </a:r>
            <a:r>
              <a:rPr lang="en-GB" sz="1150" dirty="0" err="1">
                <a:latin typeface="Century Gothic" pitchFamily="34" charset="0"/>
                <a:ea typeface="+mn-ea"/>
                <a:cs typeface="+mn-cs"/>
              </a:rPr>
              <a:t>permettent</a:t>
            </a:r>
            <a:r>
              <a:rPr lang="en-GB" sz="1150" dirty="0">
                <a:latin typeface="Century Gothic" pitchFamily="34" charset="0"/>
                <a:ea typeface="+mn-ea"/>
                <a:cs typeface="+mn-cs"/>
              </a:rPr>
              <a:t> de </a:t>
            </a:r>
            <a:r>
              <a:rPr lang="en-GB" sz="1150" dirty="0" err="1">
                <a:latin typeface="Century Gothic" pitchFamily="34" charset="0"/>
                <a:ea typeface="+mn-ea"/>
                <a:cs typeface="+mn-cs"/>
              </a:rPr>
              <a:t>contrôler</a:t>
            </a:r>
            <a:r>
              <a:rPr lang="en-GB" sz="1150" dirty="0">
                <a:latin typeface="Century Gothic" pitchFamily="34" charset="0"/>
                <a:ea typeface="+mn-ea"/>
                <a:cs typeface="+mn-cs"/>
              </a:rPr>
              <a:t> la </a:t>
            </a:r>
            <a:r>
              <a:rPr lang="en-GB" sz="1150" dirty="0" err="1">
                <a:latin typeface="Century Gothic" pitchFamily="34" charset="0"/>
                <a:ea typeface="+mn-ea"/>
                <a:cs typeface="+mn-cs"/>
              </a:rPr>
              <a:t>maladie</a:t>
            </a:r>
            <a:r>
              <a:rPr lang="en-GB" sz="1150" dirty="0">
                <a:latin typeface="Century Gothic" pitchFamily="34" charset="0"/>
                <a:ea typeface="+mn-ea"/>
                <a:cs typeface="+mn-cs"/>
              </a:rPr>
              <a:t>. Les </a:t>
            </a:r>
            <a:r>
              <a:rPr lang="en-GB" sz="1150" dirty="0" err="1">
                <a:latin typeface="Century Gothic" pitchFamily="34" charset="0"/>
                <a:ea typeface="+mn-ea"/>
                <a:cs typeface="+mn-cs"/>
              </a:rPr>
              <a:t>médicaments</a:t>
            </a:r>
            <a:r>
              <a:rPr lang="en-GB" sz="1150" dirty="0">
                <a:latin typeface="Century Gothic" pitchFamily="34" charset="0"/>
                <a:ea typeface="+mn-ea"/>
                <a:cs typeface="+mn-cs"/>
              </a:rPr>
              <a:t> </a:t>
            </a:r>
            <a:r>
              <a:rPr lang="en-GB" sz="1150" dirty="0" err="1">
                <a:latin typeface="Century Gothic" pitchFamily="34" charset="0"/>
                <a:ea typeface="+mn-ea"/>
                <a:cs typeface="+mn-cs"/>
              </a:rPr>
              <a:t>contre</a:t>
            </a:r>
            <a:r>
              <a:rPr lang="en-GB" sz="1150" dirty="0">
                <a:latin typeface="Century Gothic" pitchFamily="34" charset="0"/>
                <a:ea typeface="+mn-ea"/>
                <a:cs typeface="+mn-cs"/>
              </a:rPr>
              <a:t> </a:t>
            </a:r>
            <a:r>
              <a:rPr lang="en-GB" sz="1150" dirty="0" err="1">
                <a:latin typeface="Century Gothic" pitchFamily="34" charset="0"/>
                <a:ea typeface="+mn-ea"/>
                <a:cs typeface="+mn-cs"/>
              </a:rPr>
              <a:t>l’asthme</a:t>
            </a:r>
            <a:r>
              <a:rPr lang="en-GB" sz="1150" dirty="0">
                <a:latin typeface="Century Gothic" pitchFamily="34" charset="0"/>
                <a:ea typeface="+mn-ea"/>
                <a:cs typeface="+mn-cs"/>
              </a:rPr>
              <a:t> </a:t>
            </a:r>
            <a:r>
              <a:rPr lang="en-GB" sz="1150" dirty="0" err="1">
                <a:latin typeface="Century Gothic" pitchFamily="34" charset="0"/>
                <a:ea typeface="+mn-ea"/>
                <a:cs typeface="+mn-cs"/>
              </a:rPr>
              <a:t>sont</a:t>
            </a:r>
            <a:r>
              <a:rPr lang="en-GB" sz="1150" dirty="0">
                <a:latin typeface="Century Gothic" pitchFamily="34" charset="0"/>
                <a:ea typeface="+mn-ea"/>
                <a:cs typeface="+mn-cs"/>
              </a:rPr>
              <a:t> </a:t>
            </a:r>
            <a:r>
              <a:rPr lang="en-GB" sz="1150" dirty="0" err="1">
                <a:latin typeface="Century Gothic" pitchFamily="34" charset="0"/>
                <a:ea typeface="+mn-ea"/>
                <a:cs typeface="+mn-cs"/>
              </a:rPr>
              <a:t>généralement</a:t>
            </a:r>
            <a:r>
              <a:rPr lang="en-GB" sz="1150" dirty="0">
                <a:latin typeface="Century Gothic" pitchFamily="34" charset="0"/>
                <a:ea typeface="+mn-ea"/>
                <a:cs typeface="+mn-cs"/>
              </a:rPr>
              <a:t> </a:t>
            </a:r>
            <a:r>
              <a:rPr lang="en-GB" sz="1150" dirty="0" err="1">
                <a:latin typeface="Century Gothic" pitchFamily="34" charset="0"/>
                <a:ea typeface="+mn-ea"/>
                <a:cs typeface="+mn-cs"/>
              </a:rPr>
              <a:t>administrés</a:t>
            </a:r>
            <a:r>
              <a:rPr lang="en-GB" sz="1150" dirty="0">
                <a:latin typeface="Century Gothic" pitchFamily="34" charset="0"/>
                <a:ea typeface="+mn-ea"/>
                <a:cs typeface="+mn-cs"/>
              </a:rPr>
              <a:t> sous </a:t>
            </a:r>
            <a:r>
              <a:rPr lang="en-GB" sz="1150" dirty="0" err="1">
                <a:latin typeface="Century Gothic" pitchFamily="34" charset="0"/>
                <a:ea typeface="+mn-ea"/>
                <a:cs typeface="+mn-cs"/>
              </a:rPr>
              <a:t>forme</a:t>
            </a:r>
            <a:r>
              <a:rPr lang="en-GB" sz="1150" dirty="0">
                <a:latin typeface="Century Gothic" pitchFamily="34" charset="0"/>
                <a:ea typeface="+mn-ea"/>
                <a:cs typeface="+mn-cs"/>
              </a:rPr>
              <a:t> </a:t>
            </a:r>
            <a:r>
              <a:rPr lang="en-GB" sz="1150" dirty="0" err="1">
                <a:latin typeface="Century Gothic" pitchFamily="34" charset="0"/>
                <a:ea typeface="+mn-ea"/>
                <a:cs typeface="+mn-cs"/>
              </a:rPr>
              <a:t>d’inhalateur</a:t>
            </a:r>
            <a:r>
              <a:rPr lang="en-GB" sz="1150" dirty="0">
                <a:latin typeface="Century Gothic" pitchFamily="34" charset="0"/>
                <a:ea typeface="+mn-ea"/>
                <a:cs typeface="+mn-cs"/>
              </a:rPr>
              <a:t>. </a:t>
            </a:r>
            <a:r>
              <a:rPr lang="en-GB" sz="1150" dirty="0" err="1">
                <a:latin typeface="Century Gothic" pitchFamily="34" charset="0"/>
                <a:ea typeface="+mn-ea"/>
                <a:cs typeface="+mn-cs"/>
              </a:rPr>
              <a:t>Ils</a:t>
            </a:r>
            <a:r>
              <a:rPr lang="en-GB" sz="1150" dirty="0">
                <a:latin typeface="Century Gothic" pitchFamily="34" charset="0"/>
                <a:ea typeface="+mn-ea"/>
                <a:cs typeface="+mn-cs"/>
              </a:rPr>
              <a:t> </a:t>
            </a:r>
            <a:r>
              <a:rPr lang="en-GB" sz="1150" dirty="0" err="1">
                <a:latin typeface="Century Gothic" pitchFamily="34" charset="0"/>
                <a:ea typeface="+mn-ea"/>
                <a:cs typeface="+mn-cs"/>
              </a:rPr>
              <a:t>sont</a:t>
            </a:r>
            <a:r>
              <a:rPr lang="en-GB" sz="1150" dirty="0">
                <a:latin typeface="Century Gothic" pitchFamily="34" charset="0"/>
                <a:ea typeface="+mn-ea"/>
                <a:cs typeface="+mn-cs"/>
              </a:rPr>
              <a:t> </a:t>
            </a:r>
            <a:r>
              <a:rPr lang="en-GB" sz="1150" dirty="0" err="1">
                <a:latin typeface="Century Gothic" pitchFamily="34" charset="0"/>
                <a:ea typeface="+mn-ea"/>
                <a:cs typeface="+mn-cs"/>
              </a:rPr>
              <a:t>très</a:t>
            </a:r>
            <a:r>
              <a:rPr lang="en-GB" sz="1150" dirty="0">
                <a:latin typeface="Century Gothic" pitchFamily="34" charset="0"/>
                <a:ea typeface="+mn-ea"/>
                <a:cs typeface="+mn-cs"/>
              </a:rPr>
              <a:t> </a:t>
            </a:r>
            <a:r>
              <a:rPr lang="en-GB" sz="1150" dirty="0" err="1">
                <a:latin typeface="Century Gothic" pitchFamily="34" charset="0"/>
                <a:ea typeface="+mn-ea"/>
                <a:cs typeface="+mn-cs"/>
              </a:rPr>
              <a:t>efficaces</a:t>
            </a:r>
            <a:r>
              <a:rPr lang="en-GB" sz="1150" dirty="0">
                <a:latin typeface="Century Gothic" pitchFamily="34" charset="0"/>
                <a:ea typeface="+mn-ea"/>
                <a:cs typeface="+mn-cs"/>
              </a:rPr>
              <a:t>, et </a:t>
            </a:r>
            <a:r>
              <a:rPr lang="en-GB" sz="1150" dirty="0" err="1">
                <a:latin typeface="Century Gothic" pitchFamily="34" charset="0"/>
                <a:ea typeface="+mn-ea"/>
                <a:cs typeface="+mn-cs"/>
              </a:rPr>
              <a:t>ont</a:t>
            </a:r>
            <a:r>
              <a:rPr lang="en-GB" sz="1150" dirty="0">
                <a:latin typeface="Century Gothic" pitchFamily="34" charset="0"/>
                <a:ea typeface="+mn-ea"/>
                <a:cs typeface="+mn-cs"/>
              </a:rPr>
              <a:t> </a:t>
            </a:r>
            <a:r>
              <a:rPr lang="en-GB" sz="1150" dirty="0" err="1">
                <a:latin typeface="Century Gothic" pitchFamily="34" charset="0"/>
                <a:ea typeface="+mn-ea"/>
                <a:cs typeface="+mn-cs"/>
              </a:rPr>
              <a:t>peu</a:t>
            </a:r>
            <a:r>
              <a:rPr lang="en-GB" sz="1150" dirty="0">
                <a:latin typeface="Century Gothic" pitchFamily="34" charset="0"/>
                <a:ea typeface="+mn-ea"/>
                <a:cs typeface="+mn-cs"/>
              </a:rPr>
              <a:t> </a:t>
            </a:r>
            <a:r>
              <a:rPr lang="en-GB" sz="1150" dirty="0" err="1">
                <a:latin typeface="Century Gothic" pitchFamily="34" charset="0"/>
                <a:ea typeface="+mn-ea"/>
                <a:cs typeface="+mn-cs"/>
              </a:rPr>
              <a:t>d’effets</a:t>
            </a:r>
            <a:r>
              <a:rPr lang="en-GB" sz="1150" dirty="0">
                <a:latin typeface="Century Gothic" pitchFamily="34" charset="0"/>
                <a:ea typeface="+mn-ea"/>
                <a:cs typeface="+mn-cs"/>
              </a:rPr>
              <a:t> </a:t>
            </a:r>
            <a:r>
              <a:rPr lang="en-GB" sz="1150" dirty="0" err="1">
                <a:latin typeface="Century Gothic" pitchFamily="34" charset="0"/>
                <a:ea typeface="+mn-ea"/>
                <a:cs typeface="+mn-cs"/>
              </a:rPr>
              <a:t>secondaires</a:t>
            </a:r>
            <a:r>
              <a:rPr lang="en-GB" sz="1150" dirty="0">
                <a:latin typeface="Century Gothic" pitchFamily="34" charset="0"/>
                <a:ea typeface="+mn-ea"/>
                <a:cs typeface="+mn-cs"/>
              </a:rPr>
              <a:t>. </a:t>
            </a:r>
            <a:r>
              <a:rPr lang="en-GB" sz="1150" dirty="0" err="1">
                <a:latin typeface="Century Gothic" pitchFamily="34" charset="0"/>
                <a:ea typeface="+mn-ea"/>
                <a:cs typeface="+mn-cs"/>
              </a:rPr>
              <a:t>Cependant</a:t>
            </a:r>
            <a:r>
              <a:rPr lang="en-GB" sz="1150" dirty="0">
                <a:latin typeface="Century Gothic" pitchFamily="34" charset="0"/>
                <a:ea typeface="+mn-ea"/>
                <a:cs typeface="+mn-cs"/>
              </a:rPr>
              <a:t>, </a:t>
            </a:r>
            <a:r>
              <a:rPr lang="en-GB" sz="1150" dirty="0" err="1">
                <a:latin typeface="Century Gothic" pitchFamily="34" charset="0"/>
                <a:ea typeface="+mn-ea"/>
                <a:cs typeface="+mn-cs"/>
              </a:rPr>
              <a:t>ils</a:t>
            </a:r>
            <a:r>
              <a:rPr lang="en-GB" sz="1150" dirty="0">
                <a:latin typeface="Century Gothic" pitchFamily="34" charset="0"/>
                <a:ea typeface="+mn-ea"/>
                <a:cs typeface="+mn-cs"/>
              </a:rPr>
              <a:t> ne </a:t>
            </a:r>
            <a:r>
              <a:rPr lang="en-GB" sz="1150" dirty="0" err="1">
                <a:latin typeface="Century Gothic" pitchFamily="34" charset="0"/>
                <a:ea typeface="+mn-ea"/>
                <a:cs typeface="+mn-cs"/>
              </a:rPr>
              <a:t>soulagent</a:t>
            </a:r>
            <a:r>
              <a:rPr lang="en-GB" sz="1150" dirty="0">
                <a:latin typeface="Century Gothic" pitchFamily="34" charset="0"/>
                <a:ea typeface="+mn-ea"/>
                <a:cs typeface="+mn-cs"/>
              </a:rPr>
              <a:t> pas </a:t>
            </a:r>
            <a:r>
              <a:rPr lang="en-GB" sz="1150" dirty="0" err="1">
                <a:latin typeface="Century Gothic" pitchFamily="34" charset="0"/>
                <a:ea typeface="+mn-ea"/>
                <a:cs typeface="+mn-cs"/>
              </a:rPr>
              <a:t>tous</a:t>
            </a:r>
            <a:r>
              <a:rPr lang="en-GB" sz="1150" dirty="0">
                <a:latin typeface="Century Gothic" pitchFamily="34" charset="0"/>
                <a:ea typeface="+mn-ea"/>
                <a:cs typeface="+mn-cs"/>
              </a:rPr>
              <a:t> les </a:t>
            </a:r>
            <a:r>
              <a:rPr lang="en-GB" sz="1150" dirty="0" err="1">
                <a:latin typeface="Century Gothic" pitchFamily="34" charset="0"/>
                <a:ea typeface="+mn-ea"/>
                <a:cs typeface="+mn-cs"/>
              </a:rPr>
              <a:t>symptômes</a:t>
            </a:r>
            <a:r>
              <a:rPr lang="en-GB" sz="1150" dirty="0">
                <a:latin typeface="Century Gothic" pitchFamily="34" charset="0"/>
                <a:ea typeface="+mn-ea"/>
                <a:cs typeface="+mn-cs"/>
              </a:rPr>
              <a:t> de </a:t>
            </a:r>
            <a:r>
              <a:rPr lang="en-GB" sz="1150" dirty="0" err="1">
                <a:latin typeface="Century Gothic" pitchFamily="34" charset="0"/>
                <a:ea typeface="+mn-ea"/>
                <a:cs typeface="+mn-cs"/>
              </a:rPr>
              <a:t>tous</a:t>
            </a:r>
            <a:r>
              <a:rPr lang="en-GB" sz="1150" dirty="0">
                <a:latin typeface="Century Gothic" pitchFamily="34" charset="0"/>
                <a:ea typeface="+mn-ea"/>
                <a:cs typeface="+mn-cs"/>
              </a:rPr>
              <a:t> les </a:t>
            </a:r>
            <a:r>
              <a:rPr lang="en-GB" sz="1150" dirty="0" err="1">
                <a:latin typeface="Century Gothic" pitchFamily="34" charset="0"/>
                <a:ea typeface="+mn-ea"/>
                <a:cs typeface="+mn-cs"/>
              </a:rPr>
              <a:t>asthmatiques</a:t>
            </a:r>
            <a:r>
              <a:rPr lang="en-GB" sz="1150" dirty="0">
                <a:latin typeface="Century Gothic" pitchFamily="34" charset="0"/>
                <a:ea typeface="+mn-ea"/>
                <a:cs typeface="+mn-cs"/>
              </a:rPr>
              <a:t>. De nouveaux </a:t>
            </a:r>
            <a:r>
              <a:rPr lang="en-GB" sz="1150" dirty="0" err="1">
                <a:latin typeface="Century Gothic" pitchFamily="34" charset="0"/>
                <a:ea typeface="+mn-ea"/>
                <a:cs typeface="+mn-cs"/>
              </a:rPr>
              <a:t>médicaments</a:t>
            </a:r>
            <a:r>
              <a:rPr lang="en-GB" sz="1150" dirty="0">
                <a:latin typeface="Century Gothic" pitchFamily="34" charset="0"/>
                <a:ea typeface="+mn-ea"/>
                <a:cs typeface="+mn-cs"/>
              </a:rPr>
              <a:t> </a:t>
            </a:r>
            <a:r>
              <a:rPr lang="en-GB" sz="1150" dirty="0" err="1">
                <a:latin typeface="Century Gothic" pitchFamily="34" charset="0"/>
                <a:ea typeface="+mn-ea"/>
                <a:cs typeface="+mn-cs"/>
              </a:rPr>
              <a:t>doivent</a:t>
            </a:r>
            <a:r>
              <a:rPr lang="en-GB" sz="1150" dirty="0">
                <a:latin typeface="Century Gothic" pitchFamily="34" charset="0"/>
                <a:ea typeface="+mn-ea"/>
                <a:cs typeface="+mn-cs"/>
              </a:rPr>
              <a:t> </a:t>
            </a:r>
            <a:r>
              <a:rPr lang="en-GB" sz="1150" dirty="0" err="1">
                <a:latin typeface="Century Gothic" pitchFamily="34" charset="0"/>
                <a:ea typeface="+mn-ea"/>
                <a:cs typeface="+mn-cs"/>
              </a:rPr>
              <a:t>donc</a:t>
            </a:r>
            <a:r>
              <a:rPr lang="en-GB" sz="1150" dirty="0">
                <a:latin typeface="Century Gothic" pitchFamily="34" charset="0"/>
                <a:ea typeface="+mn-ea"/>
                <a:cs typeface="+mn-cs"/>
              </a:rPr>
              <a:t> </a:t>
            </a:r>
            <a:r>
              <a:rPr lang="en-GB" sz="1150" dirty="0" err="1">
                <a:latin typeface="Century Gothic" pitchFamily="34" charset="0"/>
                <a:ea typeface="+mn-ea"/>
                <a:cs typeface="+mn-cs"/>
              </a:rPr>
              <a:t>être</a:t>
            </a:r>
            <a:r>
              <a:rPr lang="en-GB" sz="1150" dirty="0">
                <a:latin typeface="Century Gothic" pitchFamily="34" charset="0"/>
                <a:ea typeface="+mn-ea"/>
                <a:cs typeface="+mn-cs"/>
              </a:rPr>
              <a:t> </a:t>
            </a:r>
            <a:r>
              <a:rPr lang="en-GB" sz="1150" dirty="0" err="1">
                <a:latin typeface="Century Gothic" pitchFamily="34" charset="0"/>
                <a:ea typeface="+mn-ea"/>
                <a:cs typeface="+mn-cs"/>
              </a:rPr>
              <a:t>mis</a:t>
            </a:r>
            <a:r>
              <a:rPr lang="en-GB" sz="1150" dirty="0">
                <a:latin typeface="Century Gothic" pitchFamily="34" charset="0"/>
                <a:ea typeface="+mn-ea"/>
                <a:cs typeface="+mn-cs"/>
              </a:rPr>
              <a:t> au point.</a:t>
            </a:r>
          </a:p>
        </p:txBody>
      </p:sp>
      <p:sp>
        <p:nvSpPr>
          <p:cNvPr id="33" name="Rectangle 32"/>
          <p:cNvSpPr/>
          <p:nvPr/>
        </p:nvSpPr>
        <p:spPr>
          <a:xfrm>
            <a:off x="127000" y="717550"/>
            <a:ext cx="4391025" cy="1485900"/>
          </a:xfrm>
          <a:prstGeom prst="rect">
            <a:avLst/>
          </a:prstGeom>
        </p:spPr>
        <p:txBody>
          <a:bodyPr>
            <a:spAutoFit/>
          </a:bodyPr>
          <a:lstStyle/>
          <a:p>
            <a:pPr fontAlgn="auto">
              <a:lnSpc>
                <a:spcPct val="114000"/>
              </a:lnSpc>
              <a:spcBef>
                <a:spcPts val="0"/>
              </a:spcBef>
              <a:spcAft>
                <a:spcPts val="0"/>
              </a:spcAft>
              <a:defRPr/>
            </a:pPr>
            <a:r>
              <a:rPr lang="en-GB" sz="1150" b="1" dirty="0" err="1">
                <a:latin typeface="Century Gothic" pitchFamily="34" charset="0"/>
                <a:ea typeface="+mn-ea"/>
                <a:cs typeface="+mn-cs"/>
              </a:rPr>
              <a:t>L’asthme</a:t>
            </a:r>
            <a:r>
              <a:rPr lang="en-GB" sz="1150" b="1" dirty="0">
                <a:latin typeface="Century Gothic" pitchFamily="34" charset="0"/>
                <a:ea typeface="+mn-ea"/>
                <a:cs typeface="+mn-cs"/>
              </a:rPr>
              <a:t>, </a:t>
            </a:r>
            <a:r>
              <a:rPr lang="en-GB" sz="1150" b="1" dirty="0" err="1">
                <a:latin typeface="Century Gothic" pitchFamily="34" charset="0"/>
                <a:ea typeface="+mn-ea"/>
                <a:cs typeface="+mn-cs"/>
              </a:rPr>
              <a:t>qu’est-ce</a:t>
            </a:r>
            <a:r>
              <a:rPr lang="en-GB" sz="1150" b="1" dirty="0">
                <a:latin typeface="Century Gothic" pitchFamily="34" charset="0"/>
                <a:ea typeface="+mn-ea"/>
                <a:cs typeface="+mn-cs"/>
              </a:rPr>
              <a:t> que </a:t>
            </a:r>
            <a:r>
              <a:rPr lang="en-GB" sz="1150" b="1" dirty="0" err="1">
                <a:latin typeface="Century Gothic" pitchFamily="34" charset="0"/>
                <a:ea typeface="+mn-ea"/>
                <a:cs typeface="+mn-cs"/>
              </a:rPr>
              <a:t>c’est</a:t>
            </a:r>
            <a:r>
              <a:rPr lang="en-GB" sz="1150" b="1" dirty="0">
                <a:latin typeface="Century Gothic" pitchFamily="34" charset="0"/>
                <a:ea typeface="+mn-ea"/>
                <a:cs typeface="+mn-cs"/>
              </a:rPr>
              <a:t> ?</a:t>
            </a:r>
          </a:p>
          <a:p>
            <a:pPr fontAlgn="auto">
              <a:lnSpc>
                <a:spcPct val="114000"/>
              </a:lnSpc>
              <a:spcBef>
                <a:spcPts val="0"/>
              </a:spcBef>
              <a:spcAft>
                <a:spcPts val="0"/>
              </a:spcAft>
              <a:defRPr/>
            </a:pPr>
            <a:r>
              <a:rPr lang="en-GB" sz="1150" dirty="0" err="1">
                <a:latin typeface="Century Gothic" pitchFamily="34" charset="0"/>
                <a:ea typeface="+mn-ea"/>
                <a:cs typeface="+mn-cs"/>
              </a:rPr>
              <a:t>L’asthme</a:t>
            </a:r>
            <a:r>
              <a:rPr lang="en-GB" sz="1150" dirty="0">
                <a:latin typeface="Century Gothic" pitchFamily="34" charset="0"/>
                <a:ea typeface="+mn-ea"/>
                <a:cs typeface="+mn-cs"/>
              </a:rPr>
              <a:t> </a:t>
            </a:r>
            <a:r>
              <a:rPr lang="en-GB" sz="1150" dirty="0" err="1">
                <a:latin typeface="Century Gothic" pitchFamily="34" charset="0"/>
                <a:ea typeface="+mn-ea"/>
                <a:cs typeface="+mn-cs"/>
              </a:rPr>
              <a:t>affecte</a:t>
            </a:r>
            <a:r>
              <a:rPr lang="en-GB" sz="1150" dirty="0">
                <a:latin typeface="Century Gothic" pitchFamily="34" charset="0"/>
                <a:ea typeface="+mn-ea"/>
                <a:cs typeface="+mn-cs"/>
              </a:rPr>
              <a:t> les </a:t>
            </a:r>
            <a:r>
              <a:rPr lang="en-GB" sz="1150" b="1" dirty="0" err="1">
                <a:latin typeface="Century Gothic" pitchFamily="34" charset="0"/>
                <a:ea typeface="+mn-ea"/>
                <a:cs typeface="+mn-cs"/>
              </a:rPr>
              <a:t>échanges</a:t>
            </a:r>
            <a:r>
              <a:rPr lang="en-GB" sz="1150" b="1" dirty="0">
                <a:latin typeface="Century Gothic" pitchFamily="34" charset="0"/>
                <a:ea typeface="+mn-ea"/>
                <a:cs typeface="+mn-cs"/>
              </a:rPr>
              <a:t> </a:t>
            </a:r>
            <a:r>
              <a:rPr lang="en-GB" sz="1150" b="1" dirty="0" err="1">
                <a:latin typeface="Century Gothic" pitchFamily="34" charset="0"/>
                <a:ea typeface="+mn-ea"/>
                <a:cs typeface="+mn-cs"/>
              </a:rPr>
              <a:t>gazeux</a:t>
            </a:r>
            <a:r>
              <a:rPr lang="en-GB" sz="1150" b="1" dirty="0">
                <a:latin typeface="Century Gothic" pitchFamily="34" charset="0"/>
                <a:ea typeface="+mn-ea"/>
                <a:cs typeface="+mn-cs"/>
              </a:rPr>
              <a:t> </a:t>
            </a:r>
            <a:r>
              <a:rPr lang="en-GB" sz="1150" b="1" dirty="0" err="1">
                <a:latin typeface="Century Gothic" pitchFamily="34" charset="0"/>
                <a:ea typeface="+mn-ea"/>
                <a:cs typeface="+mn-cs"/>
              </a:rPr>
              <a:t>respiratoires</a:t>
            </a:r>
            <a:r>
              <a:rPr lang="en-GB" sz="1150" dirty="0">
                <a:latin typeface="Century Gothic" pitchFamily="34" charset="0"/>
                <a:ea typeface="+mn-ea"/>
                <a:cs typeface="+mn-cs"/>
              </a:rPr>
              <a:t>. </a:t>
            </a:r>
            <a:r>
              <a:rPr lang="en-GB" sz="1150" dirty="0" err="1">
                <a:latin typeface="Century Gothic" pitchFamily="34" charset="0"/>
                <a:ea typeface="+mn-ea"/>
                <a:cs typeface="+mn-cs"/>
              </a:rPr>
              <a:t>Lorsqu’un</a:t>
            </a:r>
            <a:r>
              <a:rPr lang="en-GB" sz="1150" dirty="0">
                <a:latin typeface="Century Gothic" pitchFamily="34" charset="0"/>
                <a:ea typeface="+mn-ea"/>
                <a:cs typeface="+mn-cs"/>
              </a:rPr>
              <a:t> </a:t>
            </a:r>
            <a:r>
              <a:rPr lang="en-GB" sz="1150" dirty="0" err="1">
                <a:latin typeface="Century Gothic" pitchFamily="34" charset="0"/>
                <a:ea typeface="+mn-ea"/>
                <a:cs typeface="+mn-cs"/>
              </a:rPr>
              <a:t>sujet</a:t>
            </a:r>
            <a:r>
              <a:rPr lang="en-GB" sz="1150" dirty="0">
                <a:latin typeface="Century Gothic" pitchFamily="34" charset="0"/>
                <a:ea typeface="+mn-ea"/>
                <a:cs typeface="+mn-cs"/>
              </a:rPr>
              <a:t> </a:t>
            </a:r>
            <a:r>
              <a:rPr lang="en-GB" sz="1150" dirty="0" err="1">
                <a:latin typeface="Century Gothic" pitchFamily="34" charset="0"/>
                <a:ea typeface="+mn-ea"/>
                <a:cs typeface="+mn-cs"/>
              </a:rPr>
              <a:t>asthmatique</a:t>
            </a:r>
            <a:r>
              <a:rPr lang="en-GB" sz="1150" dirty="0">
                <a:latin typeface="Century Gothic" pitchFamily="34" charset="0"/>
                <a:ea typeface="+mn-ea"/>
                <a:cs typeface="+mn-cs"/>
              </a:rPr>
              <a:t> </a:t>
            </a:r>
            <a:r>
              <a:rPr lang="en-GB" sz="1150" dirty="0" err="1">
                <a:latin typeface="Century Gothic" pitchFamily="34" charset="0"/>
                <a:ea typeface="+mn-ea"/>
                <a:cs typeface="+mn-cs"/>
              </a:rPr>
              <a:t>est</a:t>
            </a:r>
            <a:r>
              <a:rPr lang="en-GB" sz="1150" dirty="0">
                <a:latin typeface="Century Gothic" pitchFamily="34" charset="0"/>
                <a:ea typeface="+mn-ea"/>
                <a:cs typeface="+mn-cs"/>
              </a:rPr>
              <a:t> exposé à </a:t>
            </a:r>
            <a:r>
              <a:rPr lang="en-GB" sz="1150" dirty="0" err="1">
                <a:latin typeface="Century Gothic" pitchFamily="34" charset="0"/>
                <a:ea typeface="+mn-ea"/>
                <a:cs typeface="+mn-cs"/>
              </a:rPr>
              <a:t>une</a:t>
            </a:r>
            <a:r>
              <a:rPr lang="en-GB" sz="1150" dirty="0">
                <a:latin typeface="Century Gothic" pitchFamily="34" charset="0"/>
                <a:ea typeface="+mn-ea"/>
                <a:cs typeface="+mn-cs"/>
              </a:rPr>
              <a:t> substance </a:t>
            </a:r>
            <a:r>
              <a:rPr lang="en-GB" sz="1150" dirty="0" err="1">
                <a:latin typeface="Century Gothic" pitchFamily="34" charset="0"/>
                <a:ea typeface="+mn-ea"/>
                <a:cs typeface="+mn-cs"/>
              </a:rPr>
              <a:t>irritante</a:t>
            </a:r>
            <a:r>
              <a:rPr lang="en-GB" sz="1150" dirty="0">
                <a:latin typeface="Century Gothic" pitchFamily="34" charset="0"/>
                <a:ea typeface="+mn-ea"/>
                <a:cs typeface="+mn-cs"/>
              </a:rPr>
              <a:t> pour les </a:t>
            </a:r>
            <a:r>
              <a:rPr lang="en-GB" sz="1150" dirty="0" err="1">
                <a:latin typeface="Century Gothic" pitchFamily="34" charset="0"/>
                <a:ea typeface="+mn-ea"/>
                <a:cs typeface="+mn-cs"/>
              </a:rPr>
              <a:t>poumons</a:t>
            </a:r>
            <a:r>
              <a:rPr lang="en-GB" sz="1150" dirty="0">
                <a:latin typeface="Century Gothic" pitchFamily="34" charset="0"/>
                <a:ea typeface="+mn-ea"/>
                <a:cs typeface="+mn-cs"/>
              </a:rPr>
              <a:t>, par </a:t>
            </a:r>
            <a:r>
              <a:rPr lang="en-GB" sz="1150" dirty="0" err="1">
                <a:latin typeface="Century Gothic" pitchFamily="34" charset="0"/>
                <a:ea typeface="+mn-ea"/>
                <a:cs typeface="+mn-cs"/>
              </a:rPr>
              <a:t>exemple</a:t>
            </a:r>
            <a:r>
              <a:rPr lang="en-GB" sz="1150" dirty="0">
                <a:latin typeface="Century Gothic" pitchFamily="34" charset="0"/>
                <a:ea typeface="+mn-ea"/>
                <a:cs typeface="+mn-cs"/>
              </a:rPr>
              <a:t> la </a:t>
            </a:r>
            <a:r>
              <a:rPr lang="en-GB" sz="1150" dirty="0" err="1">
                <a:latin typeface="Century Gothic" pitchFamily="34" charset="0"/>
                <a:ea typeface="+mn-ea"/>
                <a:cs typeface="+mn-cs"/>
              </a:rPr>
              <a:t>fumée</a:t>
            </a:r>
            <a:r>
              <a:rPr lang="en-GB" sz="1150" dirty="0">
                <a:latin typeface="Century Gothic" pitchFamily="34" charset="0"/>
                <a:ea typeface="+mn-ea"/>
                <a:cs typeface="+mn-cs"/>
              </a:rPr>
              <a:t>, les muscles </a:t>
            </a:r>
            <a:r>
              <a:rPr lang="en-GB" sz="1150" dirty="0" err="1">
                <a:latin typeface="Century Gothic" pitchFamily="34" charset="0"/>
                <a:ea typeface="+mn-ea"/>
                <a:cs typeface="+mn-cs"/>
              </a:rPr>
              <a:t>autour</a:t>
            </a:r>
            <a:r>
              <a:rPr lang="en-GB" sz="1150" dirty="0">
                <a:latin typeface="Century Gothic" pitchFamily="34" charset="0"/>
                <a:ea typeface="+mn-ea"/>
                <a:cs typeface="+mn-cs"/>
              </a:rPr>
              <a:t> des </a:t>
            </a:r>
            <a:r>
              <a:rPr lang="en-GB" sz="1150" b="1" dirty="0" err="1">
                <a:latin typeface="Century Gothic" pitchFamily="34" charset="0"/>
                <a:ea typeface="+mn-ea"/>
                <a:cs typeface="+mn-cs"/>
              </a:rPr>
              <a:t>bronches</a:t>
            </a:r>
            <a:r>
              <a:rPr lang="en-GB" sz="1150" b="1" dirty="0">
                <a:latin typeface="Century Gothic" pitchFamily="34" charset="0"/>
                <a:ea typeface="+mn-ea"/>
                <a:cs typeface="+mn-cs"/>
              </a:rPr>
              <a:t> </a:t>
            </a:r>
            <a:r>
              <a:rPr lang="en-GB" sz="1150" dirty="0">
                <a:latin typeface="Century Gothic" pitchFamily="34" charset="0"/>
                <a:ea typeface="+mn-ea"/>
                <a:cs typeface="+mn-cs"/>
              </a:rPr>
              <a:t>se </a:t>
            </a:r>
            <a:r>
              <a:rPr lang="en-GB" sz="1150" dirty="0" err="1">
                <a:latin typeface="Century Gothic" pitchFamily="34" charset="0"/>
                <a:ea typeface="+mn-ea"/>
                <a:cs typeface="+mn-cs"/>
              </a:rPr>
              <a:t>contractent</a:t>
            </a:r>
            <a:r>
              <a:rPr lang="en-GB" sz="1150" dirty="0">
                <a:latin typeface="Century Gothic" pitchFamily="34" charset="0"/>
                <a:ea typeface="+mn-ea"/>
                <a:cs typeface="+mn-cs"/>
              </a:rPr>
              <a:t> et </a:t>
            </a:r>
            <a:r>
              <a:rPr lang="en-GB" sz="1150" dirty="0" err="1">
                <a:latin typeface="Century Gothic" pitchFamily="34" charset="0"/>
                <a:ea typeface="+mn-ea"/>
                <a:cs typeface="+mn-cs"/>
              </a:rPr>
              <a:t>rétrécissent</a:t>
            </a:r>
            <a:r>
              <a:rPr lang="en-GB" sz="1150" dirty="0">
                <a:latin typeface="Century Gothic" pitchFamily="34" charset="0"/>
                <a:ea typeface="+mn-ea"/>
                <a:cs typeface="+mn-cs"/>
              </a:rPr>
              <a:t>. Un </a:t>
            </a:r>
            <a:r>
              <a:rPr lang="en-GB" sz="1150" dirty="0" err="1">
                <a:latin typeface="Century Gothic" pitchFamily="34" charset="0"/>
                <a:ea typeface="+mn-ea"/>
                <a:cs typeface="+mn-cs"/>
              </a:rPr>
              <a:t>excès</a:t>
            </a:r>
            <a:r>
              <a:rPr lang="en-GB" sz="1150" dirty="0">
                <a:latin typeface="Century Gothic" pitchFamily="34" charset="0"/>
                <a:ea typeface="+mn-ea"/>
                <a:cs typeface="+mn-cs"/>
              </a:rPr>
              <a:t> de mucus </a:t>
            </a:r>
            <a:r>
              <a:rPr lang="en-GB" sz="1150" dirty="0" err="1">
                <a:latin typeface="Century Gothic" pitchFamily="34" charset="0"/>
                <a:ea typeface="+mn-ea"/>
                <a:cs typeface="+mn-cs"/>
              </a:rPr>
              <a:t>est</a:t>
            </a:r>
            <a:r>
              <a:rPr lang="en-GB" sz="1150" dirty="0">
                <a:latin typeface="Century Gothic" pitchFamily="34" charset="0"/>
                <a:ea typeface="+mn-ea"/>
                <a:cs typeface="+mn-cs"/>
              </a:rPr>
              <a:t> </a:t>
            </a:r>
            <a:r>
              <a:rPr lang="en-GB" sz="1150" dirty="0" err="1">
                <a:latin typeface="Century Gothic" pitchFamily="34" charset="0"/>
                <a:ea typeface="+mn-ea"/>
                <a:cs typeface="+mn-cs"/>
              </a:rPr>
              <a:t>également</a:t>
            </a:r>
            <a:r>
              <a:rPr lang="en-GB" sz="1150" dirty="0">
                <a:latin typeface="Century Gothic" pitchFamily="34" charset="0"/>
                <a:ea typeface="+mn-ea"/>
                <a:cs typeface="+mn-cs"/>
              </a:rPr>
              <a:t> </a:t>
            </a:r>
            <a:r>
              <a:rPr lang="en-GB" sz="1150" dirty="0" err="1">
                <a:latin typeface="Century Gothic" pitchFamily="34" charset="0"/>
                <a:ea typeface="+mn-ea"/>
                <a:cs typeface="+mn-cs"/>
              </a:rPr>
              <a:t>produit</a:t>
            </a:r>
            <a:r>
              <a:rPr lang="en-GB" sz="1150" dirty="0">
                <a:latin typeface="Century Gothic" pitchFamily="34" charset="0"/>
                <a:ea typeface="+mn-ea"/>
                <a:cs typeface="+mn-cs"/>
              </a:rPr>
              <a:t>. Nous ne </a:t>
            </a:r>
            <a:r>
              <a:rPr lang="en-GB" sz="1150" dirty="0" err="1">
                <a:latin typeface="Century Gothic" pitchFamily="34" charset="0"/>
                <a:ea typeface="+mn-ea"/>
                <a:cs typeface="+mn-cs"/>
              </a:rPr>
              <a:t>savons</a:t>
            </a:r>
            <a:r>
              <a:rPr lang="en-GB" sz="1150" dirty="0">
                <a:latin typeface="Century Gothic" pitchFamily="34" charset="0"/>
                <a:ea typeface="+mn-ea"/>
                <a:cs typeface="+mn-cs"/>
              </a:rPr>
              <a:t> pas avec certitude </a:t>
            </a:r>
            <a:r>
              <a:rPr lang="en-GB" sz="1150" dirty="0" err="1">
                <a:latin typeface="Century Gothic" pitchFamily="34" charset="0"/>
                <a:ea typeface="+mn-ea"/>
                <a:cs typeface="+mn-cs"/>
              </a:rPr>
              <a:t>ce</a:t>
            </a:r>
            <a:r>
              <a:rPr lang="en-GB" sz="1150" dirty="0">
                <a:latin typeface="Century Gothic" pitchFamily="34" charset="0"/>
                <a:ea typeface="+mn-ea"/>
                <a:cs typeface="+mn-cs"/>
              </a:rPr>
              <a:t> qui cause </a:t>
            </a:r>
            <a:r>
              <a:rPr lang="en-GB" sz="1150" dirty="0" err="1">
                <a:latin typeface="Century Gothic" pitchFamily="34" charset="0"/>
                <a:ea typeface="+mn-ea"/>
                <a:cs typeface="+mn-cs"/>
              </a:rPr>
              <a:t>l’asthme</a:t>
            </a:r>
            <a:r>
              <a:rPr lang="en-GB" sz="1150" dirty="0">
                <a:latin typeface="Century Gothic" pitchFamily="34" charset="0"/>
                <a:ea typeface="+mn-ea"/>
                <a:cs typeface="+mn-cs"/>
              </a:rPr>
              <a:t>. </a:t>
            </a:r>
          </a:p>
        </p:txBody>
      </p:sp>
      <p:sp>
        <p:nvSpPr>
          <p:cNvPr id="36" name="Rectangle 35"/>
          <p:cNvSpPr/>
          <p:nvPr/>
        </p:nvSpPr>
        <p:spPr>
          <a:xfrm>
            <a:off x="3040659" y="2362200"/>
            <a:ext cx="1455141" cy="2509174"/>
          </a:xfrm>
          <a:prstGeom prst="rect">
            <a:avLst/>
          </a:prstGeom>
        </p:spPr>
        <p:txBody>
          <a:bodyPr>
            <a:spAutoFit/>
          </a:bodyPr>
          <a:lstStyle/>
          <a:p>
            <a:pPr fontAlgn="auto">
              <a:lnSpc>
                <a:spcPct val="114000"/>
              </a:lnSpc>
              <a:spcBef>
                <a:spcPts val="0"/>
              </a:spcBef>
              <a:spcAft>
                <a:spcPts val="0"/>
              </a:spcAft>
              <a:defRPr/>
            </a:pPr>
            <a:r>
              <a:rPr lang="en-GB" sz="1150" dirty="0" err="1">
                <a:latin typeface="Century Gothic" pitchFamily="34" charset="0"/>
                <a:ea typeface="+mn-ea"/>
                <a:cs typeface="+mn-cs"/>
              </a:rPr>
              <a:t>L’inhalateur</a:t>
            </a:r>
            <a:r>
              <a:rPr lang="en-GB" sz="1150" dirty="0">
                <a:latin typeface="Century Gothic" pitchFamily="34" charset="0"/>
                <a:ea typeface="+mn-ea"/>
                <a:cs typeface="+mn-cs"/>
              </a:rPr>
              <a:t> </a:t>
            </a:r>
            <a:r>
              <a:rPr lang="en-GB" sz="1150" dirty="0" err="1">
                <a:latin typeface="Century Gothic" pitchFamily="34" charset="0"/>
                <a:ea typeface="+mn-ea"/>
                <a:cs typeface="+mn-cs"/>
              </a:rPr>
              <a:t>soulage</a:t>
            </a:r>
            <a:r>
              <a:rPr lang="en-GB" sz="1150" dirty="0">
                <a:latin typeface="Century Gothic" pitchFamily="34" charset="0"/>
                <a:ea typeface="+mn-ea"/>
                <a:cs typeface="+mn-cs"/>
              </a:rPr>
              <a:t> </a:t>
            </a:r>
            <a:r>
              <a:rPr lang="en-GB" sz="1150" dirty="0" err="1">
                <a:latin typeface="Century Gothic" pitchFamily="34" charset="0"/>
                <a:ea typeface="+mn-ea"/>
                <a:cs typeface="+mn-cs"/>
              </a:rPr>
              <a:t>rapidement</a:t>
            </a:r>
            <a:r>
              <a:rPr lang="en-GB" sz="1150" dirty="0">
                <a:latin typeface="Century Gothic" pitchFamily="34" charset="0"/>
                <a:ea typeface="+mn-ea"/>
                <a:cs typeface="+mn-cs"/>
              </a:rPr>
              <a:t> les </a:t>
            </a:r>
            <a:r>
              <a:rPr lang="en-GB" sz="1150" dirty="0" err="1">
                <a:latin typeface="Century Gothic" pitchFamily="34" charset="0"/>
                <a:ea typeface="+mn-ea"/>
                <a:cs typeface="+mn-cs"/>
              </a:rPr>
              <a:t>symptômes</a:t>
            </a:r>
            <a:r>
              <a:rPr lang="en-GB" sz="1150" dirty="0">
                <a:latin typeface="Century Gothic" pitchFamily="34" charset="0"/>
                <a:ea typeface="+mn-ea"/>
                <a:cs typeface="+mn-cs"/>
              </a:rPr>
              <a:t> </a:t>
            </a:r>
            <a:r>
              <a:rPr lang="en-GB" sz="1150" dirty="0" err="1">
                <a:latin typeface="Century Gothic" pitchFamily="34" charset="0"/>
                <a:ea typeface="+mn-ea"/>
                <a:cs typeface="+mn-cs"/>
              </a:rPr>
              <a:t>liés</a:t>
            </a:r>
            <a:r>
              <a:rPr lang="en-GB" sz="1150" dirty="0">
                <a:latin typeface="Century Gothic" pitchFamily="34" charset="0"/>
                <a:ea typeface="+mn-ea"/>
                <a:cs typeface="+mn-cs"/>
              </a:rPr>
              <a:t> à </a:t>
            </a:r>
            <a:r>
              <a:rPr lang="en-GB" sz="1150" dirty="0" err="1">
                <a:latin typeface="Century Gothic" pitchFamily="34" charset="0"/>
                <a:ea typeface="+mn-ea"/>
                <a:cs typeface="+mn-cs"/>
              </a:rPr>
              <a:t>l’asthme</a:t>
            </a:r>
            <a:r>
              <a:rPr lang="en-GB" sz="1150" dirty="0">
                <a:latin typeface="Century Gothic" pitchFamily="34" charset="0"/>
                <a:ea typeface="+mn-ea"/>
                <a:cs typeface="+mn-cs"/>
              </a:rPr>
              <a:t> </a:t>
            </a:r>
            <a:r>
              <a:rPr lang="en-GB" sz="1150" dirty="0">
                <a:latin typeface="Century Gothic" pitchFamily="34" charset="0"/>
                <a:ea typeface="+mn-ea"/>
                <a:cs typeface="+mn-cs"/>
              </a:rPr>
              <a:t>pour </a:t>
            </a:r>
            <a:r>
              <a:rPr lang="en-GB" sz="1150" dirty="0" err="1">
                <a:latin typeface="Century Gothic" pitchFamily="34" charset="0"/>
                <a:ea typeface="+mn-ea"/>
                <a:cs typeface="+mn-cs"/>
              </a:rPr>
              <a:t>faciliter</a:t>
            </a:r>
            <a:r>
              <a:rPr lang="en-GB" sz="1150" dirty="0">
                <a:latin typeface="Century Gothic" pitchFamily="34" charset="0"/>
                <a:ea typeface="+mn-ea"/>
                <a:cs typeface="+mn-cs"/>
              </a:rPr>
              <a:t> la respiration et </a:t>
            </a:r>
            <a:r>
              <a:rPr lang="en-GB" sz="1150" dirty="0" err="1">
                <a:latin typeface="Century Gothic" pitchFamily="34" charset="0"/>
                <a:ea typeface="+mn-ea"/>
                <a:cs typeface="+mn-cs"/>
              </a:rPr>
              <a:t>éviter</a:t>
            </a:r>
            <a:r>
              <a:rPr lang="en-GB" sz="1150" dirty="0">
                <a:latin typeface="Century Gothic" pitchFamily="34" charset="0"/>
                <a:ea typeface="+mn-ea"/>
                <a:cs typeface="+mn-cs"/>
              </a:rPr>
              <a:t> la </a:t>
            </a:r>
            <a:r>
              <a:rPr lang="en-GB" sz="1150" dirty="0" err="1">
                <a:latin typeface="Century Gothic" pitchFamily="34" charset="0"/>
                <a:ea typeface="+mn-ea"/>
                <a:cs typeface="+mn-cs"/>
              </a:rPr>
              <a:t>crise</a:t>
            </a:r>
            <a:r>
              <a:rPr lang="en-GB" sz="1150" dirty="0">
                <a:latin typeface="Century Gothic" pitchFamily="34" charset="0"/>
                <a:ea typeface="+mn-ea"/>
                <a:cs typeface="+mn-cs"/>
              </a:rPr>
              <a:t> </a:t>
            </a:r>
            <a:r>
              <a:rPr lang="en-GB" sz="1150" dirty="0" err="1">
                <a:latin typeface="Century Gothic" pitchFamily="34" charset="0"/>
                <a:ea typeface="+mn-ea"/>
                <a:cs typeface="+mn-cs"/>
              </a:rPr>
              <a:t>d’asthme</a:t>
            </a:r>
            <a:r>
              <a:rPr lang="en-GB" sz="1150" dirty="0">
                <a:latin typeface="Century Gothic" pitchFamily="34" charset="0"/>
                <a:ea typeface="+mn-ea"/>
                <a:cs typeface="+mn-cs"/>
              </a:rPr>
              <a:t>. Les </a:t>
            </a:r>
            <a:r>
              <a:rPr lang="en-GB" sz="1150" dirty="0" err="1">
                <a:latin typeface="Century Gothic" pitchFamily="34" charset="0"/>
                <a:ea typeface="+mn-ea"/>
                <a:cs typeface="+mn-cs"/>
              </a:rPr>
              <a:t>inhalateurs</a:t>
            </a:r>
            <a:r>
              <a:rPr lang="en-GB" sz="1150" dirty="0">
                <a:latin typeface="Century Gothic" pitchFamily="34" charset="0"/>
                <a:ea typeface="+mn-ea"/>
                <a:cs typeface="+mn-cs"/>
              </a:rPr>
              <a:t> </a:t>
            </a:r>
            <a:r>
              <a:rPr lang="en-GB" sz="1150" dirty="0" err="1">
                <a:latin typeface="Century Gothic" pitchFamily="34" charset="0"/>
                <a:ea typeface="+mn-ea"/>
                <a:cs typeface="+mn-cs"/>
              </a:rPr>
              <a:t>sauvent</a:t>
            </a:r>
            <a:r>
              <a:rPr lang="en-GB" sz="1150" dirty="0">
                <a:latin typeface="Century Gothic" pitchFamily="34" charset="0"/>
                <a:ea typeface="+mn-ea"/>
                <a:cs typeface="+mn-cs"/>
              </a:rPr>
              <a:t> des millions de vies.</a:t>
            </a:r>
            <a:endParaRPr lang="en-GB" sz="1150" strike="sngStrike" dirty="0">
              <a:latin typeface="Century Gothic" pitchFamily="34" charset="0"/>
              <a:ea typeface="+mn-ea"/>
              <a:cs typeface="+mn-cs"/>
            </a:endParaRPr>
          </a:p>
        </p:txBody>
      </p:sp>
      <p:sp>
        <p:nvSpPr>
          <p:cNvPr id="39" name="Rectangle 38"/>
          <p:cNvSpPr/>
          <p:nvPr/>
        </p:nvSpPr>
        <p:spPr>
          <a:xfrm>
            <a:off x="144463" y="4718050"/>
            <a:ext cx="6443662" cy="1855788"/>
          </a:xfrm>
          <a:prstGeom prst="rect">
            <a:avLst/>
          </a:prstGeom>
        </p:spPr>
        <p:txBody>
          <a:bodyPr>
            <a:spAutoFit/>
          </a:bodyPr>
          <a:lstStyle/>
          <a:p>
            <a:pPr fontAlgn="auto">
              <a:spcBef>
                <a:spcPts val="0"/>
              </a:spcBef>
              <a:spcAft>
                <a:spcPts val="0"/>
              </a:spcAft>
              <a:defRPr/>
            </a:pPr>
            <a:r>
              <a:rPr lang="en-GB" sz="1400" b="1" dirty="0" err="1">
                <a:latin typeface="Century Gothic" pitchFamily="34" charset="0"/>
                <a:ea typeface="+mn-ea"/>
                <a:cs typeface="+mn-cs"/>
              </a:rPr>
              <a:t>Testez</a:t>
            </a:r>
            <a:r>
              <a:rPr lang="en-GB" sz="1400" b="1" dirty="0">
                <a:latin typeface="Century Gothic" pitchFamily="34" charset="0"/>
                <a:ea typeface="+mn-ea"/>
                <a:cs typeface="+mn-cs"/>
              </a:rPr>
              <a:t> </a:t>
            </a:r>
            <a:r>
              <a:rPr lang="en-GB" sz="1400" b="1" dirty="0" err="1">
                <a:latin typeface="Century Gothic" pitchFamily="34" charset="0"/>
                <a:ea typeface="+mn-ea"/>
                <a:cs typeface="+mn-cs"/>
              </a:rPr>
              <a:t>votre</a:t>
            </a:r>
            <a:r>
              <a:rPr lang="en-GB" sz="1400" b="1" dirty="0">
                <a:latin typeface="Century Gothic" pitchFamily="34" charset="0"/>
                <a:ea typeface="+mn-ea"/>
                <a:cs typeface="+mn-cs"/>
              </a:rPr>
              <a:t> </a:t>
            </a:r>
            <a:r>
              <a:rPr lang="en-GB" sz="1400" b="1" dirty="0" err="1">
                <a:latin typeface="Century Gothic" pitchFamily="34" charset="0"/>
                <a:ea typeface="+mn-ea"/>
                <a:cs typeface="+mn-cs"/>
              </a:rPr>
              <a:t>compréhension</a:t>
            </a:r>
            <a:endParaRPr lang="en-GB" sz="1400" b="1" dirty="0">
              <a:latin typeface="Century Gothic" pitchFamily="34" charset="0"/>
              <a:ea typeface="+mn-ea"/>
              <a:cs typeface="+mn-cs"/>
            </a:endParaRPr>
          </a:p>
          <a:p>
            <a:pPr marL="179388" indent="-179388" fontAlgn="auto">
              <a:spcBef>
                <a:spcPts val="600"/>
              </a:spcBef>
              <a:spcAft>
                <a:spcPts val="0"/>
              </a:spcAft>
              <a:defRPr/>
            </a:pPr>
            <a:r>
              <a:rPr lang="en-GB" sz="1150" b="1" dirty="0">
                <a:solidFill>
                  <a:srgbClr val="FF0000"/>
                </a:solidFill>
                <a:latin typeface="Century Gothic" pitchFamily="34" charset="0"/>
                <a:ea typeface="+mn-ea"/>
                <a:cs typeface="+mn-cs"/>
              </a:rPr>
              <a:t>1  </a:t>
            </a:r>
            <a:r>
              <a:rPr lang="en-GB" sz="1150" dirty="0" err="1">
                <a:latin typeface="Century Gothic" pitchFamily="34" charset="0"/>
                <a:ea typeface="+mn-ea"/>
                <a:cs typeface="+mn-cs"/>
              </a:rPr>
              <a:t>Décrivez</a:t>
            </a:r>
            <a:r>
              <a:rPr lang="en-GB" sz="1150" dirty="0">
                <a:latin typeface="Century Gothic" pitchFamily="34" charset="0"/>
                <a:ea typeface="+mn-ea"/>
                <a:cs typeface="+mn-cs"/>
              </a:rPr>
              <a:t> les </a:t>
            </a:r>
            <a:r>
              <a:rPr lang="en-GB" sz="1150" dirty="0" err="1">
                <a:latin typeface="Century Gothic" pitchFamily="34" charset="0"/>
                <a:ea typeface="+mn-ea"/>
                <a:cs typeface="+mn-cs"/>
              </a:rPr>
              <a:t>différences</a:t>
            </a:r>
            <a:r>
              <a:rPr lang="en-GB" sz="1150" dirty="0">
                <a:latin typeface="Century Gothic" pitchFamily="34" charset="0"/>
                <a:ea typeface="+mn-ea"/>
                <a:cs typeface="+mn-cs"/>
              </a:rPr>
              <a:t> entre </a:t>
            </a:r>
            <a:r>
              <a:rPr lang="en-GB" sz="1150" dirty="0" err="1">
                <a:latin typeface="Century Gothic" pitchFamily="34" charset="0"/>
                <a:ea typeface="+mn-ea"/>
                <a:cs typeface="+mn-cs"/>
              </a:rPr>
              <a:t>l’échange</a:t>
            </a:r>
            <a:r>
              <a:rPr lang="en-GB" sz="1150" dirty="0">
                <a:latin typeface="Century Gothic" pitchFamily="34" charset="0"/>
                <a:ea typeface="+mn-ea"/>
                <a:cs typeface="+mn-cs"/>
              </a:rPr>
              <a:t> </a:t>
            </a:r>
            <a:r>
              <a:rPr lang="en-GB" sz="1150" dirty="0" err="1">
                <a:latin typeface="Century Gothic" pitchFamily="34" charset="0"/>
                <a:ea typeface="+mn-ea"/>
                <a:cs typeface="+mn-cs"/>
              </a:rPr>
              <a:t>gazeux</a:t>
            </a:r>
            <a:r>
              <a:rPr lang="en-GB" sz="1150" dirty="0">
                <a:latin typeface="Century Gothic" pitchFamily="34" charset="0"/>
                <a:ea typeface="+mn-ea"/>
                <a:cs typeface="+mn-cs"/>
              </a:rPr>
              <a:t> chez les </a:t>
            </a:r>
            <a:r>
              <a:rPr lang="en-GB" sz="1150" dirty="0" err="1">
                <a:latin typeface="Century Gothic" pitchFamily="34" charset="0"/>
                <a:ea typeface="+mn-ea"/>
                <a:cs typeface="+mn-cs"/>
              </a:rPr>
              <a:t>sujets</a:t>
            </a:r>
            <a:r>
              <a:rPr lang="en-GB" sz="1150" dirty="0">
                <a:latin typeface="Century Gothic" pitchFamily="34" charset="0"/>
                <a:ea typeface="+mn-ea"/>
                <a:cs typeface="+mn-cs"/>
              </a:rPr>
              <a:t> </a:t>
            </a:r>
            <a:r>
              <a:rPr lang="en-GB" sz="1150" dirty="0" err="1">
                <a:latin typeface="Century Gothic" pitchFamily="34" charset="0"/>
                <a:ea typeface="+mn-ea"/>
                <a:cs typeface="+mn-cs"/>
              </a:rPr>
              <a:t>asthmatiques</a:t>
            </a:r>
            <a:r>
              <a:rPr lang="en-GB" sz="1150" dirty="0">
                <a:latin typeface="Century Gothic" pitchFamily="34" charset="0"/>
                <a:ea typeface="+mn-ea"/>
                <a:cs typeface="+mn-cs"/>
              </a:rPr>
              <a:t> par rapport aux non </a:t>
            </a:r>
            <a:r>
              <a:rPr lang="en-GB" sz="1150" dirty="0" err="1">
                <a:latin typeface="Century Gothic" pitchFamily="34" charset="0"/>
                <a:ea typeface="+mn-ea"/>
                <a:cs typeface="+mn-cs"/>
              </a:rPr>
              <a:t>asthmatiques</a:t>
            </a:r>
            <a:endParaRPr lang="en-GB" sz="1150" dirty="0">
              <a:latin typeface="Century Gothic" pitchFamily="34" charset="0"/>
              <a:ea typeface="+mn-ea"/>
              <a:cs typeface="+mn-cs"/>
            </a:endParaRPr>
          </a:p>
          <a:p>
            <a:pPr marL="179388" indent="-179388" fontAlgn="auto">
              <a:spcBef>
                <a:spcPts val="600"/>
              </a:spcBef>
              <a:spcAft>
                <a:spcPts val="0"/>
              </a:spcAft>
              <a:defRPr/>
            </a:pPr>
            <a:r>
              <a:rPr lang="en-GB" sz="1150" b="1" dirty="0">
                <a:solidFill>
                  <a:srgbClr val="FF0000"/>
                </a:solidFill>
                <a:latin typeface="Century Gothic" pitchFamily="34" charset="0"/>
                <a:ea typeface="+mn-ea"/>
                <a:cs typeface="+mn-cs"/>
              </a:rPr>
              <a:t>2	</a:t>
            </a:r>
            <a:r>
              <a:rPr lang="en-GB" sz="1150" dirty="0" err="1">
                <a:latin typeface="Century Gothic" pitchFamily="34" charset="0"/>
                <a:ea typeface="+mn-ea"/>
                <a:cs typeface="+mn-cs"/>
              </a:rPr>
              <a:t>Expliquez</a:t>
            </a:r>
            <a:r>
              <a:rPr lang="en-GB" sz="1150" dirty="0">
                <a:latin typeface="Century Gothic" pitchFamily="34" charset="0"/>
                <a:ea typeface="+mn-ea"/>
                <a:cs typeface="+mn-cs"/>
              </a:rPr>
              <a:t> </a:t>
            </a:r>
            <a:r>
              <a:rPr lang="en-GB" sz="1150" dirty="0" err="1">
                <a:latin typeface="Century Gothic" pitchFamily="34" charset="0"/>
                <a:ea typeface="+mn-ea"/>
                <a:cs typeface="+mn-cs"/>
              </a:rPr>
              <a:t>pourquoi</a:t>
            </a:r>
            <a:r>
              <a:rPr lang="en-GB" sz="1150" dirty="0">
                <a:latin typeface="Century Gothic" pitchFamily="34" charset="0"/>
                <a:ea typeface="+mn-ea"/>
                <a:cs typeface="+mn-cs"/>
              </a:rPr>
              <a:t> </a:t>
            </a:r>
            <a:r>
              <a:rPr lang="en-GB" sz="1150" dirty="0" err="1">
                <a:latin typeface="Century Gothic" pitchFamily="34" charset="0"/>
                <a:ea typeface="+mn-ea"/>
                <a:cs typeface="+mn-cs"/>
              </a:rPr>
              <a:t>l’asthme</a:t>
            </a:r>
            <a:r>
              <a:rPr lang="en-GB" sz="1150" dirty="0">
                <a:latin typeface="Century Gothic" pitchFamily="34" charset="0"/>
                <a:ea typeface="+mn-ea"/>
                <a:cs typeface="+mn-cs"/>
              </a:rPr>
              <a:t> </a:t>
            </a:r>
            <a:r>
              <a:rPr lang="en-GB" sz="1150" dirty="0" err="1">
                <a:latin typeface="Century Gothic" pitchFamily="34" charset="0"/>
                <a:ea typeface="+mn-ea"/>
                <a:cs typeface="+mn-cs"/>
              </a:rPr>
              <a:t>provoque</a:t>
            </a:r>
            <a:r>
              <a:rPr lang="en-GB" sz="1150" dirty="0">
                <a:latin typeface="Century Gothic" pitchFamily="34" charset="0"/>
                <a:ea typeface="+mn-ea"/>
                <a:cs typeface="+mn-cs"/>
              </a:rPr>
              <a:t> des </a:t>
            </a:r>
            <a:r>
              <a:rPr lang="en-GB" sz="1150" dirty="0" err="1">
                <a:latin typeface="Century Gothic" pitchFamily="34" charset="0"/>
                <a:ea typeface="+mn-ea"/>
                <a:cs typeface="+mn-cs"/>
              </a:rPr>
              <a:t>difficultés</a:t>
            </a:r>
            <a:r>
              <a:rPr lang="en-GB" sz="1150" dirty="0">
                <a:latin typeface="Century Gothic" pitchFamily="34" charset="0"/>
                <a:ea typeface="+mn-ea"/>
                <a:cs typeface="+mn-cs"/>
              </a:rPr>
              <a:t> </a:t>
            </a:r>
            <a:r>
              <a:rPr lang="en-GB" sz="1150" dirty="0" err="1">
                <a:latin typeface="Century Gothic" pitchFamily="34" charset="0"/>
                <a:ea typeface="+mn-ea"/>
                <a:cs typeface="+mn-cs"/>
              </a:rPr>
              <a:t>respiratoires</a:t>
            </a:r>
            <a:endParaRPr lang="en-GB" sz="1150" dirty="0">
              <a:latin typeface="Century Gothic" pitchFamily="34" charset="0"/>
              <a:ea typeface="+mn-ea"/>
              <a:cs typeface="+mn-cs"/>
            </a:endParaRPr>
          </a:p>
          <a:p>
            <a:pPr marL="179388" indent="-179388" fontAlgn="auto">
              <a:spcBef>
                <a:spcPts val="600"/>
              </a:spcBef>
              <a:spcAft>
                <a:spcPts val="0"/>
              </a:spcAft>
              <a:defRPr/>
            </a:pPr>
            <a:r>
              <a:rPr lang="en-GB" sz="1150" b="1" dirty="0">
                <a:solidFill>
                  <a:srgbClr val="FF0000"/>
                </a:solidFill>
                <a:latin typeface="Century Gothic" pitchFamily="34" charset="0"/>
                <a:ea typeface="+mn-ea"/>
                <a:cs typeface="+mn-cs"/>
              </a:rPr>
              <a:t>3</a:t>
            </a:r>
            <a:r>
              <a:rPr lang="en-GB" sz="1150" dirty="0">
                <a:latin typeface="Century Gothic" pitchFamily="34" charset="0"/>
                <a:ea typeface="+mn-ea"/>
                <a:cs typeface="+mn-cs"/>
              </a:rPr>
              <a:t>	</a:t>
            </a:r>
            <a:r>
              <a:rPr lang="en-GB" sz="1150" dirty="0" err="1">
                <a:latin typeface="Century Gothic" pitchFamily="34" charset="0"/>
                <a:ea typeface="+mn-ea"/>
                <a:cs typeface="+mn-cs"/>
              </a:rPr>
              <a:t>Indiquez</a:t>
            </a:r>
            <a:r>
              <a:rPr lang="en-GB" sz="1150" dirty="0">
                <a:latin typeface="Century Gothic" pitchFamily="34" charset="0"/>
                <a:ea typeface="+mn-ea"/>
                <a:cs typeface="+mn-cs"/>
              </a:rPr>
              <a:t> comment le </a:t>
            </a:r>
            <a:r>
              <a:rPr lang="en-GB" sz="1150" dirty="0" err="1">
                <a:latin typeface="Century Gothic" pitchFamily="34" charset="0"/>
                <a:ea typeface="+mn-ea"/>
                <a:cs typeface="+mn-cs"/>
              </a:rPr>
              <a:t>médicament</a:t>
            </a:r>
            <a:r>
              <a:rPr lang="en-GB" sz="1150" dirty="0">
                <a:latin typeface="Century Gothic" pitchFamily="34" charset="0"/>
                <a:ea typeface="+mn-ea"/>
                <a:cs typeface="+mn-cs"/>
              </a:rPr>
              <a:t> sous </a:t>
            </a:r>
            <a:r>
              <a:rPr lang="en-GB" sz="1150" dirty="0" err="1">
                <a:latin typeface="Century Gothic" pitchFamily="34" charset="0"/>
                <a:ea typeface="+mn-ea"/>
                <a:cs typeface="+mn-cs"/>
              </a:rPr>
              <a:t>forme</a:t>
            </a:r>
            <a:r>
              <a:rPr lang="en-GB" sz="1150" dirty="0">
                <a:latin typeface="Century Gothic" pitchFamily="34" charset="0"/>
                <a:ea typeface="+mn-ea"/>
                <a:cs typeface="+mn-cs"/>
              </a:rPr>
              <a:t> </a:t>
            </a:r>
            <a:r>
              <a:rPr lang="en-GB" sz="1150" dirty="0" err="1">
                <a:latin typeface="Century Gothic" pitchFamily="34" charset="0"/>
                <a:ea typeface="+mn-ea"/>
                <a:cs typeface="+mn-cs"/>
              </a:rPr>
              <a:t>d’inhalateur</a:t>
            </a:r>
            <a:r>
              <a:rPr lang="en-GB" sz="1150" dirty="0">
                <a:latin typeface="Century Gothic" pitchFamily="34" charset="0"/>
                <a:ea typeface="+mn-ea"/>
                <a:cs typeface="+mn-cs"/>
              </a:rPr>
              <a:t> </a:t>
            </a:r>
            <a:r>
              <a:rPr lang="en-GB" sz="1150" dirty="0" err="1">
                <a:latin typeface="Century Gothic" pitchFamily="34" charset="0"/>
                <a:ea typeface="+mn-ea"/>
                <a:cs typeface="+mn-cs"/>
              </a:rPr>
              <a:t>permet</a:t>
            </a:r>
            <a:r>
              <a:rPr lang="en-GB" sz="1150" dirty="0">
                <a:latin typeface="Century Gothic" pitchFamily="34" charset="0"/>
                <a:ea typeface="+mn-ea"/>
                <a:cs typeface="+mn-cs"/>
              </a:rPr>
              <a:t> de </a:t>
            </a:r>
            <a:r>
              <a:rPr lang="en-GB" sz="1150" dirty="0" err="1">
                <a:latin typeface="Century Gothic" pitchFamily="34" charset="0"/>
                <a:ea typeface="+mn-ea"/>
                <a:cs typeface="+mn-cs"/>
              </a:rPr>
              <a:t>soulager</a:t>
            </a:r>
            <a:r>
              <a:rPr lang="en-GB" sz="1150" dirty="0">
                <a:latin typeface="Century Gothic" pitchFamily="34" charset="0"/>
                <a:ea typeface="+mn-ea"/>
                <a:cs typeface="+mn-cs"/>
              </a:rPr>
              <a:t> les </a:t>
            </a:r>
            <a:r>
              <a:rPr lang="en-GB" sz="1150" dirty="0" err="1">
                <a:latin typeface="Century Gothic" pitchFamily="34" charset="0"/>
                <a:ea typeface="+mn-ea"/>
                <a:cs typeface="+mn-cs"/>
              </a:rPr>
              <a:t>symptômes</a:t>
            </a:r>
            <a:r>
              <a:rPr lang="en-GB" sz="1150" dirty="0">
                <a:latin typeface="Century Gothic" pitchFamily="34" charset="0"/>
                <a:ea typeface="+mn-ea"/>
                <a:cs typeface="+mn-cs"/>
              </a:rPr>
              <a:t> </a:t>
            </a:r>
            <a:r>
              <a:rPr lang="en-GB" sz="1150" dirty="0" err="1">
                <a:latin typeface="Century Gothic" pitchFamily="34" charset="0"/>
                <a:ea typeface="+mn-ea"/>
                <a:cs typeface="+mn-cs"/>
              </a:rPr>
              <a:t>liés</a:t>
            </a:r>
            <a:r>
              <a:rPr lang="en-GB" sz="1150" dirty="0">
                <a:latin typeface="Century Gothic" pitchFamily="34" charset="0"/>
                <a:ea typeface="+mn-ea"/>
                <a:cs typeface="+mn-cs"/>
              </a:rPr>
              <a:t> à </a:t>
            </a:r>
            <a:r>
              <a:rPr lang="en-GB" sz="1150" dirty="0" err="1">
                <a:latin typeface="Century Gothic" pitchFamily="34" charset="0"/>
                <a:ea typeface="+mn-ea"/>
                <a:cs typeface="+mn-cs"/>
              </a:rPr>
              <a:t>l’asthme</a:t>
            </a:r>
            <a:endParaRPr lang="en-GB" sz="1150" dirty="0">
              <a:latin typeface="Century Gothic" pitchFamily="34" charset="0"/>
              <a:ea typeface="+mn-ea"/>
              <a:cs typeface="+mn-cs"/>
            </a:endParaRPr>
          </a:p>
          <a:p>
            <a:pPr marL="179388" indent="-179388" fontAlgn="auto">
              <a:spcBef>
                <a:spcPts val="600"/>
              </a:spcBef>
              <a:spcAft>
                <a:spcPts val="0"/>
              </a:spcAft>
              <a:defRPr/>
            </a:pPr>
            <a:r>
              <a:rPr lang="en-GB" sz="1150" b="1" dirty="0">
                <a:solidFill>
                  <a:srgbClr val="FF0000"/>
                </a:solidFill>
                <a:latin typeface="Century Gothic" pitchFamily="34" charset="0"/>
                <a:ea typeface="+mn-ea"/>
                <a:cs typeface="+mn-cs"/>
              </a:rPr>
              <a:t>4</a:t>
            </a:r>
            <a:r>
              <a:rPr lang="en-GB" sz="1150" dirty="0">
                <a:latin typeface="Century Gothic" pitchFamily="34" charset="0"/>
                <a:ea typeface="+mn-ea"/>
                <a:cs typeface="+mn-cs"/>
              </a:rPr>
              <a:t>	</a:t>
            </a:r>
            <a:r>
              <a:rPr lang="en-GB" sz="1150" dirty="0" err="1">
                <a:latin typeface="Century Gothic" pitchFamily="34" charset="0"/>
                <a:ea typeface="+mn-ea"/>
                <a:cs typeface="+mn-cs"/>
              </a:rPr>
              <a:t>Expliquez</a:t>
            </a:r>
            <a:r>
              <a:rPr lang="en-GB" sz="1150" dirty="0">
                <a:latin typeface="Century Gothic" pitchFamily="34" charset="0"/>
                <a:ea typeface="+mn-ea"/>
                <a:cs typeface="+mn-cs"/>
              </a:rPr>
              <a:t> </a:t>
            </a:r>
            <a:r>
              <a:rPr lang="en-GB" sz="1150" dirty="0" err="1">
                <a:latin typeface="Century Gothic" pitchFamily="34" charset="0"/>
                <a:ea typeface="+mn-ea"/>
                <a:cs typeface="+mn-cs"/>
              </a:rPr>
              <a:t>pourquoi</a:t>
            </a:r>
            <a:r>
              <a:rPr lang="en-GB" sz="1150" dirty="0">
                <a:latin typeface="Century Gothic" pitchFamily="34" charset="0"/>
                <a:ea typeface="+mn-ea"/>
                <a:cs typeface="+mn-cs"/>
              </a:rPr>
              <a:t> les crises </a:t>
            </a:r>
            <a:r>
              <a:rPr lang="en-GB" sz="1150" dirty="0" err="1">
                <a:latin typeface="Century Gothic" pitchFamily="34" charset="0"/>
                <a:ea typeface="+mn-ea"/>
                <a:cs typeface="+mn-cs"/>
              </a:rPr>
              <a:t>d’asthme</a:t>
            </a:r>
            <a:r>
              <a:rPr lang="en-GB" sz="1150" dirty="0">
                <a:latin typeface="Century Gothic" pitchFamily="34" charset="0"/>
                <a:ea typeface="+mn-ea"/>
                <a:cs typeface="+mn-cs"/>
              </a:rPr>
              <a:t> </a:t>
            </a:r>
            <a:r>
              <a:rPr lang="en-GB" sz="1150" dirty="0" err="1">
                <a:latin typeface="Century Gothic" pitchFamily="34" charset="0"/>
                <a:ea typeface="+mn-ea"/>
                <a:cs typeface="+mn-cs"/>
              </a:rPr>
              <a:t>peuvent</a:t>
            </a:r>
            <a:r>
              <a:rPr lang="en-GB" sz="1150" dirty="0">
                <a:latin typeface="Century Gothic" pitchFamily="34" charset="0"/>
                <a:ea typeface="+mn-ea"/>
                <a:cs typeface="+mn-cs"/>
              </a:rPr>
              <a:t> </a:t>
            </a:r>
            <a:r>
              <a:rPr lang="en-GB" sz="1150" dirty="0" err="1">
                <a:latin typeface="Century Gothic" pitchFamily="34" charset="0"/>
                <a:ea typeface="+mn-ea"/>
                <a:cs typeface="+mn-cs"/>
              </a:rPr>
              <a:t>être</a:t>
            </a:r>
            <a:r>
              <a:rPr lang="en-GB" sz="1150" dirty="0">
                <a:latin typeface="Century Gothic" pitchFamily="34" charset="0"/>
                <a:ea typeface="+mn-ea"/>
                <a:cs typeface="+mn-cs"/>
              </a:rPr>
              <a:t> </a:t>
            </a:r>
            <a:r>
              <a:rPr lang="en-GB" sz="1150" dirty="0" err="1">
                <a:latin typeface="Century Gothic" pitchFamily="34" charset="0"/>
                <a:ea typeface="+mn-ea"/>
                <a:cs typeface="+mn-cs"/>
              </a:rPr>
              <a:t>mortelles</a:t>
            </a:r>
            <a:r>
              <a:rPr lang="en-GB" sz="1150" dirty="0">
                <a:latin typeface="Century Gothic" pitchFamily="34" charset="0"/>
                <a:ea typeface="+mn-ea"/>
                <a:cs typeface="+mn-cs"/>
              </a:rPr>
              <a:t> </a:t>
            </a:r>
            <a:r>
              <a:rPr lang="en-GB" sz="1150" dirty="0" err="1">
                <a:latin typeface="Century Gothic" pitchFamily="34" charset="0"/>
                <a:ea typeface="+mn-ea"/>
                <a:cs typeface="+mn-cs"/>
              </a:rPr>
              <a:t>si</a:t>
            </a:r>
            <a:r>
              <a:rPr lang="en-GB" sz="1150" dirty="0">
                <a:latin typeface="Century Gothic" pitchFamily="34" charset="0"/>
                <a:ea typeface="+mn-ea"/>
                <a:cs typeface="+mn-cs"/>
              </a:rPr>
              <a:t> </a:t>
            </a:r>
            <a:r>
              <a:rPr lang="en-GB" sz="1150" dirty="0" err="1">
                <a:latin typeface="Century Gothic" pitchFamily="34" charset="0"/>
                <a:ea typeface="+mn-ea"/>
                <a:cs typeface="+mn-cs"/>
              </a:rPr>
              <a:t>aucun</a:t>
            </a:r>
            <a:r>
              <a:rPr lang="en-GB" sz="1150" dirty="0">
                <a:latin typeface="Century Gothic" pitchFamily="34" charset="0"/>
                <a:ea typeface="+mn-ea"/>
                <a:cs typeface="+mn-cs"/>
              </a:rPr>
              <a:t> </a:t>
            </a:r>
            <a:r>
              <a:rPr lang="en-GB" sz="1150" dirty="0" err="1">
                <a:latin typeface="Century Gothic" pitchFamily="34" charset="0"/>
                <a:ea typeface="+mn-ea"/>
                <a:cs typeface="+mn-cs"/>
              </a:rPr>
              <a:t>traitement</a:t>
            </a:r>
            <a:r>
              <a:rPr lang="en-GB" sz="1150" dirty="0">
                <a:latin typeface="Century Gothic" pitchFamily="34" charset="0"/>
                <a:ea typeface="+mn-ea"/>
                <a:cs typeface="+mn-cs"/>
              </a:rPr>
              <a:t> </a:t>
            </a:r>
            <a:r>
              <a:rPr lang="en-GB" sz="1150" dirty="0" err="1">
                <a:latin typeface="Century Gothic" pitchFamily="34" charset="0"/>
                <a:ea typeface="+mn-ea"/>
                <a:cs typeface="+mn-cs"/>
              </a:rPr>
              <a:t>efficace</a:t>
            </a:r>
            <a:r>
              <a:rPr lang="en-GB" sz="1150" dirty="0">
                <a:latin typeface="Century Gothic" pitchFamily="34" charset="0"/>
                <a:ea typeface="+mn-ea"/>
                <a:cs typeface="+mn-cs"/>
              </a:rPr>
              <a:t> </a:t>
            </a:r>
            <a:r>
              <a:rPr lang="en-GB" sz="1150" dirty="0" err="1">
                <a:latin typeface="Century Gothic" pitchFamily="34" charset="0"/>
                <a:ea typeface="+mn-ea"/>
                <a:cs typeface="+mn-cs"/>
              </a:rPr>
              <a:t>n’est</a:t>
            </a:r>
            <a:r>
              <a:rPr lang="en-GB" sz="1150" dirty="0">
                <a:latin typeface="Century Gothic" pitchFamily="34" charset="0"/>
                <a:ea typeface="+mn-ea"/>
                <a:cs typeface="+mn-cs"/>
              </a:rPr>
              <a:t> </a:t>
            </a:r>
            <a:r>
              <a:rPr lang="en-GB" sz="1150" dirty="0" err="1">
                <a:latin typeface="Century Gothic" pitchFamily="34" charset="0"/>
                <a:ea typeface="+mn-ea"/>
                <a:cs typeface="+mn-cs"/>
              </a:rPr>
              <a:t>administré</a:t>
            </a:r>
            <a:endParaRPr lang="en-GB" sz="1150" dirty="0">
              <a:latin typeface="Century Gothic" pitchFamily="34" charset="0"/>
              <a:ea typeface="+mn-ea"/>
              <a:cs typeface="+mn-cs"/>
            </a:endParaRPr>
          </a:p>
        </p:txBody>
      </p:sp>
      <p:cxnSp>
        <p:nvCxnSpPr>
          <p:cNvPr id="40" name="Straight Connector 39"/>
          <p:cNvCxnSpPr/>
          <p:nvPr/>
        </p:nvCxnSpPr>
        <p:spPr>
          <a:xfrm>
            <a:off x="2986088" y="2708275"/>
            <a:ext cx="0" cy="17287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grpSp>
        <p:nvGrpSpPr>
          <p:cNvPr id="20491" name="Group 32"/>
          <p:cNvGrpSpPr>
            <a:grpSpLocks/>
          </p:cNvGrpSpPr>
          <p:nvPr/>
        </p:nvGrpSpPr>
        <p:grpSpPr bwMode="auto">
          <a:xfrm>
            <a:off x="4283075" y="3733800"/>
            <a:ext cx="3260725" cy="1452563"/>
            <a:chOff x="4228105" y="2692238"/>
            <a:chExt cx="3261443" cy="1452067"/>
          </a:xfrm>
        </p:grpSpPr>
        <p:sp>
          <p:nvSpPr>
            <p:cNvPr id="32" name="Freeform 31"/>
            <p:cNvSpPr>
              <a:spLocks/>
            </p:cNvSpPr>
            <p:nvPr/>
          </p:nvSpPr>
          <p:spPr bwMode="auto">
            <a:xfrm rot="454057">
              <a:off x="4228105" y="2692238"/>
              <a:ext cx="3261443" cy="1452067"/>
            </a:xfrm>
            <a:custGeom>
              <a:avLst/>
              <a:gdLst>
                <a:gd name="T0" fmla="*/ 1599548 w 21552"/>
                <a:gd name="T1" fmla="*/ 225029 h 23243"/>
                <a:gd name="T2" fmla="*/ 1747547 w 21552"/>
                <a:gd name="T3" fmla="*/ 148187 h 23243"/>
                <a:gd name="T4" fmla="*/ 1980443 w 21552"/>
                <a:gd name="T5" fmla="*/ 116825 h 23243"/>
                <a:gd name="T6" fmla="*/ 2231195 w 21552"/>
                <a:gd name="T7" fmla="*/ 220093 h 23243"/>
                <a:gd name="T8" fmla="*/ 2676557 w 21552"/>
                <a:gd name="T9" fmla="*/ 0 h 23243"/>
                <a:gd name="T10" fmla="*/ 2484823 w 21552"/>
                <a:gd name="T11" fmla="*/ 346102 h 23243"/>
                <a:gd name="T12" fmla="*/ 3261443 w 21552"/>
                <a:gd name="T13" fmla="*/ 241584 h 23243"/>
                <a:gd name="T14" fmla="*/ 2570324 w 21552"/>
                <a:gd name="T15" fmla="*/ 595870 h 23243"/>
                <a:gd name="T16" fmla="*/ 2764781 w 21552"/>
                <a:gd name="T17" fmla="*/ 713820 h 23243"/>
                <a:gd name="T18" fmla="*/ 2478769 w 21552"/>
                <a:gd name="T19" fmla="*/ 777543 h 23243"/>
                <a:gd name="T20" fmla="*/ 2856638 w 21552"/>
                <a:gd name="T21" fmla="*/ 985079 h 23243"/>
                <a:gd name="T22" fmla="*/ 2215457 w 21552"/>
                <a:gd name="T23" fmla="*/ 904988 h 23243"/>
                <a:gd name="T24" fmla="*/ 2354982 w 21552"/>
                <a:gd name="T25" fmla="*/ 1164315 h 23243"/>
                <a:gd name="T26" fmla="*/ 1868308 w 21552"/>
                <a:gd name="T27" fmla="*/ 1069668 h 23243"/>
                <a:gd name="T28" fmla="*/ 1831989 w 21552"/>
                <a:gd name="T29" fmla="*/ 1394904 h 23243"/>
                <a:gd name="T30" fmla="*/ 1557630 w 21552"/>
                <a:gd name="T31" fmla="*/ 1111463 h 23243"/>
                <a:gd name="T32" fmla="*/ 1277974 w 21552"/>
                <a:gd name="T33" fmla="*/ 1389344 h 23243"/>
                <a:gd name="T34" fmla="*/ 1101978 w 21552"/>
                <a:gd name="T35" fmla="*/ 1252902 h 23243"/>
                <a:gd name="T36" fmla="*/ 812032 w 21552"/>
                <a:gd name="T37" fmla="*/ 1452067 h 23243"/>
                <a:gd name="T38" fmla="*/ 727136 w 21552"/>
                <a:gd name="T39" fmla="*/ 1148010 h 23243"/>
                <a:gd name="T40" fmla="*/ 247726 w 21552"/>
                <a:gd name="T41" fmla="*/ 1367915 h 23243"/>
                <a:gd name="T42" fmla="*/ 361828 w 21552"/>
                <a:gd name="T43" fmla="*/ 1032247 h 23243"/>
                <a:gd name="T44" fmla="*/ 0 w 21552"/>
                <a:gd name="T45" fmla="*/ 812965 h 23243"/>
                <a:gd name="T46" fmla="*/ 398147 w 21552"/>
                <a:gd name="T47" fmla="*/ 707010 h 23243"/>
                <a:gd name="T48" fmla="*/ 194306 w 21552"/>
                <a:gd name="T49" fmla="*/ 357222 h 23243"/>
                <a:gd name="T50" fmla="*/ 677803 w 21552"/>
                <a:gd name="T51" fmla="*/ 429192 h 23243"/>
                <a:gd name="T52" fmla="*/ 815512 w 21552"/>
                <a:gd name="T53" fmla="*/ 273633 h 23243"/>
                <a:gd name="T54" fmla="*/ 1211237 w 21552"/>
                <a:gd name="T55" fmla="*/ 277319 h 23243"/>
                <a:gd name="T56" fmla="*/ 1359237 w 21552"/>
                <a:gd name="T57" fmla="*/ 200414 h 23243"/>
                <a:gd name="T58" fmla="*/ 1599548 w 21552"/>
                <a:gd name="T59" fmla="*/ 225029 h 232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552" h="23243">
                  <a:moveTo>
                    <a:pt x="10570" y="3602"/>
                  </a:moveTo>
                  <a:lnTo>
                    <a:pt x="11548" y="2372"/>
                  </a:lnTo>
                  <a:cubicBezTo>
                    <a:pt x="12244" y="1878"/>
                    <a:pt x="12554" y="1678"/>
                    <a:pt x="13087" y="1870"/>
                  </a:cubicBezTo>
                  <a:cubicBezTo>
                    <a:pt x="13620" y="2062"/>
                    <a:pt x="14201" y="3078"/>
                    <a:pt x="14744" y="3523"/>
                  </a:cubicBezTo>
                  <a:lnTo>
                    <a:pt x="17687" y="0"/>
                  </a:lnTo>
                  <a:lnTo>
                    <a:pt x="16420" y="5540"/>
                  </a:lnTo>
                  <a:lnTo>
                    <a:pt x="21552" y="3867"/>
                  </a:lnTo>
                  <a:lnTo>
                    <a:pt x="16985" y="9538"/>
                  </a:lnTo>
                  <a:lnTo>
                    <a:pt x="18270" y="11426"/>
                  </a:lnTo>
                  <a:lnTo>
                    <a:pt x="16380" y="12446"/>
                  </a:lnTo>
                  <a:lnTo>
                    <a:pt x="18877" y="15768"/>
                  </a:lnTo>
                  <a:lnTo>
                    <a:pt x="14640" y="14486"/>
                  </a:lnTo>
                  <a:cubicBezTo>
                    <a:pt x="14741" y="15493"/>
                    <a:pt x="15461" y="17630"/>
                    <a:pt x="15562" y="18637"/>
                  </a:cubicBezTo>
                  <a:lnTo>
                    <a:pt x="12346" y="17122"/>
                  </a:lnTo>
                  <a:cubicBezTo>
                    <a:pt x="12321" y="19208"/>
                    <a:pt x="12131" y="20242"/>
                    <a:pt x="12106" y="22328"/>
                  </a:cubicBezTo>
                  <a:lnTo>
                    <a:pt x="10293" y="17791"/>
                  </a:lnTo>
                  <a:lnTo>
                    <a:pt x="8445" y="22239"/>
                  </a:lnTo>
                  <a:lnTo>
                    <a:pt x="7282" y="20055"/>
                  </a:lnTo>
                  <a:lnTo>
                    <a:pt x="5366" y="23243"/>
                  </a:lnTo>
                  <a:cubicBezTo>
                    <a:pt x="5329" y="22123"/>
                    <a:pt x="4842" y="19496"/>
                    <a:pt x="4805" y="18376"/>
                  </a:cubicBezTo>
                  <a:lnTo>
                    <a:pt x="1637" y="21896"/>
                  </a:lnTo>
                  <a:lnTo>
                    <a:pt x="2391" y="16523"/>
                  </a:lnTo>
                  <a:lnTo>
                    <a:pt x="0" y="13013"/>
                  </a:lnTo>
                  <a:lnTo>
                    <a:pt x="2631" y="11317"/>
                  </a:lnTo>
                  <a:lnTo>
                    <a:pt x="1284" y="5718"/>
                  </a:lnTo>
                  <a:lnTo>
                    <a:pt x="4479" y="6870"/>
                  </a:lnTo>
                  <a:cubicBezTo>
                    <a:pt x="4509" y="6254"/>
                    <a:pt x="5359" y="4996"/>
                    <a:pt x="5389" y="4380"/>
                  </a:cubicBezTo>
                  <a:lnTo>
                    <a:pt x="8004" y="4439"/>
                  </a:lnTo>
                  <a:lnTo>
                    <a:pt x="8982" y="3208"/>
                  </a:lnTo>
                  <a:lnTo>
                    <a:pt x="10570" y="3602"/>
                  </a:lnTo>
                  <a:close/>
                </a:path>
              </a:pathLst>
            </a:custGeom>
            <a:solidFill>
              <a:schemeClr val="bg1"/>
            </a:solid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anchor="ctr"/>
            <a:lstStyle/>
            <a:p>
              <a:endParaRPr lang="fr-FR"/>
            </a:p>
          </p:txBody>
        </p:sp>
        <p:sp>
          <p:nvSpPr>
            <p:cNvPr id="20494" name="Rectangle 34"/>
            <p:cNvSpPr>
              <a:spLocks noChangeArrowheads="1"/>
            </p:cNvSpPr>
            <p:nvPr/>
          </p:nvSpPr>
          <p:spPr bwMode="auto">
            <a:xfrm>
              <a:off x="4553948" y="2897847"/>
              <a:ext cx="20882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1400">
                  <a:latin typeface="Century Gothic" charset="0"/>
                </a:rPr>
                <a:t>Toutes les dix minutes, un futur asthmatique naît en France</a:t>
              </a:r>
            </a:p>
          </p:txBody>
        </p:sp>
      </p:grpSp>
      <p:pic>
        <p:nvPicPr>
          <p:cNvPr id="16" name="Picture 15" descr="asthma child.png"/>
          <p:cNvPicPr>
            <a:picLocks noChangeAspect="1"/>
          </p:cNvPicPr>
          <p:nvPr/>
        </p:nvPicPr>
        <p:blipFill>
          <a:blip r:embed="rId6">
            <a:extLst>
              <a:ext uri="{28A0092B-C50C-407E-A947-70E740481C1C}">
                <a14:useLocalDpi xmlns:a14="http://schemas.microsoft.com/office/drawing/2010/main" val="0"/>
              </a:ext>
            </a:extLst>
          </a:blip>
          <a:srcRect r="3548"/>
          <a:stretch>
            <a:fillRect/>
          </a:stretch>
        </p:blipFill>
        <p:spPr bwMode="auto">
          <a:xfrm>
            <a:off x="6192838" y="2765425"/>
            <a:ext cx="2951162" cy="37655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1133475"/>
            <a:ext cx="216376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rabbi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3732213"/>
            <a:ext cx="1635125" cy="2792412"/>
          </a:xfrm>
          <a:prstGeom prst="rect">
            <a:avLst/>
          </a:prstGeom>
          <a:noFill/>
          <a:ln>
            <a:noFill/>
          </a:ln>
          <a:effectLst>
            <a:outerShdw blurRad="63500" dist="38100" dir="13500000" sx="100999" sy="100999" algn="b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9"/>
          <p:cNvGrpSpPr>
            <a:grpSpLocks/>
          </p:cNvGrpSpPr>
          <p:nvPr/>
        </p:nvGrpSpPr>
        <p:grpSpPr bwMode="auto">
          <a:xfrm>
            <a:off x="7524750" y="0"/>
            <a:ext cx="1584325" cy="641350"/>
            <a:chOff x="7524328" y="0"/>
            <a:chExt cx="1584970" cy="641606"/>
          </a:xfrm>
        </p:grpSpPr>
        <p:sp>
          <p:nvSpPr>
            <p:cNvPr id="21527" name="TextBox 68"/>
            <p:cNvSpPr txBox="1">
              <a:spLocks noChangeArrowheads="1"/>
            </p:cNvSpPr>
            <p:nvPr/>
          </p:nvSpPr>
          <p:spPr bwMode="auto">
            <a:xfrm>
              <a:off x="7524328" y="0"/>
              <a:ext cx="10809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2a</a:t>
              </a:r>
            </a:p>
          </p:txBody>
        </p:sp>
        <p:pic>
          <p:nvPicPr>
            <p:cNvPr id="21528" name="Picture 69" descr="Student sheet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TextBox 70"/>
          <p:cNvSpPr txBox="1"/>
          <p:nvPr/>
        </p:nvSpPr>
        <p:spPr>
          <a:xfrm>
            <a:off x="1371600" y="-76200"/>
            <a:ext cx="6943725" cy="984250"/>
          </a:xfrm>
          <a:prstGeom prst="rect">
            <a:avLst/>
          </a:prstGeom>
          <a:noFill/>
        </p:spPr>
        <p:txBody>
          <a:bodyPr>
            <a:spAutoFit/>
          </a:bodyPr>
          <a:lstStyle/>
          <a:p>
            <a:pPr algn="ctr" fontAlgn="auto">
              <a:spcBef>
                <a:spcPts val="0"/>
              </a:spcBef>
              <a:spcAft>
                <a:spcPts val="0"/>
              </a:spcAft>
              <a:defRPr/>
            </a:pPr>
            <a:r>
              <a:rPr lang="en-GB" sz="2800" dirty="0" err="1">
                <a:solidFill>
                  <a:srgbClr val="CC0000"/>
                </a:solidFill>
                <a:latin typeface="Century Gothic" pitchFamily="34" charset="0"/>
                <a:ea typeface="+mj-ea"/>
                <a:cs typeface="+mj-cs"/>
              </a:rPr>
              <a:t>Arguments en lien avec l’expérimentation</a:t>
            </a:r>
            <a:r>
              <a:rPr lang="en-GB" sz="2800" dirty="0">
                <a:solidFill>
                  <a:srgbClr val="CC0000"/>
                </a:solidFill>
                <a:latin typeface="Century Gothic" pitchFamily="34" charset="0"/>
                <a:ea typeface="+mj-ea"/>
                <a:cs typeface="+mj-cs"/>
              </a:rPr>
              <a:t> </a:t>
            </a:r>
            <a:r>
              <a:rPr lang="en-GB" sz="2800" dirty="0" err="1">
                <a:solidFill>
                  <a:srgbClr val="CC0000"/>
                </a:solidFill>
                <a:latin typeface="Century Gothic" pitchFamily="34" charset="0"/>
                <a:ea typeface="+mj-ea"/>
                <a:cs typeface="+mj-cs"/>
              </a:rPr>
              <a:t>animale</a:t>
            </a:r>
            <a:endParaRPr lang="en-GB" sz="2800" dirty="0">
              <a:solidFill>
                <a:srgbClr val="CC0000"/>
              </a:solidFill>
              <a:latin typeface="Century Gothic" pitchFamily="34" charset="0"/>
              <a:ea typeface="+mj-ea"/>
              <a:cs typeface="+mj-cs"/>
            </a:endParaRPr>
          </a:p>
        </p:txBody>
      </p:sp>
      <p:pic>
        <p:nvPicPr>
          <p:cNvPr id="21" name="Picture 20" descr="inhaler.png"/>
          <p:cNvPicPr>
            <a:picLocks noChangeAspect="1"/>
          </p:cNvPicPr>
          <p:nvPr/>
        </p:nvPicPr>
        <p:blipFill>
          <a:blip r:embed="rId7" cstate="print"/>
          <a:srcRect r="13537"/>
          <a:stretch>
            <a:fillRect/>
          </a:stretch>
        </p:blipFill>
        <p:spPr>
          <a:xfrm>
            <a:off x="6444208" y="1628800"/>
            <a:ext cx="2448272" cy="1887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1511" name="Group 30"/>
          <p:cNvGrpSpPr>
            <a:grpSpLocks/>
          </p:cNvGrpSpPr>
          <p:nvPr/>
        </p:nvGrpSpPr>
        <p:grpSpPr bwMode="auto">
          <a:xfrm>
            <a:off x="0" y="836613"/>
            <a:ext cx="8951913" cy="5616575"/>
            <a:chOff x="84841" y="1124744"/>
            <a:chExt cx="8951655" cy="5328592"/>
          </a:xfrm>
        </p:grpSpPr>
        <p:sp>
          <p:nvSpPr>
            <p:cNvPr id="27" name="Rectangle 26"/>
            <p:cNvSpPr>
              <a:spLocks noChangeArrowheads="1"/>
            </p:cNvSpPr>
            <p:nvPr/>
          </p:nvSpPr>
          <p:spPr bwMode="auto">
            <a:xfrm>
              <a:off x="84841" y="1124744"/>
              <a:ext cx="4438837" cy="2629695"/>
            </a:xfrm>
            <a:prstGeom prst="rect">
              <a:avLst/>
            </a:prstGeom>
            <a:noFill/>
            <a:ln w="6350">
              <a:solidFill>
                <a:srgbClr val="CC000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8" name="Rectangle 27"/>
            <p:cNvSpPr>
              <a:spLocks noChangeArrowheads="1"/>
            </p:cNvSpPr>
            <p:nvPr/>
          </p:nvSpPr>
          <p:spPr bwMode="auto">
            <a:xfrm>
              <a:off x="4597659" y="1124744"/>
              <a:ext cx="4438837" cy="2629695"/>
            </a:xfrm>
            <a:prstGeom prst="rect">
              <a:avLst/>
            </a:prstGeom>
            <a:noFill/>
            <a:ln w="6350">
              <a:solidFill>
                <a:srgbClr val="CC000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9" name="Rectangle 28"/>
            <p:cNvSpPr>
              <a:spLocks noChangeArrowheads="1"/>
            </p:cNvSpPr>
            <p:nvPr/>
          </p:nvSpPr>
          <p:spPr bwMode="auto">
            <a:xfrm>
              <a:off x="84841" y="3823641"/>
              <a:ext cx="4438837" cy="2629695"/>
            </a:xfrm>
            <a:prstGeom prst="rect">
              <a:avLst/>
            </a:prstGeom>
            <a:noFill/>
            <a:ln w="6350">
              <a:solidFill>
                <a:srgbClr val="CC000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30" name="Rectangle 29"/>
            <p:cNvSpPr>
              <a:spLocks noChangeArrowheads="1"/>
            </p:cNvSpPr>
            <p:nvPr/>
          </p:nvSpPr>
          <p:spPr bwMode="auto">
            <a:xfrm>
              <a:off x="4597659" y="3823641"/>
              <a:ext cx="4438837" cy="2629695"/>
            </a:xfrm>
            <a:prstGeom prst="rect">
              <a:avLst/>
            </a:prstGeom>
            <a:noFill/>
            <a:ln w="6350">
              <a:solidFill>
                <a:srgbClr val="CC000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sp>
        <p:nvSpPr>
          <p:cNvPr id="21512" name="Rectangle 24"/>
          <p:cNvSpPr>
            <a:spLocks noChangeArrowheads="1"/>
          </p:cNvSpPr>
          <p:nvPr/>
        </p:nvSpPr>
        <p:spPr bwMode="auto">
          <a:xfrm>
            <a:off x="2271713" y="838200"/>
            <a:ext cx="22939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Des </a:t>
            </a:r>
            <a:r>
              <a:rPr lang="en-GB" altLang="x-none" sz="1600" i="1">
                <a:latin typeface="Century Gothic" charset="0"/>
              </a:rPr>
              <a:t>organes sur puces</a:t>
            </a:r>
            <a:r>
              <a:rPr lang="en-GB" altLang="x-none" sz="1600">
                <a:latin typeface="Century Gothic" charset="0"/>
              </a:rPr>
              <a:t> ont été mis au point pour imiter certains organes. Ces dispositifs peuvent être utilisés pour tester l’efficacité de médicaments sans tests sur des animaux.</a:t>
            </a:r>
          </a:p>
        </p:txBody>
      </p:sp>
      <p:sp>
        <p:nvSpPr>
          <p:cNvPr id="21513" name="TextBox 38"/>
          <p:cNvSpPr txBox="1">
            <a:spLocks noChangeArrowheads="1"/>
          </p:cNvSpPr>
          <p:nvPr/>
        </p:nvSpPr>
        <p:spPr bwMode="auto">
          <a:xfrm>
            <a:off x="4602163" y="923925"/>
            <a:ext cx="41767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Les inhalateurs, et quasiment </a:t>
            </a:r>
          </a:p>
          <a:p>
            <a:r>
              <a:rPr lang="en-GB" altLang="x-none">
                <a:latin typeface="Century Gothic" charset="0"/>
              </a:rPr>
              <a:t>toutes les autres innovations en médecine apparues au </a:t>
            </a:r>
          </a:p>
          <a:p>
            <a:r>
              <a:rPr lang="en-GB" altLang="x-none">
                <a:latin typeface="Century Gothic" charset="0"/>
              </a:rPr>
              <a:t>cours du siècle</a:t>
            </a:r>
          </a:p>
          <a:p>
            <a:r>
              <a:rPr lang="en-GB" altLang="x-none">
                <a:latin typeface="Century Gothic" charset="0"/>
              </a:rPr>
              <a:t>dernier, sont le </a:t>
            </a:r>
          </a:p>
          <a:p>
            <a:r>
              <a:rPr lang="en-GB" altLang="x-none">
                <a:latin typeface="Century Gothic" charset="0"/>
              </a:rPr>
              <a:t>résultat </a:t>
            </a:r>
          </a:p>
          <a:p>
            <a:r>
              <a:rPr lang="en-GB" altLang="x-none">
                <a:latin typeface="Century Gothic" charset="0"/>
              </a:rPr>
              <a:t>d’expérimen-</a:t>
            </a:r>
          </a:p>
          <a:p>
            <a:r>
              <a:rPr lang="en-US" altLang="x-none">
                <a:latin typeface="Century Gothic" charset="0"/>
              </a:rPr>
              <a:t>t</a:t>
            </a:r>
            <a:r>
              <a:rPr lang="en-GB" altLang="x-none">
                <a:latin typeface="Century Gothic" charset="0"/>
              </a:rPr>
              <a:t>ations</a:t>
            </a:r>
          </a:p>
          <a:p>
            <a:r>
              <a:rPr lang="en-GB" altLang="x-none">
                <a:latin typeface="Century Gothic" charset="0"/>
              </a:rPr>
              <a:t>animales</a:t>
            </a:r>
          </a:p>
        </p:txBody>
      </p:sp>
      <p:sp>
        <p:nvSpPr>
          <p:cNvPr id="21514" name="TextBox 35"/>
          <p:cNvSpPr txBox="1">
            <a:spLocks noChangeArrowheads="1"/>
          </p:cNvSpPr>
          <p:nvPr/>
        </p:nvSpPr>
        <p:spPr bwMode="auto">
          <a:xfrm>
            <a:off x="107950" y="1169988"/>
            <a:ext cx="1949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300">
                <a:latin typeface="Century Gothic" charset="0"/>
              </a:rPr>
              <a:t>Cellules pulmonaires</a:t>
            </a:r>
          </a:p>
        </p:txBody>
      </p:sp>
      <p:sp>
        <p:nvSpPr>
          <p:cNvPr id="21515" name="Rectangle 36"/>
          <p:cNvSpPr>
            <a:spLocks noChangeArrowheads="1"/>
          </p:cNvSpPr>
          <p:nvPr/>
        </p:nvSpPr>
        <p:spPr bwMode="auto">
          <a:xfrm>
            <a:off x="239713" y="4008438"/>
            <a:ext cx="24479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Chaque espèce animale est différente. Un médicament peut être efficace sur un animal, mais sans effet sur un être humain.</a:t>
            </a:r>
          </a:p>
        </p:txBody>
      </p:sp>
      <p:pic>
        <p:nvPicPr>
          <p:cNvPr id="43" name="Picture 4"/>
          <p:cNvPicPr>
            <a:picLocks noChangeAspect="1" noChangeArrowheads="1"/>
          </p:cNvPicPr>
          <p:nvPr/>
        </p:nvPicPr>
        <p:blipFill>
          <a:blip r:embed="rId8">
            <a:extLst>
              <a:ext uri="{28A0092B-C50C-407E-A947-70E740481C1C}">
                <a14:useLocalDpi xmlns:a14="http://schemas.microsoft.com/office/drawing/2010/main" val="0"/>
              </a:ext>
            </a:extLst>
          </a:blip>
          <a:srcRect l="15997" r="30940" b="12453"/>
          <a:stretch>
            <a:fillRect/>
          </a:stretch>
        </p:blipFill>
        <p:spPr bwMode="auto">
          <a:xfrm>
            <a:off x="4643438" y="3789363"/>
            <a:ext cx="2146300" cy="2578100"/>
          </a:xfrm>
          <a:prstGeom prst="rect">
            <a:avLst/>
          </a:prstGeom>
          <a:noFill/>
          <a:ln>
            <a:noFill/>
          </a:ln>
          <a:effectLst>
            <a:outerShdw blurRad="63500" dist="508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Rectangle 43"/>
          <p:cNvSpPr>
            <a:spLocks noChangeArrowheads="1"/>
          </p:cNvSpPr>
          <p:nvPr/>
        </p:nvSpPr>
        <p:spPr bwMode="auto">
          <a:xfrm>
            <a:off x="6875463" y="3913188"/>
            <a:ext cx="2089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Des modèles informatiques et des cellules humaines sont aussi utilisés pour tester de nouveaux médicaments.</a:t>
            </a:r>
          </a:p>
        </p:txBody>
      </p:sp>
      <p:cxnSp>
        <p:nvCxnSpPr>
          <p:cNvPr id="26" name="Straight Connector 25"/>
          <p:cNvCxnSpPr/>
          <p:nvPr/>
        </p:nvCxnSpPr>
        <p:spPr>
          <a:xfrm flipH="1">
            <a:off x="355600" y="1423988"/>
            <a:ext cx="71438" cy="2159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750" y="1412875"/>
            <a:ext cx="360363" cy="431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Down Arrow 45"/>
          <p:cNvSpPr/>
          <p:nvPr/>
        </p:nvSpPr>
        <p:spPr>
          <a:xfrm rot="9491710">
            <a:off x="1174356" y="1936649"/>
            <a:ext cx="251628" cy="752456"/>
          </a:xfrm>
          <a:prstGeom prst="down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836613"/>
            <a:ext cx="31115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lung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91375" y="4171950"/>
            <a:ext cx="1873250" cy="16192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2" name="Group 9"/>
          <p:cNvGrpSpPr>
            <a:grpSpLocks/>
          </p:cNvGrpSpPr>
          <p:nvPr/>
        </p:nvGrpSpPr>
        <p:grpSpPr bwMode="auto">
          <a:xfrm>
            <a:off x="7451725" y="0"/>
            <a:ext cx="1657350" cy="641350"/>
            <a:chOff x="7452320" y="0"/>
            <a:chExt cx="1656978" cy="641606"/>
          </a:xfrm>
        </p:grpSpPr>
        <p:sp>
          <p:nvSpPr>
            <p:cNvPr id="22545" name="TextBox 68"/>
            <p:cNvSpPr txBox="1">
              <a:spLocks noChangeArrowheads="1"/>
            </p:cNvSpPr>
            <p:nvPr/>
          </p:nvSpPr>
          <p:spPr bwMode="auto">
            <a:xfrm>
              <a:off x="7452320" y="0"/>
              <a:ext cx="1152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2b</a:t>
              </a:r>
            </a:p>
          </p:txBody>
        </p:sp>
        <p:pic>
          <p:nvPicPr>
            <p:cNvPr id="22546" name="Picture 69" descr="Student sheet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3" name="TextBox 70"/>
          <p:cNvSpPr txBox="1">
            <a:spLocks noChangeArrowheads="1"/>
          </p:cNvSpPr>
          <p:nvPr/>
        </p:nvSpPr>
        <p:spPr bwMode="auto">
          <a:xfrm>
            <a:off x="1857375" y="-90488"/>
            <a:ext cx="5915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a:solidFill>
                  <a:srgbClr val="CC0000"/>
                </a:solidFill>
                <a:latin typeface="Century Gothic" charset="0"/>
              </a:rPr>
              <a:t>Arguments en lien avec l’expérimentation animale</a:t>
            </a:r>
          </a:p>
        </p:txBody>
      </p:sp>
      <p:grpSp>
        <p:nvGrpSpPr>
          <p:cNvPr id="22534" name="Group 30"/>
          <p:cNvGrpSpPr>
            <a:grpSpLocks/>
          </p:cNvGrpSpPr>
          <p:nvPr/>
        </p:nvGrpSpPr>
        <p:grpSpPr bwMode="auto">
          <a:xfrm>
            <a:off x="84138" y="836613"/>
            <a:ext cx="8951912" cy="5616575"/>
            <a:chOff x="84841" y="1124744"/>
            <a:chExt cx="8951655" cy="5328592"/>
          </a:xfrm>
        </p:grpSpPr>
        <p:sp>
          <p:nvSpPr>
            <p:cNvPr id="27" name="Rectangle 26"/>
            <p:cNvSpPr/>
            <p:nvPr/>
          </p:nvSpPr>
          <p:spPr>
            <a:xfrm>
              <a:off x="84841" y="1124744"/>
              <a:ext cx="4438523" cy="2629656"/>
            </a:xfrm>
            <a:prstGeom prst="rect">
              <a:avLst/>
            </a:prstGeom>
            <a:no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Rectangle 27"/>
            <p:cNvSpPr/>
            <p:nvPr/>
          </p:nvSpPr>
          <p:spPr>
            <a:xfrm>
              <a:off x="4597973" y="1124744"/>
              <a:ext cx="4438523" cy="2629656"/>
            </a:xfrm>
            <a:prstGeom prst="rect">
              <a:avLst/>
            </a:prstGeom>
            <a:no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9" name="Rectangle 28"/>
            <p:cNvSpPr/>
            <p:nvPr/>
          </p:nvSpPr>
          <p:spPr>
            <a:xfrm>
              <a:off x="84841" y="3823680"/>
              <a:ext cx="4438523" cy="2629656"/>
            </a:xfrm>
            <a:prstGeom prst="rect">
              <a:avLst/>
            </a:prstGeom>
            <a:no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 name="Rectangle 29"/>
            <p:cNvSpPr/>
            <p:nvPr/>
          </p:nvSpPr>
          <p:spPr>
            <a:xfrm>
              <a:off x="4597973" y="3823680"/>
              <a:ext cx="4438523" cy="2629656"/>
            </a:xfrm>
            <a:prstGeom prst="rect">
              <a:avLst/>
            </a:prstGeom>
            <a:no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2535" name="Rectangle 41"/>
          <p:cNvSpPr>
            <a:spLocks noChangeArrowheads="1"/>
          </p:cNvSpPr>
          <p:nvPr/>
        </p:nvSpPr>
        <p:spPr bwMode="auto">
          <a:xfrm>
            <a:off x="2786063" y="771525"/>
            <a:ext cx="18002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Si les tests ne sont pas effectués sur les animaux, des médicaments dangereux pourraient être testés sur des humains.</a:t>
            </a:r>
          </a:p>
        </p:txBody>
      </p:sp>
      <p:sp>
        <p:nvSpPr>
          <p:cNvPr id="22536" name="Rectangle 39"/>
          <p:cNvSpPr>
            <a:spLocks noChangeArrowheads="1"/>
          </p:cNvSpPr>
          <p:nvPr/>
        </p:nvSpPr>
        <p:spPr bwMode="auto">
          <a:xfrm>
            <a:off x="4570413" y="3651250"/>
            <a:ext cx="29511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Les alternatives aux tests sur les animaux, comme la technologie et les cellules  en laboratoire ne suffisent pas. Elle ne reproduisent pas l’échange gazeux, en conséquence nous ne connaissons pas les effets sur l’asthme.</a:t>
            </a:r>
          </a:p>
        </p:txBody>
      </p:sp>
      <p:pic>
        <p:nvPicPr>
          <p:cNvPr id="22537" name="Picture 19" descr="mous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825" y="5157788"/>
            <a:ext cx="4122738"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21"/>
          <p:cNvSpPr>
            <a:spLocks noChangeArrowheads="1"/>
          </p:cNvSpPr>
          <p:nvPr/>
        </p:nvSpPr>
        <p:spPr bwMode="auto">
          <a:xfrm>
            <a:off x="92075" y="3633788"/>
            <a:ext cx="39751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Les tests sur les animaux </a:t>
            </a:r>
          </a:p>
          <a:p>
            <a:r>
              <a:rPr lang="en-GB" altLang="x-none">
                <a:latin typeface="Century Gothic" charset="0"/>
              </a:rPr>
              <a:t>peuvent écarter certains médicaments. Des substances toxiques pour certaines espèces animales, ignorées dans ce cas, </a:t>
            </a:r>
          </a:p>
          <a:p>
            <a:r>
              <a:rPr lang="en-GB" altLang="x-none">
                <a:latin typeface="Century Gothic" charset="0"/>
              </a:rPr>
              <a:t>pourraient être </a:t>
            </a:r>
          </a:p>
          <a:p>
            <a:r>
              <a:rPr lang="en-GB" altLang="x-none">
                <a:latin typeface="Century Gothic" charset="0"/>
              </a:rPr>
              <a:t>sans danger et </a:t>
            </a:r>
          </a:p>
          <a:p>
            <a:r>
              <a:rPr lang="en-GB" altLang="x-none">
                <a:latin typeface="Century Gothic" charset="0"/>
              </a:rPr>
              <a:t>efficaces sur </a:t>
            </a:r>
          </a:p>
          <a:p>
            <a:r>
              <a:rPr lang="en-GB" altLang="x-none">
                <a:latin typeface="Century Gothic" charset="0"/>
              </a:rPr>
              <a:t>les humains.</a:t>
            </a:r>
          </a:p>
        </p:txBody>
      </p:sp>
      <p:pic>
        <p:nvPicPr>
          <p:cNvPr id="33" name="Picture 3"/>
          <p:cNvPicPr>
            <a:picLocks noChangeAspect="1" noChangeArrowheads="1"/>
          </p:cNvPicPr>
          <p:nvPr/>
        </p:nvPicPr>
        <p:blipFill>
          <a:blip r:embed="rId8">
            <a:extLst>
              <a:ext uri="{28A0092B-C50C-407E-A947-70E740481C1C}">
                <a14:useLocalDpi xmlns:a14="http://schemas.microsoft.com/office/drawing/2010/main" val="0"/>
              </a:ext>
            </a:extLst>
          </a:blip>
          <a:srcRect l="7605" t="7967" r="4205" b="9718"/>
          <a:stretch>
            <a:fillRect/>
          </a:stretch>
        </p:blipFill>
        <p:spPr bwMode="auto">
          <a:xfrm>
            <a:off x="7459663" y="1146175"/>
            <a:ext cx="1455737" cy="2130425"/>
          </a:xfrm>
          <a:prstGeom prst="rect">
            <a:avLst/>
          </a:prstGeom>
          <a:noFill/>
          <a:ln>
            <a:noFill/>
          </a:ln>
          <a:effectLst>
            <a:outerShdw blurRad="63500" dist="50800" dir="10800000" algn="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Box 33"/>
          <p:cNvSpPr txBox="1">
            <a:spLocks noChangeArrowheads="1"/>
          </p:cNvSpPr>
          <p:nvPr/>
        </p:nvSpPr>
        <p:spPr bwMode="auto">
          <a:xfrm>
            <a:off x="4572000" y="809625"/>
            <a:ext cx="28797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En 2015, les chercheurs ont fait des expériences avec des souris, ils souhaitaient identifier la substance qui fait enfler les voies respiratoires. Ces tests pourraient aider à développer un nouveau médicament contre l’asthme.</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1200"/>
            <a:ext cx="9144000" cy="23383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9"/>
          <p:cNvGrpSpPr>
            <a:grpSpLocks/>
          </p:cNvGrpSpPr>
          <p:nvPr/>
        </p:nvGrpSpPr>
        <p:grpSpPr bwMode="auto">
          <a:xfrm>
            <a:off x="7667625" y="0"/>
            <a:ext cx="1441450" cy="641350"/>
            <a:chOff x="7668344" y="0"/>
            <a:chExt cx="1440954" cy="641606"/>
          </a:xfrm>
        </p:grpSpPr>
        <p:sp>
          <p:nvSpPr>
            <p:cNvPr id="23563" name="TextBox 68"/>
            <p:cNvSpPr txBox="1">
              <a:spLocks noChangeArrowheads="1"/>
            </p:cNvSpPr>
            <p:nvPr/>
          </p:nvSpPr>
          <p:spPr bwMode="auto">
            <a:xfrm>
              <a:off x="7668344" y="0"/>
              <a:ext cx="9368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3</a:t>
              </a:r>
            </a:p>
          </p:txBody>
        </p:sp>
        <p:pic>
          <p:nvPicPr>
            <p:cNvPr id="23564" name="Picture 69"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TextBox 70"/>
          <p:cNvSpPr txBox="1"/>
          <p:nvPr/>
        </p:nvSpPr>
        <p:spPr>
          <a:xfrm>
            <a:off x="1547813" y="263525"/>
            <a:ext cx="6840537" cy="1431925"/>
          </a:xfrm>
          <a:prstGeom prst="rect">
            <a:avLst/>
          </a:prstGeom>
          <a:noFill/>
        </p:spPr>
        <p:txBody>
          <a:bodyPr>
            <a:spAutoFit/>
          </a:bodyPr>
          <a:lstStyle/>
          <a:p>
            <a:pPr algn="ctr" fontAlgn="auto">
              <a:spcBef>
                <a:spcPts val="0"/>
              </a:spcBef>
              <a:spcAft>
                <a:spcPts val="0"/>
              </a:spcAft>
              <a:defRPr/>
            </a:pPr>
            <a:r>
              <a:rPr lang="en-GB" sz="2900" dirty="0">
                <a:solidFill>
                  <a:srgbClr val="CC0000"/>
                </a:solidFill>
                <a:latin typeface="Century Gothic" pitchFamily="34" charset="0"/>
                <a:ea typeface="+mj-ea"/>
                <a:cs typeface="+mj-cs"/>
              </a:rPr>
              <a:t>Les tests sur les </a:t>
            </a:r>
            <a:r>
              <a:rPr lang="en-GB" sz="2900" dirty="0" err="1">
                <a:solidFill>
                  <a:srgbClr val="CC0000"/>
                </a:solidFill>
                <a:latin typeface="Century Gothic" pitchFamily="34" charset="0"/>
                <a:ea typeface="+mj-ea"/>
                <a:cs typeface="+mj-cs"/>
              </a:rPr>
              <a:t>animaux</a:t>
            </a:r>
            <a:r>
              <a:rPr lang="en-GB" sz="2900" dirty="0">
                <a:solidFill>
                  <a:srgbClr val="CC0000"/>
                </a:solidFill>
                <a:latin typeface="Century Gothic" pitchFamily="34" charset="0"/>
                <a:ea typeface="+mj-ea"/>
                <a:cs typeface="+mj-cs"/>
              </a:rPr>
              <a:t> </a:t>
            </a:r>
            <a:r>
              <a:rPr lang="en-GB" sz="2900" dirty="0" err="1">
                <a:solidFill>
                  <a:srgbClr val="CC0000"/>
                </a:solidFill>
                <a:latin typeface="Century Gothic" pitchFamily="34" charset="0"/>
                <a:ea typeface="+mj-ea"/>
                <a:cs typeface="+mj-cs"/>
              </a:rPr>
              <a:t>sont-ils</a:t>
            </a:r>
            <a:r>
              <a:rPr lang="en-GB" sz="2900" dirty="0">
                <a:solidFill>
                  <a:srgbClr val="CC0000"/>
                </a:solidFill>
                <a:latin typeface="Century Gothic" pitchFamily="34" charset="0"/>
                <a:ea typeface="+mj-ea"/>
                <a:cs typeface="+mj-cs"/>
              </a:rPr>
              <a:t> </a:t>
            </a:r>
            <a:r>
              <a:rPr lang="en-GB" sz="2900" dirty="0" err="1">
                <a:solidFill>
                  <a:srgbClr val="CC0000"/>
                </a:solidFill>
                <a:latin typeface="Century Gothic" pitchFamily="34" charset="0"/>
                <a:ea typeface="+mj-ea"/>
                <a:cs typeface="+mj-cs"/>
              </a:rPr>
              <a:t>une</a:t>
            </a:r>
            <a:r>
              <a:rPr lang="en-GB" sz="2900" dirty="0">
                <a:solidFill>
                  <a:srgbClr val="CC0000"/>
                </a:solidFill>
                <a:latin typeface="Century Gothic" pitchFamily="34" charset="0"/>
                <a:ea typeface="+mj-ea"/>
                <a:cs typeface="+mj-cs"/>
              </a:rPr>
              <a:t> </a:t>
            </a:r>
            <a:r>
              <a:rPr lang="en-GB" sz="2900" dirty="0" err="1">
                <a:solidFill>
                  <a:srgbClr val="CC0000"/>
                </a:solidFill>
                <a:latin typeface="Century Gothic" pitchFamily="34" charset="0"/>
                <a:ea typeface="+mj-ea"/>
                <a:cs typeface="+mj-cs"/>
              </a:rPr>
              <a:t>étape</a:t>
            </a:r>
            <a:r>
              <a:rPr lang="en-GB" sz="2900" dirty="0">
                <a:solidFill>
                  <a:srgbClr val="CC0000"/>
                </a:solidFill>
                <a:latin typeface="Century Gothic" pitchFamily="34" charset="0"/>
                <a:ea typeface="+mj-ea"/>
                <a:cs typeface="+mj-cs"/>
              </a:rPr>
              <a:t> </a:t>
            </a:r>
            <a:r>
              <a:rPr lang="en-GB" sz="2900" dirty="0" err="1">
                <a:solidFill>
                  <a:srgbClr val="CC0000"/>
                </a:solidFill>
                <a:latin typeface="Century Gothic" pitchFamily="34" charset="0"/>
                <a:ea typeface="+mj-ea"/>
                <a:cs typeface="+mj-cs"/>
              </a:rPr>
              <a:t>essentielle</a:t>
            </a:r>
            <a:r>
              <a:rPr lang="en-GB" sz="2900" dirty="0">
                <a:solidFill>
                  <a:srgbClr val="CC0000"/>
                </a:solidFill>
                <a:latin typeface="Century Gothic" pitchFamily="34" charset="0"/>
                <a:ea typeface="+mj-ea"/>
                <a:cs typeface="+mj-cs"/>
              </a:rPr>
              <a:t> dans le </a:t>
            </a:r>
            <a:r>
              <a:rPr lang="en-GB" sz="2900" dirty="0" err="1">
                <a:solidFill>
                  <a:srgbClr val="CC0000"/>
                </a:solidFill>
                <a:latin typeface="Century Gothic" pitchFamily="34" charset="0"/>
                <a:ea typeface="+mj-ea"/>
                <a:cs typeface="+mj-cs"/>
              </a:rPr>
              <a:t>développement</a:t>
            </a:r>
            <a:r>
              <a:rPr lang="en-GB" sz="2900" dirty="0">
                <a:solidFill>
                  <a:srgbClr val="CC0000"/>
                </a:solidFill>
                <a:latin typeface="Century Gothic" pitchFamily="34" charset="0"/>
                <a:ea typeface="+mj-ea"/>
                <a:cs typeface="+mj-cs"/>
              </a:rPr>
              <a:t> d’un </a:t>
            </a:r>
            <a:r>
              <a:rPr lang="en-GB" sz="2900" dirty="0" err="1">
                <a:solidFill>
                  <a:srgbClr val="CC0000"/>
                </a:solidFill>
                <a:latin typeface="Century Gothic" pitchFamily="34" charset="0"/>
                <a:ea typeface="+mj-ea"/>
                <a:cs typeface="+mj-cs"/>
              </a:rPr>
              <a:t>médicament</a:t>
            </a:r>
            <a:r>
              <a:rPr lang="en-GB" sz="2900" dirty="0">
                <a:solidFill>
                  <a:srgbClr val="CC0000"/>
                </a:solidFill>
                <a:latin typeface="Century Gothic" pitchFamily="34" charset="0"/>
                <a:ea typeface="+mj-ea"/>
                <a:cs typeface="+mj-cs"/>
              </a:rPr>
              <a:t> ?</a:t>
            </a:r>
            <a:endParaRPr lang="en-GB" sz="2900" dirty="0">
              <a:solidFill>
                <a:srgbClr val="CC0000"/>
              </a:solidFill>
              <a:latin typeface="Century Gothic" pitchFamily="34" charset="0"/>
              <a:ea typeface="+mj-ea"/>
              <a:cs typeface="+mj-cs"/>
            </a:endParaRPr>
          </a:p>
        </p:txBody>
      </p:sp>
      <p:sp>
        <p:nvSpPr>
          <p:cNvPr id="23557" name="TextBox 30"/>
          <p:cNvSpPr txBox="1">
            <a:spLocks noChangeArrowheads="1"/>
          </p:cNvSpPr>
          <p:nvPr/>
        </p:nvSpPr>
        <p:spPr bwMode="auto">
          <a:xfrm>
            <a:off x="5867400" y="4157663"/>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chemeClr val="bg1"/>
                </a:solidFill>
                <a:latin typeface="Century Gothic" charset="0"/>
              </a:rPr>
              <a:t>Tout à fait essentielle</a:t>
            </a:r>
          </a:p>
        </p:txBody>
      </p:sp>
      <p:sp>
        <p:nvSpPr>
          <p:cNvPr id="23558" name="TextBox 31"/>
          <p:cNvSpPr txBox="1">
            <a:spLocks noChangeArrowheads="1"/>
          </p:cNvSpPr>
          <p:nvPr/>
        </p:nvSpPr>
        <p:spPr bwMode="auto">
          <a:xfrm>
            <a:off x="360363" y="4157663"/>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Pas essentielle</a:t>
            </a:r>
          </a:p>
        </p:txBody>
      </p:sp>
      <p:sp>
        <p:nvSpPr>
          <p:cNvPr id="23559" name="TextBox 34"/>
          <p:cNvSpPr txBox="1">
            <a:spLocks noChangeArrowheads="1"/>
          </p:cNvSpPr>
          <p:nvPr/>
        </p:nvSpPr>
        <p:spPr bwMode="auto">
          <a:xfrm>
            <a:off x="250825" y="1852613"/>
            <a:ext cx="18827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rgbClr val="C00000"/>
                </a:solidFill>
                <a:latin typeface="Century Gothic" charset="0"/>
              </a:rPr>
              <a:t>1</a:t>
            </a:r>
            <a:r>
              <a:rPr lang="en-GB" altLang="x-none" sz="1400">
                <a:latin typeface="Century Gothic" charset="0"/>
              </a:rPr>
              <a:t>	Lisez chaque carte-argumentaire</a:t>
            </a:r>
          </a:p>
        </p:txBody>
      </p:sp>
      <p:sp>
        <p:nvSpPr>
          <p:cNvPr id="23560" name="TextBox 35"/>
          <p:cNvSpPr txBox="1">
            <a:spLocks noChangeArrowheads="1"/>
          </p:cNvSpPr>
          <p:nvPr/>
        </p:nvSpPr>
        <p:spPr bwMode="auto">
          <a:xfrm>
            <a:off x="2124075" y="1852613"/>
            <a:ext cx="25193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rgbClr val="C00000"/>
                </a:solidFill>
                <a:latin typeface="Century Gothic" charset="0"/>
              </a:rPr>
              <a:t>2</a:t>
            </a:r>
            <a:r>
              <a:rPr lang="en-GB" altLang="x-none" sz="1400">
                <a:latin typeface="Century Gothic" charset="0"/>
              </a:rPr>
              <a:t>	Déterminez si son contenu vous indique que les tests sur les animaux sont essentiels ou pas</a:t>
            </a:r>
          </a:p>
        </p:txBody>
      </p:sp>
      <p:sp>
        <p:nvSpPr>
          <p:cNvPr id="23561" name="TextBox 36"/>
          <p:cNvSpPr txBox="1">
            <a:spLocks noChangeArrowheads="1"/>
          </p:cNvSpPr>
          <p:nvPr/>
        </p:nvSpPr>
        <p:spPr bwMode="auto">
          <a:xfrm>
            <a:off x="4787900" y="1852613"/>
            <a:ext cx="19446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rgbClr val="C00000"/>
                </a:solidFill>
                <a:latin typeface="Century Gothic" charset="0"/>
              </a:rPr>
              <a:t>3</a:t>
            </a:r>
            <a:r>
              <a:rPr lang="en-GB" altLang="x-none" sz="1400">
                <a:latin typeface="Century Gothic" charset="0"/>
              </a:rPr>
              <a:t>	Placez la carte sur la bande colorée ci-dessous</a:t>
            </a:r>
          </a:p>
        </p:txBody>
      </p:sp>
      <p:sp>
        <p:nvSpPr>
          <p:cNvPr id="23562" name="TextBox 38"/>
          <p:cNvSpPr txBox="1">
            <a:spLocks noChangeArrowheads="1"/>
          </p:cNvSpPr>
          <p:nvPr/>
        </p:nvSpPr>
        <p:spPr bwMode="auto">
          <a:xfrm>
            <a:off x="6732588" y="1770063"/>
            <a:ext cx="2160587"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400" b="1">
                <a:solidFill>
                  <a:srgbClr val="C00000"/>
                </a:solidFill>
                <a:latin typeface="Century Gothic" charset="0"/>
              </a:rPr>
              <a:t>4</a:t>
            </a:r>
            <a:r>
              <a:rPr lang="en-GB" altLang="x-none" sz="1400">
                <a:latin typeface="Century Gothic" charset="0"/>
              </a:rPr>
              <a:t>	Après avoir placé toutes les cartes, entamez la discussion par rapport à la question ci-dessus</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116013" y="1700213"/>
            <a:ext cx="74882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000">
                <a:solidFill>
                  <a:srgbClr val="639729"/>
                </a:solidFill>
                <a:latin typeface="Century Gothic" charset="0"/>
              </a:rPr>
              <a:t>Promouvoir le dialogue et la réflexion</a:t>
            </a:r>
            <a:endParaRPr lang="pt-BR" altLang="x-none" sz="3000">
              <a:solidFill>
                <a:srgbClr val="639729"/>
              </a:solidFill>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89075" y="2508250"/>
            <a:ext cx="6165850" cy="493713"/>
          </a:xfrm>
          <a:prstGeom prst="rect">
            <a:avLst/>
          </a:prstGeom>
        </p:spPr>
        <p:txBody>
          <a:bodyPr>
            <a:spAutoFit/>
          </a:bodyPr>
          <a:lstStyle/>
          <a:p>
            <a:pPr fontAlgn="auto">
              <a:spcBef>
                <a:spcPts val="0"/>
              </a:spcBef>
              <a:spcAft>
                <a:spcPts val="0"/>
              </a:spcAft>
              <a:defRPr/>
            </a:pPr>
            <a:r>
              <a:rPr lang="fr-FR" sz="1300" b="1" dirty="0">
                <a:solidFill>
                  <a:schemeClr val="bg1">
                    <a:lumMod val="50000"/>
                  </a:schemeClr>
                </a:solidFill>
                <a:latin typeface="Century Gothic" panose="020B0502020202020204" pitchFamily="34" charset="0"/>
                <a:ea typeface="+mn-ea"/>
                <a:cs typeface="+mn-cs"/>
              </a:rPr>
              <a:t>Aider </a:t>
            </a:r>
            <a:r>
              <a:rPr lang="fr-FR" sz="1300" b="1" dirty="0">
                <a:solidFill>
                  <a:schemeClr val="bg1">
                    <a:lumMod val="50000"/>
                  </a:schemeClr>
                </a:solidFill>
                <a:latin typeface="Century Gothic" panose="020B0502020202020204" pitchFamily="34" charset="0"/>
                <a:ea typeface="+mn-ea"/>
                <a:cs typeface="+mn-cs"/>
              </a:rPr>
              <a:t>les nouvelles générations à s’impliquer dans les enjeux des sciences</a:t>
            </a:r>
            <a:endParaRPr lang="fr-FR" sz="1300" dirty="0">
              <a:solidFill>
                <a:schemeClr val="bg1">
                  <a:lumMod val="50000"/>
                </a:schemeClr>
              </a:solidFill>
              <a:latin typeface="Century Gothic" panose="020B0502020202020204" pitchFamily="34" charset="0"/>
              <a:ea typeface="+mn-ea"/>
              <a:cs typeface="+mn-cs"/>
            </a:endParaRPr>
          </a:p>
          <a:p>
            <a:pPr fontAlgn="auto">
              <a:spcBef>
                <a:spcPts val="0"/>
              </a:spcBef>
              <a:spcAft>
                <a:spcPts val="0"/>
              </a:spcAft>
              <a:defRPr/>
            </a:pPr>
            <a:endPar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pic>
        <p:nvPicPr>
          <p:cNvPr id="2560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157788"/>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4437063"/>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365625"/>
            <a:ext cx="9128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4437063"/>
            <a:ext cx="1181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088" y="5157788"/>
            <a:ext cx="611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775" y="3716338"/>
            <a:ext cx="6016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875" y="5229225"/>
            <a:ext cx="1406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8625" y="4149725"/>
            <a:ext cx="1824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7538" y="3500438"/>
            <a:ext cx="496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TextBox 17"/>
          <p:cNvSpPr txBox="1">
            <a:spLocks noChangeArrowheads="1"/>
          </p:cNvSpPr>
          <p:nvPr/>
        </p:nvSpPr>
        <p:spPr bwMode="auto">
          <a:xfrm>
            <a:off x="7667625" y="4437063"/>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t>TRACES</a:t>
            </a:r>
            <a:endParaRPr lang="pt-BR" altLang="x-none"/>
          </a:p>
        </p:txBody>
      </p:sp>
      <p:pic>
        <p:nvPicPr>
          <p:cNvPr id="25614" name="Picture 16"/>
          <p:cNvPicPr>
            <a:picLocks noChangeAspect="1" noChangeArrowheads="1"/>
          </p:cNvPicPr>
          <p:nvPr/>
        </p:nvPicPr>
        <p:blipFill>
          <a:blip r:embed="rId14">
            <a:extLst>
              <a:ext uri="{28A0092B-C50C-407E-A947-70E740481C1C}">
                <a14:useLocalDpi xmlns:a14="http://schemas.microsoft.com/office/drawing/2010/main" val="0"/>
              </a:ext>
            </a:extLst>
          </a:blip>
          <a:srcRect l="12569" r="40408"/>
          <a:stretch>
            <a:fillRect/>
          </a:stretch>
        </p:blipFill>
        <p:spPr bwMode="auto">
          <a:xfrm>
            <a:off x="4068763" y="5157788"/>
            <a:ext cx="11033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0063" y="3500438"/>
            <a:ext cx="8556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9975" y="5300663"/>
            <a:ext cx="12207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12088" y="3573463"/>
            <a:ext cx="40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3500438"/>
            <a:ext cx="87788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213100"/>
            <a:ext cx="8782050" cy="2663825"/>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5620" name="TextBox 24"/>
          <p:cNvSpPr txBox="1">
            <a:spLocks noChangeArrowheads="1"/>
          </p:cNvSpPr>
          <p:nvPr/>
        </p:nvSpPr>
        <p:spPr bwMode="auto">
          <a:xfrm>
            <a:off x="2020888" y="6442075"/>
            <a:ext cx="53705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US" altLang="x-none"/>
              <a:t>Pour plus d’informations, visitez EngagingScience.eu/fr</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ed mouse inject.png"/>
          <p:cNvPicPr>
            <a:picLocks noChangeAspect="1"/>
          </p:cNvPicPr>
          <p:nvPr/>
        </p:nvPicPr>
        <p:blipFill>
          <a:blip r:embed="rId4">
            <a:extLst>
              <a:ext uri="{28A0092B-C50C-407E-A947-70E740481C1C}">
                <a14:useLocalDpi xmlns:a14="http://schemas.microsoft.com/office/drawing/2010/main" val="0"/>
              </a:ext>
            </a:extLst>
          </a:blip>
          <a:srcRect l="16548"/>
          <a:stretch>
            <a:fillRect/>
          </a:stretch>
        </p:blipFill>
        <p:spPr bwMode="auto">
          <a:xfrm>
            <a:off x="0" y="0"/>
            <a:ext cx="38512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medical mouse on hand.png"/>
          <p:cNvPicPr>
            <a:picLocks noChangeAspect="1"/>
          </p:cNvPicPr>
          <p:nvPr/>
        </p:nvPicPr>
        <p:blipFill>
          <a:blip r:embed="rId5">
            <a:extLst>
              <a:ext uri="{28A0092B-C50C-407E-A947-70E740481C1C}">
                <a14:useLocalDpi xmlns:a14="http://schemas.microsoft.com/office/drawing/2010/main" val="0"/>
              </a:ext>
            </a:extLst>
          </a:blip>
          <a:srcRect t="6793" b="12506"/>
          <a:stretch>
            <a:fillRect/>
          </a:stretch>
        </p:blipFill>
        <p:spPr bwMode="auto">
          <a:xfrm>
            <a:off x="3779838" y="-26988"/>
            <a:ext cx="5364162" cy="309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doctor_take tablet.png"/>
          <p:cNvPicPr>
            <a:picLocks noChangeAspect="1"/>
          </p:cNvPicPr>
          <p:nvPr/>
        </p:nvPicPr>
        <p:blipFill>
          <a:blip r:embed="rId6">
            <a:extLst>
              <a:ext uri="{28A0092B-C50C-407E-A947-70E740481C1C}">
                <a14:useLocalDpi xmlns:a14="http://schemas.microsoft.com/office/drawing/2010/main" val="0"/>
              </a:ext>
            </a:extLst>
          </a:blip>
          <a:srcRect l="13898" t="10881"/>
          <a:stretch>
            <a:fillRect/>
          </a:stretch>
        </p:blipFill>
        <p:spPr bwMode="auto">
          <a:xfrm>
            <a:off x="0" y="3068638"/>
            <a:ext cx="4103688"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chimp op.png"/>
          <p:cNvPicPr>
            <a:picLocks noChangeAspect="1"/>
          </p:cNvPicPr>
          <p:nvPr/>
        </p:nvPicPr>
        <p:blipFill>
          <a:blip r:embed="rId7" cstate="print"/>
          <a:srcRect l="12582"/>
          <a:stretch>
            <a:fillRect/>
          </a:stretch>
        </p:blipFill>
        <p:spPr>
          <a:xfrm>
            <a:off x="3131840" y="2243614"/>
            <a:ext cx="3991217" cy="3561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9" name="Picture 38" descr="vivisection stop.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96013" y="2305050"/>
            <a:ext cx="2947987"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p:cNvGrpSpPr>
            <a:grpSpLocks/>
          </p:cNvGrpSpPr>
          <p:nvPr/>
        </p:nvGrpSpPr>
        <p:grpSpPr bwMode="auto">
          <a:xfrm>
            <a:off x="2555875" y="5661025"/>
            <a:ext cx="4103688" cy="576263"/>
            <a:chOff x="2566250" y="5661248"/>
            <a:chExt cx="3507444" cy="576064"/>
          </a:xfrm>
        </p:grpSpPr>
        <p:sp>
          <p:nvSpPr>
            <p:cNvPr id="33" name="Rounded Rectangle 32"/>
            <p:cNvSpPr/>
            <p:nvPr/>
          </p:nvSpPr>
          <p:spPr>
            <a:xfrm>
              <a:off x="2627784" y="5661248"/>
              <a:ext cx="3384376" cy="576064"/>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259" name="TextBox 33"/>
            <p:cNvSpPr txBox="1">
              <a:spLocks noChangeArrowheads="1"/>
            </p:cNvSpPr>
            <p:nvPr/>
          </p:nvSpPr>
          <p:spPr bwMode="auto">
            <a:xfrm>
              <a:off x="2566250" y="5695365"/>
              <a:ext cx="350744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700">
                  <a:solidFill>
                    <a:schemeClr val="bg1"/>
                  </a:solidFill>
                  <a:latin typeface="Century Gothic" charset="0"/>
                </a:rPr>
                <a:t>Quelle est la question ?</a:t>
              </a:r>
            </a:p>
          </p:txBody>
        </p:sp>
      </p:grpSp>
      <p:sp>
        <p:nvSpPr>
          <p:cNvPr id="23" name="Rounded Rectangle 22"/>
          <p:cNvSpPr/>
          <p:nvPr/>
        </p:nvSpPr>
        <p:spPr>
          <a:xfrm rot="16200000">
            <a:off x="9147969" y="5706269"/>
            <a:ext cx="306388" cy="1079500"/>
          </a:xfrm>
          <a:prstGeom prst="round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9"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A0B5ACE2-1B9D-FC47-A468-18926F4B966C}" type="slidenum">
              <a:rPr lang="en-GB" altLang="en-US" sz="1400" b="1">
                <a:solidFill>
                  <a:schemeClr val="bg1"/>
                </a:solidFill>
                <a:latin typeface="Century Gothic" charset="0"/>
                <a:ea typeface="ＭＳ Ｐゴシック" charset="-128"/>
              </a:rPr>
              <a:pPr algn="ctr"/>
              <a:t>2</a:t>
            </a:fld>
            <a:endParaRPr lang="en-GB" altLang="en-US" sz="1400" b="1">
              <a:solidFill>
                <a:schemeClr val="bg1"/>
              </a:solidFill>
              <a:latin typeface="Century Gothic" charset="0"/>
              <a:ea typeface="ＭＳ Ｐゴシック" charset="-128"/>
            </a:endParaRPr>
          </a:p>
        </p:txBody>
      </p:sp>
      <p:sp>
        <p:nvSpPr>
          <p:cNvPr id="27" name="Rectangle 26"/>
          <p:cNvSpPr/>
          <p:nvPr/>
        </p:nvSpPr>
        <p:spPr>
          <a:xfrm>
            <a:off x="0" y="6489700"/>
            <a:ext cx="3060700" cy="395288"/>
          </a:xfrm>
          <a:prstGeom prst="rect">
            <a:avLst/>
          </a:prstGeom>
          <a:solidFill>
            <a:srgbClr val="C0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 name="Rectangle 27"/>
          <p:cNvSpPr/>
          <p:nvPr/>
        </p:nvSpPr>
        <p:spPr>
          <a:xfrm>
            <a:off x="30591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Rectangle 30"/>
          <p:cNvSpPr/>
          <p:nvPr/>
        </p:nvSpPr>
        <p:spPr>
          <a:xfrm>
            <a:off x="61198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53" name="TextBox 16"/>
          <p:cNvSpPr txBox="1">
            <a:spLocks noChangeArrowheads="1"/>
          </p:cNvSpPr>
          <p:nvPr/>
        </p:nvSpPr>
        <p:spPr bwMode="auto">
          <a:xfrm>
            <a:off x="349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p:txBody>
      </p:sp>
      <p:sp>
        <p:nvSpPr>
          <p:cNvPr id="10254" name="TextBox 34"/>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Analyser</a:t>
            </a:r>
          </a:p>
        </p:txBody>
      </p:sp>
      <p:sp>
        <p:nvSpPr>
          <p:cNvPr id="10255" name="TextBox 35"/>
          <p:cNvSpPr txBox="1">
            <a:spLocks noChangeArrowheads="1"/>
          </p:cNvSpPr>
          <p:nvPr/>
        </p:nvSpPr>
        <p:spPr bwMode="auto">
          <a:xfrm>
            <a:off x="6019800" y="6453188"/>
            <a:ext cx="3216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Evaluer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par>
                          <p:cTn id="24" fill="hold" nodeType="afterGroup">
                            <p:stCondLst>
                              <p:cond delay="10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0-#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0" y="2049463"/>
            <a:ext cx="4032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latin typeface="Century Gothic" charset="0"/>
              </a:rPr>
              <a:t>Les nouveaux médicaments doivent être testés afin de vérifier qu’ils sont </a:t>
            </a:r>
            <a:r>
              <a:rPr lang="en-GB" altLang="x-none" sz="3200" b="1">
                <a:latin typeface="Century Gothic" charset="0"/>
              </a:rPr>
              <a:t>efficaces</a:t>
            </a:r>
            <a:r>
              <a:rPr lang="en-GB" altLang="x-none" sz="3200">
                <a:latin typeface="Century Gothic" charset="0"/>
              </a:rPr>
              <a:t> et </a:t>
            </a:r>
            <a:r>
              <a:rPr lang="en-GB" altLang="x-none" sz="3200" b="1">
                <a:latin typeface="Century Gothic" charset="0"/>
              </a:rPr>
              <a:t>sans danger.</a:t>
            </a:r>
          </a:p>
        </p:txBody>
      </p:sp>
      <p:sp>
        <p:nvSpPr>
          <p:cNvPr id="8" name="TextBox 7"/>
          <p:cNvSpPr txBox="1">
            <a:spLocks noChangeArrowheads="1"/>
          </p:cNvSpPr>
          <p:nvPr/>
        </p:nvSpPr>
        <p:spPr bwMode="auto">
          <a:xfrm>
            <a:off x="3429000" y="141288"/>
            <a:ext cx="55768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3600" b="1">
                <a:latin typeface="Century Gothic" charset="0"/>
              </a:rPr>
              <a:t>Pourquoi les chercheurs font-ils des tests sur les animaux ?</a:t>
            </a:r>
          </a:p>
        </p:txBody>
      </p:sp>
      <p:sp>
        <p:nvSpPr>
          <p:cNvPr id="18" name="Rounded Rectangle 17"/>
          <p:cNvSpPr/>
          <p:nvPr/>
        </p:nvSpPr>
        <p:spPr>
          <a:xfrm rot="16200000">
            <a:off x="9147969" y="5706269"/>
            <a:ext cx="306388" cy="1079500"/>
          </a:xfrm>
          <a:prstGeom prst="round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69"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984E6C82-5CCA-9D4E-9E9B-4810130485E2}" type="slidenum">
              <a:rPr lang="en-GB" altLang="en-US" sz="1400" b="1">
                <a:solidFill>
                  <a:schemeClr val="bg1"/>
                </a:solidFill>
                <a:latin typeface="Century Gothic" charset="0"/>
                <a:ea typeface="ＭＳ Ｐゴシック" charset="-128"/>
              </a:rPr>
              <a:pPr algn="ctr"/>
              <a:t>3</a:t>
            </a:fld>
            <a:endParaRPr lang="en-GB" altLang="en-US" sz="1400" b="1">
              <a:solidFill>
                <a:schemeClr val="bg1"/>
              </a:solidFill>
              <a:latin typeface="Century Gothic" charset="0"/>
              <a:ea typeface="ＭＳ Ｐゴシック" charset="-128"/>
            </a:endParaRPr>
          </a:p>
        </p:txBody>
      </p:sp>
      <p:sp>
        <p:nvSpPr>
          <p:cNvPr id="26" name="Rectangle 25"/>
          <p:cNvSpPr/>
          <p:nvPr/>
        </p:nvSpPr>
        <p:spPr>
          <a:xfrm>
            <a:off x="0" y="6489700"/>
            <a:ext cx="3060700" cy="395288"/>
          </a:xfrm>
          <a:prstGeom prst="rect">
            <a:avLst/>
          </a:prstGeom>
          <a:solidFill>
            <a:srgbClr val="C0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Rectangle 26"/>
          <p:cNvSpPr/>
          <p:nvPr/>
        </p:nvSpPr>
        <p:spPr>
          <a:xfrm>
            <a:off x="30591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 name="Rectangle 27"/>
          <p:cNvSpPr/>
          <p:nvPr/>
        </p:nvSpPr>
        <p:spPr>
          <a:xfrm>
            <a:off x="61198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273" name="TextBox 28"/>
          <p:cNvSpPr txBox="1">
            <a:spLocks noChangeArrowheads="1"/>
          </p:cNvSpPr>
          <p:nvPr/>
        </p:nvSpPr>
        <p:spPr bwMode="auto">
          <a:xfrm>
            <a:off x="34925" y="6453188"/>
            <a:ext cx="3024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a:p>
            <a:pPr algn="ctr"/>
            <a:endParaRPr lang="en-GB" altLang="x-none" sz="2400" b="1">
              <a:solidFill>
                <a:schemeClr val="bg1"/>
              </a:solidFill>
              <a:latin typeface="Century Gothic" charset="0"/>
            </a:endParaRPr>
          </a:p>
        </p:txBody>
      </p:sp>
      <p:sp>
        <p:nvSpPr>
          <p:cNvPr id="11274" name="TextBox 29"/>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Analyser</a:t>
            </a:r>
          </a:p>
        </p:txBody>
      </p:sp>
      <p:sp>
        <p:nvSpPr>
          <p:cNvPr id="11275" name="TextBox 30"/>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Evaluer</a:t>
            </a:r>
          </a:p>
        </p:txBody>
      </p:sp>
      <p:pic>
        <p:nvPicPr>
          <p:cNvPr id="3" name="Picture 2"/>
          <p:cNvPicPr>
            <a:picLocks noChangeAspect="1" noChangeArrowheads="1"/>
          </p:cNvPicPr>
          <p:nvPr/>
        </p:nvPicPr>
        <p:blipFill>
          <a:blip r:embed="rId4" cstate="print"/>
          <a:srcRect r="14667"/>
          <a:stretch>
            <a:fillRect/>
          </a:stretch>
        </p:blipFill>
        <p:spPr bwMode="auto">
          <a:xfrm>
            <a:off x="-112712" y="1334690"/>
            <a:ext cx="4379912" cy="5132709"/>
          </a:xfrm>
          <a:prstGeom prst="rect">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med mouse inject.png"/>
          <p:cNvPicPr>
            <a:picLocks noChangeAspect="1"/>
          </p:cNvPicPr>
          <p:nvPr/>
        </p:nvPicPr>
        <p:blipFill>
          <a:blip r:embed="rId4">
            <a:extLst>
              <a:ext uri="{28A0092B-C50C-407E-A947-70E740481C1C}">
                <a14:useLocalDpi xmlns:a14="http://schemas.microsoft.com/office/drawing/2010/main" val="0"/>
              </a:ext>
            </a:extLst>
          </a:blip>
          <a:srcRect b="13290"/>
          <a:stretch>
            <a:fillRect/>
          </a:stretch>
        </p:blipFill>
        <p:spPr bwMode="auto">
          <a:xfrm>
            <a:off x="1600200" y="4724400"/>
            <a:ext cx="2962275" cy="171291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5016500" y="1282700"/>
            <a:ext cx="39592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000" b="1">
                <a:solidFill>
                  <a:srgbClr val="C00000"/>
                </a:solidFill>
                <a:latin typeface="Century Gothic" charset="0"/>
              </a:rPr>
              <a:t>1</a:t>
            </a:r>
            <a:r>
              <a:rPr lang="en-GB" altLang="x-none" sz="2800">
                <a:latin typeface="Century Gothic" charset="0"/>
              </a:rPr>
              <a:t>	Des </a:t>
            </a:r>
            <a:r>
              <a:rPr lang="en-GB" altLang="x-none" sz="2800" b="1">
                <a:latin typeface="Century Gothic" charset="0"/>
              </a:rPr>
              <a:t>cellules humaines </a:t>
            </a:r>
            <a:r>
              <a:rPr lang="en-GB" altLang="x-none" sz="2800">
                <a:latin typeface="Century Gothic" charset="0"/>
              </a:rPr>
              <a:t>pour voir ses effets</a:t>
            </a:r>
          </a:p>
        </p:txBody>
      </p:sp>
      <p:sp>
        <p:nvSpPr>
          <p:cNvPr id="14" name="Rectangle 13"/>
          <p:cNvSpPr>
            <a:spLocks noChangeArrowheads="1"/>
          </p:cNvSpPr>
          <p:nvPr/>
        </p:nvSpPr>
        <p:spPr bwMode="auto">
          <a:xfrm>
            <a:off x="4967288" y="4876800"/>
            <a:ext cx="39608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000" b="1">
                <a:solidFill>
                  <a:srgbClr val="C00000"/>
                </a:solidFill>
                <a:latin typeface="Century Gothic" charset="0"/>
              </a:rPr>
              <a:t>3</a:t>
            </a:r>
            <a:r>
              <a:rPr lang="en-GB" altLang="x-none" sz="2800">
                <a:latin typeface="Century Gothic" charset="0"/>
              </a:rPr>
              <a:t>	Des </a:t>
            </a:r>
            <a:r>
              <a:rPr lang="en-GB" altLang="x-none" sz="2800" b="1">
                <a:latin typeface="Century Gothic" charset="0"/>
              </a:rPr>
              <a:t>humains</a:t>
            </a:r>
            <a:r>
              <a:rPr lang="en-GB" altLang="x-none" sz="2800">
                <a:latin typeface="Century Gothic" charset="0"/>
              </a:rPr>
              <a:t>, pour voir s’il agit sur la maladie</a:t>
            </a:r>
          </a:p>
        </p:txBody>
      </p:sp>
      <p:sp>
        <p:nvSpPr>
          <p:cNvPr id="18" name="Rounded Rectangle 17"/>
          <p:cNvSpPr/>
          <p:nvPr/>
        </p:nvSpPr>
        <p:spPr>
          <a:xfrm rot="16200000">
            <a:off x="9147969" y="5706269"/>
            <a:ext cx="306388" cy="1079500"/>
          </a:xfrm>
          <a:prstGeom prst="round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94"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859FA19C-8E6C-FB45-B1CD-6675978A7F70}" type="slidenum">
              <a:rPr lang="en-GB" altLang="en-US" sz="1400" b="1">
                <a:solidFill>
                  <a:schemeClr val="bg1"/>
                </a:solidFill>
                <a:latin typeface="Century Gothic" charset="0"/>
                <a:ea typeface="ＭＳ Ｐゴシック" charset="-128"/>
              </a:rPr>
              <a:pPr algn="ctr"/>
              <a:t>4</a:t>
            </a:fld>
            <a:endParaRPr lang="en-GB" altLang="en-US" sz="1400" b="1">
              <a:solidFill>
                <a:schemeClr val="bg1"/>
              </a:solidFill>
              <a:latin typeface="Century Gothic" charset="0"/>
              <a:ea typeface="ＭＳ Ｐゴシック" charset="-128"/>
            </a:endParaRPr>
          </a:p>
        </p:txBody>
      </p:sp>
      <p:pic>
        <p:nvPicPr>
          <p:cNvPr id="22" name="Picture 4"/>
          <p:cNvPicPr>
            <a:picLocks noChangeAspect="1" noChangeArrowheads="1"/>
          </p:cNvPicPr>
          <p:nvPr/>
        </p:nvPicPr>
        <p:blipFill>
          <a:blip r:embed="rId5" cstate="print"/>
          <a:stretch>
            <a:fillRect/>
          </a:stretch>
        </p:blipFill>
        <p:spPr bwMode="auto">
          <a:xfrm>
            <a:off x="2590800" y="1524000"/>
            <a:ext cx="2163766" cy="1435722"/>
          </a:xfrm>
          <a:prstGeom prst="ellipse">
            <a:avLst/>
          </a:prstGeom>
          <a:ln>
            <a:noFill/>
          </a:ln>
          <a:effectLst>
            <a:softEdge rad="112500"/>
          </a:effectLst>
        </p:spPr>
      </p:pic>
      <p:sp>
        <p:nvSpPr>
          <p:cNvPr id="12296" name="TextBox 22"/>
          <p:cNvSpPr txBox="1">
            <a:spLocks noChangeArrowheads="1"/>
          </p:cNvSpPr>
          <p:nvPr/>
        </p:nvSpPr>
        <p:spPr bwMode="auto">
          <a:xfrm>
            <a:off x="1981200" y="260350"/>
            <a:ext cx="63357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600" b="1">
                <a:latin typeface="Century Gothic" charset="0"/>
              </a:rPr>
              <a:t>Un nouveau médicament sera testé sur :</a:t>
            </a:r>
          </a:p>
        </p:txBody>
      </p:sp>
      <p:pic>
        <p:nvPicPr>
          <p:cNvPr id="15" name="Picture 14" descr="doctor_take tablet.png"/>
          <p:cNvPicPr>
            <a:picLocks noChangeAspect="1"/>
          </p:cNvPicPr>
          <p:nvPr/>
        </p:nvPicPr>
        <p:blipFill>
          <a:blip r:embed="rId6" cstate="print"/>
          <a:srcRect l="9167" t="11376" r="11993" b="36123"/>
          <a:stretch>
            <a:fillRect/>
          </a:stretch>
        </p:blipFill>
        <p:spPr>
          <a:xfrm>
            <a:off x="5715000" y="3048000"/>
            <a:ext cx="3123517" cy="17325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4" name="Rectangle 23"/>
          <p:cNvSpPr/>
          <p:nvPr/>
        </p:nvSpPr>
        <p:spPr>
          <a:xfrm>
            <a:off x="0" y="6489700"/>
            <a:ext cx="3060700" cy="395288"/>
          </a:xfrm>
          <a:prstGeom prst="rect">
            <a:avLst/>
          </a:prstGeom>
          <a:solidFill>
            <a:srgbClr val="C0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Rectangle 24"/>
          <p:cNvSpPr/>
          <p:nvPr/>
        </p:nvSpPr>
        <p:spPr>
          <a:xfrm>
            <a:off x="30591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Rectangle 25"/>
          <p:cNvSpPr/>
          <p:nvPr/>
        </p:nvSpPr>
        <p:spPr>
          <a:xfrm>
            <a:off x="61198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301" name="TextBox 26"/>
          <p:cNvSpPr txBox="1">
            <a:spLocks noChangeArrowheads="1"/>
          </p:cNvSpPr>
          <p:nvPr/>
        </p:nvSpPr>
        <p:spPr bwMode="auto">
          <a:xfrm>
            <a:off x="34925" y="6453188"/>
            <a:ext cx="3024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a:p>
            <a:pPr algn="ctr"/>
            <a:endParaRPr lang="en-GB" altLang="x-none" sz="2400" b="1">
              <a:solidFill>
                <a:schemeClr val="bg1"/>
              </a:solidFill>
              <a:latin typeface="Century Gothic" charset="0"/>
            </a:endParaRPr>
          </a:p>
        </p:txBody>
      </p:sp>
      <p:sp>
        <p:nvSpPr>
          <p:cNvPr id="12302" name="TextBox 27"/>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Analyser</a:t>
            </a:r>
          </a:p>
        </p:txBody>
      </p:sp>
      <p:sp>
        <p:nvSpPr>
          <p:cNvPr id="12303" name="TextBox 28"/>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Evaluer</a:t>
            </a:r>
          </a:p>
        </p:txBody>
      </p:sp>
      <p:sp>
        <p:nvSpPr>
          <p:cNvPr id="16" name="Rectangle 15"/>
          <p:cNvSpPr>
            <a:spLocks noChangeArrowheads="1"/>
          </p:cNvSpPr>
          <p:nvPr/>
        </p:nvSpPr>
        <p:spPr bwMode="auto">
          <a:xfrm>
            <a:off x="179388" y="2724150"/>
            <a:ext cx="515461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000" b="1">
                <a:solidFill>
                  <a:srgbClr val="C00000"/>
                </a:solidFill>
                <a:latin typeface="Century Gothic" charset="0"/>
              </a:rPr>
              <a:t>2</a:t>
            </a:r>
            <a:r>
              <a:rPr lang="en-GB" altLang="x-none" sz="2800">
                <a:latin typeface="Century Gothic" charset="0"/>
              </a:rPr>
              <a:t>	Des </a:t>
            </a:r>
            <a:r>
              <a:rPr lang="en-GB" altLang="x-none" sz="2800" b="1">
                <a:latin typeface="Century Gothic" charset="0"/>
              </a:rPr>
              <a:t>animaux</a:t>
            </a:r>
            <a:r>
              <a:rPr lang="en-GB" altLang="x-none" sz="2800">
                <a:latin typeface="Century Gothic" charset="0"/>
              </a:rPr>
              <a:t> pour vérifier s’il est sans danger, et s’il fonctionne une fois dans l’organisme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539750" y="908050"/>
            <a:ext cx="5472113" cy="1008063"/>
            <a:chOff x="467544" y="1340768"/>
            <a:chExt cx="5472608" cy="1008112"/>
          </a:xfrm>
        </p:grpSpPr>
        <p:sp>
          <p:nvSpPr>
            <p:cNvPr id="38" name="Rounded Rectangle 37"/>
            <p:cNvSpPr>
              <a:spLocks noChangeArrowheads="1"/>
            </p:cNvSpPr>
            <p:nvPr/>
          </p:nvSpPr>
          <p:spPr bwMode="auto">
            <a:xfrm>
              <a:off x="467544" y="1340768"/>
              <a:ext cx="5472608" cy="1008112"/>
            </a:xfrm>
            <a:prstGeom prst="roundRect">
              <a:avLst>
                <a:gd name="adj" fmla="val 16667"/>
              </a:avLst>
            </a:prstGeom>
            <a:noFill/>
            <a:ln w="6350">
              <a:solidFill>
                <a:srgbClr val="EB9F15"/>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3339" name="Rectangle 14"/>
            <p:cNvSpPr>
              <a:spLocks noChangeArrowheads="1"/>
            </p:cNvSpPr>
            <p:nvPr/>
          </p:nvSpPr>
          <p:spPr bwMode="auto">
            <a:xfrm>
              <a:off x="539552" y="1340768"/>
              <a:ext cx="511256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600">
                  <a:latin typeface="Century Gothic" charset="0"/>
                </a:rPr>
                <a:t>Les animaux sont aussi utilisés pour d’autres recherches</a:t>
              </a:r>
            </a:p>
          </p:txBody>
        </p:sp>
      </p:grpSp>
      <p:pic>
        <p:nvPicPr>
          <p:cNvPr id="1026" name="Picture 2"/>
          <p:cNvPicPr>
            <a:picLocks noChangeAspect="1" noChangeArrowheads="1"/>
          </p:cNvPicPr>
          <p:nvPr/>
        </p:nvPicPr>
        <p:blipFill>
          <a:blip r:embed="rId4" cstate="print"/>
          <a:srcRect l="12391"/>
          <a:stretch>
            <a:fillRect/>
          </a:stretch>
        </p:blipFill>
        <p:spPr bwMode="auto">
          <a:xfrm>
            <a:off x="5508104" y="-156499"/>
            <a:ext cx="3960440" cy="7101299"/>
          </a:xfrm>
          <a:prstGeom prst="rect">
            <a:avLst/>
          </a:prstGeom>
          <a:ln>
            <a:noFill/>
          </a:ln>
          <a:effectLst>
            <a:softEdge rad="112500"/>
          </a:effectLst>
        </p:spPr>
      </p:pic>
      <p:grpSp>
        <p:nvGrpSpPr>
          <p:cNvPr id="3" name="Group 36"/>
          <p:cNvGrpSpPr>
            <a:grpSpLocks/>
          </p:cNvGrpSpPr>
          <p:nvPr/>
        </p:nvGrpSpPr>
        <p:grpSpPr bwMode="auto">
          <a:xfrm>
            <a:off x="323850" y="4616450"/>
            <a:ext cx="3960813" cy="1784350"/>
            <a:chOff x="683568" y="4267545"/>
            <a:chExt cx="3600400" cy="1785104"/>
          </a:xfrm>
        </p:grpSpPr>
        <p:sp>
          <p:nvSpPr>
            <p:cNvPr id="36" name="Rounded Rectangle 35"/>
            <p:cNvSpPr/>
            <p:nvPr/>
          </p:nvSpPr>
          <p:spPr>
            <a:xfrm>
              <a:off x="683568" y="4332005"/>
              <a:ext cx="3600400" cy="1656184"/>
            </a:xfrm>
            <a:prstGeom prst="roundRect">
              <a:avLst/>
            </a:prstGeom>
            <a:solidFill>
              <a:srgbClr val="EB9F1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37" name="Rectangle 15"/>
            <p:cNvSpPr>
              <a:spLocks noChangeArrowheads="1"/>
            </p:cNvSpPr>
            <p:nvPr/>
          </p:nvSpPr>
          <p:spPr bwMode="auto">
            <a:xfrm>
              <a:off x="772376" y="4267545"/>
              <a:ext cx="342978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200">
                  <a:solidFill>
                    <a:schemeClr val="bg1"/>
                  </a:solidFill>
                  <a:latin typeface="Century Gothic" charset="0"/>
                </a:rPr>
                <a:t>Ils peuvent être utilisés pour tester les produits cosmétiques. </a:t>
              </a:r>
              <a:r>
                <a:rPr lang="en-GB" altLang="x-none" sz="2200" b="1">
                  <a:solidFill>
                    <a:schemeClr val="bg1"/>
                  </a:solidFill>
                  <a:latin typeface="Century Gothic" charset="0"/>
                </a:rPr>
                <a:t>Cette pratique est maintenant interdite en Europe.</a:t>
              </a:r>
            </a:p>
          </p:txBody>
        </p:sp>
      </p:grpSp>
      <p:sp>
        <p:nvSpPr>
          <p:cNvPr id="19" name="Rectangle 18"/>
          <p:cNvSpPr>
            <a:spLocks noChangeArrowheads="1"/>
          </p:cNvSpPr>
          <p:nvPr/>
        </p:nvSpPr>
        <p:spPr bwMode="auto">
          <a:xfrm>
            <a:off x="80963" y="2003425"/>
            <a:ext cx="39576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600">
                <a:latin typeface="Century Gothic" charset="0"/>
              </a:rPr>
              <a:t>Par exemple, pour vérifier si les voyages dans l’espace étaient dangereux pour les humains, des animaux ont d’abord été utilisés.</a:t>
            </a:r>
          </a:p>
        </p:txBody>
      </p:sp>
      <p:sp>
        <p:nvSpPr>
          <p:cNvPr id="21" name="Rounded Rectangle 20"/>
          <p:cNvSpPr/>
          <p:nvPr/>
        </p:nvSpPr>
        <p:spPr>
          <a:xfrm rot="16200000">
            <a:off x="9147969" y="5706269"/>
            <a:ext cx="306388" cy="1079500"/>
          </a:xfrm>
          <a:prstGeom prst="round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19"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6F86A03A-3C8A-8041-B1CB-58CE4D31578A}" type="slidenum">
              <a:rPr lang="en-GB" altLang="en-US" sz="1400" b="1">
                <a:solidFill>
                  <a:schemeClr val="bg1"/>
                </a:solidFill>
                <a:latin typeface="Century Gothic" charset="0"/>
                <a:ea typeface="ＭＳ Ｐゴシック" charset="-128"/>
              </a:rPr>
              <a:pPr algn="ctr"/>
              <a:t>5</a:t>
            </a:fld>
            <a:endParaRPr lang="en-GB" altLang="en-US" sz="1400" b="1">
              <a:solidFill>
                <a:schemeClr val="bg1"/>
              </a:solidFill>
              <a:latin typeface="Century Gothic" charset="0"/>
              <a:ea typeface="ＭＳ Ｐゴシック" charset="-128"/>
            </a:endParaRPr>
          </a:p>
        </p:txBody>
      </p:sp>
      <p:grpSp>
        <p:nvGrpSpPr>
          <p:cNvPr id="4" name="Group 34"/>
          <p:cNvGrpSpPr>
            <a:grpSpLocks/>
          </p:cNvGrpSpPr>
          <p:nvPr/>
        </p:nvGrpSpPr>
        <p:grpSpPr bwMode="auto">
          <a:xfrm>
            <a:off x="3738563" y="2559050"/>
            <a:ext cx="1841500" cy="4254500"/>
            <a:chOff x="3707904" y="2420888"/>
            <a:chExt cx="1841270" cy="4253969"/>
          </a:xfrm>
        </p:grpSpPr>
        <p:pic>
          <p:nvPicPr>
            <p:cNvPr id="13327" name="Picture 31" descr="shampoo bottl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420888"/>
              <a:ext cx="1841270" cy="42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8" name="Group 32"/>
            <p:cNvGrpSpPr>
              <a:grpSpLocks/>
            </p:cNvGrpSpPr>
            <p:nvPr/>
          </p:nvGrpSpPr>
          <p:grpSpPr bwMode="auto">
            <a:xfrm>
              <a:off x="4144563" y="5007304"/>
              <a:ext cx="950903" cy="869968"/>
              <a:chOff x="4144563" y="3675026"/>
              <a:chExt cx="950903" cy="869968"/>
            </a:xfrm>
          </p:grpSpPr>
          <p:pic>
            <p:nvPicPr>
              <p:cNvPr id="13330" name="Picture 26" descr="rabbit symbo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3675026"/>
                <a:ext cx="720080" cy="5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4249173" y="4187023"/>
                <a:ext cx="728572" cy="349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32" name="TextBox 28"/>
              <p:cNvSpPr txBox="1">
                <a:spLocks noChangeArrowheads="1"/>
              </p:cNvSpPr>
              <p:nvPr/>
            </p:nvSpPr>
            <p:spPr bwMode="auto">
              <a:xfrm>
                <a:off x="4159142" y="4152387"/>
                <a:ext cx="936324" cy="28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1600"/>
                  </a:lnSpc>
                </a:pPr>
                <a:r>
                  <a:rPr lang="en-GB" altLang="x-none" sz="1100" b="1"/>
                  <a:t>NOT TESTED</a:t>
                </a:r>
              </a:p>
            </p:txBody>
          </p:sp>
          <p:sp>
            <p:nvSpPr>
              <p:cNvPr id="30" name="TextBox 29"/>
              <p:cNvSpPr txBox="1"/>
              <p:nvPr/>
            </p:nvSpPr>
            <p:spPr>
              <a:xfrm>
                <a:off x="4144411" y="4261627"/>
                <a:ext cx="936508" cy="284126"/>
              </a:xfrm>
              <a:prstGeom prst="rect">
                <a:avLst/>
              </a:prstGeom>
              <a:noFill/>
            </p:spPr>
            <p:txBody>
              <a:bodyPr>
                <a:spAutoFit/>
              </a:bodyPr>
              <a:lstStyle/>
              <a:p>
                <a:pPr algn="ctr" fontAlgn="auto">
                  <a:lnSpc>
                    <a:spcPts val="1600"/>
                  </a:lnSpc>
                  <a:spcBef>
                    <a:spcPts val="0"/>
                  </a:spcBef>
                  <a:spcAft>
                    <a:spcPts val="0"/>
                  </a:spcAft>
                  <a:defRPr/>
                </a:pPr>
                <a:r>
                  <a:rPr lang="en-GB" sz="1100" b="1" spc="-50" dirty="0">
                    <a:latin typeface="+mn-lt"/>
                    <a:ea typeface="+mn-ea"/>
                    <a:cs typeface="+mn-cs"/>
                  </a:rPr>
                  <a:t>ON ANIMALS</a:t>
                </a:r>
                <a:endParaRPr lang="en-GB" sz="1100" b="1" spc="-50" dirty="0">
                  <a:latin typeface="+mn-lt"/>
                  <a:ea typeface="+mn-ea"/>
                  <a:cs typeface="+mn-cs"/>
                </a:endParaRPr>
              </a:p>
            </p:txBody>
          </p:sp>
        </p:grpSp>
        <p:sp>
          <p:nvSpPr>
            <p:cNvPr id="34" name="TextBox 33"/>
            <p:cNvSpPr txBox="1"/>
            <p:nvPr/>
          </p:nvSpPr>
          <p:spPr>
            <a:xfrm>
              <a:off x="3728538" y="4190730"/>
              <a:ext cx="1800000" cy="461904"/>
            </a:xfrm>
            <a:prstGeom prst="rect">
              <a:avLst/>
            </a:prstGeom>
            <a:noFill/>
          </p:spPr>
          <p:txBody>
            <a:bodyPr>
              <a:spAutoFit/>
            </a:bodyPr>
            <a:lstStyle/>
            <a:p>
              <a:pPr algn="ctr" fontAlgn="auto">
                <a:spcBef>
                  <a:spcPts val="0"/>
                </a:spcBef>
                <a:spcAft>
                  <a:spcPts val="0"/>
                </a:spcAft>
                <a:defRPr/>
              </a:pPr>
              <a:r>
                <a:rPr lang="en-GB" sz="2400" b="1" spc="-100" dirty="0">
                  <a:solidFill>
                    <a:srgbClr val="EB9F15"/>
                  </a:solidFill>
                  <a:latin typeface="Century Gothic" pitchFamily="34" charset="0"/>
                  <a:ea typeface="+mn-ea"/>
                  <a:cs typeface="+mn-cs"/>
                </a:rPr>
                <a:t>SHAMPOO</a:t>
              </a:r>
              <a:endParaRPr lang="en-GB" sz="2400" b="1" spc="-100" dirty="0">
                <a:solidFill>
                  <a:srgbClr val="EB9F15"/>
                </a:solidFill>
                <a:latin typeface="Century Gothic" pitchFamily="34" charset="0"/>
                <a:ea typeface="+mn-ea"/>
                <a:cs typeface="+mn-cs"/>
              </a:endParaRPr>
            </a:p>
          </p:txBody>
        </p:sp>
      </p:grpSp>
      <p:sp>
        <p:nvSpPr>
          <p:cNvPr id="31" name="Rectangle 30"/>
          <p:cNvSpPr/>
          <p:nvPr/>
        </p:nvSpPr>
        <p:spPr>
          <a:xfrm>
            <a:off x="0" y="6489700"/>
            <a:ext cx="3060700" cy="395288"/>
          </a:xfrm>
          <a:prstGeom prst="rect">
            <a:avLst/>
          </a:prstGeom>
          <a:solidFill>
            <a:srgbClr val="C0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 name="Rectangle 39"/>
          <p:cNvSpPr/>
          <p:nvPr/>
        </p:nvSpPr>
        <p:spPr>
          <a:xfrm>
            <a:off x="30591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1" name="Rectangle 40"/>
          <p:cNvSpPr/>
          <p:nvPr/>
        </p:nvSpPr>
        <p:spPr>
          <a:xfrm>
            <a:off x="61198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24" name="TextBox 41"/>
          <p:cNvSpPr txBox="1">
            <a:spLocks noChangeArrowheads="1"/>
          </p:cNvSpPr>
          <p:nvPr/>
        </p:nvSpPr>
        <p:spPr bwMode="auto">
          <a:xfrm>
            <a:off x="34925" y="6453188"/>
            <a:ext cx="3024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a:p>
            <a:pPr algn="ctr"/>
            <a:endParaRPr lang="en-GB" altLang="x-none" sz="2400" b="1">
              <a:solidFill>
                <a:schemeClr val="bg1"/>
              </a:solidFill>
              <a:latin typeface="Century Gothic" charset="0"/>
            </a:endParaRPr>
          </a:p>
        </p:txBody>
      </p:sp>
      <p:sp>
        <p:nvSpPr>
          <p:cNvPr id="13325" name="TextBox 42"/>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Analyser</a:t>
            </a:r>
          </a:p>
        </p:txBody>
      </p:sp>
      <p:sp>
        <p:nvSpPr>
          <p:cNvPr id="13326" name="TextBox 43"/>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Evaluer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nodeType="afterGroup">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par>
                                <p:cTn id="16" presetID="10" presetClass="entr" presetSubtype="0"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hands up posters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609600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a:spLocks noChangeArrowheads="1"/>
          </p:cNvSpPr>
          <p:nvPr/>
        </p:nvSpPr>
        <p:spPr bwMode="auto">
          <a:xfrm>
            <a:off x="2771775" y="333375"/>
            <a:ext cx="3887788" cy="2519363"/>
          </a:xfrm>
          <a:prstGeom prst="rect">
            <a:avLst/>
          </a:prstGeom>
          <a:solidFill>
            <a:srgbClr val="F2F2F2"/>
          </a:solidFill>
          <a:ln w="6350">
            <a:solidFill>
              <a:srgbClr val="A6A6A6"/>
            </a:solidFill>
            <a:miter lim="800000"/>
            <a:headEnd/>
            <a:tailEnd/>
          </a:ln>
          <a:effectLst>
            <a:outerShdw blurRad="63500" dist="139700" dir="2700000" algn="tl" rotWithShape="0">
              <a:srgbClr val="333333">
                <a:alpha val="64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1" name="TextBox 10"/>
          <p:cNvSpPr txBox="1">
            <a:spLocks noChangeArrowheads="1"/>
          </p:cNvSpPr>
          <p:nvPr/>
        </p:nvSpPr>
        <p:spPr bwMode="auto">
          <a:xfrm>
            <a:off x="46038" y="3352800"/>
            <a:ext cx="32305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b="1">
                <a:latin typeface="Century Gothic" charset="0"/>
              </a:rPr>
              <a:t>1.2 million de votes pour l’interdiction– rejoignez-nous!</a:t>
            </a:r>
          </a:p>
        </p:txBody>
      </p:sp>
      <p:pic>
        <p:nvPicPr>
          <p:cNvPr id="20" name="Picture 19" descr="guinea pig inject.png"/>
          <p:cNvPicPr>
            <a:picLocks noChangeAspect="1"/>
          </p:cNvPicPr>
          <p:nvPr/>
        </p:nvPicPr>
        <p:blipFill>
          <a:blip r:embed="rId5">
            <a:extLst>
              <a:ext uri="{28A0092B-C50C-407E-A947-70E740481C1C}">
                <a14:useLocalDpi xmlns:a14="http://schemas.microsoft.com/office/drawing/2010/main" val="0"/>
              </a:ext>
            </a:extLst>
          </a:blip>
          <a:srcRect b="6667"/>
          <a:stretch>
            <a:fillRect/>
          </a:stretch>
        </p:blipFill>
        <p:spPr bwMode="auto">
          <a:xfrm>
            <a:off x="2771775" y="333375"/>
            <a:ext cx="39433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rot="285952">
            <a:off x="177800" y="831850"/>
            <a:ext cx="2808288" cy="1803400"/>
          </a:xfrm>
          <a:prstGeom prst="rect">
            <a:avLst/>
          </a:prstGeom>
          <a:solidFill>
            <a:srgbClr val="F2F2F2"/>
          </a:solidFill>
          <a:ln w="6350">
            <a:solidFill>
              <a:srgbClr val="A6A6A6"/>
            </a:solidFill>
            <a:miter lim="800000"/>
            <a:headEnd/>
            <a:tailEnd/>
          </a:ln>
          <a:effectLst>
            <a:outerShdw blurRad="63500" dist="139700" dir="2700000" algn="tl" rotWithShape="0">
              <a:srgbClr val="333333">
                <a:alpha val="64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0" name="TextBox 9"/>
          <p:cNvSpPr txBox="1">
            <a:spLocks noChangeArrowheads="1"/>
          </p:cNvSpPr>
          <p:nvPr/>
        </p:nvSpPr>
        <p:spPr bwMode="auto">
          <a:xfrm rot="308986">
            <a:off x="73025" y="876300"/>
            <a:ext cx="2941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500" b="1">
                <a:latin typeface="Century Gothic" charset="0"/>
              </a:rPr>
              <a:t>Dites </a:t>
            </a:r>
            <a:r>
              <a:rPr lang="en-GB" altLang="x-none" sz="2500" b="1">
                <a:solidFill>
                  <a:srgbClr val="FF0000"/>
                </a:solidFill>
                <a:latin typeface="Century Gothic" charset="0"/>
              </a:rPr>
              <a:t>NON</a:t>
            </a:r>
            <a:r>
              <a:rPr lang="en-GB" altLang="x-none" sz="2500" b="1">
                <a:latin typeface="Century Gothic" charset="0"/>
              </a:rPr>
              <a:t> à l’expérimentation animale en Europe</a:t>
            </a:r>
          </a:p>
        </p:txBody>
      </p:sp>
      <p:sp>
        <p:nvSpPr>
          <p:cNvPr id="31" name="Rectangle 30"/>
          <p:cNvSpPr>
            <a:spLocks noChangeArrowheads="1"/>
          </p:cNvSpPr>
          <p:nvPr/>
        </p:nvSpPr>
        <p:spPr bwMode="auto">
          <a:xfrm rot="-274168">
            <a:off x="6926263" y="149225"/>
            <a:ext cx="2176462" cy="2620963"/>
          </a:xfrm>
          <a:prstGeom prst="rect">
            <a:avLst/>
          </a:prstGeom>
          <a:solidFill>
            <a:srgbClr val="F2F2F2"/>
          </a:solidFill>
          <a:ln w="6350">
            <a:solidFill>
              <a:srgbClr val="A6A6A6"/>
            </a:solidFill>
            <a:miter lim="800000"/>
            <a:headEnd/>
            <a:tailEnd/>
          </a:ln>
          <a:effectLst>
            <a:outerShdw blurRad="63500" dist="139700" dir="2700000" algn="tl" rotWithShape="0">
              <a:srgbClr val="333333">
                <a:alpha val="64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2" name="TextBox 21"/>
          <p:cNvSpPr txBox="1">
            <a:spLocks noChangeArrowheads="1"/>
          </p:cNvSpPr>
          <p:nvPr/>
        </p:nvSpPr>
        <p:spPr bwMode="auto">
          <a:xfrm rot="-333423">
            <a:off x="6888163" y="257175"/>
            <a:ext cx="2263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Testez les médicaments destinés aux </a:t>
            </a:r>
            <a:r>
              <a:rPr lang="en-GB" altLang="x-none" sz="2400" b="1">
                <a:latin typeface="Century Gothic" charset="0"/>
              </a:rPr>
              <a:t>humains </a:t>
            </a:r>
            <a:r>
              <a:rPr lang="en-GB" altLang="x-none" sz="2400">
                <a:latin typeface="Century Gothic" charset="0"/>
              </a:rPr>
              <a:t>sur des </a:t>
            </a:r>
            <a:r>
              <a:rPr lang="en-GB" altLang="x-none" sz="2400" b="1">
                <a:latin typeface="Century Gothic" charset="0"/>
              </a:rPr>
              <a:t>êtres humains</a:t>
            </a:r>
          </a:p>
        </p:txBody>
      </p:sp>
      <p:grpSp>
        <p:nvGrpSpPr>
          <p:cNvPr id="2" name="Group 20"/>
          <p:cNvGrpSpPr>
            <a:grpSpLocks/>
          </p:cNvGrpSpPr>
          <p:nvPr/>
        </p:nvGrpSpPr>
        <p:grpSpPr bwMode="auto">
          <a:xfrm>
            <a:off x="2590800" y="2459038"/>
            <a:ext cx="4889500" cy="1212850"/>
            <a:chOff x="1496200" y="5317241"/>
            <a:chExt cx="5670800" cy="992079"/>
          </a:xfrm>
        </p:grpSpPr>
        <p:sp>
          <p:nvSpPr>
            <p:cNvPr id="25" name="Rounded Rectangle 24"/>
            <p:cNvSpPr/>
            <p:nvPr/>
          </p:nvSpPr>
          <p:spPr>
            <a:xfrm>
              <a:off x="1691680" y="5373216"/>
              <a:ext cx="5112568" cy="936104"/>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62" name="TextBox 25"/>
            <p:cNvSpPr txBox="1">
              <a:spLocks noChangeArrowheads="1"/>
            </p:cNvSpPr>
            <p:nvPr/>
          </p:nvSpPr>
          <p:spPr bwMode="auto">
            <a:xfrm>
              <a:off x="1496200" y="5317241"/>
              <a:ext cx="5670800" cy="98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solidFill>
                    <a:schemeClr val="bg1"/>
                  </a:solidFill>
                  <a:latin typeface="Century Gothic" charset="0"/>
                </a:rPr>
                <a:t>Signerez-vous la pétition </a:t>
              </a:r>
            </a:p>
            <a:p>
              <a:pPr algn="ctr"/>
              <a:r>
                <a:rPr lang="en-GB" altLang="x-none" sz="2400">
                  <a:solidFill>
                    <a:schemeClr val="bg1"/>
                  </a:solidFill>
                  <a:latin typeface="Century Gothic" charset="0"/>
                </a:rPr>
                <a:t>pour interdire tous les </a:t>
              </a:r>
            </a:p>
            <a:p>
              <a:pPr algn="ctr"/>
              <a:r>
                <a:rPr lang="en-GB" altLang="x-none" sz="2400">
                  <a:solidFill>
                    <a:schemeClr val="bg1"/>
                  </a:solidFill>
                  <a:latin typeface="Century Gothic" charset="0"/>
                </a:rPr>
                <a:t>tests sur les animaux ?</a:t>
              </a:r>
            </a:p>
          </p:txBody>
        </p:sp>
      </p:grpSp>
      <p:grpSp>
        <p:nvGrpSpPr>
          <p:cNvPr id="3" name="Group 33"/>
          <p:cNvGrpSpPr>
            <a:grpSpLocks/>
          </p:cNvGrpSpPr>
          <p:nvPr/>
        </p:nvGrpSpPr>
        <p:grpSpPr bwMode="auto">
          <a:xfrm>
            <a:off x="3635375" y="692150"/>
            <a:ext cx="2160588" cy="1512888"/>
            <a:chOff x="3707904" y="908720"/>
            <a:chExt cx="2160240" cy="1224136"/>
          </a:xfrm>
        </p:grpSpPr>
        <p:cxnSp>
          <p:nvCxnSpPr>
            <p:cNvPr id="29" name="Straight Connector 28"/>
            <p:cNvCxnSpPr/>
            <p:nvPr/>
          </p:nvCxnSpPr>
          <p:spPr>
            <a:xfrm flipV="1">
              <a:off x="3707904" y="908720"/>
              <a:ext cx="2160240" cy="1224136"/>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707904" y="908720"/>
              <a:ext cx="2160240" cy="1224136"/>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26"/>
          <p:cNvGrpSpPr>
            <a:grpSpLocks/>
          </p:cNvGrpSpPr>
          <p:nvPr/>
        </p:nvGrpSpPr>
        <p:grpSpPr bwMode="auto">
          <a:xfrm>
            <a:off x="4706938" y="3733800"/>
            <a:ext cx="3446462" cy="1636713"/>
            <a:chOff x="4650871" y="3810000"/>
            <a:chExt cx="3446544" cy="1636270"/>
          </a:xfrm>
        </p:grpSpPr>
        <p:sp>
          <p:nvSpPr>
            <p:cNvPr id="14355" name="TextBox 11"/>
            <p:cNvSpPr txBox="1">
              <a:spLocks noChangeArrowheads="1"/>
            </p:cNvSpPr>
            <p:nvPr/>
          </p:nvSpPr>
          <p:spPr bwMode="auto">
            <a:xfrm>
              <a:off x="4650871" y="3810000"/>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200" b="1">
                  <a:latin typeface="Century Gothic" charset="0"/>
                </a:rPr>
                <a:t>Prenez position pour une bonne cause : Signez la pétition</a:t>
              </a:r>
            </a:p>
          </p:txBody>
        </p:sp>
        <p:pic>
          <p:nvPicPr>
            <p:cNvPr id="14356" name="Picture 40" descr="hand and pe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6214" y="4191000"/>
              <a:ext cx="1181201" cy="125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angle 27"/>
          <p:cNvSpPr/>
          <p:nvPr/>
        </p:nvSpPr>
        <p:spPr>
          <a:xfrm>
            <a:off x="0" y="6489700"/>
            <a:ext cx="3060700" cy="395288"/>
          </a:xfrm>
          <a:prstGeom prst="rect">
            <a:avLst/>
          </a:prstGeom>
          <a:solidFill>
            <a:srgbClr val="C0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Rectangle 34"/>
          <p:cNvSpPr/>
          <p:nvPr/>
        </p:nvSpPr>
        <p:spPr>
          <a:xfrm>
            <a:off x="30591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 name="Rectangle 35"/>
          <p:cNvSpPr/>
          <p:nvPr/>
        </p:nvSpPr>
        <p:spPr>
          <a:xfrm>
            <a:off x="61198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352" name="TextBox 36"/>
          <p:cNvSpPr txBox="1">
            <a:spLocks noChangeArrowheads="1"/>
          </p:cNvSpPr>
          <p:nvPr/>
        </p:nvSpPr>
        <p:spPr bwMode="auto">
          <a:xfrm>
            <a:off x="34925" y="6453188"/>
            <a:ext cx="3024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a:p>
            <a:pPr algn="ctr"/>
            <a:endParaRPr lang="en-GB" altLang="x-none" sz="2400" b="1">
              <a:solidFill>
                <a:schemeClr val="bg1"/>
              </a:solidFill>
              <a:latin typeface="Century Gothic" charset="0"/>
            </a:endParaRPr>
          </a:p>
        </p:txBody>
      </p:sp>
      <p:sp>
        <p:nvSpPr>
          <p:cNvPr id="14353" name="TextBox 42"/>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Analyser</a:t>
            </a:r>
          </a:p>
        </p:txBody>
      </p:sp>
      <p:sp>
        <p:nvSpPr>
          <p:cNvPr id="14354" name="TextBox 43"/>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Evaluer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par>
                          <p:cTn id="19" fill="hold" nodeType="afterGroup">
                            <p:stCondLst>
                              <p:cond delay="7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par>
                          <p:cTn id="23" fill="hold" nodeType="afterGroup">
                            <p:stCondLst>
                              <p:cond delay="9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par>
                          <p:cTn id="27" fill="hold" nodeType="afterGroup">
                            <p:stCondLst>
                              <p:cond delay="110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63613" y="765175"/>
            <a:ext cx="7848600" cy="5262563"/>
          </a:xfrm>
          <a:prstGeom prst="rect">
            <a:avLst/>
          </a:prstGeom>
        </p:spPr>
        <p:txBody>
          <a:bodyPr>
            <a:spAutoFit/>
          </a:bodyPr>
          <a:lstStyle/>
          <a:p>
            <a:pPr>
              <a:spcBef>
                <a:spcPts val="1800"/>
              </a:spcBef>
              <a:spcAft>
                <a:spcPts val="0"/>
              </a:spcAft>
              <a:defRPr/>
            </a:pPr>
            <a:r>
              <a:rPr lang="en-GB" sz="3600" b="1" dirty="0" err="1">
                <a:latin typeface="Century Gothic" pitchFamily="34" charset="0"/>
                <a:ea typeface="+mn-ea"/>
                <a:cs typeface="+mn-cs"/>
              </a:rPr>
              <a:t>Dans</a:t>
            </a:r>
            <a:r>
              <a:rPr lang="en-GB" sz="3600" b="1" dirty="0">
                <a:latin typeface="Century Gothic" pitchFamily="34" charset="0"/>
                <a:ea typeface="+mn-ea"/>
                <a:cs typeface="+mn-cs"/>
              </a:rPr>
              <a:t> </a:t>
            </a:r>
            <a:r>
              <a:rPr lang="en-GB" sz="3600" b="1" dirty="0" err="1">
                <a:latin typeface="Century Gothic" pitchFamily="34" charset="0"/>
                <a:ea typeface="+mn-ea"/>
                <a:cs typeface="+mn-cs"/>
              </a:rPr>
              <a:t>ces</a:t>
            </a:r>
            <a:r>
              <a:rPr lang="en-GB" sz="3600" b="1" dirty="0">
                <a:latin typeface="Century Gothic" pitchFamily="34" charset="0"/>
                <a:ea typeface="+mn-ea"/>
                <a:cs typeface="+mn-cs"/>
              </a:rPr>
              <a:t> </a:t>
            </a:r>
            <a:r>
              <a:rPr lang="en-GB" sz="3600" b="1" dirty="0" err="1">
                <a:latin typeface="Century Gothic" pitchFamily="34" charset="0"/>
                <a:ea typeface="+mn-ea"/>
                <a:cs typeface="+mn-cs"/>
              </a:rPr>
              <a:t>leçons</a:t>
            </a:r>
            <a:r>
              <a:rPr lang="en-GB" sz="3600" b="1" dirty="0">
                <a:latin typeface="Century Gothic" pitchFamily="34" charset="0"/>
                <a:ea typeface="+mn-ea"/>
                <a:cs typeface="+mn-cs"/>
              </a:rPr>
              <a:t> </a:t>
            </a:r>
            <a:r>
              <a:rPr lang="en-GB" sz="3600" b="1" dirty="0" err="1">
                <a:latin typeface="Century Gothic" pitchFamily="34" charset="0"/>
                <a:ea typeface="+mn-ea"/>
                <a:cs typeface="+mn-cs"/>
              </a:rPr>
              <a:t>tu</a:t>
            </a:r>
            <a:r>
              <a:rPr lang="en-GB" sz="3600" b="1" dirty="0">
                <a:latin typeface="Century Gothic" pitchFamily="34" charset="0"/>
                <a:ea typeface="+mn-ea"/>
                <a:cs typeface="+mn-cs"/>
              </a:rPr>
              <a:t> vas:</a:t>
            </a:r>
          </a:p>
          <a:p>
            <a:pPr>
              <a:spcBef>
                <a:spcPts val="1800"/>
              </a:spcBef>
              <a:spcAft>
                <a:spcPts val="0"/>
              </a:spcAft>
              <a:defRPr/>
            </a:pPr>
            <a:r>
              <a:rPr lang="en-GB" sz="3000" b="1" dirty="0">
                <a:solidFill>
                  <a:srgbClr val="008EC0"/>
                </a:solidFill>
                <a:latin typeface="Century Gothic" pitchFamily="34" charset="0"/>
                <a:ea typeface="+mn-ea"/>
                <a:cs typeface="+mn-cs"/>
              </a:rPr>
              <a:t>Respiration : </a:t>
            </a:r>
            <a:endParaRPr lang="en-GB" sz="3000" b="1" dirty="0">
              <a:solidFill>
                <a:srgbClr val="008EC0"/>
              </a:solidFill>
              <a:latin typeface="Century Gothic" pitchFamily="34" charset="0"/>
              <a:ea typeface="+mn-ea"/>
              <a:cs typeface="+mn-cs"/>
            </a:endParaRPr>
          </a:p>
          <a:p>
            <a:pPr marL="457200" indent="-457200">
              <a:spcBef>
                <a:spcPts val="0"/>
              </a:spcBef>
              <a:spcAft>
                <a:spcPts val="0"/>
              </a:spcAft>
              <a:buClr>
                <a:srgbClr val="00A1DA"/>
              </a:buClr>
              <a:buSzPct val="60000"/>
              <a:buFont typeface="Wingdings 2" pitchFamily="18" charset="2"/>
              <a:buChar char=""/>
              <a:defRPr/>
            </a:pPr>
            <a:r>
              <a:rPr lang="en-GB" sz="3000" dirty="0" err="1">
                <a:latin typeface="Century Gothic" pitchFamily="34" charset="0"/>
                <a:ea typeface="+mn-ea"/>
                <a:cs typeface="+mn-cs"/>
              </a:rPr>
              <a:t>Montrer</a:t>
            </a:r>
            <a:r>
              <a:rPr lang="en-GB" sz="3000" dirty="0">
                <a:latin typeface="Century Gothic" pitchFamily="34" charset="0"/>
                <a:ea typeface="+mn-ea"/>
                <a:cs typeface="+mn-cs"/>
              </a:rPr>
              <a:t> comment </a:t>
            </a:r>
            <a:r>
              <a:rPr lang="en-GB" sz="3000" dirty="0" err="1">
                <a:latin typeface="Century Gothic" pitchFamily="34" charset="0"/>
                <a:ea typeface="+mn-ea"/>
                <a:cs typeface="+mn-cs"/>
              </a:rPr>
              <a:t>l’asthme</a:t>
            </a:r>
            <a:r>
              <a:rPr lang="en-GB" sz="3000" dirty="0">
                <a:latin typeface="Century Gothic" pitchFamily="34" charset="0"/>
                <a:ea typeface="+mn-ea"/>
                <a:cs typeface="+mn-cs"/>
              </a:rPr>
              <a:t> </a:t>
            </a:r>
            <a:r>
              <a:rPr lang="en-GB" sz="3000" dirty="0" err="1">
                <a:latin typeface="Century Gothic" pitchFamily="34" charset="0"/>
                <a:ea typeface="+mn-ea"/>
                <a:cs typeface="+mn-cs"/>
              </a:rPr>
              <a:t>affecte</a:t>
            </a:r>
            <a:r>
              <a:rPr lang="en-GB" sz="3000" dirty="0">
                <a:latin typeface="Century Gothic" pitchFamily="34" charset="0"/>
                <a:ea typeface="+mn-ea"/>
                <a:cs typeface="+mn-cs"/>
              </a:rPr>
              <a:t> les </a:t>
            </a:r>
            <a:r>
              <a:rPr lang="en-GB" sz="3000" dirty="0" err="1">
                <a:latin typeface="Century Gothic" pitchFamily="34" charset="0"/>
                <a:ea typeface="+mn-ea"/>
                <a:cs typeface="+mn-cs"/>
              </a:rPr>
              <a:t>échanges</a:t>
            </a:r>
            <a:r>
              <a:rPr lang="en-GB" sz="3000" dirty="0">
                <a:latin typeface="Century Gothic" pitchFamily="34" charset="0"/>
                <a:ea typeface="+mn-ea"/>
                <a:cs typeface="+mn-cs"/>
              </a:rPr>
              <a:t> </a:t>
            </a:r>
            <a:r>
              <a:rPr lang="en-GB" sz="3000" dirty="0" err="1">
                <a:latin typeface="Century Gothic" pitchFamily="34" charset="0"/>
                <a:ea typeface="+mn-ea"/>
                <a:cs typeface="+mn-cs"/>
              </a:rPr>
              <a:t>gazeux</a:t>
            </a:r>
            <a:endParaRPr lang="en-GB" sz="3000" dirty="0">
              <a:latin typeface="Century Gothic" pitchFamily="34" charset="0"/>
              <a:ea typeface="+mn-ea"/>
              <a:cs typeface="+mn-cs"/>
            </a:endParaRPr>
          </a:p>
          <a:p>
            <a:pPr>
              <a:spcBef>
                <a:spcPts val="1800"/>
              </a:spcBef>
              <a:spcAft>
                <a:spcPts val="0"/>
              </a:spcAft>
              <a:defRPr/>
            </a:pPr>
            <a:r>
              <a:rPr lang="en-GB" sz="3000" b="1" dirty="0" err="1">
                <a:solidFill>
                  <a:schemeClr val="accent3">
                    <a:lumMod val="40000"/>
                    <a:lumOff val="60000"/>
                  </a:schemeClr>
                </a:solidFill>
                <a:latin typeface="Century Gothic" pitchFamily="34" charset="0"/>
                <a:ea typeface="+mn-ea"/>
                <a:cs typeface="+mn-cs"/>
              </a:rPr>
              <a:t>Prendre</a:t>
            </a:r>
            <a:r>
              <a:rPr lang="en-GB" sz="3000" b="1" dirty="0">
                <a:solidFill>
                  <a:schemeClr val="accent3">
                    <a:lumMod val="40000"/>
                    <a:lumOff val="60000"/>
                  </a:schemeClr>
                </a:solidFill>
                <a:latin typeface="Century Gothic" pitchFamily="34" charset="0"/>
                <a:ea typeface="+mn-ea"/>
                <a:cs typeface="+mn-cs"/>
              </a:rPr>
              <a:t> en </a:t>
            </a:r>
            <a:r>
              <a:rPr lang="en-GB" sz="3000" b="1" dirty="0" err="1">
                <a:solidFill>
                  <a:schemeClr val="accent3">
                    <a:lumMod val="40000"/>
                    <a:lumOff val="60000"/>
                  </a:schemeClr>
                </a:solidFill>
                <a:latin typeface="Century Gothic" pitchFamily="34" charset="0"/>
                <a:ea typeface="+mn-ea"/>
                <a:cs typeface="+mn-cs"/>
              </a:rPr>
              <a:t>compte</a:t>
            </a:r>
            <a:r>
              <a:rPr lang="en-GB" sz="3000" b="1" dirty="0">
                <a:solidFill>
                  <a:schemeClr val="accent3">
                    <a:lumMod val="40000"/>
                    <a:lumOff val="60000"/>
                  </a:schemeClr>
                </a:solidFill>
                <a:latin typeface="Century Gothic" pitchFamily="34" charset="0"/>
                <a:ea typeface="+mn-ea"/>
                <a:cs typeface="+mn-cs"/>
              </a:rPr>
              <a:t> </a:t>
            </a:r>
            <a:r>
              <a:rPr lang="en-GB" sz="3000" b="1" dirty="0" err="1">
                <a:solidFill>
                  <a:schemeClr val="accent3">
                    <a:lumMod val="40000"/>
                    <a:lumOff val="60000"/>
                  </a:schemeClr>
                </a:solidFill>
                <a:latin typeface="Century Gothic" pitchFamily="34" charset="0"/>
                <a:ea typeface="+mn-ea"/>
                <a:cs typeface="+mn-cs"/>
              </a:rPr>
              <a:t>différents</a:t>
            </a:r>
            <a:r>
              <a:rPr lang="en-GB" sz="3000" b="1" dirty="0">
                <a:solidFill>
                  <a:schemeClr val="accent3">
                    <a:lumMod val="40000"/>
                    <a:lumOff val="60000"/>
                  </a:schemeClr>
                </a:solidFill>
                <a:latin typeface="Century Gothic" pitchFamily="34" charset="0"/>
                <a:ea typeface="+mn-ea"/>
                <a:cs typeface="+mn-cs"/>
              </a:rPr>
              <a:t> points de </a:t>
            </a:r>
            <a:r>
              <a:rPr lang="en-GB" sz="3000" b="1" dirty="0" err="1">
                <a:solidFill>
                  <a:schemeClr val="accent3">
                    <a:lumMod val="40000"/>
                    <a:lumOff val="60000"/>
                  </a:schemeClr>
                </a:solidFill>
                <a:latin typeface="Century Gothic" pitchFamily="34" charset="0"/>
                <a:ea typeface="+mn-ea"/>
                <a:cs typeface="+mn-cs"/>
              </a:rPr>
              <a:t>vue</a:t>
            </a:r>
            <a:r>
              <a:rPr lang="en-GB" sz="3000" b="1" dirty="0">
                <a:solidFill>
                  <a:schemeClr val="accent3">
                    <a:lumMod val="40000"/>
                    <a:lumOff val="60000"/>
                  </a:schemeClr>
                </a:solidFill>
                <a:latin typeface="Century Gothic" pitchFamily="34" charset="0"/>
                <a:ea typeface="+mn-ea"/>
                <a:cs typeface="+mn-cs"/>
              </a:rPr>
              <a:t> : </a:t>
            </a:r>
          </a:p>
          <a:p>
            <a:pPr marL="457200" indent="-457200">
              <a:spcBef>
                <a:spcPts val="0"/>
              </a:spcBef>
              <a:spcAft>
                <a:spcPts val="0"/>
              </a:spcAft>
              <a:buClr>
                <a:schemeClr val="accent3">
                  <a:lumMod val="40000"/>
                  <a:lumOff val="60000"/>
                </a:schemeClr>
              </a:buClr>
              <a:buSzPct val="60000"/>
              <a:buFont typeface="Wingdings 2" pitchFamily="18" charset="2"/>
              <a:buChar char=""/>
              <a:defRPr/>
            </a:pPr>
            <a:r>
              <a:rPr lang="en-GB" sz="3000" dirty="0" err="1">
                <a:solidFill>
                  <a:schemeClr val="bg1">
                    <a:lumMod val="75000"/>
                  </a:schemeClr>
                </a:solidFill>
                <a:latin typeface="Century Gothic" pitchFamily="34" charset="0"/>
                <a:ea typeface="+mn-ea"/>
                <a:cs typeface="+mn-cs"/>
              </a:rPr>
              <a:t>Apprendre</a:t>
            </a:r>
            <a:r>
              <a:rPr lang="en-GB" sz="3000" dirty="0">
                <a:solidFill>
                  <a:schemeClr val="bg1">
                    <a:lumMod val="75000"/>
                  </a:schemeClr>
                </a:solidFill>
                <a:latin typeface="Century Gothic" pitchFamily="34" charset="0"/>
                <a:ea typeface="+mn-ea"/>
                <a:cs typeface="+mn-cs"/>
              </a:rPr>
              <a:t> quatre types de </a:t>
            </a:r>
            <a:r>
              <a:rPr lang="en-GB" sz="3000" dirty="0" err="1">
                <a:solidFill>
                  <a:schemeClr val="bg1">
                    <a:lumMod val="75000"/>
                  </a:schemeClr>
                </a:solidFill>
                <a:latin typeface="Century Gothic" pitchFamily="34" charset="0"/>
                <a:ea typeface="+mn-ea"/>
                <a:cs typeface="+mn-cs"/>
              </a:rPr>
              <a:t>réflexions</a:t>
            </a:r>
            <a:r>
              <a:rPr lang="en-GB" sz="3000" dirty="0">
                <a:solidFill>
                  <a:schemeClr val="bg1">
                    <a:lumMod val="75000"/>
                  </a:schemeClr>
                </a:solidFill>
                <a:latin typeface="Century Gothic" pitchFamily="34" charset="0"/>
                <a:ea typeface="+mn-ea"/>
                <a:cs typeface="+mn-cs"/>
              </a:rPr>
              <a:t> </a:t>
            </a:r>
            <a:r>
              <a:rPr lang="en-GB" sz="3000" dirty="0" err="1">
                <a:solidFill>
                  <a:schemeClr val="bg1">
                    <a:lumMod val="75000"/>
                  </a:schemeClr>
                </a:solidFill>
                <a:latin typeface="Century Gothic" pitchFamily="34" charset="0"/>
                <a:ea typeface="+mn-ea"/>
                <a:cs typeface="+mn-cs"/>
              </a:rPr>
              <a:t>éthiques</a:t>
            </a:r>
            <a:r>
              <a:rPr lang="en-GB" sz="3000" dirty="0">
                <a:solidFill>
                  <a:schemeClr val="bg1">
                    <a:lumMod val="75000"/>
                  </a:schemeClr>
                </a:solidFill>
                <a:latin typeface="Century Gothic" pitchFamily="34" charset="0"/>
                <a:ea typeface="+mn-ea"/>
                <a:cs typeface="+mn-cs"/>
              </a:rPr>
              <a:t> pour </a:t>
            </a:r>
            <a:r>
              <a:rPr lang="en-GB" sz="3000" dirty="0" err="1">
                <a:solidFill>
                  <a:schemeClr val="bg1">
                    <a:lumMod val="75000"/>
                  </a:schemeClr>
                </a:solidFill>
                <a:latin typeface="Century Gothic" pitchFamily="34" charset="0"/>
                <a:ea typeface="+mn-ea"/>
                <a:cs typeface="+mn-cs"/>
              </a:rPr>
              <a:t>prendre</a:t>
            </a:r>
            <a:r>
              <a:rPr lang="en-GB" sz="3000" dirty="0">
                <a:solidFill>
                  <a:schemeClr val="bg1">
                    <a:lumMod val="75000"/>
                  </a:schemeClr>
                </a:solidFill>
                <a:latin typeface="Century Gothic" pitchFamily="34" charset="0"/>
                <a:ea typeface="+mn-ea"/>
                <a:cs typeface="+mn-cs"/>
              </a:rPr>
              <a:t> des </a:t>
            </a:r>
            <a:r>
              <a:rPr lang="en-GB" sz="3000" dirty="0" err="1">
                <a:solidFill>
                  <a:schemeClr val="bg1">
                    <a:lumMod val="75000"/>
                  </a:schemeClr>
                </a:solidFill>
                <a:latin typeface="Century Gothic" pitchFamily="34" charset="0"/>
                <a:ea typeface="+mn-ea"/>
                <a:cs typeface="+mn-cs"/>
              </a:rPr>
              <a:t>décisions</a:t>
            </a:r>
            <a:endParaRPr lang="en-GB" sz="3000" dirty="0">
              <a:solidFill>
                <a:schemeClr val="bg1">
                  <a:lumMod val="75000"/>
                </a:schemeClr>
              </a:solidFill>
              <a:latin typeface="Century Gothic" pitchFamily="34" charset="0"/>
              <a:ea typeface="+mn-ea"/>
              <a:cs typeface="+mn-cs"/>
            </a:endParaRPr>
          </a:p>
          <a:p>
            <a:pPr>
              <a:spcBef>
                <a:spcPts val="0"/>
              </a:spcBef>
              <a:spcAft>
                <a:spcPts val="0"/>
              </a:spcAft>
              <a:defRPr/>
            </a:pPr>
            <a:r>
              <a:rPr lang="en-GB" sz="3000" dirty="0">
                <a:solidFill>
                  <a:schemeClr val="bg1">
                    <a:lumMod val="75000"/>
                  </a:schemeClr>
                </a:solidFill>
                <a:latin typeface="Century Gothic" pitchFamily="34" charset="0"/>
                <a:ea typeface="+mn-ea"/>
                <a:cs typeface="+mn-cs"/>
              </a:rPr>
              <a:t>     – </a:t>
            </a:r>
            <a:r>
              <a:rPr lang="en-GB" sz="3000" dirty="0" err="1">
                <a:solidFill>
                  <a:schemeClr val="bg1">
                    <a:lumMod val="75000"/>
                  </a:schemeClr>
                </a:solidFill>
                <a:latin typeface="Century Gothic" pitchFamily="34" charset="0"/>
                <a:ea typeface="+mn-ea"/>
                <a:cs typeface="+mn-cs"/>
              </a:rPr>
              <a:t>utilitarisme</a:t>
            </a:r>
            <a:r>
              <a:rPr lang="en-GB" sz="3000" dirty="0">
                <a:solidFill>
                  <a:schemeClr val="bg1">
                    <a:lumMod val="75000"/>
                  </a:schemeClr>
                </a:solidFill>
                <a:latin typeface="Century Gothic" pitchFamily="34" charset="0"/>
                <a:ea typeface="+mn-ea"/>
                <a:cs typeface="+mn-cs"/>
              </a:rPr>
              <a:t>		– </a:t>
            </a:r>
            <a:r>
              <a:rPr lang="en-GB" sz="3000" dirty="0" err="1">
                <a:solidFill>
                  <a:schemeClr val="bg1">
                    <a:lumMod val="75000"/>
                  </a:schemeClr>
                </a:solidFill>
                <a:latin typeface="Century Gothic" pitchFamily="34" charset="0"/>
                <a:ea typeface="+mn-ea"/>
                <a:cs typeface="+mn-cs"/>
              </a:rPr>
              <a:t>vertus</a:t>
            </a:r>
            <a:endParaRPr lang="en-GB" sz="3000" dirty="0">
              <a:solidFill>
                <a:schemeClr val="bg1">
                  <a:lumMod val="75000"/>
                </a:schemeClr>
              </a:solidFill>
              <a:latin typeface="Century Gothic" pitchFamily="34" charset="0"/>
              <a:ea typeface="+mn-ea"/>
              <a:cs typeface="+mn-cs"/>
            </a:endParaRPr>
          </a:p>
          <a:p>
            <a:pPr>
              <a:spcBef>
                <a:spcPts val="0"/>
              </a:spcBef>
              <a:spcAft>
                <a:spcPts val="0"/>
              </a:spcAft>
              <a:defRPr/>
            </a:pPr>
            <a:r>
              <a:rPr lang="en-GB" sz="3000" dirty="0">
                <a:solidFill>
                  <a:schemeClr val="bg1">
                    <a:lumMod val="75000"/>
                  </a:schemeClr>
                </a:solidFill>
                <a:latin typeface="Century Gothic" pitchFamily="34" charset="0"/>
                <a:ea typeface="+mn-ea"/>
                <a:cs typeface="+mn-cs"/>
              </a:rPr>
              <a:t>     – droits et devoirs	– </a:t>
            </a:r>
            <a:r>
              <a:rPr lang="en-GB" sz="3000" dirty="0" err="1">
                <a:solidFill>
                  <a:schemeClr val="bg1">
                    <a:lumMod val="75000"/>
                  </a:schemeClr>
                </a:solidFill>
                <a:latin typeface="Century Gothic" pitchFamily="34" charset="0"/>
                <a:ea typeface="+mn-ea"/>
                <a:cs typeface="+mn-cs"/>
              </a:rPr>
              <a:t>empathie</a:t>
            </a:r>
            <a:endParaRPr lang="en-GB" sz="3000" dirty="0">
              <a:solidFill>
                <a:schemeClr val="bg1">
                  <a:lumMod val="75000"/>
                </a:schemeClr>
              </a:solidFill>
              <a:latin typeface="Century Gothic" pitchFamily="34" charset="0"/>
              <a:ea typeface="+mn-ea"/>
              <a:cs typeface="+mn-cs"/>
            </a:endParaRPr>
          </a:p>
        </p:txBody>
      </p:sp>
      <p:sp>
        <p:nvSpPr>
          <p:cNvPr id="15363" name="Rectangle 9"/>
          <p:cNvSpPr>
            <a:spLocks noChangeArrowheads="1"/>
          </p:cNvSpPr>
          <p:nvPr/>
        </p:nvSpPr>
        <p:spPr bwMode="auto">
          <a:xfrm>
            <a:off x="6043613" y="6161088"/>
            <a:ext cx="2706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89E2A"/>
                </a:solidFill>
                <a:latin typeface="Century Gothic" charset="0"/>
              </a:rPr>
              <a:t>Démarche scientifique</a:t>
            </a:r>
            <a:endParaRPr lang="en-GB" altLang="x-none">
              <a:solidFill>
                <a:srgbClr val="389E2A"/>
              </a:solidFill>
            </a:endParaRPr>
          </a:p>
        </p:txBody>
      </p:sp>
      <p:sp>
        <p:nvSpPr>
          <p:cNvPr id="15364" name="Rectangle 10"/>
          <p:cNvSpPr>
            <a:spLocks noChangeArrowheads="1"/>
          </p:cNvSpPr>
          <p:nvPr/>
        </p:nvSpPr>
        <p:spPr bwMode="auto">
          <a:xfrm>
            <a:off x="3779838" y="6169025"/>
            <a:ext cx="133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008EC0"/>
                </a:solidFill>
                <a:latin typeface="Century Gothic" charset="0"/>
              </a:rPr>
              <a:t>Notion clé</a:t>
            </a:r>
            <a:endParaRPr lang="en-GB" altLang="x-none">
              <a:solidFill>
                <a:srgbClr val="008EC0"/>
              </a:solidFill>
            </a:endParaRPr>
          </a:p>
        </p:txBody>
      </p:sp>
      <p:pic>
        <p:nvPicPr>
          <p:cNvPr id="12" name="Picture 11" descr="citiz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6092825"/>
            <a:ext cx="555625" cy="5095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6105525"/>
            <a:ext cx="647700" cy="4968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3"/>
          <p:cNvSpPr>
            <a:spLocks noChangeArrowheads="1"/>
          </p:cNvSpPr>
          <p:nvPr/>
        </p:nvSpPr>
        <p:spPr bwMode="auto">
          <a:xfrm>
            <a:off x="3276600" y="1652588"/>
            <a:ext cx="1354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FF0000"/>
                </a:solidFill>
                <a:latin typeface="Century Gothic" charset="0"/>
              </a:rPr>
              <a:t>Leçon n° 1</a:t>
            </a:r>
            <a:endParaRPr lang="en-GB" altLang="x-none">
              <a:solidFill>
                <a:srgbClr val="FF0000"/>
              </a:solidFill>
            </a:endParaRPr>
          </a:p>
        </p:txBody>
      </p:sp>
      <p:sp>
        <p:nvSpPr>
          <p:cNvPr id="15" name="Rectangle 14"/>
          <p:cNvSpPr/>
          <p:nvPr/>
        </p:nvSpPr>
        <p:spPr>
          <a:xfrm>
            <a:off x="2286000" y="3733800"/>
            <a:ext cx="1290638" cy="369888"/>
          </a:xfrm>
          <a:prstGeom prst="rect">
            <a:avLst/>
          </a:prstGeom>
        </p:spPr>
        <p:txBody>
          <a:bodyPr wrap="none" anchor="ctr">
            <a:spAutoFit/>
          </a:bodyPr>
          <a:lstStyle/>
          <a:p>
            <a:pPr fontAlgn="auto">
              <a:spcBef>
                <a:spcPts val="0"/>
              </a:spcBef>
              <a:spcAft>
                <a:spcPts val="0"/>
              </a:spcAft>
              <a:defRPr/>
            </a:pPr>
            <a:r>
              <a:rPr lang="en-GB" b="1" dirty="0" err="1">
                <a:solidFill>
                  <a:schemeClr val="accent2">
                    <a:lumMod val="20000"/>
                    <a:lumOff val="80000"/>
                  </a:schemeClr>
                </a:solidFill>
                <a:latin typeface="Century Gothic" pitchFamily="34" charset="0"/>
                <a:ea typeface="+mn-ea"/>
                <a:cs typeface="+mn-cs"/>
              </a:rPr>
              <a:t>Leçon</a:t>
            </a:r>
            <a:r>
              <a:rPr lang="en-GB" b="1" dirty="0">
                <a:solidFill>
                  <a:schemeClr val="accent2">
                    <a:lumMod val="20000"/>
                    <a:lumOff val="80000"/>
                  </a:schemeClr>
                </a:solidFill>
                <a:latin typeface="Century Gothic" pitchFamily="34" charset="0"/>
                <a:ea typeface="+mn-ea"/>
                <a:cs typeface="+mn-cs"/>
              </a:rPr>
              <a:t> n°2</a:t>
            </a:r>
            <a:endParaRPr lang="en-GB" dirty="0">
              <a:solidFill>
                <a:schemeClr val="accent2">
                  <a:lumMod val="20000"/>
                  <a:lumOff val="80000"/>
                </a:schemeClr>
              </a:solidFill>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print"/>
          <a:srcRect/>
          <a:stretch>
            <a:fillRect/>
          </a:stretch>
        </p:blipFill>
        <p:spPr bwMode="auto">
          <a:xfrm>
            <a:off x="2843808" y="4365104"/>
            <a:ext cx="3486278" cy="2328292"/>
          </a:xfrm>
          <a:prstGeom prst="rect">
            <a:avLst/>
          </a:prstGeom>
          <a:noFill/>
          <a:ln w="9525">
            <a:noFill/>
            <a:miter lim="800000"/>
            <a:headEnd/>
            <a:tailEnd/>
          </a:ln>
          <a:effectLst>
            <a:softEdge rad="63500"/>
          </a:effectLst>
        </p:spPr>
      </p:pic>
      <p:sp>
        <p:nvSpPr>
          <p:cNvPr id="32" name="Down Arrow 31"/>
          <p:cNvSpPr/>
          <p:nvPr/>
        </p:nvSpPr>
        <p:spPr>
          <a:xfrm>
            <a:off x="3924300" y="3573463"/>
            <a:ext cx="287338" cy="863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34" name="Down Arrow 33"/>
          <p:cNvSpPr/>
          <p:nvPr/>
        </p:nvSpPr>
        <p:spPr>
          <a:xfrm>
            <a:off x="4932363" y="3573463"/>
            <a:ext cx="287337" cy="8636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1" name="TextBox 40"/>
          <p:cNvSpPr txBox="1">
            <a:spLocks noChangeArrowheads="1"/>
          </p:cNvSpPr>
          <p:nvPr/>
        </p:nvSpPr>
        <p:spPr bwMode="auto">
          <a:xfrm>
            <a:off x="250825" y="4581525"/>
            <a:ext cx="26654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b="1">
                <a:solidFill>
                  <a:srgbClr val="C00000"/>
                </a:solidFill>
                <a:latin typeface="Century Gothic" charset="0"/>
              </a:rPr>
              <a:t>Signeras-tu la pétition ?</a:t>
            </a:r>
            <a:endParaRPr lang="en-GB" altLang="x-none" sz="2800" b="1">
              <a:latin typeface="Century Gothic" charset="0"/>
            </a:endParaRPr>
          </a:p>
        </p:txBody>
      </p:sp>
      <p:sp>
        <p:nvSpPr>
          <p:cNvPr id="16390" name="TextBox 43"/>
          <p:cNvSpPr txBox="1">
            <a:spLocks noChangeArrowheads="1"/>
          </p:cNvSpPr>
          <p:nvPr/>
        </p:nvSpPr>
        <p:spPr bwMode="auto">
          <a:xfrm>
            <a:off x="2124075" y="263525"/>
            <a:ext cx="47513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latin typeface="Century Gothic" charset="0"/>
              </a:rPr>
              <a:t>Comment vas-tu </a:t>
            </a:r>
            <a:r>
              <a:rPr lang="en-GB" altLang="x-none" sz="3200" b="1">
                <a:latin typeface="Century Gothic" charset="0"/>
              </a:rPr>
              <a:t>prendre une décision </a:t>
            </a:r>
            <a:r>
              <a:rPr lang="en-GB" altLang="x-none" sz="3200">
                <a:latin typeface="Century Gothic" charset="0"/>
              </a:rPr>
              <a:t>?</a:t>
            </a:r>
          </a:p>
        </p:txBody>
      </p:sp>
      <p:sp>
        <p:nvSpPr>
          <p:cNvPr id="46" name="Rectangle 45"/>
          <p:cNvSpPr/>
          <p:nvPr/>
        </p:nvSpPr>
        <p:spPr>
          <a:xfrm>
            <a:off x="0" y="6489700"/>
            <a:ext cx="3060700" cy="395288"/>
          </a:xfrm>
          <a:prstGeom prst="rect">
            <a:avLst/>
          </a:prstGeom>
          <a:solidFill>
            <a:srgbClr val="C0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Rectangle 46"/>
          <p:cNvSpPr/>
          <p:nvPr/>
        </p:nvSpPr>
        <p:spPr>
          <a:xfrm>
            <a:off x="30591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Rectangle 47"/>
          <p:cNvSpPr/>
          <p:nvPr/>
        </p:nvSpPr>
        <p:spPr>
          <a:xfrm>
            <a:off x="61198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94" name="TextBox 48"/>
          <p:cNvSpPr txBox="1">
            <a:spLocks noChangeArrowheads="1"/>
          </p:cNvSpPr>
          <p:nvPr/>
        </p:nvSpPr>
        <p:spPr bwMode="auto">
          <a:xfrm>
            <a:off x="34925" y="6453188"/>
            <a:ext cx="3024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S’engager</a:t>
            </a:r>
          </a:p>
          <a:p>
            <a:pPr algn="ctr"/>
            <a:endParaRPr lang="en-GB" altLang="x-none" sz="2400" b="1">
              <a:solidFill>
                <a:schemeClr val="bg1"/>
              </a:solidFill>
              <a:latin typeface="Century Gothic" charset="0"/>
            </a:endParaRPr>
          </a:p>
        </p:txBody>
      </p:sp>
      <p:sp>
        <p:nvSpPr>
          <p:cNvPr id="16395" name="TextBox 49"/>
          <p:cNvSpPr txBox="1">
            <a:spLocks noChangeArrowheads="1"/>
          </p:cNvSpPr>
          <p:nvPr/>
        </p:nvSpPr>
        <p:spPr bwMode="auto">
          <a:xfrm>
            <a:off x="3059113" y="6453188"/>
            <a:ext cx="3025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Analyser</a:t>
            </a:r>
          </a:p>
        </p:txBody>
      </p:sp>
      <p:sp>
        <p:nvSpPr>
          <p:cNvPr id="16396" name="TextBox 50"/>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Evaluer</a:t>
            </a:r>
          </a:p>
        </p:txBody>
      </p:sp>
      <p:grpSp>
        <p:nvGrpSpPr>
          <p:cNvPr id="2" name="Group 36"/>
          <p:cNvGrpSpPr>
            <a:grpSpLocks/>
          </p:cNvGrpSpPr>
          <p:nvPr/>
        </p:nvGrpSpPr>
        <p:grpSpPr bwMode="auto">
          <a:xfrm>
            <a:off x="4640263" y="1628775"/>
            <a:ext cx="4179887" cy="2117725"/>
            <a:chOff x="4639978" y="1628800"/>
            <a:chExt cx="4180494" cy="2117849"/>
          </a:xfrm>
        </p:grpSpPr>
        <p:sp>
          <p:nvSpPr>
            <p:cNvPr id="24" name="Rounded Rectangle 23"/>
            <p:cNvSpPr/>
            <p:nvPr/>
          </p:nvSpPr>
          <p:spPr>
            <a:xfrm>
              <a:off x="4676495" y="1658965"/>
              <a:ext cx="4139214" cy="2087684"/>
            </a:xfrm>
            <a:prstGeom prst="roundRect">
              <a:avLst>
                <a:gd name="adj" fmla="val 8999"/>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06" name="TextBox 25"/>
            <p:cNvSpPr txBox="1">
              <a:spLocks noChangeArrowheads="1"/>
            </p:cNvSpPr>
            <p:nvPr/>
          </p:nvSpPr>
          <p:spPr bwMode="auto">
            <a:xfrm>
              <a:off x="4639978" y="2882553"/>
              <a:ext cx="41764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rgbClr val="C00000"/>
                  </a:solidFill>
                  <a:latin typeface="Century Gothic" charset="0"/>
                </a:rPr>
                <a:t>Les tests sur les animaux sont-ils justifiés ou non ?</a:t>
              </a:r>
              <a:endParaRPr lang="en-GB" altLang="x-none" sz="2400" b="1">
                <a:solidFill>
                  <a:srgbClr val="C00000"/>
                </a:solidFill>
              </a:endParaRPr>
            </a:p>
          </p:txBody>
        </p:sp>
        <p:sp>
          <p:nvSpPr>
            <p:cNvPr id="16407" name="TextBox 26"/>
            <p:cNvSpPr txBox="1">
              <a:spLocks noChangeArrowheads="1"/>
            </p:cNvSpPr>
            <p:nvPr/>
          </p:nvSpPr>
          <p:spPr bwMode="auto">
            <a:xfrm>
              <a:off x="4672323" y="1628800"/>
              <a:ext cx="4148149" cy="4616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Leçon n°2</a:t>
              </a:r>
            </a:p>
          </p:txBody>
        </p:sp>
        <p:sp>
          <p:nvSpPr>
            <p:cNvPr id="16408" name="TextBox 28"/>
            <p:cNvSpPr txBox="1">
              <a:spLocks noChangeArrowheads="1"/>
            </p:cNvSpPr>
            <p:nvPr/>
          </p:nvSpPr>
          <p:spPr bwMode="auto">
            <a:xfrm>
              <a:off x="4676490" y="2132856"/>
              <a:ext cx="41399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a:latin typeface="Century Gothic" charset="0"/>
                </a:rPr>
                <a:t>Utiliser la réflexion éthique</a:t>
              </a:r>
              <a:endParaRPr lang="en-GB" altLang="x-none" sz="2000" b="1">
                <a:latin typeface="Century Gothic" charset="0"/>
              </a:endParaRPr>
            </a:p>
          </p:txBody>
        </p:sp>
        <p:sp>
          <p:nvSpPr>
            <p:cNvPr id="16409" name="TextBox 29"/>
            <p:cNvSpPr txBox="1">
              <a:spLocks noChangeArrowheads="1"/>
            </p:cNvSpPr>
            <p:nvPr/>
          </p:nvSpPr>
          <p:spPr bwMode="auto">
            <a:xfrm>
              <a:off x="4694238" y="2474228"/>
              <a:ext cx="4104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a:latin typeface="Century Gothic" charset="0"/>
                </a:rPr>
                <a:t>pour répondre à la question</a:t>
              </a:r>
            </a:p>
          </p:txBody>
        </p:sp>
      </p:grpSp>
      <p:grpSp>
        <p:nvGrpSpPr>
          <p:cNvPr id="3" name="Group 35"/>
          <p:cNvGrpSpPr>
            <a:grpSpLocks/>
          </p:cNvGrpSpPr>
          <p:nvPr/>
        </p:nvGrpSpPr>
        <p:grpSpPr bwMode="auto">
          <a:xfrm>
            <a:off x="-58738" y="1628775"/>
            <a:ext cx="4824413" cy="2141538"/>
            <a:chOff x="-58290" y="1628800"/>
            <a:chExt cx="4824536" cy="2141369"/>
          </a:xfrm>
        </p:grpSpPr>
        <p:sp>
          <p:nvSpPr>
            <p:cNvPr id="43" name="Rounded Rectangle 42"/>
            <p:cNvSpPr/>
            <p:nvPr/>
          </p:nvSpPr>
          <p:spPr>
            <a:xfrm>
              <a:off x="284620" y="1658961"/>
              <a:ext cx="4138718" cy="2087397"/>
            </a:xfrm>
            <a:prstGeom prst="roundRect">
              <a:avLst>
                <a:gd name="adj" fmla="val 8999"/>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01" name="TextBox 20"/>
            <p:cNvSpPr txBox="1">
              <a:spLocks noChangeArrowheads="1"/>
            </p:cNvSpPr>
            <p:nvPr/>
          </p:nvSpPr>
          <p:spPr bwMode="auto">
            <a:xfrm>
              <a:off x="37511" y="2754506"/>
              <a:ext cx="46764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b="1">
                  <a:solidFill>
                    <a:srgbClr val="C00000"/>
                  </a:solidFill>
                  <a:latin typeface="Century Gothic" charset="0"/>
                </a:rPr>
                <a:t>Les tests sur les animaux sont-ils essentiels pour mettre au point un médicament ?</a:t>
              </a:r>
              <a:endParaRPr lang="en-GB" altLang="x-none" sz="2000" b="1">
                <a:solidFill>
                  <a:srgbClr val="C00000"/>
                </a:solidFill>
              </a:endParaRPr>
            </a:p>
          </p:txBody>
        </p:sp>
        <p:sp>
          <p:nvSpPr>
            <p:cNvPr id="16402" name="TextBox 21"/>
            <p:cNvSpPr txBox="1">
              <a:spLocks noChangeArrowheads="1"/>
            </p:cNvSpPr>
            <p:nvPr/>
          </p:nvSpPr>
          <p:spPr bwMode="auto">
            <a:xfrm>
              <a:off x="279835" y="1628800"/>
              <a:ext cx="4148149"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Leçon n°1</a:t>
              </a:r>
            </a:p>
          </p:txBody>
        </p:sp>
        <p:sp>
          <p:nvSpPr>
            <p:cNvPr id="16403" name="TextBox 22"/>
            <p:cNvSpPr txBox="1">
              <a:spLocks noChangeArrowheads="1"/>
            </p:cNvSpPr>
            <p:nvPr/>
          </p:nvSpPr>
          <p:spPr bwMode="auto">
            <a:xfrm>
              <a:off x="-58290" y="2090465"/>
              <a:ext cx="4824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a:latin typeface="Century Gothic" charset="0"/>
                </a:rPr>
                <a:t>Utiliser les</a:t>
              </a:r>
              <a:r>
                <a:rPr lang="en-GB" altLang="x-none" sz="2000" b="1">
                  <a:latin typeface="Century Gothic" charset="0"/>
                </a:rPr>
                <a:t> preuves scientifiques</a:t>
              </a:r>
            </a:p>
          </p:txBody>
        </p:sp>
        <p:sp>
          <p:nvSpPr>
            <p:cNvPr id="16404" name="TextBox 24"/>
            <p:cNvSpPr txBox="1">
              <a:spLocks noChangeArrowheads="1"/>
            </p:cNvSpPr>
            <p:nvPr/>
          </p:nvSpPr>
          <p:spPr bwMode="auto">
            <a:xfrm>
              <a:off x="323528" y="2394466"/>
              <a:ext cx="4104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a:latin typeface="Century Gothic" charset="0"/>
                </a:rPr>
                <a:t>pour répondre à la question</a:t>
              </a:r>
            </a:p>
          </p:txBody>
        </p:sp>
      </p:grpSp>
      <p:sp>
        <p:nvSpPr>
          <p:cNvPr id="39" name="TextBox 38"/>
          <p:cNvSpPr txBox="1">
            <a:spLocks noChangeArrowheads="1"/>
          </p:cNvSpPr>
          <p:nvPr/>
        </p:nvSpPr>
        <p:spPr bwMode="auto">
          <a:xfrm>
            <a:off x="6372225" y="4773613"/>
            <a:ext cx="2771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200"/>
              </a:spcBef>
            </a:pPr>
            <a:r>
              <a:rPr lang="en-GB" altLang="x-none" sz="3300" b="1">
                <a:latin typeface="Century Gothic" charset="0"/>
              </a:rPr>
              <a:t>Explique pourquoi</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2000"/>
                                        <p:tgtEl>
                                          <p:spTgt spid="2051"/>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2000"/>
                                        <p:tgtEl>
                                          <p:spTgt spid="41"/>
                                        </p:tgtEl>
                                      </p:cBhvr>
                                    </p:animEffect>
                                  </p:childTnLst>
                                </p:cTn>
                              </p:par>
                            </p:childTnLst>
                          </p:cTn>
                        </p:par>
                        <p:par>
                          <p:cTn id="20" fill="hold" nodeType="afterGroup">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1000"/>
                                        <p:tgtEl>
                                          <p:spTgt spid="32"/>
                                        </p:tgtEl>
                                      </p:cBhvr>
                                    </p:animEffect>
                                  </p:childTnLst>
                                </p:cTn>
                              </p:par>
                            </p:childTnLst>
                          </p:cTn>
                        </p:par>
                        <p:par>
                          <p:cTn id="24" fill="hold" nodeType="afterGroup">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0"/>
                                        <p:tgtEl>
                                          <p:spTgt spid="39"/>
                                        </p:tgtEl>
                                      </p:cBhvr>
                                    </p:animEffect>
                                  </p:childTnLst>
                                </p:cTn>
                              </p:par>
                            </p:childTnLst>
                          </p:cTn>
                        </p:par>
                        <p:par>
                          <p:cTn id="28" fill="hold" nodeType="afterGroup">
                            <p:stCondLst>
                              <p:cond delay="11000"/>
                            </p:stCondLst>
                            <p:childTnLst>
                              <p:par>
                                <p:cTn id="29" presetID="22" presetClass="entr" presetSubtype="1"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41"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7"/>
          <p:cNvGrpSpPr>
            <a:grpSpLocks/>
          </p:cNvGrpSpPr>
          <p:nvPr/>
        </p:nvGrpSpPr>
        <p:grpSpPr bwMode="auto">
          <a:xfrm>
            <a:off x="985838" y="4411663"/>
            <a:ext cx="5111750" cy="1296987"/>
            <a:chOff x="1259632" y="4437112"/>
            <a:chExt cx="5112568" cy="1296144"/>
          </a:xfrm>
        </p:grpSpPr>
        <p:sp>
          <p:nvSpPr>
            <p:cNvPr id="18" name="Rounded Rectangle 17"/>
            <p:cNvSpPr>
              <a:spLocks noChangeArrowheads="1"/>
            </p:cNvSpPr>
            <p:nvPr/>
          </p:nvSpPr>
          <p:spPr bwMode="auto">
            <a:xfrm>
              <a:off x="1259632" y="4437112"/>
              <a:ext cx="5112568" cy="1296144"/>
            </a:xfrm>
            <a:prstGeom prst="roundRect">
              <a:avLst>
                <a:gd name="adj" fmla="val 16667"/>
              </a:avLst>
            </a:prstGeom>
            <a:noFill/>
            <a:ln w="6350">
              <a:solidFill>
                <a:srgbClr val="EB9F15"/>
              </a:solidFill>
              <a:round/>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7429" name="Rectangle 12"/>
            <p:cNvSpPr>
              <a:spLocks noChangeArrowheads="1"/>
            </p:cNvSpPr>
            <p:nvPr/>
          </p:nvSpPr>
          <p:spPr bwMode="auto">
            <a:xfrm>
              <a:off x="1835257" y="4508103"/>
              <a:ext cx="4176464"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300">
                  <a:latin typeface="Century Gothic" charset="0"/>
                </a:rPr>
                <a:t>Découvrez les effets de l’asthme sur le corps et l’action des médicaments.</a:t>
              </a:r>
            </a:p>
          </p:txBody>
        </p:sp>
      </p:grpSp>
      <p:pic>
        <p:nvPicPr>
          <p:cNvPr id="2" name="Picture 1" descr="asthma child.png"/>
          <p:cNvPicPr>
            <a:picLocks noChangeAspect="1"/>
          </p:cNvPicPr>
          <p:nvPr/>
        </p:nvPicPr>
        <p:blipFill>
          <a:blip r:embed="rId4">
            <a:extLst>
              <a:ext uri="{28A0092B-C50C-407E-A947-70E740481C1C}">
                <a14:useLocalDpi xmlns:a14="http://schemas.microsoft.com/office/drawing/2010/main" val="0"/>
              </a:ext>
            </a:extLst>
          </a:blip>
          <a:srcRect r="3548"/>
          <a:stretch>
            <a:fillRect/>
          </a:stretch>
        </p:blipFill>
        <p:spPr bwMode="auto">
          <a:xfrm>
            <a:off x="5292725" y="1593850"/>
            <a:ext cx="3851275" cy="49164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79388" y="765175"/>
            <a:ext cx="751998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500">
                <a:latin typeface="Century Gothic" charset="0"/>
              </a:rPr>
              <a:t>Des milliers d’enfants sont asthmatiques.</a:t>
            </a:r>
          </a:p>
          <a:p>
            <a:r>
              <a:rPr lang="en-GB" altLang="x-none" sz="2500">
                <a:latin typeface="Century Gothic" charset="0"/>
              </a:rPr>
              <a:t>Les médicaments les soulagent mais ne sont pas toujours efficaces. Les scientifiques doivent mettre au point de nouveaux médicaments.</a:t>
            </a:r>
          </a:p>
        </p:txBody>
      </p:sp>
      <p:grpSp>
        <p:nvGrpSpPr>
          <p:cNvPr id="5" name="Group 20"/>
          <p:cNvGrpSpPr>
            <a:grpSpLocks/>
          </p:cNvGrpSpPr>
          <p:nvPr/>
        </p:nvGrpSpPr>
        <p:grpSpPr bwMode="auto">
          <a:xfrm>
            <a:off x="971550" y="2565400"/>
            <a:ext cx="4395788" cy="1439863"/>
            <a:chOff x="2052355" y="5373215"/>
            <a:chExt cx="4079287" cy="1845205"/>
          </a:xfrm>
        </p:grpSpPr>
        <p:sp>
          <p:nvSpPr>
            <p:cNvPr id="19" name="Rounded Rectangle 18"/>
            <p:cNvSpPr/>
            <p:nvPr/>
          </p:nvSpPr>
          <p:spPr>
            <a:xfrm>
              <a:off x="2052355" y="5373215"/>
              <a:ext cx="4009505" cy="1845205"/>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427" name="TextBox 19"/>
            <p:cNvSpPr txBox="1">
              <a:spLocks noChangeArrowheads="1"/>
            </p:cNvSpPr>
            <p:nvPr/>
          </p:nvSpPr>
          <p:spPr bwMode="auto">
            <a:xfrm>
              <a:off x="2186005" y="5376362"/>
              <a:ext cx="3945637" cy="169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a:solidFill>
                    <a:schemeClr val="bg1"/>
                  </a:solidFill>
                  <a:latin typeface="Century Gothic" charset="0"/>
                </a:rPr>
                <a:t>Les tests sur les animaux sont-ils une étape essentielle du développement de nouveaux médicaments contre l’asthme ?</a:t>
              </a:r>
              <a:endParaRPr lang="en-GB" altLang="x-none" sz="2000" b="1">
                <a:solidFill>
                  <a:schemeClr val="bg1"/>
                </a:solidFill>
                <a:latin typeface="Century Gothic" charset="0"/>
              </a:endParaRPr>
            </a:p>
          </p:txBody>
        </p:sp>
      </p:grpSp>
      <p:sp>
        <p:nvSpPr>
          <p:cNvPr id="17414" name="TextBox 20"/>
          <p:cNvSpPr txBox="1">
            <a:spLocks noChangeArrowheads="1"/>
          </p:cNvSpPr>
          <p:nvPr/>
        </p:nvSpPr>
        <p:spPr bwMode="auto">
          <a:xfrm>
            <a:off x="7451725" y="-26988"/>
            <a:ext cx="165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C00000"/>
                </a:solidFill>
                <a:latin typeface="Century Gothic" charset="0"/>
              </a:rPr>
              <a:t>Fiche 1</a:t>
            </a:r>
          </a:p>
        </p:txBody>
      </p:sp>
      <p:sp>
        <p:nvSpPr>
          <p:cNvPr id="22" name="Rectangle 21"/>
          <p:cNvSpPr/>
          <p:nvPr/>
        </p:nvSpPr>
        <p:spPr>
          <a:xfrm>
            <a:off x="0"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a:xfrm>
            <a:off x="3059113" y="6489700"/>
            <a:ext cx="3060700" cy="395288"/>
          </a:xfrm>
          <a:prstGeom prst="rect">
            <a:avLst/>
          </a:prstGeom>
          <a:solidFill>
            <a:srgbClr val="C000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Rectangle 23"/>
          <p:cNvSpPr/>
          <p:nvPr/>
        </p:nvSpPr>
        <p:spPr>
          <a:xfrm>
            <a:off x="6119813" y="6489700"/>
            <a:ext cx="3060700" cy="395288"/>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8" name="TextBox 24"/>
          <p:cNvSpPr txBox="1">
            <a:spLocks noChangeArrowheads="1"/>
          </p:cNvSpPr>
          <p:nvPr/>
        </p:nvSpPr>
        <p:spPr bwMode="auto">
          <a:xfrm>
            <a:off x="34925" y="6423025"/>
            <a:ext cx="3024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S’engager</a:t>
            </a:r>
          </a:p>
        </p:txBody>
      </p:sp>
      <p:sp>
        <p:nvSpPr>
          <p:cNvPr id="17419" name="TextBox 25"/>
          <p:cNvSpPr txBox="1">
            <a:spLocks noChangeArrowheads="1"/>
          </p:cNvSpPr>
          <p:nvPr/>
        </p:nvSpPr>
        <p:spPr bwMode="auto">
          <a:xfrm>
            <a:off x="3059113" y="6423025"/>
            <a:ext cx="3025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b="1">
                <a:solidFill>
                  <a:schemeClr val="bg1"/>
                </a:solidFill>
                <a:latin typeface="Century Gothic" charset="0"/>
              </a:rPr>
              <a:t>Analyser</a:t>
            </a:r>
          </a:p>
        </p:txBody>
      </p:sp>
      <p:sp>
        <p:nvSpPr>
          <p:cNvPr id="17420" name="TextBox 26"/>
          <p:cNvSpPr txBox="1">
            <a:spLocks noChangeArrowheads="1"/>
          </p:cNvSpPr>
          <p:nvPr/>
        </p:nvSpPr>
        <p:spPr bwMode="auto">
          <a:xfrm>
            <a:off x="6156325" y="64531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400">
                <a:latin typeface="Century Gothic" charset="0"/>
              </a:rPr>
              <a:t>Evaluer</a:t>
            </a:r>
          </a:p>
        </p:txBody>
      </p:sp>
      <p:pic>
        <p:nvPicPr>
          <p:cNvPr id="15" name="Picture 14" descr="writ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49363" y="4808538"/>
            <a:ext cx="346075" cy="50323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rot="16200000">
            <a:off x="9147969" y="5706269"/>
            <a:ext cx="306388" cy="1079500"/>
          </a:xfrm>
          <a:prstGeom prst="round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23" name="Text Box 13"/>
          <p:cNvSpPr txBox="1">
            <a:spLocks noChangeArrowheads="1"/>
          </p:cNvSpPr>
          <p:nvPr/>
        </p:nvSpPr>
        <p:spPr bwMode="auto">
          <a:xfrm>
            <a:off x="8761413" y="612457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8CAF7F1E-0B9B-3F4F-837A-3CC9A17B2513}" type="slidenum">
              <a:rPr lang="en-GB" altLang="en-US" sz="1400" b="1">
                <a:solidFill>
                  <a:schemeClr val="bg1"/>
                </a:solidFill>
                <a:latin typeface="Century Gothic" charset="0"/>
                <a:ea typeface="ＭＳ Ｐゴシック" charset="-128"/>
              </a:rPr>
              <a:pPr algn="ctr"/>
              <a:t>9</a:t>
            </a:fld>
            <a:endParaRPr lang="en-GB" altLang="en-US" sz="1400" b="1">
              <a:solidFill>
                <a:schemeClr val="bg1"/>
              </a:solidFill>
              <a:latin typeface="Century Gothic" charset="0"/>
              <a:ea typeface="ＭＳ Ｐゴシック"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47868</TotalTime>
  <Words>1021</Words>
  <Application>Microsoft Macintosh PowerPoint</Application>
  <PresentationFormat>Présentation à l'écran (4:3)</PresentationFormat>
  <Paragraphs>178</Paragraphs>
  <Slides>17</Slides>
  <Notes>16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17</vt:i4>
      </vt:variant>
    </vt:vector>
  </HeadingPairs>
  <TitlesOfParts>
    <vt:vector size="28" baseType="lpstr">
      <vt:lpstr>Symbol</vt:lpstr>
      <vt:lpstr>Ebrima</vt:lpstr>
      <vt:lpstr>Lato Regular</vt:lpstr>
      <vt:lpstr>Arial</vt:lpstr>
      <vt:lpstr>LilyUPC</vt:lpstr>
      <vt:lpstr>Mangal</vt:lpstr>
      <vt:lpstr>Calibri</vt:lpstr>
      <vt:lpstr>Wingdings 2</vt:lpstr>
      <vt:lpstr>Century Gothic</vt:lpstr>
      <vt:lpstr>ＭＳ Ｐゴシック</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Fiches apprenants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888</cp:revision>
  <dcterms:created xsi:type="dcterms:W3CDTF">2015-12-01T21:15:38Z</dcterms:created>
  <dcterms:modified xsi:type="dcterms:W3CDTF">2019-11-05T15:08:27Z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