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notesSlides/notesSlide18.xml" ContentType="application/vnd.openxmlformats-officedocument.presentationml.notesSlide+xml"/>
  <Override PartName="/ppt/tags/tag35.xml" ContentType="application/vnd.openxmlformats-officedocument.presentationml.tags+xml"/>
  <Override PartName="/ppt/notesSlides/notesSlide19.xml" ContentType="application/vnd.openxmlformats-officedocument.presentationml.notesSlide+xml"/>
  <Override PartName="/ppt/tags/tag36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9" r:id="rId2"/>
    <p:sldId id="364" r:id="rId3"/>
    <p:sldId id="379" r:id="rId4"/>
    <p:sldId id="377" r:id="rId5"/>
    <p:sldId id="347" r:id="rId6"/>
    <p:sldId id="367" r:id="rId7"/>
    <p:sldId id="351" r:id="rId8"/>
    <p:sldId id="369" r:id="rId9"/>
    <p:sldId id="353" r:id="rId10"/>
    <p:sldId id="354" r:id="rId11"/>
    <p:sldId id="355" r:id="rId12"/>
    <p:sldId id="356" r:id="rId13"/>
    <p:sldId id="371" r:id="rId14"/>
    <p:sldId id="363" r:id="rId15"/>
    <p:sldId id="366" r:id="rId16"/>
    <p:sldId id="284" r:id="rId17"/>
    <p:sldId id="380" r:id="rId18"/>
    <p:sldId id="360" r:id="rId19"/>
    <p:sldId id="375" r:id="rId20"/>
    <p:sldId id="277" r:id="rId21"/>
    <p:sldId id="278" r:id="rId22"/>
  </p:sldIdLst>
  <p:sldSz cx="9144000" cy="6858000" type="screen4x3"/>
  <p:notesSz cx="6864350" cy="9998075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9F15"/>
    <a:srgbClr val="FEE7B8"/>
    <a:srgbClr val="FFFFFF"/>
    <a:srgbClr val="FFABAB"/>
    <a:srgbClr val="B33D96"/>
    <a:srgbClr val="FFD347"/>
    <a:srgbClr val="FF9900"/>
    <a:srgbClr val="AC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5" autoAdjust="0"/>
    <p:restoredTop sz="93175" autoAdjust="0"/>
  </p:normalViewPr>
  <p:slideViewPr>
    <p:cSldViewPr>
      <p:cViewPr>
        <p:scale>
          <a:sx n="100" d="100"/>
          <a:sy n="100" d="100"/>
        </p:scale>
        <p:origin x="1472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tags" Target="tags/tag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C63DBF-F6B9-9A46-9E47-2ABAC7BF9650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6425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7788" y="9496425"/>
            <a:ext cx="2974975" cy="5000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83F0E44-B88E-A340-887B-0166EE8743C3}" type="slidenum">
              <a:rPr lang="en-GB" altLang="x-none"/>
              <a:pPr/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73BFC2E-FA0F-3F4B-9190-B87308AED888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49800"/>
            <a:ext cx="5492750" cy="4498975"/>
          </a:xfrm>
          <a:prstGeom prst="rect">
            <a:avLst/>
          </a:prstGeom>
        </p:spPr>
        <p:txBody>
          <a:bodyPr vert="horz" lIns="96350" tIns="48175" rIns="96350" bIns="4817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25"/>
            <a:ext cx="2974975" cy="500063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7788" y="9496425"/>
            <a:ext cx="2974975" cy="500063"/>
          </a:xfrm>
          <a:prstGeom prst="rect">
            <a:avLst/>
          </a:prstGeom>
        </p:spPr>
        <p:txBody>
          <a:bodyPr vert="horz" wrap="square" lIns="96350" tIns="48175" rIns="96350" bIns="4817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77D03272-8D7F-7346-A22F-C8086F41D890}" type="slidenum">
              <a:rPr lang="en-GB" altLang="x-none"/>
              <a:pPr/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617A169-AE66-0E42-93FF-BCAF619CBBB6}" type="slidenum">
              <a:rPr lang="en-GB" altLang="x-none"/>
              <a:pPr/>
              <a:t>1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C4CF94E1-738E-DD4B-BD9A-71676FF9C605}" type="slidenum">
              <a:rPr lang="en-GB" altLang="x-none"/>
              <a:pPr/>
              <a:t>10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A4D9D742-7B25-A441-B2D1-5DDA348E5B1E}" type="slidenum">
              <a:rPr lang="en-GB" altLang="x-none"/>
              <a:pPr/>
              <a:t>11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7C58EAC8-E2EA-D140-99FC-C87B99320C5C}" type="slidenum">
              <a:rPr lang="en-GB" altLang="x-none"/>
              <a:pPr/>
              <a:t>12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BC1A8BED-67B6-EF49-B5AC-F8090AF4BA57}" type="slidenum">
              <a:rPr lang="en-GB" altLang="x-none"/>
              <a:pPr/>
              <a:t>13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D847082-EC5C-0045-B40C-F32F35EE05FA}" type="slidenum">
              <a:rPr lang="en-GB" altLang="x-none"/>
              <a:pPr/>
              <a:t>14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BF90E357-97EF-7941-8122-EB36345DF6C0}" type="slidenum">
              <a:rPr lang="en-GB" altLang="x-none"/>
              <a:pPr/>
              <a:t>15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b="1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E7B955B5-9F0F-8142-A523-8FEE949E247D}" type="slidenum">
              <a:rPr lang="en-GB" altLang="x-none"/>
              <a:pPr/>
              <a:t>17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  <a:p>
            <a:pPr>
              <a:spcBef>
                <a:spcPct val="0"/>
              </a:spcBef>
            </a:pPr>
            <a:endParaRPr lang="en-GB" altLang="x-none" sz="1300" b="1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A27A937A-B8E7-7744-963E-B50F94EC175E}" type="slidenum">
              <a:rPr lang="en-GB" altLang="x-none"/>
              <a:pPr/>
              <a:t>18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9313A83E-08E3-804C-91A3-76F757AE6059}" type="slidenum">
              <a:rPr lang="en-GB" altLang="x-none"/>
              <a:pPr/>
              <a:t>19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501A5A0B-CFC6-2642-8192-60CECBE13275}" type="slidenum">
              <a:rPr lang="en-GB" altLang="x-none"/>
              <a:pPr/>
              <a:t>20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  <a:p>
            <a:pPr>
              <a:spcBef>
                <a:spcPct val="0"/>
              </a:spcBef>
            </a:pPr>
            <a:r>
              <a:rPr lang="en-GB" altLang="x-none"/>
              <a:t/>
            </a:r>
            <a:br>
              <a:rPr lang="en-GB" altLang="x-none"/>
            </a:br>
            <a:endParaRPr lang="en-GB" altLang="x-none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4D94350E-0FF0-264D-82D4-5C3E26B1BEAD}" type="slidenum">
              <a:rPr lang="en-GB" altLang="x-none"/>
              <a:pPr/>
              <a:t>2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929E3760-3B18-5947-A4CE-2DF1E07C7DEA}" type="slidenum">
              <a:rPr lang="en-GB" altLang="x-none"/>
              <a:pPr/>
              <a:t>21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A18FBA9A-A4CA-C648-B872-E89B43469E55}" type="slidenum">
              <a:rPr lang="en-GB" altLang="x-none"/>
              <a:pPr/>
              <a:t>3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E7A56A62-AC6B-5F48-BFDB-68D5208F0975}" type="slidenum">
              <a:rPr lang="en-GB" altLang="x-none"/>
              <a:pPr/>
              <a:t>4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5DCDE200-33AC-6946-93D5-B50566C8D00C}" type="slidenum">
              <a:rPr lang="en-GB" altLang="x-none"/>
              <a:pPr/>
              <a:t>5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768FF8F0-810A-3446-BF25-0F5FBC7BE258}" type="slidenum">
              <a:rPr lang="en-GB" altLang="x-none"/>
              <a:pPr/>
              <a:t>6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7EC06922-80C1-A240-9F0B-F146767CE946}" type="slidenum">
              <a:rPr lang="en-GB" altLang="x-none"/>
              <a:pPr/>
              <a:t>7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8408AB67-CF07-9542-9F9C-49D7F0DABA84}" type="slidenum">
              <a:rPr lang="en-GB" altLang="x-none"/>
              <a:pPr/>
              <a:t>8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027735F8-5440-1445-AD8B-4D1C6E132E63}" type="slidenum">
              <a:rPr lang="en-GB" altLang="x-none"/>
              <a:pPr/>
              <a:t>9</a:t>
            </a:fld>
            <a:endParaRPr lang="en-GB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glp-e.org.uk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73A5A-82D9-1C4E-8D5F-F9B71FB50D1E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7A83F-D990-8F43-8047-FF383BB9A19C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89579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A25E-A866-6847-8C2E-52AC00E59D95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3D420-CE57-3A4C-B781-11D03360C1F6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10626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C416D-AFDC-F649-BEDD-2E558135C4FF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D8C00-0B88-EC40-96A8-214EC8BB0186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5040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5"/>
          <p:cNvSpPr/>
          <p:nvPr userDrawn="1"/>
        </p:nvSpPr>
        <p:spPr>
          <a:xfrm rot="16200000">
            <a:off x="9147969" y="5706269"/>
            <a:ext cx="306388" cy="1079500"/>
          </a:xfrm>
          <a:prstGeom prst="round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8761413" y="6124575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0A52D179-0ED7-ED4B-B771-00C384D4E09F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‹#›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3395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udent she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 rot="5400000">
            <a:off x="4394993" y="2129632"/>
            <a:ext cx="354013" cy="91440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6"/>
          <p:cNvSpPr txBox="1"/>
          <p:nvPr userDrawn="1"/>
        </p:nvSpPr>
        <p:spPr>
          <a:xfrm>
            <a:off x="7056438" y="6524625"/>
            <a:ext cx="208756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Fiches </a:t>
            </a:r>
            <a:r>
              <a:rPr lang="en-GB" sz="1600" dirty="0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apprenants</a:t>
            </a:r>
            <a:endParaRPr lang="en-GB" sz="1600" dirty="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4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6"/>
          <p:cNvSpPr/>
          <p:nvPr userDrawn="1"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90A5B98B-AA3F-A94B-8D62-6A7D0AC0A8E9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‹#›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pic>
        <p:nvPicPr>
          <p:cNvPr id="4" name="Picture 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939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6"/>
          <p:cNvSpPr/>
          <p:nvPr userDrawn="1"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927AA73F-AA46-5A4E-9FE5-6F35598BC9A0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‹#›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pic>
        <p:nvPicPr>
          <p:cNvPr id="4" name="Picture 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794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6"/>
          <p:cNvSpPr/>
          <p:nvPr userDrawn="1"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C720459B-1B9F-9D46-8925-4C7F6FA1F88E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‹#›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pic>
        <p:nvPicPr>
          <p:cNvPr id="4" name="Picture 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47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/>
          <p:cNvSpPr>
            <a:spLocks noChangeArrowheads="1"/>
          </p:cNvSpPr>
          <p:nvPr userDrawn="1"/>
        </p:nvSpPr>
        <p:spPr bwMode="auto">
          <a:xfrm rot="16200000">
            <a:off x="-153194" y="6234906"/>
            <a:ext cx="306388" cy="708026"/>
          </a:xfrm>
          <a:prstGeom prst="roundRect">
            <a:avLst>
              <a:gd name="adj" fmla="val 50000"/>
            </a:avLst>
          </a:prstGeom>
          <a:solidFill>
            <a:srgbClr val="215968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-61913" y="6467475"/>
            <a:ext cx="45720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81BFEDAA-9AB8-7D42-BDEC-A1A9C865695A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‹#›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pic>
        <p:nvPicPr>
          <p:cNvPr id="4" name="Picture 7" descr="GLP logo.jp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2"/>
          <a:stretch>
            <a:fillRect/>
          </a:stretch>
        </p:blipFill>
        <p:spPr bwMode="auto">
          <a:xfrm>
            <a:off x="7432675" y="44450"/>
            <a:ext cx="17113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aindrops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97"/>
          <a:stretch>
            <a:fillRect/>
          </a:stretch>
        </p:blipFill>
        <p:spPr bwMode="auto">
          <a:xfrm>
            <a:off x="0" y="-26988"/>
            <a:ext cx="91027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6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BA3C5-960D-5A40-9770-592EF4B01CFF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B134B-C41F-E44C-99E8-96CCDCF6CAB6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79302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B34C7-CA58-C642-8DA4-AFDD7F86389D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147F9-31D5-0243-81ED-D59498E7BFA1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85546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1C176-A9F5-E247-8542-1C4F029A0A08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967AB-0224-4F46-B6D2-2B4FB1239761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16349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F2CDA-7244-AA4E-AA51-1A209B42E6D4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B987C-970F-DD4B-B562-0E3317D7E785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00140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D244E-9DEF-D94C-B4C4-4F79CF06ACF1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8F915-0874-7B42-BBD4-06CCE9D8FD6E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57656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6453188"/>
            <a:ext cx="1054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6453188"/>
            <a:ext cx="9398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/>
          <p:nvPr userDrawn="1"/>
        </p:nvSpPr>
        <p:spPr>
          <a:xfrm>
            <a:off x="1476375" y="6381750"/>
            <a:ext cx="62626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LilyUPC" panose="020B0604020202020204" pitchFamily="34" charset="-34"/>
              </a:rPr>
              <a:t> For more, visit E</a:t>
            </a:r>
            <a:r>
              <a:rPr lang="en-GB" sz="2400" dirty="0"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ngagingScience.eu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C57F1-9B18-7B4A-A0F8-94D4B6BB12D1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53D23-4B6B-4245-AA44-370B5A792C15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05049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D615D-CC0E-E34E-999B-0A3E7F984830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F27F3-9990-7A43-94F4-E7A280CCF8B3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66565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A610-0749-684C-8D40-F5FB560C73AA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A3957-2B3A-9D43-B4FB-5680F1D4F974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3972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  <a:endParaRPr lang="en-GB" altLang="x-non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  <a:endParaRPr lang="en-GB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996851-AD2B-7048-B857-B683F8BA540D}" type="datetimeFigureOut">
              <a:rPr lang="en-GB"/>
              <a:pPr>
                <a:defRPr/>
              </a:pPr>
              <a:t>05/11/2019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4F242C73-FE2A-F249-9B6D-08CCFD74351E}" type="slidenum">
              <a:rPr lang="en-GB" altLang="x-none"/>
              <a:pPr/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4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6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2.png"/><Relationship Id="rId5" Type="http://schemas.openxmlformats.org/officeDocument/2006/relationships/slide" Target="slide12.xml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0.png"/><Relationship Id="rId5" Type="http://schemas.openxmlformats.org/officeDocument/2006/relationships/slide" Target="slide10.xml"/><Relationship Id="rId6" Type="http://schemas.openxmlformats.org/officeDocument/2006/relationships/slide" Target="slide13.xml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slide" Target="slide10.xml"/><Relationship Id="rId7" Type="http://schemas.openxmlformats.org/officeDocument/2006/relationships/slide" Target="slide13.xml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8.png"/><Relationship Id="rId5" Type="http://schemas.openxmlformats.org/officeDocument/2006/relationships/image" Target="../media/image25.png"/><Relationship Id="rId6" Type="http://schemas.openxmlformats.org/officeDocument/2006/relationships/image" Target="../media/image17.pn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17.pn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slide" Target="slide20.xml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31.jpe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tags" Target="../tags/tag31.xml"/><Relationship Id="rId2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7.png"/><Relationship Id="rId5" Type="http://schemas.openxmlformats.org/officeDocument/2006/relationships/image" Target="../media/image36.png"/><Relationship Id="rId6" Type="http://schemas.openxmlformats.org/officeDocument/2006/relationships/image" Target="../media/image29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7.png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41.png"/><Relationship Id="rId5" Type="http://schemas.openxmlformats.org/officeDocument/2006/relationships/image" Target="../media/image6.png"/><Relationship Id="rId1" Type="http://schemas.openxmlformats.org/officeDocument/2006/relationships/tags" Target="../tags/tag35.x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emf"/><Relationship Id="rId16" Type="http://schemas.openxmlformats.org/officeDocument/2006/relationships/image" Target="../media/image53.emf"/><Relationship Id="rId17" Type="http://schemas.openxmlformats.org/officeDocument/2006/relationships/image" Target="../media/image54.png"/><Relationship Id="rId18" Type="http://schemas.openxmlformats.org/officeDocument/2006/relationships/image" Target="../media/image55.png"/><Relationship Id="rId1" Type="http://schemas.openxmlformats.org/officeDocument/2006/relationships/tags" Target="../tags/tag36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6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0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hyperlink" Target="http://www.google.co.uk/url?sa=i&amp;rct=j&amp;q=&amp;esrc=s&amp;source=images&amp;cd=&amp;cad=rja&amp;uact=8&amp;ved=0CAcQjRxqFQoTCImxlIjZ4cYCFQoq2wodYI4FeA&amp;url=http://www.rgbstock.com/bigphoto/mfMeTlY/Wood+texture&amp;ei=3bWoVcnOBorU7AbgnJbABw&amp;psig=AFQjCNGcIqtCzabgTqsQqh_adDI3AIjaxQ&amp;ust=1437206330504709" TargetMode="External"/><Relationship Id="rId7" Type="http://schemas.openxmlformats.org/officeDocument/2006/relationships/image" Target="../media/image15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9.png"/><Relationship Id="rId5" Type="http://schemas.openxmlformats.org/officeDocument/2006/relationships/slide" Target="slide8.xml"/><Relationship Id="rId6" Type="http://schemas.openxmlformats.org/officeDocument/2006/relationships/slide" Target="slide9.xml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0.png"/><Relationship Id="rId5" Type="http://schemas.openxmlformats.org/officeDocument/2006/relationships/slide" Target="slide10.xml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1.png"/><Relationship Id="rId5" Type="http://schemas.openxmlformats.org/officeDocument/2006/relationships/slide" Target="slide7.xml"/><Relationship Id="rId6" Type="http://schemas.openxmlformats.org/officeDocument/2006/relationships/slide" Target="slide10.xml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298825"/>
            <a:ext cx="9142413" cy="10668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-107950" y="3359150"/>
            <a:ext cx="9504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4600">
                <a:solidFill>
                  <a:schemeClr val="bg1"/>
                </a:solidFill>
                <a:latin typeface="Century Gothic" charset="0"/>
              </a:rPr>
              <a:t>Les tests sur les animaux (2 of 2)</a:t>
            </a:r>
          </a:p>
        </p:txBody>
      </p:sp>
      <p:pic>
        <p:nvPicPr>
          <p:cNvPr id="9220" name="Picture 8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96875"/>
            <a:ext cx="5135562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19250" y="2508250"/>
            <a:ext cx="63373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Aider les nouvelles générations à s’impliquer dans les enjeux des sciences</a:t>
            </a:r>
            <a:endParaRPr lang="fr-FR" sz="13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222" name="ZoneTexte 5"/>
          <p:cNvSpPr txBox="1">
            <a:spLocks noChangeArrowheads="1"/>
          </p:cNvSpPr>
          <p:nvPr/>
        </p:nvSpPr>
        <p:spPr bwMode="auto">
          <a:xfrm>
            <a:off x="1905000" y="6488113"/>
            <a:ext cx="556260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fr-FR" altLang="x-none" sz="1600">
                <a:latin typeface="Century Gothic" charset="0"/>
                <a:ea typeface="Century Gothic" charset="0"/>
                <a:cs typeface="Century Gothic" charset="0"/>
              </a:rPr>
              <a:t>Pour plus d’informations, visitez engagingscience.eu/fr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9475"/>
            <a:ext cx="91440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30350" y="-26988"/>
            <a:ext cx="7794625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4000" b="1">
                <a:solidFill>
                  <a:srgbClr val="00B050"/>
                </a:solidFill>
                <a:latin typeface="Century Gothic" charset="0"/>
              </a:rPr>
              <a:t>12ème jour</a:t>
            </a:r>
            <a:r>
              <a:rPr lang="en-GB" altLang="x-none" sz="2800" b="1">
                <a:latin typeface="Century Gothic" charset="0"/>
              </a:rPr>
              <a:t> sur l’île des Naufragés...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8313" y="838200"/>
            <a:ext cx="784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>
                <a:latin typeface="Century Gothic" charset="0"/>
              </a:rPr>
              <a:t>Vous avez promis à un ami de ne jamais voter contre lui pour l’éliminer, et lui de même. Cependant, cet ami ne fait pas d’efforts et n’aide pas à faciliter la vie dans le campement.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1188" y="5641975"/>
            <a:ext cx="4959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2800" b="1">
                <a:solidFill>
                  <a:schemeClr val="bg1"/>
                </a:solidFill>
                <a:latin typeface="Century Gothic" charset="0"/>
              </a:rPr>
              <a:t>Est-ce que vous l’éliminez ?</a:t>
            </a:r>
          </a:p>
        </p:txBody>
      </p:sp>
      <p:sp>
        <p:nvSpPr>
          <p:cNvPr id="15" name="Rounded Rectangle 14"/>
          <p:cNvSpPr/>
          <p:nvPr/>
        </p:nvSpPr>
        <p:spPr>
          <a:xfrm rot="16200000">
            <a:off x="9147969" y="5706269"/>
            <a:ext cx="306388" cy="1079500"/>
          </a:xfrm>
          <a:prstGeom prst="round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8761413" y="61245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2B918BA8-68EE-864C-9CF3-341AD629216B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10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580063" y="5589588"/>
            <a:ext cx="896937" cy="620712"/>
            <a:chOff x="5580112" y="5589240"/>
            <a:chExt cx="896102" cy="621717"/>
          </a:xfrm>
        </p:grpSpPr>
        <p:sp>
          <p:nvSpPr>
            <p:cNvPr id="20" name="Rounded Rectangle 19"/>
            <p:cNvSpPr/>
            <p:nvPr/>
          </p:nvSpPr>
          <p:spPr>
            <a:xfrm>
              <a:off x="5580112" y="5589240"/>
              <a:ext cx="896102" cy="621717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455" name="TextBox 16"/>
            <p:cNvSpPr txBox="1">
              <a:spLocks noChangeArrowheads="1"/>
            </p:cNvSpPr>
            <p:nvPr/>
          </p:nvSpPr>
          <p:spPr bwMode="auto">
            <a:xfrm>
              <a:off x="5580112" y="5642084"/>
              <a:ext cx="8640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800" b="1">
                  <a:solidFill>
                    <a:schemeClr val="bg1"/>
                  </a:solidFill>
                  <a:latin typeface="Century Gothic" charset="0"/>
                </a:rPr>
                <a:t>OUI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654800" y="5589588"/>
            <a:ext cx="1143000" cy="620712"/>
            <a:chOff x="5462670" y="5589240"/>
            <a:chExt cx="1143000" cy="621717"/>
          </a:xfrm>
        </p:grpSpPr>
        <p:sp>
          <p:nvSpPr>
            <p:cNvPr id="23" name="Rounded Rectangle 22"/>
            <p:cNvSpPr/>
            <p:nvPr/>
          </p:nvSpPr>
          <p:spPr>
            <a:xfrm>
              <a:off x="5580112" y="5589240"/>
              <a:ext cx="896102" cy="621717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451" name="TextBox 23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462670" y="5642084"/>
              <a:ext cx="1143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800" b="1">
                  <a:solidFill>
                    <a:schemeClr val="bg1"/>
                  </a:solidFill>
                  <a:latin typeface="Century Gothic" charset="0"/>
                </a:rPr>
                <a:t>NON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0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3059113" y="6489700"/>
            <a:ext cx="3060700" cy="395288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119813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45" name="TextBox 35"/>
          <p:cNvSpPr txBox="1">
            <a:spLocks noChangeArrowheads="1"/>
          </p:cNvSpPr>
          <p:nvPr/>
        </p:nvSpPr>
        <p:spPr bwMode="auto">
          <a:xfrm>
            <a:off x="34925" y="6423025"/>
            <a:ext cx="3024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x-none" sz="2400">
                <a:latin typeface="Century Gothic" charset="0"/>
              </a:rPr>
              <a:t>S’engager</a:t>
            </a:r>
            <a:endParaRPr lang="en-GB" altLang="x-none" sz="2400">
              <a:latin typeface="Century Gothic" charset="0"/>
            </a:endParaRPr>
          </a:p>
          <a:p>
            <a:pPr algn="ctr"/>
            <a:endParaRPr lang="en-GB" altLang="x-none" sz="2400">
              <a:latin typeface="Century Gothic" charset="0"/>
            </a:endParaRPr>
          </a:p>
        </p:txBody>
      </p:sp>
      <p:sp>
        <p:nvSpPr>
          <p:cNvPr id="18446" name="TextBox 36"/>
          <p:cNvSpPr txBox="1">
            <a:spLocks noChangeArrowheads="1"/>
          </p:cNvSpPr>
          <p:nvPr/>
        </p:nvSpPr>
        <p:spPr bwMode="auto">
          <a:xfrm>
            <a:off x="3059113" y="6423025"/>
            <a:ext cx="3025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 b="1">
                <a:solidFill>
                  <a:schemeClr val="bg1"/>
                </a:solidFill>
                <a:latin typeface="Century Gothic" charset="0"/>
              </a:rPr>
              <a:t>Jouer</a:t>
            </a:r>
          </a:p>
        </p:txBody>
      </p:sp>
      <p:sp>
        <p:nvSpPr>
          <p:cNvPr id="18447" name="TextBox 37"/>
          <p:cNvSpPr txBox="1">
            <a:spLocks noChangeArrowheads="1"/>
          </p:cNvSpPr>
          <p:nvPr/>
        </p:nvSpPr>
        <p:spPr bwMode="auto">
          <a:xfrm>
            <a:off x="6156325" y="6453188"/>
            <a:ext cx="302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>
                <a:latin typeface="Century Gothic" charset="0"/>
              </a:rPr>
              <a:t>Décider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325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0"/>
            <a:ext cx="9324528" cy="1143903"/>
          </a:xfrm>
          <a:prstGeom prst="rect">
            <a:avLst/>
          </a:prstGeom>
          <a:solidFill>
            <a:srgbClr val="3399FF">
              <a:alpha val="31000"/>
            </a:srgbClr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700" b="1" dirty="0">
                <a:solidFill>
                  <a:schemeClr val="bg1"/>
                </a:solidFill>
                <a:effectLst>
                  <a:outerShdw blurRad="38100" dist="76200" dir="16200000" rotWithShape="0">
                    <a:schemeClr val="accent1">
                      <a:lumMod val="75000"/>
                      <a:alpha val="38000"/>
                    </a:schemeClr>
                  </a:outerShdw>
                </a:effectLst>
                <a:latin typeface="Century Gothic" pitchFamily="34" charset="0"/>
                <a:ea typeface="+mn-ea"/>
                <a:cs typeface="+mn-cs"/>
              </a:rPr>
              <a:t>Le </a:t>
            </a:r>
            <a:r>
              <a:rPr lang="en-GB" sz="3700" b="1" dirty="0" err="1">
                <a:solidFill>
                  <a:schemeClr val="bg1"/>
                </a:solidFill>
                <a:effectLst>
                  <a:outerShdw blurRad="38100" dist="76200" dir="16200000" rotWithShape="0">
                    <a:schemeClr val="accent1">
                      <a:lumMod val="75000"/>
                      <a:alpha val="38000"/>
                    </a:schemeClr>
                  </a:outerShdw>
                </a:effectLst>
                <a:latin typeface="Century Gothic" pitchFamily="34" charset="0"/>
                <a:ea typeface="+mn-ea"/>
                <a:cs typeface="+mn-cs"/>
              </a:rPr>
              <a:t>reste</a:t>
            </a:r>
            <a:r>
              <a:rPr lang="en-GB" sz="3700" b="1" dirty="0">
                <a:solidFill>
                  <a:schemeClr val="bg1"/>
                </a:solidFill>
                <a:effectLst>
                  <a:outerShdw blurRad="38100" dist="76200" dir="16200000" rotWithShape="0">
                    <a:schemeClr val="accent1">
                      <a:lumMod val="75000"/>
                      <a:alpha val="38000"/>
                    </a:schemeClr>
                  </a:outerShdw>
                </a:effectLst>
                <a:latin typeface="Century Gothic" pitchFamily="34" charset="0"/>
                <a:ea typeface="+mn-ea"/>
                <a:cs typeface="+mn-cs"/>
              </a:rPr>
              <a:t> de </a:t>
            </a:r>
            <a:r>
              <a:rPr lang="en-GB" sz="3700" b="1" dirty="0" err="1">
                <a:solidFill>
                  <a:schemeClr val="bg1"/>
                </a:solidFill>
                <a:effectLst>
                  <a:outerShdw blurRad="38100" dist="76200" dir="16200000" rotWithShape="0">
                    <a:schemeClr val="accent1">
                      <a:lumMod val="75000"/>
                      <a:alpha val="38000"/>
                    </a:schemeClr>
                  </a:outerShdw>
                </a:effectLst>
                <a:latin typeface="Century Gothic" pitchFamily="34" charset="0"/>
                <a:ea typeface="+mn-ea"/>
                <a:cs typeface="+mn-cs"/>
              </a:rPr>
              <a:t>l’équipe</a:t>
            </a:r>
            <a:r>
              <a:rPr lang="en-GB" sz="3700" b="1" dirty="0">
                <a:solidFill>
                  <a:schemeClr val="bg1"/>
                </a:solidFill>
                <a:effectLst>
                  <a:outerShdw blurRad="38100" dist="76200" dir="16200000" rotWithShape="0">
                    <a:schemeClr val="accent1">
                      <a:lumMod val="75000"/>
                      <a:alpha val="38000"/>
                    </a:schemeClr>
                  </a:outerShdw>
                </a:effectLst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3700" b="1" dirty="0" err="1">
                <a:solidFill>
                  <a:schemeClr val="bg1"/>
                </a:solidFill>
                <a:effectLst>
                  <a:outerShdw blurRad="38100" dist="76200" dir="16200000" rotWithShape="0">
                    <a:schemeClr val="accent1">
                      <a:lumMod val="75000"/>
                      <a:alpha val="38000"/>
                    </a:schemeClr>
                  </a:outerShdw>
                </a:effectLst>
                <a:latin typeface="Century Gothic" pitchFamily="34" charset="0"/>
                <a:ea typeface="+mn-ea"/>
                <a:cs typeface="+mn-cs"/>
              </a:rPr>
              <a:t>apprend</a:t>
            </a:r>
            <a:r>
              <a:rPr lang="en-GB" sz="3700" b="1" dirty="0">
                <a:solidFill>
                  <a:schemeClr val="bg1"/>
                </a:solidFill>
                <a:effectLst>
                  <a:outerShdw blurRad="38100" dist="76200" dir="16200000" rotWithShape="0">
                    <a:schemeClr val="accent1">
                      <a:lumMod val="75000"/>
                      <a:alpha val="38000"/>
                    </a:schemeClr>
                  </a:outerShdw>
                </a:effectLst>
                <a:latin typeface="Century Gothic" pitchFamily="34" charset="0"/>
                <a:ea typeface="+mn-ea"/>
                <a:cs typeface="+mn-cs"/>
              </a:rPr>
              <a:t> que </a:t>
            </a:r>
            <a:r>
              <a:rPr lang="en-GB" sz="3700" b="1" dirty="0" err="1">
                <a:solidFill>
                  <a:schemeClr val="bg1"/>
                </a:solidFill>
                <a:effectLst>
                  <a:outerShdw blurRad="38100" dist="76200" dir="16200000" rotWithShape="0">
                    <a:schemeClr val="accent1">
                      <a:lumMod val="75000"/>
                      <a:alpha val="38000"/>
                    </a:schemeClr>
                  </a:outerShdw>
                </a:effectLst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sz="3700" b="1" dirty="0">
                <a:solidFill>
                  <a:schemeClr val="bg1"/>
                </a:solidFill>
                <a:effectLst>
                  <a:outerShdw blurRad="38100" dist="76200" dir="16200000" rotWithShape="0">
                    <a:schemeClr val="accent1">
                      <a:lumMod val="75000"/>
                      <a:alpha val="38000"/>
                    </a:schemeClr>
                  </a:outerShdw>
                </a:effectLst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3700" b="1" dirty="0" err="1">
                <a:solidFill>
                  <a:schemeClr val="bg1"/>
                </a:solidFill>
                <a:effectLst>
                  <a:outerShdw blurRad="38100" dist="76200" dir="16200000" rotWithShape="0">
                    <a:schemeClr val="accent1">
                      <a:lumMod val="75000"/>
                      <a:alpha val="38000"/>
                    </a:schemeClr>
                  </a:outerShdw>
                </a:effectLst>
                <a:latin typeface="Century Gothic" pitchFamily="34" charset="0"/>
                <a:ea typeface="+mn-ea"/>
                <a:cs typeface="+mn-cs"/>
              </a:rPr>
              <a:t>n’avez</a:t>
            </a:r>
            <a:r>
              <a:rPr lang="en-GB" sz="3700" b="1" dirty="0">
                <a:solidFill>
                  <a:schemeClr val="bg1"/>
                </a:solidFill>
                <a:effectLst>
                  <a:outerShdw blurRad="38100" dist="76200" dir="16200000" rotWithShape="0">
                    <a:schemeClr val="accent1">
                      <a:lumMod val="75000"/>
                      <a:alpha val="38000"/>
                    </a:schemeClr>
                  </a:outerShdw>
                </a:effectLst>
                <a:latin typeface="Century Gothic" pitchFamily="34" charset="0"/>
                <a:ea typeface="+mn-ea"/>
                <a:cs typeface="+mn-cs"/>
              </a:rPr>
              <a:t> pas </a:t>
            </a:r>
            <a:r>
              <a:rPr lang="en-GB" sz="3700" b="1" dirty="0" err="1">
                <a:solidFill>
                  <a:schemeClr val="bg1"/>
                </a:solidFill>
                <a:effectLst>
                  <a:outerShdw blurRad="38100" dist="76200" dir="16200000" rotWithShape="0">
                    <a:schemeClr val="accent1">
                      <a:lumMod val="75000"/>
                      <a:alpha val="38000"/>
                    </a:schemeClr>
                  </a:outerShdw>
                </a:effectLst>
                <a:latin typeface="Century Gothic" pitchFamily="34" charset="0"/>
                <a:ea typeface="+mn-ea"/>
                <a:cs typeface="+mn-cs"/>
              </a:rPr>
              <a:t>honoré</a:t>
            </a:r>
            <a:r>
              <a:rPr lang="en-GB" sz="3700" b="1" dirty="0">
                <a:solidFill>
                  <a:schemeClr val="bg1"/>
                </a:solidFill>
                <a:effectLst>
                  <a:outerShdw blurRad="38100" dist="76200" dir="16200000" rotWithShape="0">
                    <a:schemeClr val="accent1">
                      <a:lumMod val="75000"/>
                      <a:alpha val="38000"/>
                    </a:schemeClr>
                  </a:outerShdw>
                </a:effectLst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3700" b="1" dirty="0" err="1">
                <a:solidFill>
                  <a:schemeClr val="bg1"/>
                </a:solidFill>
                <a:effectLst>
                  <a:outerShdw blurRad="38100" dist="76200" dir="16200000" rotWithShape="0">
                    <a:schemeClr val="accent1">
                      <a:lumMod val="75000"/>
                      <a:alpha val="38000"/>
                    </a:schemeClr>
                  </a:outerShdw>
                </a:effectLst>
                <a:latin typeface="Century Gothic" pitchFamily="34" charset="0"/>
                <a:ea typeface="+mn-ea"/>
                <a:cs typeface="+mn-cs"/>
              </a:rPr>
              <a:t>votre</a:t>
            </a:r>
            <a:r>
              <a:rPr lang="en-GB" sz="3700" b="1" dirty="0">
                <a:solidFill>
                  <a:schemeClr val="bg1"/>
                </a:solidFill>
                <a:effectLst>
                  <a:outerShdw blurRad="38100" dist="76200" dir="16200000" rotWithShape="0">
                    <a:schemeClr val="accent1">
                      <a:lumMod val="75000"/>
                      <a:alpha val="38000"/>
                    </a:schemeClr>
                  </a:outerShdw>
                </a:effectLst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3700" b="1" dirty="0" err="1">
                <a:solidFill>
                  <a:schemeClr val="bg1"/>
                </a:solidFill>
                <a:effectLst>
                  <a:outerShdw blurRad="38100" dist="76200" dir="16200000" rotWithShape="0">
                    <a:schemeClr val="accent1">
                      <a:lumMod val="75000"/>
                      <a:alpha val="38000"/>
                    </a:schemeClr>
                  </a:outerShdw>
                </a:effectLst>
                <a:latin typeface="Century Gothic" pitchFamily="34" charset="0"/>
                <a:ea typeface="+mn-ea"/>
                <a:cs typeface="+mn-cs"/>
              </a:rPr>
              <a:t>promesse</a:t>
            </a:r>
            <a:r>
              <a:rPr lang="en-GB" sz="3700" b="1" dirty="0">
                <a:solidFill>
                  <a:schemeClr val="bg1"/>
                </a:solidFill>
                <a:effectLst>
                  <a:outerShdw blurRad="38100" dist="76200" dir="16200000" rotWithShape="0">
                    <a:schemeClr val="accent1">
                      <a:lumMod val="75000"/>
                      <a:alpha val="38000"/>
                    </a:schemeClr>
                  </a:outerShdw>
                </a:effectLst>
                <a:latin typeface="Century Gothic" pitchFamily="34" charset="0"/>
                <a:ea typeface="+mn-ea"/>
                <a:cs typeface="+mn-cs"/>
              </a:rPr>
              <a:t>. </a:t>
            </a:r>
            <a:endParaRPr lang="en-GB" sz="3700" b="1" dirty="0">
              <a:solidFill>
                <a:schemeClr val="bg1"/>
              </a:solidFill>
              <a:effectLst>
                <a:outerShdw blurRad="38100" dist="76200" dir="16200000" rotWithShape="0">
                  <a:schemeClr val="accent1">
                    <a:lumMod val="75000"/>
                    <a:alpha val="38000"/>
                  </a:schemeClr>
                </a:outerShdw>
              </a:effectLst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024" y="2924944"/>
            <a:ext cx="4283968" cy="1384995"/>
          </a:xfrm>
          <a:prstGeom prst="rect">
            <a:avLst/>
          </a:prstGeom>
          <a:noFill/>
          <a:effectLst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Ils</a:t>
            </a: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 ne </a:t>
            </a:r>
            <a:r>
              <a:rPr lang="en-GB" sz="2800" b="1" dirty="0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 font plus </a:t>
            </a:r>
            <a:r>
              <a:rPr lang="en-GB" sz="2800" b="1" dirty="0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confiance</a:t>
            </a: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ils</a:t>
            </a: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éliminent</a:t>
            </a: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.</a:t>
            </a:r>
            <a:endParaRPr lang="en-GB" sz="2800" b="1" dirty="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9147969" y="5706269"/>
            <a:ext cx="306388" cy="1079500"/>
          </a:xfrm>
          <a:prstGeom prst="round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466" name="Text Box 13"/>
          <p:cNvSpPr txBox="1">
            <a:spLocks noChangeArrowheads="1"/>
          </p:cNvSpPr>
          <p:nvPr/>
        </p:nvSpPr>
        <p:spPr bwMode="auto">
          <a:xfrm>
            <a:off x="8761413" y="61245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CAB50E77-0E5C-A642-9A43-B19A0FA0B808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11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sp>
        <p:nvSpPr>
          <p:cNvPr id="15" name="Action Button: Back or Previous 14">
            <a:hlinkClick r:id="rId5" action="ppaction://hlinksldjump" highlightClick="1"/>
          </p:cNvPr>
          <p:cNvSpPr/>
          <p:nvPr/>
        </p:nvSpPr>
        <p:spPr>
          <a:xfrm>
            <a:off x="323850" y="1484313"/>
            <a:ext cx="576263" cy="576262"/>
          </a:xfrm>
          <a:prstGeom prst="actionButtonBackPrevio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Action Button: Forward or Next 15">
            <a:hlinkClick r:id="rId6" action="ppaction://hlinksldjump"/>
          </p:cNvPr>
          <p:cNvSpPr/>
          <p:nvPr/>
        </p:nvSpPr>
        <p:spPr>
          <a:xfrm>
            <a:off x="8243888" y="1484313"/>
            <a:ext cx="576262" cy="576262"/>
          </a:xfrm>
          <a:prstGeom prst="actionButtonForwardNex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0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059113" y="6489700"/>
            <a:ext cx="3060700" cy="395288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119813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72" name="TextBox 21"/>
          <p:cNvSpPr txBox="1">
            <a:spLocks noChangeArrowheads="1"/>
          </p:cNvSpPr>
          <p:nvPr/>
        </p:nvSpPr>
        <p:spPr bwMode="auto">
          <a:xfrm>
            <a:off x="34925" y="6423025"/>
            <a:ext cx="3024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x-none" sz="2400">
                <a:latin typeface="Century Gothic" charset="0"/>
              </a:rPr>
              <a:t>S’engager</a:t>
            </a:r>
            <a:endParaRPr lang="en-GB" altLang="x-none" sz="2400">
              <a:latin typeface="Century Gothic" charset="0"/>
            </a:endParaRPr>
          </a:p>
          <a:p>
            <a:pPr algn="ctr"/>
            <a:endParaRPr lang="en-GB" altLang="x-none" sz="2400">
              <a:latin typeface="Century Gothic" charset="0"/>
            </a:endParaRPr>
          </a:p>
        </p:txBody>
      </p:sp>
      <p:sp>
        <p:nvSpPr>
          <p:cNvPr id="19473" name="TextBox 22"/>
          <p:cNvSpPr txBox="1">
            <a:spLocks noChangeArrowheads="1"/>
          </p:cNvSpPr>
          <p:nvPr/>
        </p:nvSpPr>
        <p:spPr bwMode="auto">
          <a:xfrm>
            <a:off x="3059113" y="6423025"/>
            <a:ext cx="3025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 b="1">
                <a:solidFill>
                  <a:schemeClr val="bg1"/>
                </a:solidFill>
                <a:latin typeface="Century Gothic" charset="0"/>
              </a:rPr>
              <a:t>Jouer</a:t>
            </a:r>
          </a:p>
        </p:txBody>
      </p:sp>
      <p:sp>
        <p:nvSpPr>
          <p:cNvPr id="19474" name="TextBox 28"/>
          <p:cNvSpPr txBox="1">
            <a:spLocks noChangeArrowheads="1"/>
          </p:cNvSpPr>
          <p:nvPr/>
        </p:nvSpPr>
        <p:spPr bwMode="auto">
          <a:xfrm>
            <a:off x="6156325" y="6453188"/>
            <a:ext cx="302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>
                <a:latin typeface="Century Gothic" charset="0"/>
              </a:rPr>
              <a:t>Décider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3113"/>
            <a:ext cx="9144000" cy="730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339975" y="1916113"/>
            <a:ext cx="6650038" cy="3544887"/>
            <a:chOff x="2448272" y="1916832"/>
            <a:chExt cx="6516216" cy="3262136"/>
          </a:xfrm>
        </p:grpSpPr>
        <p:sp>
          <p:nvSpPr>
            <p:cNvPr id="18" name="Rounded Rectangle 17"/>
            <p:cNvSpPr/>
            <p:nvPr/>
          </p:nvSpPr>
          <p:spPr>
            <a:xfrm>
              <a:off x="2448272" y="1916832"/>
              <a:ext cx="6516216" cy="295232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24493" y="1947510"/>
              <a:ext cx="4968439" cy="32314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400" dirty="0" err="1">
                  <a:solidFill>
                    <a:schemeClr val="bg1"/>
                  </a:solidFill>
                  <a:effectLst>
                    <a:outerShdw blurRad="266700" dist="25400" dir="2700000" algn="tl" rotWithShape="0">
                      <a:prstClr val="black">
                        <a:alpha val="77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Votre</a:t>
              </a:r>
              <a:r>
                <a:rPr lang="en-GB" sz="3400" dirty="0">
                  <a:solidFill>
                    <a:schemeClr val="bg1"/>
                  </a:solidFill>
                  <a:effectLst>
                    <a:outerShdw blurRad="266700" dist="25400" dir="2700000" algn="tl" rotWithShape="0">
                      <a:prstClr val="black">
                        <a:alpha val="77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3400" dirty="0" err="1">
                  <a:solidFill>
                    <a:schemeClr val="bg1"/>
                  </a:solidFill>
                  <a:effectLst>
                    <a:outerShdw blurRad="266700" dist="25400" dir="2700000" algn="tl" rotWithShape="0">
                      <a:prstClr val="black">
                        <a:alpha val="77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ami</a:t>
              </a:r>
              <a:r>
                <a:rPr lang="en-GB" sz="3400" dirty="0">
                  <a:solidFill>
                    <a:schemeClr val="bg1"/>
                  </a:solidFill>
                  <a:effectLst>
                    <a:outerShdw blurRad="266700" dist="25400" dir="2700000" algn="tl" rotWithShape="0">
                      <a:prstClr val="black">
                        <a:alpha val="77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3400" dirty="0" err="1">
                  <a:solidFill>
                    <a:schemeClr val="bg1"/>
                  </a:solidFill>
                  <a:effectLst>
                    <a:outerShdw blurRad="266700" dist="25400" dir="2700000" algn="tl" rotWithShape="0">
                      <a:prstClr val="black">
                        <a:alpha val="77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s’excuse</a:t>
              </a:r>
              <a:r>
                <a:rPr lang="en-GB" sz="3400" dirty="0">
                  <a:solidFill>
                    <a:schemeClr val="bg1"/>
                  </a:solidFill>
                  <a:effectLst>
                    <a:outerShdw blurRad="266700" dist="25400" dir="2700000" algn="tl" rotWithShape="0">
                      <a:prstClr val="black">
                        <a:alpha val="77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 et commence à se </a:t>
              </a:r>
              <a:r>
                <a:rPr lang="en-GB" sz="3400" dirty="0" err="1">
                  <a:solidFill>
                    <a:schemeClr val="bg1"/>
                  </a:solidFill>
                  <a:effectLst>
                    <a:outerShdw blurRad="266700" dist="25400" dir="2700000" algn="tl" rotWithShape="0">
                      <a:prstClr val="black">
                        <a:alpha val="77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rendre</a:t>
              </a:r>
              <a:r>
                <a:rPr lang="en-GB" sz="3400" dirty="0">
                  <a:solidFill>
                    <a:schemeClr val="bg1"/>
                  </a:solidFill>
                  <a:effectLst>
                    <a:outerShdw blurRad="266700" dist="25400" dir="2700000" algn="tl" rotWithShape="0">
                      <a:prstClr val="black">
                        <a:alpha val="77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 utile. Grâce à </a:t>
              </a:r>
              <a:r>
                <a:rPr lang="en-GB" sz="3400" dirty="0" err="1">
                  <a:solidFill>
                    <a:schemeClr val="bg1"/>
                  </a:solidFill>
                  <a:effectLst>
                    <a:outerShdw blurRad="266700" dist="25400" dir="2700000" algn="tl" rotWithShape="0">
                      <a:prstClr val="black">
                        <a:alpha val="77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ses</a:t>
              </a:r>
              <a:r>
                <a:rPr lang="en-GB" sz="3400" dirty="0">
                  <a:solidFill>
                    <a:schemeClr val="bg1"/>
                  </a:solidFill>
                  <a:effectLst>
                    <a:outerShdw blurRad="266700" dist="25400" dir="2700000" algn="tl" rotWithShape="0">
                      <a:prstClr val="black">
                        <a:alpha val="77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 efforts </a:t>
              </a:r>
              <a:r>
                <a:rPr lang="en-GB" sz="3200" b="1" i="1" dirty="0" err="1">
                  <a:solidFill>
                    <a:srgbClr val="FFFF00"/>
                  </a:solidFill>
                  <a:effectLst>
                    <a:outerShdw blurRad="266700" dist="25400" dir="2700000" algn="tl" rotWithShape="0">
                      <a:prstClr val="black">
                        <a:alpha val="77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vous</a:t>
              </a:r>
              <a:r>
                <a:rPr lang="en-GB" sz="3200" b="1" i="1" dirty="0">
                  <a:solidFill>
                    <a:srgbClr val="FFFF00"/>
                  </a:solidFill>
                  <a:effectLst>
                    <a:outerShdw blurRad="266700" dist="25400" dir="2700000" algn="tl" rotWithShape="0">
                      <a:prstClr val="black">
                        <a:alpha val="77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3200" b="1" i="1" dirty="0" err="1">
                  <a:solidFill>
                    <a:srgbClr val="FFFF00"/>
                  </a:solidFill>
                  <a:effectLst>
                    <a:outerShdw blurRad="266700" dist="25400" dir="2700000" algn="tl" rotWithShape="0">
                      <a:prstClr val="black">
                        <a:alpha val="77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remportez</a:t>
              </a:r>
              <a:r>
                <a:rPr lang="en-GB" sz="3200" b="1" i="1" dirty="0">
                  <a:solidFill>
                    <a:srgbClr val="FFFF00"/>
                  </a:solidFill>
                  <a:effectLst>
                    <a:outerShdw blurRad="266700" dist="25400" dir="2700000" algn="tl" rotWithShape="0">
                      <a:prstClr val="black">
                        <a:alpha val="77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3400" dirty="0">
                  <a:solidFill>
                    <a:schemeClr val="bg1"/>
                  </a:solidFill>
                  <a:effectLst>
                    <a:outerShdw blurRad="266700" dist="25400" dir="2700000" algn="tl" rotWithShape="0">
                      <a:prstClr val="black">
                        <a:alpha val="77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le </a:t>
              </a:r>
              <a:r>
                <a:rPr lang="en-GB" sz="3400" dirty="0" err="1">
                  <a:solidFill>
                    <a:schemeClr val="bg1"/>
                  </a:solidFill>
                  <a:effectLst>
                    <a:outerShdw blurRad="266700" dist="25400" dir="2700000" algn="tl" rotWithShape="0">
                      <a:prstClr val="black">
                        <a:alpha val="77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défi</a:t>
              </a:r>
              <a:r>
                <a:rPr lang="en-GB" sz="3400" dirty="0">
                  <a:solidFill>
                    <a:schemeClr val="bg1"/>
                  </a:solidFill>
                  <a:effectLst>
                    <a:outerShdw blurRad="266700" dist="25400" dir="2700000" algn="tl" rotWithShape="0">
                      <a:prstClr val="black">
                        <a:alpha val="77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3400" dirty="0" err="1">
                  <a:solidFill>
                    <a:schemeClr val="bg1"/>
                  </a:solidFill>
                  <a:effectLst>
                    <a:outerShdw blurRad="266700" dist="25400" dir="2700000" algn="tl" rotWithShape="0">
                      <a:prstClr val="black">
                        <a:alpha val="77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suivant</a:t>
              </a:r>
              <a:r>
                <a:rPr lang="en-GB" sz="3400" dirty="0">
                  <a:solidFill>
                    <a:schemeClr val="bg1"/>
                  </a:solidFill>
                  <a:effectLst>
                    <a:outerShdw blurRad="266700" dist="25400" dir="2700000" algn="tl" rotWithShape="0">
                      <a:prstClr val="black">
                        <a:alpha val="77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3400" dirty="0">
                  <a:solidFill>
                    <a:schemeClr val="bg1"/>
                  </a:solidFill>
                  <a:effectLst>
                    <a:outerShdw blurRad="266700" dist="25400" dir="2700000" algn="tl" rotWithShape="0">
                      <a:prstClr val="black">
                        <a:alpha val="77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et </a:t>
              </a:r>
              <a:r>
                <a:rPr lang="en-GB" sz="3400" dirty="0" err="1">
                  <a:solidFill>
                    <a:schemeClr val="bg1"/>
                  </a:solidFill>
                  <a:effectLst>
                    <a:outerShdw blurRad="266700" dist="25400" dir="2700000" algn="tl" rotWithShape="0">
                      <a:prstClr val="black">
                        <a:alpha val="77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rPr>
                <a:t>pouvez</a:t>
              </a:r>
              <a:endParaRPr lang="en-GB" sz="3400" dirty="0">
                <a:solidFill>
                  <a:schemeClr val="bg1"/>
                </a:solidFill>
                <a:effectLst>
                  <a:outerShdw blurRad="266700" dist="25400" dir="2700000" algn="tl" rotWithShape="0">
                    <a:prstClr val="black">
                      <a:alpha val="77000"/>
                    </a:prstClr>
                  </a:outerShdw>
                </a:effectLst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pic>
        <p:nvPicPr>
          <p:cNvPr id="14" name="Picture 13" descr="hand and mobi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738" cy="66167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71888" y="5181600"/>
            <a:ext cx="5472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GB" altLang="x-none" sz="3600" b="1">
                <a:solidFill>
                  <a:schemeClr val="bg1"/>
                </a:solidFill>
                <a:latin typeface="Century Gothic" charset="0"/>
              </a:rPr>
              <a:t>... téléphoner à vos proches !</a:t>
            </a:r>
          </a:p>
        </p:txBody>
      </p:sp>
      <p:sp>
        <p:nvSpPr>
          <p:cNvPr id="15" name="Rounded Rectangle 14"/>
          <p:cNvSpPr/>
          <p:nvPr/>
        </p:nvSpPr>
        <p:spPr>
          <a:xfrm rot="16200000">
            <a:off x="9147969" y="5706269"/>
            <a:ext cx="306388" cy="1079500"/>
          </a:xfrm>
          <a:prstGeom prst="round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8761413" y="61245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EACC1601-9867-D441-A5EB-8EEAB5FF2461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12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sp>
        <p:nvSpPr>
          <p:cNvPr id="20" name="Action Button: Back or Previous 19">
            <a:hlinkClick r:id="rId6" action="ppaction://hlinksldjump" highlightClick="1"/>
          </p:cNvPr>
          <p:cNvSpPr/>
          <p:nvPr/>
        </p:nvSpPr>
        <p:spPr>
          <a:xfrm>
            <a:off x="323850" y="1219200"/>
            <a:ext cx="576263" cy="576263"/>
          </a:xfrm>
          <a:prstGeom prst="actionButtonBackPrevio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Action Button: Forward or Next 20">
            <a:hlinkClick r:id="rId7" action="ppaction://hlinksldjump"/>
          </p:cNvPr>
          <p:cNvSpPr/>
          <p:nvPr/>
        </p:nvSpPr>
        <p:spPr>
          <a:xfrm>
            <a:off x="8243888" y="1219200"/>
            <a:ext cx="576262" cy="576263"/>
          </a:xfrm>
          <a:prstGeom prst="actionButtonForwardNex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0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059113" y="6489700"/>
            <a:ext cx="3060700" cy="395288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119813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93" name="TextBox 27"/>
          <p:cNvSpPr txBox="1">
            <a:spLocks noChangeArrowheads="1"/>
          </p:cNvSpPr>
          <p:nvPr/>
        </p:nvSpPr>
        <p:spPr bwMode="auto">
          <a:xfrm>
            <a:off x="34925" y="6423025"/>
            <a:ext cx="3024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x-none" sz="2400">
                <a:latin typeface="Century Gothic" charset="0"/>
              </a:rPr>
              <a:t>S’engager</a:t>
            </a:r>
            <a:endParaRPr lang="en-GB" altLang="x-none" sz="2400">
              <a:latin typeface="Century Gothic" charset="0"/>
            </a:endParaRPr>
          </a:p>
          <a:p>
            <a:pPr algn="ctr"/>
            <a:endParaRPr lang="en-GB" altLang="x-none" sz="2400">
              <a:latin typeface="Century Gothic" charset="0"/>
            </a:endParaRPr>
          </a:p>
        </p:txBody>
      </p:sp>
      <p:sp>
        <p:nvSpPr>
          <p:cNvPr id="20494" name="TextBox 32"/>
          <p:cNvSpPr txBox="1">
            <a:spLocks noChangeArrowheads="1"/>
          </p:cNvSpPr>
          <p:nvPr/>
        </p:nvSpPr>
        <p:spPr bwMode="auto">
          <a:xfrm>
            <a:off x="3059113" y="6423025"/>
            <a:ext cx="3025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 b="1">
                <a:solidFill>
                  <a:schemeClr val="bg1"/>
                </a:solidFill>
                <a:latin typeface="Century Gothic" charset="0"/>
              </a:rPr>
              <a:t>Jouer</a:t>
            </a:r>
          </a:p>
        </p:txBody>
      </p:sp>
      <p:sp>
        <p:nvSpPr>
          <p:cNvPr id="20495" name="TextBox 33"/>
          <p:cNvSpPr txBox="1">
            <a:spLocks noChangeArrowheads="1"/>
          </p:cNvSpPr>
          <p:nvPr/>
        </p:nvSpPr>
        <p:spPr bwMode="auto">
          <a:xfrm>
            <a:off x="6156325" y="6453188"/>
            <a:ext cx="302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>
                <a:latin typeface="Century Gothic" charset="0"/>
              </a:rPr>
              <a:t>Décider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87450" y="819150"/>
            <a:ext cx="69135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800">
                <a:latin typeface="Century Gothic" charset="0"/>
              </a:rPr>
              <a:t>Discutez la question :</a:t>
            </a:r>
          </a:p>
          <a:p>
            <a:pPr algn="ctr"/>
            <a:r>
              <a:rPr lang="en-GB" altLang="x-none" sz="2800" b="1">
                <a:latin typeface="Century Gothic" charset="0"/>
              </a:rPr>
              <a:t>Les tests sur les animaux sont-ils une bonne ou une mauvaise chose ?</a:t>
            </a:r>
          </a:p>
        </p:txBody>
      </p:sp>
      <p:pic>
        <p:nvPicPr>
          <p:cNvPr id="14" name="Picture 13" descr="discu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4610100"/>
            <a:ext cx="922338" cy="54768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06663" y="4603750"/>
            <a:ext cx="43926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en-GB" altLang="x-none" sz="1700" b="1">
                <a:solidFill>
                  <a:srgbClr val="C00000"/>
                </a:solidFill>
                <a:latin typeface="Century Gothic" charset="0"/>
              </a:rPr>
              <a:t>Notez les points de vue sur la fiche 3.</a:t>
            </a:r>
          </a:p>
          <a:p>
            <a:pPr>
              <a:spcBef>
                <a:spcPts val="400"/>
              </a:spcBef>
            </a:pPr>
            <a:r>
              <a:rPr lang="en-GB" altLang="x-none" sz="1700">
                <a:latin typeface="Century Gothic" charset="0"/>
              </a:rPr>
              <a:t>Présentez-les au reste de la classe.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1331913" y="2349500"/>
            <a:ext cx="6480175" cy="3167063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7030A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90775" y="2466975"/>
            <a:ext cx="5307013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en-GB" altLang="x-none" sz="1700" b="1">
                <a:solidFill>
                  <a:srgbClr val="C00000"/>
                </a:solidFill>
                <a:latin typeface="Century Gothic" charset="0"/>
              </a:rPr>
              <a:t>Lisez les points de vue sur la fiche 2.</a:t>
            </a:r>
          </a:p>
          <a:p>
            <a:pPr>
              <a:spcBef>
                <a:spcPts val="1200"/>
              </a:spcBef>
            </a:pPr>
            <a:r>
              <a:rPr lang="en-GB" altLang="x-none" sz="1700">
                <a:latin typeface="Century Gothic" charset="0"/>
              </a:rPr>
              <a:t>Décidez quel type de réflexion éthique est utilisé (vous pouvez en choisir plus d’un), et le cas échéant est-ce pour ou contre l’interdiction.</a:t>
            </a:r>
          </a:p>
          <a:p>
            <a:pPr>
              <a:spcBef>
                <a:spcPts val="1200"/>
              </a:spcBef>
            </a:pPr>
            <a:r>
              <a:rPr lang="en-GB" altLang="x-none" sz="1700">
                <a:latin typeface="Century Gothic" charset="0"/>
              </a:rPr>
              <a:t>Débattez pour déterminer si vous êtes d’accord avec le point de vue, ou non.</a:t>
            </a:r>
          </a:p>
        </p:txBody>
      </p:sp>
      <p:pic>
        <p:nvPicPr>
          <p:cNvPr id="27" name="Picture 26" descr="read resear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3016250"/>
            <a:ext cx="582613" cy="658813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2" name="Group 9"/>
          <p:cNvGrpSpPr>
            <a:grpSpLocks/>
          </p:cNvGrpSpPr>
          <p:nvPr/>
        </p:nvGrpSpPr>
        <p:grpSpPr bwMode="auto">
          <a:xfrm>
            <a:off x="7848600" y="44450"/>
            <a:ext cx="1295400" cy="914400"/>
            <a:chOff x="7848600" y="44624"/>
            <a:chExt cx="1295400" cy="914618"/>
          </a:xfrm>
        </p:grpSpPr>
        <p:sp>
          <p:nvSpPr>
            <p:cNvPr id="21520" name="TextBox 22"/>
            <p:cNvSpPr txBox="1">
              <a:spLocks noChangeArrowheads="1"/>
            </p:cNvSpPr>
            <p:nvPr/>
          </p:nvSpPr>
          <p:spPr bwMode="auto">
            <a:xfrm>
              <a:off x="7848600" y="620688"/>
              <a:ext cx="1295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Fiche 1-3</a:t>
              </a:r>
            </a:p>
          </p:txBody>
        </p:sp>
        <p:pic>
          <p:nvPicPr>
            <p:cNvPr id="21521" name="Picture 23" descr="Student sheet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0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059113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119813" y="6489700"/>
            <a:ext cx="3060700" cy="395288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16" name="TextBox 21"/>
          <p:cNvSpPr txBox="1">
            <a:spLocks noChangeArrowheads="1"/>
          </p:cNvSpPr>
          <p:nvPr/>
        </p:nvSpPr>
        <p:spPr bwMode="auto">
          <a:xfrm>
            <a:off x="34925" y="6423025"/>
            <a:ext cx="3024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x-none" sz="2400">
                <a:latin typeface="Century Gothic" charset="0"/>
              </a:rPr>
              <a:t>S’engager</a:t>
            </a:r>
            <a:endParaRPr lang="en-GB" altLang="x-none" sz="2400">
              <a:latin typeface="Century Gothic" charset="0"/>
            </a:endParaRPr>
          </a:p>
          <a:p>
            <a:pPr algn="ctr"/>
            <a:endParaRPr lang="en-GB" altLang="x-none" sz="2400">
              <a:latin typeface="Century Gothic" charset="0"/>
            </a:endParaRPr>
          </a:p>
        </p:txBody>
      </p:sp>
      <p:sp>
        <p:nvSpPr>
          <p:cNvPr id="21517" name="TextBox 24"/>
          <p:cNvSpPr txBox="1">
            <a:spLocks noChangeArrowheads="1"/>
          </p:cNvSpPr>
          <p:nvPr/>
        </p:nvSpPr>
        <p:spPr bwMode="auto">
          <a:xfrm>
            <a:off x="3059113" y="6423025"/>
            <a:ext cx="3025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>
                <a:latin typeface="Century Gothic" charset="0"/>
              </a:rPr>
              <a:t>Jouer</a:t>
            </a:r>
          </a:p>
        </p:txBody>
      </p:sp>
      <p:sp>
        <p:nvSpPr>
          <p:cNvPr id="21518" name="TextBox 25"/>
          <p:cNvSpPr txBox="1">
            <a:spLocks noChangeArrowheads="1"/>
          </p:cNvSpPr>
          <p:nvPr/>
        </p:nvSpPr>
        <p:spPr bwMode="auto">
          <a:xfrm>
            <a:off x="6156325" y="6453188"/>
            <a:ext cx="302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 b="1">
                <a:solidFill>
                  <a:schemeClr val="bg1"/>
                </a:solidFill>
                <a:latin typeface="Century Gothic" charset="0"/>
              </a:rPr>
              <a:t>Décider</a:t>
            </a:r>
          </a:p>
        </p:txBody>
      </p: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2627313" y="4437063"/>
            <a:ext cx="4968875" cy="0"/>
          </a:xfrm>
          <a:prstGeom prst="line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9" grpId="0" build="p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04800" y="1989138"/>
            <a:ext cx="3860800" cy="1728787"/>
            <a:chOff x="755576" y="1988840"/>
            <a:chExt cx="3334492" cy="1461169"/>
          </a:xfrm>
        </p:grpSpPr>
        <p:grpSp>
          <p:nvGrpSpPr>
            <p:cNvPr id="22548" name="Group 20"/>
            <p:cNvGrpSpPr>
              <a:grpSpLocks/>
            </p:cNvGrpSpPr>
            <p:nvPr/>
          </p:nvGrpSpPr>
          <p:grpSpPr bwMode="auto">
            <a:xfrm>
              <a:off x="755576" y="1988840"/>
              <a:ext cx="3312368" cy="1461169"/>
              <a:chOff x="2259743" y="5373216"/>
              <a:chExt cx="4355152" cy="1461169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2259743" y="5373216"/>
                <a:ext cx="4355152" cy="1080120"/>
              </a:xfrm>
              <a:prstGeom prst="roundRect">
                <a:avLst/>
              </a:prstGeom>
              <a:solidFill>
                <a:srgbClr val="0099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sp>
            <p:nvSpPr>
              <p:cNvPr id="22553" name="TextBox 25"/>
              <p:cNvSpPr txBox="1">
                <a:spLocks noChangeArrowheads="1"/>
              </p:cNvSpPr>
              <p:nvPr/>
            </p:nvSpPr>
            <p:spPr bwMode="auto">
              <a:xfrm>
                <a:off x="2259743" y="5495557"/>
                <a:ext cx="4355151" cy="1338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r>
                  <a:rPr lang="en-GB" altLang="x-none" sz="2700">
                    <a:solidFill>
                      <a:schemeClr val="bg1"/>
                    </a:solidFill>
                    <a:latin typeface="Century Gothic" charset="0"/>
                  </a:rPr>
                  <a:t>Allez-vous signer ?</a:t>
                </a:r>
              </a:p>
              <a:p>
                <a:r>
                  <a:rPr lang="en-GB" altLang="x-none" sz="2700" b="1">
                    <a:solidFill>
                      <a:schemeClr val="bg1"/>
                    </a:solidFill>
                    <a:latin typeface="Century Gothic" charset="0"/>
                  </a:rPr>
                  <a:t>Expliquez pourquoi</a:t>
                </a:r>
              </a:p>
            </p:txBody>
          </p:sp>
        </p:grpSp>
        <p:pic>
          <p:nvPicPr>
            <p:cNvPr id="23" name="Picture 22" descr="writ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85307">
              <a:off x="3586012" y="2207175"/>
              <a:ext cx="504056" cy="7010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302125" y="260350"/>
            <a:ext cx="4537075" cy="5905500"/>
            <a:chOff x="4139951" y="260648"/>
            <a:chExt cx="4536505" cy="5904656"/>
          </a:xfrm>
        </p:grpSpPr>
        <p:pic>
          <p:nvPicPr>
            <p:cNvPr id="22541" name="Picture 21" descr="notepad and pe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23"/>
            <a:stretch>
              <a:fillRect/>
            </a:stretch>
          </p:blipFill>
          <p:spPr bwMode="auto">
            <a:xfrm>
              <a:off x="4139951" y="260648"/>
              <a:ext cx="4536505" cy="5904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Rectangle 27"/>
            <p:cNvSpPr>
              <a:spLocks noChangeArrowheads="1"/>
            </p:cNvSpPr>
            <p:nvPr/>
          </p:nvSpPr>
          <p:spPr bwMode="auto">
            <a:xfrm>
              <a:off x="4561656" y="1654076"/>
              <a:ext cx="3312368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3600" b="1">
                  <a:latin typeface="Century Gothic" charset="0"/>
                </a:rPr>
                <a:t>Pétition pour interdire les tests sur les animaux </a:t>
              </a:r>
            </a:p>
          </p:txBody>
        </p:sp>
        <p:sp>
          <p:nvSpPr>
            <p:cNvPr id="22543" name="TextBox 38"/>
            <p:cNvSpPr txBox="1">
              <a:spLocks noChangeArrowheads="1"/>
            </p:cNvSpPr>
            <p:nvPr/>
          </p:nvSpPr>
          <p:spPr bwMode="auto">
            <a:xfrm>
              <a:off x="4572000" y="4005064"/>
              <a:ext cx="3384376" cy="133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GB" altLang="x-none">
                  <a:latin typeface="Century Gothic" charset="0"/>
                </a:rPr>
                <a:t>Nom</a:t>
              </a:r>
            </a:p>
            <a:p>
              <a:pPr>
                <a:lnSpc>
                  <a:spcPct val="150000"/>
                </a:lnSpc>
              </a:pPr>
              <a:r>
                <a:rPr lang="en-GB" altLang="x-none">
                  <a:latin typeface="Century Gothic" charset="0"/>
                </a:rPr>
                <a:t>Signature</a:t>
              </a:r>
            </a:p>
            <a:p>
              <a:pPr>
                <a:lnSpc>
                  <a:spcPct val="150000"/>
                </a:lnSpc>
              </a:pPr>
              <a:r>
                <a:rPr lang="en-GB" altLang="x-none">
                  <a:latin typeface="Century Gothic" charset="0"/>
                </a:rPr>
                <a:t>Adresse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436776" y="4365336"/>
              <a:ext cx="25190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795506" y="4797075"/>
              <a:ext cx="21603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579633" y="5228813"/>
              <a:ext cx="23761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716142" y="5589124"/>
              <a:ext cx="32396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8153400" y="44450"/>
            <a:ext cx="990600" cy="914400"/>
            <a:chOff x="8153400" y="44624"/>
            <a:chExt cx="990600" cy="914618"/>
          </a:xfrm>
        </p:grpSpPr>
        <p:sp>
          <p:nvSpPr>
            <p:cNvPr id="22539" name="TextBox 18"/>
            <p:cNvSpPr txBox="1">
              <a:spLocks noChangeArrowheads="1"/>
            </p:cNvSpPr>
            <p:nvPr/>
          </p:nvSpPr>
          <p:spPr bwMode="auto">
            <a:xfrm>
              <a:off x="8153400" y="620688"/>
              <a:ext cx="990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Fiche 4</a:t>
              </a:r>
            </a:p>
          </p:txBody>
        </p:sp>
        <p:pic>
          <p:nvPicPr>
            <p:cNvPr id="22540" name="Picture 19" descr="Student sheet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29"/>
          <p:cNvSpPr/>
          <p:nvPr/>
        </p:nvSpPr>
        <p:spPr>
          <a:xfrm>
            <a:off x="0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059113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119813" y="6489700"/>
            <a:ext cx="3060700" cy="395288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6" name="TextBox 32"/>
          <p:cNvSpPr txBox="1">
            <a:spLocks noChangeArrowheads="1"/>
          </p:cNvSpPr>
          <p:nvPr/>
        </p:nvSpPr>
        <p:spPr bwMode="auto">
          <a:xfrm>
            <a:off x="34925" y="6423025"/>
            <a:ext cx="3024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x-none" sz="2400">
                <a:latin typeface="Century Gothic" charset="0"/>
              </a:rPr>
              <a:t>S’engager</a:t>
            </a:r>
            <a:endParaRPr lang="en-GB" altLang="x-none" sz="2400">
              <a:latin typeface="Century Gothic" charset="0"/>
            </a:endParaRPr>
          </a:p>
          <a:p>
            <a:pPr algn="ctr"/>
            <a:endParaRPr lang="en-GB" altLang="x-none" sz="2400">
              <a:latin typeface="Century Gothic" charset="0"/>
            </a:endParaRPr>
          </a:p>
        </p:txBody>
      </p:sp>
      <p:sp>
        <p:nvSpPr>
          <p:cNvPr id="22537" name="TextBox 39"/>
          <p:cNvSpPr txBox="1">
            <a:spLocks noChangeArrowheads="1"/>
          </p:cNvSpPr>
          <p:nvPr/>
        </p:nvSpPr>
        <p:spPr bwMode="auto">
          <a:xfrm>
            <a:off x="3059113" y="6423025"/>
            <a:ext cx="3025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>
                <a:latin typeface="Century Gothic" charset="0"/>
              </a:rPr>
              <a:t>Jouer</a:t>
            </a:r>
          </a:p>
        </p:txBody>
      </p:sp>
      <p:sp>
        <p:nvSpPr>
          <p:cNvPr id="22538" name="TextBox 44"/>
          <p:cNvSpPr txBox="1">
            <a:spLocks noChangeArrowheads="1"/>
          </p:cNvSpPr>
          <p:nvPr/>
        </p:nvSpPr>
        <p:spPr bwMode="auto">
          <a:xfrm>
            <a:off x="6156325" y="6453188"/>
            <a:ext cx="302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 b="1">
                <a:solidFill>
                  <a:schemeClr val="bg1"/>
                </a:solidFill>
                <a:latin typeface="Century Gothic" charset="0"/>
              </a:rPr>
              <a:t>Décider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547813" y="404813"/>
            <a:ext cx="64801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3200">
                <a:latin typeface="Century Gothic" charset="0"/>
              </a:rPr>
              <a:t>Est-ce que vous prendriez la même décision concernant les tests sur les animaux dans le cas des </a:t>
            </a:r>
          </a:p>
        </p:txBody>
      </p:sp>
      <p:pic>
        <p:nvPicPr>
          <p:cNvPr id="9" name="Picture 8" descr="fruit f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32035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059113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119813" y="6489700"/>
            <a:ext cx="3060700" cy="395288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9" name="TextBox 16"/>
          <p:cNvSpPr txBox="1">
            <a:spLocks noChangeArrowheads="1"/>
          </p:cNvSpPr>
          <p:nvPr/>
        </p:nvSpPr>
        <p:spPr bwMode="auto">
          <a:xfrm>
            <a:off x="34925" y="6423025"/>
            <a:ext cx="3024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x-none" sz="2400">
                <a:latin typeface="Century Gothic" charset="0"/>
              </a:rPr>
              <a:t>S’engager</a:t>
            </a:r>
            <a:endParaRPr lang="en-GB" altLang="x-none" sz="2400">
              <a:latin typeface="Century Gothic" charset="0"/>
            </a:endParaRPr>
          </a:p>
          <a:p>
            <a:pPr algn="ctr"/>
            <a:endParaRPr lang="en-GB" altLang="x-none" sz="2400">
              <a:latin typeface="Century Gothic" charset="0"/>
            </a:endParaRPr>
          </a:p>
        </p:txBody>
      </p:sp>
      <p:sp>
        <p:nvSpPr>
          <p:cNvPr id="23560" name="TextBox 17"/>
          <p:cNvSpPr txBox="1">
            <a:spLocks noChangeArrowheads="1"/>
          </p:cNvSpPr>
          <p:nvPr/>
        </p:nvSpPr>
        <p:spPr bwMode="auto">
          <a:xfrm>
            <a:off x="3059113" y="6423025"/>
            <a:ext cx="3025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>
                <a:latin typeface="Century Gothic" charset="0"/>
              </a:rPr>
              <a:t>Jouer</a:t>
            </a:r>
          </a:p>
        </p:txBody>
      </p:sp>
      <p:sp>
        <p:nvSpPr>
          <p:cNvPr id="23561" name="TextBox 18"/>
          <p:cNvSpPr txBox="1">
            <a:spLocks noChangeArrowheads="1"/>
          </p:cNvSpPr>
          <p:nvPr/>
        </p:nvSpPr>
        <p:spPr bwMode="auto">
          <a:xfrm>
            <a:off x="6156325" y="6453188"/>
            <a:ext cx="302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 b="1">
                <a:solidFill>
                  <a:schemeClr val="bg1"/>
                </a:solidFill>
                <a:latin typeface="Century Gothic" charset="0"/>
              </a:rPr>
              <a:t>Décider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0325" y="2492375"/>
            <a:ext cx="4730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3200">
                <a:solidFill>
                  <a:srgbClr val="C00000"/>
                </a:solidFill>
                <a:latin typeface="Century Gothic" charset="0"/>
              </a:rPr>
              <a:t>mouches du vinaigre ?</a:t>
            </a:r>
            <a:endParaRPr lang="en-GB" altLang="x-none" sz="320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867400" y="2206625"/>
            <a:ext cx="3001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3200">
                <a:solidFill>
                  <a:srgbClr val="C00000"/>
                </a:solidFill>
                <a:latin typeface="Century Gothic" charset="0"/>
              </a:rPr>
              <a:t>chimpanzés ?</a:t>
            </a:r>
            <a:endParaRPr lang="en-GB" altLang="x-none" sz="3200">
              <a:solidFill>
                <a:srgbClr val="C00000"/>
              </a:solidFill>
            </a:endParaRPr>
          </a:p>
        </p:txBody>
      </p:sp>
      <p:pic>
        <p:nvPicPr>
          <p:cNvPr id="13" name="Picture 12" descr="chimpanze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2754313"/>
            <a:ext cx="3592512" cy="3668712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96975"/>
            <a:ext cx="9142413" cy="10668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579" name="TextBox 8"/>
          <p:cNvSpPr txBox="1">
            <a:spLocks noChangeArrowheads="1"/>
          </p:cNvSpPr>
          <p:nvPr/>
        </p:nvSpPr>
        <p:spPr bwMode="auto">
          <a:xfrm>
            <a:off x="503238" y="1257300"/>
            <a:ext cx="8135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5400">
                <a:solidFill>
                  <a:schemeClr val="bg1"/>
                </a:solidFill>
                <a:latin typeface="Century Gothic" charset="0"/>
              </a:rPr>
              <a:t>Les tests sur les animaux</a:t>
            </a:r>
          </a:p>
        </p:txBody>
      </p:sp>
      <p:sp>
        <p:nvSpPr>
          <p:cNvPr id="24580" name="Title 1"/>
          <p:cNvSpPr>
            <a:spLocks noGrp="1"/>
          </p:cNvSpPr>
          <p:nvPr>
            <p:ph type="ctrTitle" idx="4294967295"/>
          </p:nvPr>
        </p:nvSpPr>
        <p:spPr>
          <a:xfrm>
            <a:off x="2411413" y="476250"/>
            <a:ext cx="4464050" cy="647700"/>
          </a:xfrm>
        </p:spPr>
        <p:txBody>
          <a:bodyPr/>
          <a:lstStyle/>
          <a:p>
            <a:r>
              <a:rPr lang="en-US" altLang="x-none" sz="3200">
                <a:solidFill>
                  <a:srgbClr val="CC0000"/>
                </a:solidFill>
                <a:latin typeface="Century Gothic" charset="0"/>
              </a:rPr>
              <a:t>Fiches apprenants</a:t>
            </a:r>
            <a:endParaRPr lang="en-US" altLang="x-none" sz="4000">
              <a:solidFill>
                <a:srgbClr val="CC0000"/>
              </a:solidFill>
              <a:latin typeface="Century Gothic" charset="0"/>
              <a:ea typeface="Lato Regular" charset="0"/>
              <a:cs typeface="Lato Regular" charset="0"/>
            </a:endParaRPr>
          </a:p>
        </p:txBody>
      </p:sp>
      <p:pic>
        <p:nvPicPr>
          <p:cNvPr id="24581" name="Picture 4" descr="engage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204788"/>
            <a:ext cx="1903413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331913" y="2466975"/>
          <a:ext cx="6553200" cy="2473325"/>
        </p:xfrm>
        <a:graphic>
          <a:graphicData uri="http://schemas.openxmlformats.org/drawingml/2006/table">
            <a:tbl>
              <a:tblPr/>
              <a:tblGrid>
                <a:gridCol w="1368425"/>
                <a:gridCol w="2519362"/>
                <a:gridCol w="2665413"/>
              </a:tblGrid>
              <a:tr h="439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entury Gothic" charset="0"/>
                        </a:rPr>
                        <a:t>Fiche n°. </a:t>
                      </a:r>
                      <a:endParaRPr kumimoji="0" lang="en-GB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entury Gothic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6000" marR="126000" marT="72000" marB="50400" horzOverflow="overflow">
                    <a:lnL>
                      <a:noFill/>
                    </a:lnL>
                    <a:lnR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entury Gothic" charset="0"/>
                        </a:rPr>
                        <a:t>Titre </a:t>
                      </a:r>
                      <a:endParaRPr kumimoji="0" lang="en-GB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entury Gothic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6000" marR="126000" marT="72000" marB="50400" horzOverflow="overflow">
                    <a:lnL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entury Gothic" charset="0"/>
                        </a:rPr>
                        <a:t>Notes</a:t>
                      </a:r>
                      <a:endParaRPr kumimoji="0" lang="en-GB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entury Gothic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26000" marR="126000" marT="72000" marB="50400" horzOverflow="overflow">
                    <a:lnL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>
                      <a:lvl1pPr marL="3603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360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Fiche 1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4 types de réflexions éthiques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Réutilisable, une pour deux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3603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360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Fiche 2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Points de vue sur l’expérimentation animale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Réutilisable, une par groupe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3603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360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Fiche 3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Examiner les preuves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Consommable, agrandir en A3, une par groupe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6875463" y="0"/>
            <a:ext cx="2268537" cy="1169988"/>
          </a:xfrm>
          <a:prstGeom prst="actionButtonBlank">
            <a:avLst/>
          </a:prstGeom>
          <a:solidFill>
            <a:schemeClr val="bg1">
              <a:lumMod val="85000"/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4602" name="TextBox 9"/>
          <p:cNvSpPr txBox="1">
            <a:spLocks noChangeArrowheads="1"/>
          </p:cNvSpPr>
          <p:nvPr/>
        </p:nvSpPr>
        <p:spPr bwMode="auto">
          <a:xfrm>
            <a:off x="2020888" y="6442075"/>
            <a:ext cx="53705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x-none"/>
              <a:t>Pour plus d’informations, visitez EngagingScience.eu/fr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6781800" y="914400"/>
            <a:ext cx="2232025" cy="5562600"/>
          </a:xfrm>
          <a:prstGeom prst="rect">
            <a:avLst/>
          </a:prstGeom>
          <a:solidFill>
            <a:srgbClr val="CCFFCC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5603" name="Picture 3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1081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572000" y="914400"/>
            <a:ext cx="2232025" cy="5562600"/>
          </a:xfrm>
          <a:prstGeom prst="rect">
            <a:avLst/>
          </a:prstGeom>
          <a:solidFill>
            <a:schemeClr val="accent5"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2336800" y="908050"/>
            <a:ext cx="2232025" cy="5545138"/>
          </a:xfrm>
          <a:prstGeom prst="rect">
            <a:avLst/>
          </a:prstGeom>
          <a:solidFill>
            <a:schemeClr val="accent2">
              <a:lumMod val="40000"/>
              <a:lumOff val="60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104775" y="908050"/>
            <a:ext cx="2232025" cy="5545138"/>
          </a:xfrm>
          <a:prstGeom prst="rect">
            <a:avLst/>
          </a:prstGeom>
          <a:solidFill>
            <a:srgbClr val="F6BB5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4572000" y="4803775"/>
            <a:ext cx="2209800" cy="1655763"/>
          </a:xfrm>
          <a:prstGeom prst="rect">
            <a:avLst/>
          </a:prstGeom>
          <a:noFill/>
          <a:ln w="9525">
            <a:solidFill>
              <a:srgbClr val="00A1DA"/>
            </a:solidFill>
            <a:miter lim="800000"/>
            <a:headEnd/>
            <a:tailEnd/>
          </a:ln>
          <a:effectLst>
            <a:outerShdw blurRad="63500" dist="76201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2362200" y="4803775"/>
            <a:ext cx="2232025" cy="1655763"/>
          </a:xfrm>
          <a:prstGeom prst="rect">
            <a:avLst/>
          </a:prstGeom>
          <a:noFill/>
          <a:ln w="9525">
            <a:solidFill>
              <a:srgbClr val="00A1DA"/>
            </a:solidFill>
            <a:miter lim="800000"/>
            <a:headEnd/>
            <a:tailEnd/>
          </a:ln>
          <a:effectLst>
            <a:outerShdw blurRad="63500" dist="76201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93663" y="4803775"/>
            <a:ext cx="2232025" cy="1655763"/>
          </a:xfrm>
          <a:prstGeom prst="rect">
            <a:avLst/>
          </a:prstGeom>
          <a:noFill/>
          <a:ln w="9525">
            <a:solidFill>
              <a:srgbClr val="00A1DA"/>
            </a:solidFill>
            <a:miter lim="800000"/>
            <a:headEnd/>
            <a:tailEnd/>
          </a:ln>
          <a:effectLst>
            <a:outerShdw blurRad="63500" dist="76201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grpSp>
        <p:nvGrpSpPr>
          <p:cNvPr id="25610" name="Group 9"/>
          <p:cNvGrpSpPr>
            <a:grpSpLocks/>
          </p:cNvGrpSpPr>
          <p:nvPr/>
        </p:nvGrpSpPr>
        <p:grpSpPr bwMode="auto">
          <a:xfrm>
            <a:off x="7521575" y="0"/>
            <a:ext cx="1587500" cy="641350"/>
            <a:chOff x="7520930" y="0"/>
            <a:chExt cx="1588368" cy="641606"/>
          </a:xfrm>
        </p:grpSpPr>
        <p:sp>
          <p:nvSpPr>
            <p:cNvPr id="25638" name="TextBox 68"/>
            <p:cNvSpPr txBox="1">
              <a:spLocks noChangeArrowheads="1"/>
            </p:cNvSpPr>
            <p:nvPr/>
          </p:nvSpPr>
          <p:spPr bwMode="auto">
            <a:xfrm>
              <a:off x="7520930" y="0"/>
              <a:ext cx="10843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Fiche 1</a:t>
              </a:r>
            </a:p>
          </p:txBody>
        </p:sp>
        <p:pic>
          <p:nvPicPr>
            <p:cNvPr id="25639" name="Picture 69" descr="Student sheet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" name="TextBox 70"/>
          <p:cNvSpPr txBox="1"/>
          <p:nvPr/>
        </p:nvSpPr>
        <p:spPr>
          <a:xfrm>
            <a:off x="1908175" y="252413"/>
            <a:ext cx="5956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CC0000"/>
                </a:solidFill>
                <a:latin typeface="Century Gothic" pitchFamily="34" charset="0"/>
                <a:ea typeface="+mj-ea"/>
                <a:cs typeface="+mj-cs"/>
              </a:rPr>
              <a:t>4 types de </a:t>
            </a:r>
            <a:r>
              <a:rPr lang="en-GB" sz="3200" dirty="0" err="1">
                <a:solidFill>
                  <a:srgbClr val="CC0000"/>
                </a:solidFill>
                <a:latin typeface="Century Gothic" pitchFamily="34" charset="0"/>
                <a:ea typeface="+mj-ea"/>
                <a:cs typeface="+mj-cs"/>
              </a:rPr>
              <a:t>réflexion</a:t>
            </a:r>
            <a:r>
              <a:rPr lang="en-GB" sz="3200" dirty="0">
                <a:solidFill>
                  <a:srgbClr val="CC0000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GB" sz="3200" dirty="0" err="1">
                <a:solidFill>
                  <a:srgbClr val="CC0000"/>
                </a:solidFill>
                <a:latin typeface="Century Gothic" pitchFamily="34" charset="0"/>
                <a:ea typeface="+mj-ea"/>
                <a:cs typeface="+mj-cs"/>
              </a:rPr>
              <a:t>éthique</a:t>
            </a:r>
            <a:endParaRPr lang="en-GB" sz="3200" dirty="0">
              <a:solidFill>
                <a:srgbClr val="CC000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2362200" y="908050"/>
            <a:ext cx="0" cy="3236913"/>
          </a:xfrm>
          <a:prstGeom prst="line">
            <a:avLst/>
          </a:prstGeom>
          <a:noFill/>
          <a:ln w="9525">
            <a:solidFill>
              <a:srgbClr val="00A1DA"/>
            </a:solidFill>
            <a:round/>
            <a:headEnd/>
            <a:tailEnd/>
          </a:ln>
          <a:effectLst>
            <a:outerShdw blurRad="63500" dist="76201" dir="2700000" algn="tl" rotWithShape="0">
              <a:srgbClr val="000000">
                <a:alpha val="39999"/>
              </a:srgbClr>
            </a:outerShdw>
          </a:effectLst>
        </p:spPr>
      </p:cxnSp>
      <p:cxnSp>
        <p:nvCxnSpPr>
          <p:cNvPr id="33" name="Straight Connector 32"/>
          <p:cNvCxnSpPr/>
          <p:nvPr/>
        </p:nvCxnSpPr>
        <p:spPr>
          <a:xfrm>
            <a:off x="4572000" y="908050"/>
            <a:ext cx="0" cy="3265488"/>
          </a:xfrm>
          <a:prstGeom prst="line">
            <a:avLst/>
          </a:prstGeom>
          <a:ln>
            <a:solidFill>
              <a:srgbClr val="00A1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4" name="TextBox 78"/>
          <p:cNvSpPr txBox="1">
            <a:spLocks noChangeArrowheads="1"/>
          </p:cNvSpPr>
          <p:nvPr/>
        </p:nvSpPr>
        <p:spPr bwMode="auto">
          <a:xfrm>
            <a:off x="304800" y="933450"/>
            <a:ext cx="2035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n-GB" altLang="x-none" b="1">
                <a:solidFill>
                  <a:srgbClr val="C00000"/>
                </a:solidFill>
                <a:latin typeface="Century Gothic" charset="0"/>
              </a:rPr>
              <a:t>Utilitarisme</a:t>
            </a:r>
          </a:p>
        </p:txBody>
      </p:sp>
      <p:sp>
        <p:nvSpPr>
          <p:cNvPr id="25615" name="TextBox 80"/>
          <p:cNvSpPr txBox="1">
            <a:spLocks noChangeArrowheads="1"/>
          </p:cNvSpPr>
          <p:nvPr/>
        </p:nvSpPr>
        <p:spPr bwMode="auto">
          <a:xfrm>
            <a:off x="2819400" y="877888"/>
            <a:ext cx="167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n-GB" altLang="x-none" b="1">
                <a:solidFill>
                  <a:srgbClr val="C00000"/>
                </a:solidFill>
                <a:latin typeface="Century Gothic" charset="0"/>
              </a:rPr>
              <a:t>Droits</a:t>
            </a:r>
          </a:p>
          <a:p>
            <a:pPr algn="r"/>
            <a:r>
              <a:rPr lang="en-GB" altLang="x-none" b="1">
                <a:solidFill>
                  <a:srgbClr val="C00000"/>
                </a:solidFill>
                <a:latin typeface="Century Gothic" charset="0"/>
              </a:rPr>
              <a:t> et devoirs</a:t>
            </a:r>
          </a:p>
        </p:txBody>
      </p:sp>
      <p:sp>
        <p:nvSpPr>
          <p:cNvPr id="25616" name="TextBox 81"/>
          <p:cNvSpPr txBox="1">
            <a:spLocks noChangeArrowheads="1"/>
          </p:cNvSpPr>
          <p:nvPr/>
        </p:nvSpPr>
        <p:spPr bwMode="auto">
          <a:xfrm>
            <a:off x="4648200" y="933450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n-GB" altLang="x-none" b="1">
                <a:solidFill>
                  <a:srgbClr val="C00000"/>
                </a:solidFill>
                <a:latin typeface="Century Gothic" charset="0"/>
              </a:rPr>
              <a:t>Vertus</a:t>
            </a:r>
          </a:p>
        </p:txBody>
      </p:sp>
      <p:sp>
        <p:nvSpPr>
          <p:cNvPr id="25617" name="TextBox 82"/>
          <p:cNvSpPr txBox="1">
            <a:spLocks noChangeArrowheads="1"/>
          </p:cNvSpPr>
          <p:nvPr/>
        </p:nvSpPr>
        <p:spPr bwMode="auto">
          <a:xfrm>
            <a:off x="2362200" y="1627188"/>
            <a:ext cx="22098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GB" altLang="x-none" sz="1200">
              <a:latin typeface="Century Gothic" charset="0"/>
            </a:endParaRPr>
          </a:p>
          <a:p>
            <a:r>
              <a:rPr lang="en-GB" altLang="x-none" sz="1200">
                <a:latin typeface="Century Gothic" charset="0"/>
              </a:rPr>
              <a:t>Basez votre décision sur les règles qui doivent toujours être appliquées, selon vous.</a:t>
            </a:r>
          </a:p>
          <a:p>
            <a:endParaRPr lang="en-GB" altLang="x-none" sz="1200">
              <a:latin typeface="Century Gothic" charset="0"/>
            </a:endParaRPr>
          </a:p>
          <a:p>
            <a:endParaRPr lang="en-GB" altLang="x-none" sz="1200">
              <a:latin typeface="Century Gothic" charset="0"/>
            </a:endParaRPr>
          </a:p>
          <a:p>
            <a:endParaRPr lang="en-GB" altLang="x-none" sz="1200">
              <a:latin typeface="Century Gothic" charset="0"/>
            </a:endParaRPr>
          </a:p>
          <a:p>
            <a:endParaRPr lang="en-GB" altLang="x-none" sz="1200">
              <a:latin typeface="Century Gothic" charset="0"/>
            </a:endParaRPr>
          </a:p>
          <a:p>
            <a:endParaRPr lang="en-GB" altLang="x-none" sz="1200">
              <a:latin typeface="Century Gothic" charset="0"/>
            </a:endParaRPr>
          </a:p>
          <a:p>
            <a:pPr>
              <a:spcBef>
                <a:spcPts val="1200"/>
              </a:spcBef>
            </a:pPr>
            <a:r>
              <a:rPr lang="en-GB" altLang="x-none" sz="1200">
                <a:latin typeface="Century Gothic" charset="0"/>
              </a:rPr>
              <a:t>Ne vous préoccupez pas du résultat</a:t>
            </a:r>
          </a:p>
        </p:txBody>
      </p:sp>
      <p:sp>
        <p:nvSpPr>
          <p:cNvPr id="25618" name="TextBox 83"/>
          <p:cNvSpPr txBox="1">
            <a:spLocks noChangeArrowheads="1"/>
          </p:cNvSpPr>
          <p:nvPr/>
        </p:nvSpPr>
        <p:spPr bwMode="auto">
          <a:xfrm>
            <a:off x="2387600" y="2549525"/>
            <a:ext cx="2222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Clr>
                <a:srgbClr val="0070C0"/>
              </a:buClr>
              <a:buSzPct val="133000"/>
            </a:pPr>
            <a:r>
              <a:rPr lang="en-GB" altLang="x-none" sz="1100">
                <a:latin typeface="Century Gothic" charset="0"/>
              </a:rPr>
              <a:t>- Ce n’est pas bien de blesser</a:t>
            </a:r>
          </a:p>
          <a:p>
            <a:pPr>
              <a:buClr>
                <a:srgbClr val="0070C0"/>
              </a:buClr>
              <a:buSzPct val="133000"/>
            </a:pPr>
            <a:r>
              <a:rPr lang="en-GB" altLang="x-none" sz="1100">
                <a:latin typeface="Century Gothic" charset="0"/>
              </a:rPr>
              <a:t>- Ce n’est pas bien de voler</a:t>
            </a:r>
          </a:p>
          <a:p>
            <a:pPr>
              <a:buClr>
                <a:srgbClr val="0070C0"/>
              </a:buClr>
              <a:buSzPct val="133000"/>
            </a:pPr>
            <a:r>
              <a:rPr lang="en-GB" altLang="x-none" sz="1100">
                <a:latin typeface="Century Gothic" charset="0"/>
              </a:rPr>
              <a:t>- Ce n’est pas bien de mentir ou tromper</a:t>
            </a:r>
          </a:p>
          <a:p>
            <a:pPr>
              <a:buClr>
                <a:srgbClr val="0070C0"/>
              </a:buClr>
              <a:buSzPct val="133000"/>
            </a:pPr>
            <a:r>
              <a:rPr lang="en-GB" altLang="x-none" sz="1100">
                <a:latin typeface="Century Gothic" charset="0"/>
              </a:rPr>
              <a:t>- C’est bien d’honorer ses promesses</a:t>
            </a:r>
          </a:p>
        </p:txBody>
      </p:sp>
      <p:sp>
        <p:nvSpPr>
          <p:cNvPr id="25619" name="TextBox 86"/>
          <p:cNvSpPr txBox="1">
            <a:spLocks noChangeArrowheads="1"/>
          </p:cNvSpPr>
          <p:nvPr/>
        </p:nvSpPr>
        <p:spPr bwMode="auto">
          <a:xfrm>
            <a:off x="107950" y="2057400"/>
            <a:ext cx="21780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200">
                <a:latin typeface="Century Gothic" charset="0"/>
              </a:rPr>
              <a:t>Pour chaque option, réfléchissez aux conséquences (quel sera l’impact) et comment cela affectera tout le monde. </a:t>
            </a:r>
          </a:p>
          <a:p>
            <a:pPr>
              <a:spcBef>
                <a:spcPts val="600"/>
              </a:spcBef>
            </a:pPr>
            <a:r>
              <a:rPr lang="en-GB" altLang="x-none" sz="1200">
                <a:latin typeface="Century Gothic" charset="0"/>
              </a:rPr>
              <a:t>Choisissez l’option qui fera plaisir au plus grand nombre de personnes. </a:t>
            </a:r>
          </a:p>
        </p:txBody>
      </p:sp>
      <p:sp>
        <p:nvSpPr>
          <p:cNvPr id="25620" name="TextBox 89"/>
          <p:cNvSpPr txBox="1">
            <a:spLocks noChangeArrowheads="1"/>
          </p:cNvSpPr>
          <p:nvPr/>
        </p:nvSpPr>
        <p:spPr bwMode="auto">
          <a:xfrm>
            <a:off x="76200" y="48006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GB" altLang="x-none" sz="1600" b="1">
                <a:latin typeface="Century Gothic" charset="0"/>
              </a:rPr>
              <a:t>”C’est très beau”</a:t>
            </a:r>
          </a:p>
          <a:p>
            <a:pPr>
              <a:spcBef>
                <a:spcPts val="600"/>
              </a:spcBef>
            </a:pPr>
            <a:r>
              <a:rPr lang="en-GB" altLang="x-none" sz="1200">
                <a:latin typeface="Century Gothic" charset="0"/>
              </a:rPr>
              <a:t>Vous avez déterminé que si vous dites la vérité, votre meilleur/e ami/e sera de mauvaise humeur et vous risquez de gâcher la soirée de tout le monde.</a:t>
            </a:r>
          </a:p>
        </p:txBody>
      </p:sp>
      <p:sp>
        <p:nvSpPr>
          <p:cNvPr id="25621" name="TextBox 93"/>
          <p:cNvSpPr txBox="1">
            <a:spLocks noChangeArrowheads="1"/>
          </p:cNvSpPr>
          <p:nvPr/>
        </p:nvSpPr>
        <p:spPr bwMode="auto">
          <a:xfrm>
            <a:off x="2413000" y="4956175"/>
            <a:ext cx="21336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GB" altLang="x-none" sz="1600" b="1">
                <a:latin typeface="Century Gothic" charset="0"/>
              </a:rPr>
              <a:t>“Ce n’est pas beau du tout “</a:t>
            </a:r>
          </a:p>
          <a:p>
            <a:pPr>
              <a:spcBef>
                <a:spcPts val="600"/>
              </a:spcBef>
            </a:pPr>
            <a:r>
              <a:rPr lang="en-GB" altLang="x-none" sz="1200">
                <a:latin typeface="Century Gothic" charset="0"/>
              </a:rPr>
              <a:t>Vous avez décidé de ne jamais mentir, quelles que soient les conséquences.</a:t>
            </a:r>
          </a:p>
        </p:txBody>
      </p:sp>
      <p:sp>
        <p:nvSpPr>
          <p:cNvPr id="25622" name="TextBox 94"/>
          <p:cNvSpPr txBox="1">
            <a:spLocks noChangeArrowheads="1"/>
          </p:cNvSpPr>
          <p:nvPr/>
        </p:nvSpPr>
        <p:spPr bwMode="auto">
          <a:xfrm>
            <a:off x="4610100" y="4749800"/>
            <a:ext cx="223202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altLang="x-none" sz="1600" b="1">
                <a:latin typeface="Century Gothic" charset="0"/>
              </a:rPr>
              <a:t>“Je n’aurais pas choisi cela”</a:t>
            </a:r>
          </a:p>
          <a:p>
            <a:pPr>
              <a:spcAft>
                <a:spcPts val="600"/>
              </a:spcAft>
            </a:pPr>
            <a:r>
              <a:rPr lang="en-GB" altLang="x-none" sz="1100">
                <a:latin typeface="Century Gothic" charset="0"/>
              </a:rPr>
              <a:t>Ditez ceci avec un grand sourire et en embrassant votre ami/e. Vous êtes sincère, mais faites aussi attention aux sentiments des autres personnes.</a:t>
            </a:r>
          </a:p>
        </p:txBody>
      </p:sp>
      <p:sp>
        <p:nvSpPr>
          <p:cNvPr id="25623" name="Rectangle 95"/>
          <p:cNvSpPr>
            <a:spLocks noChangeArrowheads="1"/>
          </p:cNvSpPr>
          <p:nvPr/>
        </p:nvSpPr>
        <p:spPr bwMode="auto">
          <a:xfrm>
            <a:off x="4648200" y="2438400"/>
            <a:ext cx="2133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200">
                <a:latin typeface="Century Gothic" charset="0"/>
              </a:rPr>
              <a:t>Prenez votre décision en harmonie avec ce qui a de la valeur pour vous (votre finalité).</a:t>
            </a:r>
          </a:p>
          <a:p>
            <a:pPr>
              <a:spcBef>
                <a:spcPts val="600"/>
              </a:spcBef>
            </a:pPr>
            <a:r>
              <a:rPr lang="en-GB" altLang="x-none" sz="1200">
                <a:solidFill>
                  <a:srgbClr val="000000"/>
                </a:solidFill>
                <a:latin typeface="Century Gothic" charset="0"/>
              </a:rPr>
              <a:t>Les moyens pour atteindre cette finalité sont aussi en adéquation avec vos valeurs.</a:t>
            </a:r>
          </a:p>
        </p:txBody>
      </p:sp>
      <p:sp>
        <p:nvSpPr>
          <p:cNvPr id="25624" name="Rectangle 96"/>
          <p:cNvSpPr>
            <a:spLocks noChangeArrowheads="1"/>
          </p:cNvSpPr>
          <p:nvPr/>
        </p:nvSpPr>
        <p:spPr bwMode="auto">
          <a:xfrm>
            <a:off x="50800" y="1803400"/>
            <a:ext cx="2249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n-GB" altLang="x-none" sz="1200" b="1">
                <a:latin typeface="Century Gothic" charset="0"/>
              </a:rPr>
              <a:t>“Meilleure conséquence”</a:t>
            </a:r>
            <a:endParaRPr lang="en-GB" altLang="x-none" sz="1600" b="1">
              <a:latin typeface="Century Gothic" charset="0"/>
            </a:endParaRPr>
          </a:p>
        </p:txBody>
      </p:sp>
      <p:sp>
        <p:nvSpPr>
          <p:cNvPr id="25625" name="Rectangle 97"/>
          <p:cNvSpPr>
            <a:spLocks noChangeArrowheads="1"/>
          </p:cNvSpPr>
          <p:nvPr/>
        </p:nvSpPr>
        <p:spPr bwMode="auto">
          <a:xfrm>
            <a:off x="3111500" y="1562100"/>
            <a:ext cx="1517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200" b="1">
                <a:latin typeface="Century Gothic" charset="0"/>
              </a:rPr>
              <a:t>“Suivre les règles”</a:t>
            </a:r>
          </a:p>
        </p:txBody>
      </p:sp>
      <p:pic>
        <p:nvPicPr>
          <p:cNvPr id="25626" name="Picture 36" descr="rule boo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860425"/>
            <a:ext cx="10001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7950" y="914400"/>
            <a:ext cx="8928100" cy="3240088"/>
          </a:xfrm>
          <a:prstGeom prst="rect">
            <a:avLst/>
          </a:prstGeom>
          <a:noFill/>
          <a:ln w="9525">
            <a:solidFill>
              <a:srgbClr val="00A1DA"/>
            </a:solidFill>
            <a:miter lim="800000"/>
            <a:headEnd/>
            <a:tailEnd/>
          </a:ln>
          <a:effectLst>
            <a:outerShdw blurRad="63500" dist="76201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pic>
        <p:nvPicPr>
          <p:cNvPr id="25628" name="Picture 38" descr="balanc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990600"/>
            <a:ext cx="195103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9" name="TextBox 98"/>
          <p:cNvSpPr txBox="1">
            <a:spLocks noChangeArrowheads="1"/>
          </p:cNvSpPr>
          <p:nvPr/>
        </p:nvSpPr>
        <p:spPr bwMode="auto">
          <a:xfrm>
            <a:off x="5029200" y="2066925"/>
            <a:ext cx="1600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200" b="1">
                <a:latin typeface="Century Gothic" charset="0"/>
              </a:rPr>
              <a:t>“Buts et valeurs”</a:t>
            </a:r>
          </a:p>
        </p:txBody>
      </p:sp>
      <p:sp>
        <p:nvSpPr>
          <p:cNvPr id="25630" name="TextBox 88"/>
          <p:cNvSpPr txBox="1">
            <a:spLocks noChangeArrowheads="1"/>
          </p:cNvSpPr>
          <p:nvPr/>
        </p:nvSpPr>
        <p:spPr bwMode="auto">
          <a:xfrm>
            <a:off x="101600" y="4114800"/>
            <a:ext cx="8928100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1200">
                <a:latin typeface="Century Gothic" charset="0"/>
              </a:rPr>
              <a:t>Un exemple : Vous sortez avec un groupe d’amis. Votre meilleur/e ami/e arrive, sortant de chez le coiffeur, et vous n’aimez pas du tout sa nouvelle coupe. Il/elle vous demande si vous aimez.</a:t>
            </a:r>
          </a:p>
          <a:p>
            <a:pPr algn="ctr"/>
            <a:r>
              <a:rPr lang="en-GB" altLang="x-none" sz="1200" b="1">
                <a:latin typeface="Century Gothic" charset="0"/>
              </a:rPr>
              <a:t>Que répondez-vous ?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781800" y="914400"/>
            <a:ext cx="0" cy="3265488"/>
          </a:xfrm>
          <a:prstGeom prst="line">
            <a:avLst/>
          </a:prstGeom>
          <a:ln>
            <a:solidFill>
              <a:srgbClr val="00A1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781800" y="4803775"/>
            <a:ext cx="2232025" cy="1655763"/>
          </a:xfrm>
          <a:prstGeom prst="rect">
            <a:avLst/>
          </a:prstGeom>
          <a:noFill/>
          <a:ln w="9525">
            <a:solidFill>
              <a:srgbClr val="00A1DA"/>
            </a:solidFill>
            <a:miter lim="800000"/>
            <a:headEnd/>
            <a:tailEnd/>
          </a:ln>
          <a:effectLst>
            <a:outerShdw blurRad="63500" dist="76201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pic>
        <p:nvPicPr>
          <p:cNvPr id="25633" name="Picture 41" descr="hand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066800"/>
            <a:ext cx="18224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4" name="TextBox 42"/>
          <p:cNvSpPr txBox="1">
            <a:spLocks noChangeArrowheads="1"/>
          </p:cNvSpPr>
          <p:nvPr/>
        </p:nvSpPr>
        <p:spPr bwMode="auto">
          <a:xfrm>
            <a:off x="6934200" y="9255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n-GB" altLang="x-none" b="1">
                <a:solidFill>
                  <a:srgbClr val="C00000"/>
                </a:solidFill>
                <a:latin typeface="Century Gothic" charset="0"/>
              </a:rPr>
              <a:t>Empathie</a:t>
            </a:r>
          </a:p>
        </p:txBody>
      </p:sp>
      <p:sp>
        <p:nvSpPr>
          <p:cNvPr id="25635" name="TextBox 43"/>
          <p:cNvSpPr txBox="1">
            <a:spLocks noChangeArrowheads="1"/>
          </p:cNvSpPr>
          <p:nvPr/>
        </p:nvSpPr>
        <p:spPr bwMode="auto">
          <a:xfrm>
            <a:off x="7185025" y="2133600"/>
            <a:ext cx="1577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200" b="1">
                <a:latin typeface="Century Gothic" charset="0"/>
              </a:rPr>
              <a:t>“Etre bienveillant”</a:t>
            </a:r>
          </a:p>
        </p:txBody>
      </p:sp>
      <p:sp>
        <p:nvSpPr>
          <p:cNvPr id="25636" name="Rectangle 44"/>
          <p:cNvSpPr>
            <a:spLocks noChangeArrowheads="1"/>
          </p:cNvSpPr>
          <p:nvPr/>
        </p:nvSpPr>
        <p:spPr bwMode="auto">
          <a:xfrm>
            <a:off x="6934200" y="2565400"/>
            <a:ext cx="2019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200">
                <a:latin typeface="Century Gothic" charset="0"/>
              </a:rPr>
              <a:t>Prenez votre décision en prenant en compte les sentiments des autres (se mettre à la place de l’autre).</a:t>
            </a:r>
          </a:p>
        </p:txBody>
      </p:sp>
      <p:sp>
        <p:nvSpPr>
          <p:cNvPr id="25637" name="TextBox 45"/>
          <p:cNvSpPr txBox="1">
            <a:spLocks noChangeArrowheads="1"/>
          </p:cNvSpPr>
          <p:nvPr/>
        </p:nvSpPr>
        <p:spPr bwMode="auto">
          <a:xfrm>
            <a:off x="6858000" y="5121275"/>
            <a:ext cx="2209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altLang="x-none" sz="1600" b="1">
                <a:latin typeface="Century Gothic" charset="0"/>
              </a:rPr>
              <a:t>“Ça te va très bien”</a:t>
            </a:r>
          </a:p>
          <a:p>
            <a:pPr>
              <a:spcAft>
                <a:spcPts val="600"/>
              </a:spcAft>
            </a:pPr>
            <a:r>
              <a:rPr lang="en-GB" altLang="x-none" sz="1200">
                <a:latin typeface="Century Gothic" charset="0"/>
              </a:rPr>
              <a:t>L’objectif est de ne pas blesser l’autre.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9"/>
          <p:cNvGrpSpPr>
            <a:grpSpLocks/>
          </p:cNvGrpSpPr>
          <p:nvPr/>
        </p:nvGrpSpPr>
        <p:grpSpPr bwMode="auto">
          <a:xfrm>
            <a:off x="7524750" y="0"/>
            <a:ext cx="1584325" cy="641350"/>
            <a:chOff x="7524327" y="0"/>
            <a:chExt cx="1584971" cy="641606"/>
          </a:xfrm>
        </p:grpSpPr>
        <p:sp>
          <p:nvSpPr>
            <p:cNvPr id="26656" name="TextBox 68"/>
            <p:cNvSpPr txBox="1">
              <a:spLocks noChangeArrowheads="1"/>
            </p:cNvSpPr>
            <p:nvPr/>
          </p:nvSpPr>
          <p:spPr bwMode="auto">
            <a:xfrm>
              <a:off x="7524327" y="0"/>
              <a:ext cx="10809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Fiche 2</a:t>
              </a:r>
            </a:p>
          </p:txBody>
        </p:sp>
        <p:pic>
          <p:nvPicPr>
            <p:cNvPr id="26657" name="Picture 69" descr="Student sheet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" name="TextBox 70"/>
          <p:cNvSpPr txBox="1"/>
          <p:nvPr/>
        </p:nvSpPr>
        <p:spPr>
          <a:xfrm>
            <a:off x="1619250" y="252413"/>
            <a:ext cx="698658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CC0000"/>
                </a:solidFill>
                <a:latin typeface="Century Gothic" pitchFamily="34" charset="0"/>
                <a:ea typeface="+mj-ea"/>
                <a:cs typeface="+mj-cs"/>
              </a:rPr>
              <a:t>Points de vue sur l’expérimentation animale</a:t>
            </a:r>
            <a:endParaRPr lang="en-GB" sz="3200" dirty="0">
              <a:solidFill>
                <a:srgbClr val="CC000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pSp>
        <p:nvGrpSpPr>
          <p:cNvPr id="26628" name="Group 65"/>
          <p:cNvGrpSpPr>
            <a:grpSpLocks/>
          </p:cNvGrpSpPr>
          <p:nvPr/>
        </p:nvGrpSpPr>
        <p:grpSpPr bwMode="auto">
          <a:xfrm>
            <a:off x="323850" y="1196975"/>
            <a:ext cx="3168650" cy="1368425"/>
            <a:chOff x="179512" y="1606621"/>
            <a:chExt cx="3168352" cy="1368152"/>
          </a:xfrm>
        </p:grpSpPr>
        <p:sp>
          <p:nvSpPr>
            <p:cNvPr id="26653" name="Rectangle 39"/>
            <p:cNvSpPr>
              <a:spLocks noChangeArrowheads="1"/>
            </p:cNvSpPr>
            <p:nvPr/>
          </p:nvSpPr>
          <p:spPr bwMode="auto">
            <a:xfrm>
              <a:off x="323528" y="1897555"/>
              <a:ext cx="302433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1600">
                  <a:latin typeface="Century Gothic" charset="0"/>
                </a:rPr>
                <a:t>Les bénéfices pour la santé des humains compensent le mal fait aux animaux</a:t>
              </a:r>
            </a:p>
            <a:p>
              <a:pPr algn="ctr"/>
              <a:endParaRPr lang="en-GB" altLang="x-none" sz="1600">
                <a:latin typeface="Century Gothic" charset="0"/>
              </a:endParaRPr>
            </a:p>
          </p:txBody>
        </p:sp>
        <p:pic>
          <p:nvPicPr>
            <p:cNvPr id="26654" name="Picture 30" descr="quot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606621"/>
              <a:ext cx="288032" cy="4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5" name="Picture 46" descr="quot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02056" y="2525840"/>
              <a:ext cx="288032" cy="4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9" name="Group 63"/>
          <p:cNvGrpSpPr>
            <a:grpSpLocks/>
          </p:cNvGrpSpPr>
          <p:nvPr/>
        </p:nvGrpSpPr>
        <p:grpSpPr bwMode="auto">
          <a:xfrm>
            <a:off x="1476375" y="3116263"/>
            <a:ext cx="3421063" cy="1604962"/>
            <a:chOff x="1475656" y="3476899"/>
            <a:chExt cx="3421040" cy="1604634"/>
          </a:xfrm>
        </p:grpSpPr>
        <p:sp>
          <p:nvSpPr>
            <p:cNvPr id="26650" name="Rectangle 40"/>
            <p:cNvSpPr>
              <a:spLocks noChangeArrowheads="1"/>
            </p:cNvSpPr>
            <p:nvPr/>
          </p:nvSpPr>
          <p:spPr bwMode="auto">
            <a:xfrm>
              <a:off x="1475656" y="3573016"/>
              <a:ext cx="3347864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1600">
                  <a:latin typeface="Century Gothic" charset="0"/>
                </a:rPr>
                <a:t>Interdire l’expérimentation animale peut mettre en danger la santé des humains parce qu’ils ne bénéficieront plus des remèdes contre les maladies</a:t>
              </a:r>
            </a:p>
          </p:txBody>
        </p:sp>
        <p:pic>
          <p:nvPicPr>
            <p:cNvPr id="26651" name="Picture 47" descr="quot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390" y="3476899"/>
              <a:ext cx="288032" cy="4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2" name="Picture 48" descr="quot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08664" y="4650537"/>
              <a:ext cx="288032" cy="4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0" name="Group 62"/>
          <p:cNvGrpSpPr>
            <a:grpSpLocks/>
          </p:cNvGrpSpPr>
          <p:nvPr/>
        </p:nvGrpSpPr>
        <p:grpSpPr bwMode="auto">
          <a:xfrm>
            <a:off x="628650" y="5086350"/>
            <a:ext cx="2287588" cy="1189038"/>
            <a:chOff x="629221" y="5086236"/>
            <a:chExt cx="2286595" cy="1188954"/>
          </a:xfrm>
        </p:grpSpPr>
        <p:sp>
          <p:nvSpPr>
            <p:cNvPr id="26647" name="TextBox 45"/>
            <p:cNvSpPr txBox="1">
              <a:spLocks noChangeArrowheads="1"/>
            </p:cNvSpPr>
            <p:nvPr/>
          </p:nvSpPr>
          <p:spPr bwMode="auto">
            <a:xfrm>
              <a:off x="755576" y="5233353"/>
              <a:ext cx="201622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1600">
                  <a:latin typeface="Century Gothic" charset="0"/>
                </a:rPr>
                <a:t>Les animaux et les êtres humains ont les mêmes droits</a:t>
              </a:r>
            </a:p>
          </p:txBody>
        </p:sp>
        <p:pic>
          <p:nvPicPr>
            <p:cNvPr id="26648" name="Picture 49" descr="quot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21" y="5086236"/>
              <a:ext cx="288032" cy="4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9" name="Picture 50" descr="quot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627784" y="5844194"/>
              <a:ext cx="288032" cy="4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1" name="Group 64"/>
          <p:cNvGrpSpPr>
            <a:grpSpLocks/>
          </p:cNvGrpSpPr>
          <p:nvPr/>
        </p:nvGrpSpPr>
        <p:grpSpPr bwMode="auto">
          <a:xfrm>
            <a:off x="5219700" y="1057275"/>
            <a:ext cx="3024188" cy="1751013"/>
            <a:chOff x="3491880" y="1056690"/>
            <a:chExt cx="3024336" cy="1751007"/>
          </a:xfrm>
        </p:grpSpPr>
        <p:sp>
          <p:nvSpPr>
            <p:cNvPr id="26644" name="TextBox 35"/>
            <p:cNvSpPr txBox="1">
              <a:spLocks noChangeArrowheads="1"/>
            </p:cNvSpPr>
            <p:nvPr/>
          </p:nvSpPr>
          <p:spPr bwMode="auto">
            <a:xfrm>
              <a:off x="3491880" y="1268760"/>
              <a:ext cx="302433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1600">
                  <a:latin typeface="Century Gothic" charset="0"/>
                </a:rPr>
                <a:t>Un grand nombre d’expérimentations font mal aux animaux. Nous devons arrêter de faire du mal aux animaux</a:t>
              </a:r>
            </a:p>
          </p:txBody>
        </p:sp>
        <p:pic>
          <p:nvPicPr>
            <p:cNvPr id="26645" name="Picture 51" descr="quot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056690"/>
              <a:ext cx="288032" cy="4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6" name="Picture 52" descr="quot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615379" y="2376701"/>
              <a:ext cx="288032" cy="4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2" name="Group 61"/>
          <p:cNvGrpSpPr>
            <a:grpSpLocks/>
          </p:cNvGrpSpPr>
          <p:nvPr/>
        </p:nvGrpSpPr>
        <p:grpSpPr bwMode="auto">
          <a:xfrm>
            <a:off x="5148263" y="4764088"/>
            <a:ext cx="3849687" cy="1870075"/>
            <a:chOff x="5292080" y="4187683"/>
            <a:chExt cx="3850008" cy="1869443"/>
          </a:xfrm>
        </p:grpSpPr>
        <p:sp>
          <p:nvSpPr>
            <p:cNvPr id="26641" name="TextBox 15"/>
            <p:cNvSpPr txBox="1">
              <a:spLocks noChangeArrowheads="1"/>
            </p:cNvSpPr>
            <p:nvPr/>
          </p:nvSpPr>
          <p:spPr bwMode="auto">
            <a:xfrm>
              <a:off x="5541688" y="4271968"/>
              <a:ext cx="3456384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1600">
                  <a:latin typeface="Century Gothic" charset="0"/>
                </a:rPr>
                <a:t>Si nous ne testons pas la toxicité d’un médicament sur les animaux, nous devrons la tester sur des humains. Cela peut causer des douleurs et de la souffrance pour l’être humain.</a:t>
              </a:r>
            </a:p>
          </p:txBody>
        </p:sp>
        <p:pic>
          <p:nvPicPr>
            <p:cNvPr id="26642" name="Picture 57" descr="quot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4187683"/>
              <a:ext cx="288032" cy="4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3" name="Picture 58" descr="quot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854056" y="5626130"/>
              <a:ext cx="288032" cy="4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" name="Picture 67" descr="chimpanze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708275"/>
            <a:ext cx="1873250" cy="1912938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71" descr="beagl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868863"/>
            <a:ext cx="2422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72" descr="rabbit 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557338"/>
            <a:ext cx="1258888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asthma chil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/>
          <a:stretch>
            <a:fillRect/>
          </a:stretch>
        </p:blipFill>
        <p:spPr bwMode="auto">
          <a:xfrm>
            <a:off x="165100" y="2852738"/>
            <a:ext cx="1454150" cy="185737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7" name="Group 41"/>
          <p:cNvGrpSpPr>
            <a:grpSpLocks/>
          </p:cNvGrpSpPr>
          <p:nvPr/>
        </p:nvGrpSpPr>
        <p:grpSpPr bwMode="auto">
          <a:xfrm>
            <a:off x="4679950" y="2592388"/>
            <a:ext cx="2700338" cy="1758950"/>
            <a:chOff x="3239344" y="1078979"/>
            <a:chExt cx="2700808" cy="1759441"/>
          </a:xfrm>
        </p:grpSpPr>
        <p:sp>
          <p:nvSpPr>
            <p:cNvPr id="26639" name="TextBox 43"/>
            <p:cNvSpPr txBox="1">
              <a:spLocks noChangeArrowheads="1"/>
            </p:cNvSpPr>
            <p:nvPr/>
          </p:nvSpPr>
          <p:spPr bwMode="auto">
            <a:xfrm>
              <a:off x="3491880" y="1268760"/>
              <a:ext cx="244827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1600">
                  <a:latin typeface="Century Gothic" charset="0"/>
                </a:rPr>
                <a:t>Les animaux méritent de vivre librement, de courir, sauter et jouer, non pas de rester enfermés dans des cages de laboratoires</a:t>
              </a:r>
            </a:p>
          </p:txBody>
        </p:sp>
        <p:pic>
          <p:nvPicPr>
            <p:cNvPr id="26640" name="Picture 44" descr="quot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344" y="1078979"/>
              <a:ext cx="288032" cy="4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38" name="Picture 74" descr="quot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4135438"/>
            <a:ext cx="288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/>
          <p:nvPr/>
        </p:nvGrpSpPr>
        <p:grpSpPr>
          <a:xfrm>
            <a:off x="4592096" y="1340769"/>
            <a:ext cx="4444399" cy="5040560"/>
            <a:chOff x="4572000" y="1340769"/>
            <a:chExt cx="4464496" cy="5040560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30" name="Rounded Rectangle 29"/>
            <p:cNvSpPr/>
            <p:nvPr/>
          </p:nvSpPr>
          <p:spPr>
            <a:xfrm>
              <a:off x="4572000" y="1340769"/>
              <a:ext cx="4464496" cy="1554286"/>
            </a:xfrm>
            <a:prstGeom prst="roundRect">
              <a:avLst>
                <a:gd name="adj" fmla="val 8999"/>
              </a:avLst>
            </a:prstGeom>
            <a:solidFill>
              <a:srgbClr val="FEE7B8"/>
            </a:solidFill>
            <a:ln w="63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572000" y="3044959"/>
              <a:ext cx="4464496" cy="1593143"/>
            </a:xfrm>
            <a:prstGeom prst="roundRect">
              <a:avLst>
                <a:gd name="adj" fmla="val 8999"/>
              </a:avLst>
            </a:prstGeom>
            <a:solidFill>
              <a:srgbClr val="FEE7B8"/>
            </a:solidFill>
            <a:ln w="63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572000" y="4788186"/>
              <a:ext cx="4464496" cy="1593143"/>
            </a:xfrm>
            <a:prstGeom prst="roundRect">
              <a:avLst>
                <a:gd name="adj" fmla="val 8999"/>
              </a:avLst>
            </a:prstGeom>
            <a:solidFill>
              <a:srgbClr val="FEE7B8"/>
            </a:solidFill>
            <a:ln w="63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63713" y="252413"/>
            <a:ext cx="56880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CC0000"/>
                </a:solidFill>
                <a:latin typeface="Century Gothic" pitchFamily="34" charset="0"/>
                <a:ea typeface="+mj-ea"/>
                <a:cs typeface="+mj-cs"/>
              </a:rPr>
              <a:t>Utiliser la </a:t>
            </a:r>
            <a:r>
              <a:rPr lang="en-GB" sz="3200" dirty="0" err="1">
                <a:solidFill>
                  <a:srgbClr val="CC0000"/>
                </a:solidFill>
                <a:latin typeface="Century Gothic" pitchFamily="34" charset="0"/>
                <a:ea typeface="+mj-ea"/>
                <a:cs typeface="+mj-cs"/>
              </a:rPr>
              <a:t>réflexion</a:t>
            </a:r>
            <a:r>
              <a:rPr lang="en-GB" sz="3200" dirty="0">
                <a:solidFill>
                  <a:srgbClr val="CC0000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GB" sz="3200" dirty="0" err="1">
                <a:solidFill>
                  <a:srgbClr val="CC0000"/>
                </a:solidFill>
                <a:latin typeface="Century Gothic" pitchFamily="34" charset="0"/>
                <a:ea typeface="+mj-ea"/>
                <a:cs typeface="+mj-cs"/>
              </a:rPr>
              <a:t>éthique</a:t>
            </a:r>
            <a:endParaRPr lang="en-GB" sz="3200" dirty="0">
              <a:solidFill>
                <a:srgbClr val="CC000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pSp>
        <p:nvGrpSpPr>
          <p:cNvPr id="27652" name="Group 9"/>
          <p:cNvGrpSpPr>
            <a:grpSpLocks/>
          </p:cNvGrpSpPr>
          <p:nvPr/>
        </p:nvGrpSpPr>
        <p:grpSpPr bwMode="auto">
          <a:xfrm>
            <a:off x="7596188" y="0"/>
            <a:ext cx="1512887" cy="641350"/>
            <a:chOff x="7596336" y="0"/>
            <a:chExt cx="1512962" cy="641606"/>
          </a:xfrm>
        </p:grpSpPr>
        <p:sp>
          <p:nvSpPr>
            <p:cNvPr id="27662" name="TextBox 13"/>
            <p:cNvSpPr txBox="1">
              <a:spLocks noChangeArrowheads="1"/>
            </p:cNvSpPr>
            <p:nvPr/>
          </p:nvSpPr>
          <p:spPr bwMode="auto">
            <a:xfrm>
              <a:off x="7596336" y="0"/>
              <a:ext cx="10089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Fiche 3</a:t>
              </a:r>
            </a:p>
          </p:txBody>
        </p:sp>
        <p:pic>
          <p:nvPicPr>
            <p:cNvPr id="27663" name="Picture 14" descr="Student sheet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40"/>
          <p:cNvGrpSpPr/>
          <p:nvPr/>
        </p:nvGrpSpPr>
        <p:grpSpPr>
          <a:xfrm>
            <a:off x="118200" y="1340768"/>
            <a:ext cx="4353316" cy="5040560"/>
            <a:chOff x="118200" y="1340768"/>
            <a:chExt cx="4381792" cy="5040560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8" name="Rounded Rectangle 17"/>
            <p:cNvSpPr/>
            <p:nvPr/>
          </p:nvSpPr>
          <p:spPr>
            <a:xfrm>
              <a:off x="118200" y="1340768"/>
              <a:ext cx="4381792" cy="1554286"/>
            </a:xfrm>
            <a:prstGeom prst="roundRect">
              <a:avLst>
                <a:gd name="adj" fmla="val 899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63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18200" y="3044958"/>
              <a:ext cx="4381792" cy="1593143"/>
            </a:xfrm>
            <a:prstGeom prst="roundRect">
              <a:avLst>
                <a:gd name="adj" fmla="val 899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63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18200" y="4788185"/>
              <a:ext cx="4381792" cy="1593143"/>
            </a:xfrm>
            <a:prstGeom prst="roundRect">
              <a:avLst>
                <a:gd name="adj" fmla="val 899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63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00563" y="765175"/>
            <a:ext cx="4751387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spc="1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Nous ne </a:t>
            </a:r>
            <a:r>
              <a:rPr lang="en-GB" sz="1600" spc="1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devons</a:t>
            </a:r>
            <a:r>
              <a:rPr lang="en-GB" sz="1600" spc="1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600" b="1" spc="1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pas </a:t>
            </a:r>
            <a:r>
              <a:rPr lang="en-GB" sz="1600" spc="1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interdire</a:t>
            </a:r>
            <a:r>
              <a:rPr lang="en-GB" sz="1600" spc="1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les tests sur les </a:t>
            </a:r>
            <a:r>
              <a:rPr lang="en-GB" sz="1600" spc="1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animaux</a:t>
            </a:r>
            <a:endParaRPr lang="en-GB" sz="1600" spc="1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7655" name="TextBox 23"/>
          <p:cNvSpPr txBox="1">
            <a:spLocks noChangeArrowheads="1"/>
          </p:cNvSpPr>
          <p:nvPr/>
        </p:nvSpPr>
        <p:spPr bwMode="auto">
          <a:xfrm>
            <a:off x="179388" y="1395413"/>
            <a:ext cx="18716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300">
                <a:latin typeface="Century Gothic" charset="0"/>
              </a:rPr>
              <a:t>Point de vue :</a:t>
            </a:r>
          </a:p>
          <a:p>
            <a:endParaRPr lang="en-GB" altLang="x-none" sz="1300">
              <a:latin typeface="Century Gothic" charset="0"/>
            </a:endParaRPr>
          </a:p>
          <a:p>
            <a:endParaRPr lang="en-GB" altLang="x-none" sz="1300">
              <a:latin typeface="Century Gothic" charset="0"/>
            </a:endParaRPr>
          </a:p>
          <a:p>
            <a:r>
              <a:rPr lang="en-GB" altLang="x-none" sz="1300">
                <a:latin typeface="Century Gothic" charset="0"/>
              </a:rPr>
              <a:t>Réflexion éthique :</a:t>
            </a:r>
          </a:p>
        </p:txBody>
      </p:sp>
      <p:sp>
        <p:nvSpPr>
          <p:cNvPr id="27656" name="TextBox 35"/>
          <p:cNvSpPr txBox="1">
            <a:spLocks noChangeArrowheads="1"/>
          </p:cNvSpPr>
          <p:nvPr/>
        </p:nvSpPr>
        <p:spPr bwMode="auto">
          <a:xfrm>
            <a:off x="179388" y="3105150"/>
            <a:ext cx="18716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300">
                <a:latin typeface="Century Gothic" charset="0"/>
              </a:rPr>
              <a:t>Point de vue :</a:t>
            </a:r>
          </a:p>
          <a:p>
            <a:endParaRPr lang="en-GB" altLang="x-none" sz="1300">
              <a:latin typeface="Century Gothic" charset="0"/>
            </a:endParaRPr>
          </a:p>
          <a:p>
            <a:endParaRPr lang="en-GB" altLang="x-none" sz="1300">
              <a:latin typeface="Century Gothic" charset="0"/>
            </a:endParaRPr>
          </a:p>
          <a:p>
            <a:r>
              <a:rPr lang="en-GB" altLang="x-none" sz="1300">
                <a:latin typeface="Century Gothic" charset="0"/>
              </a:rPr>
              <a:t>Réflexion éthique :</a:t>
            </a:r>
          </a:p>
        </p:txBody>
      </p:sp>
      <p:sp>
        <p:nvSpPr>
          <p:cNvPr id="27657" name="TextBox 36"/>
          <p:cNvSpPr txBox="1">
            <a:spLocks noChangeArrowheads="1"/>
          </p:cNvSpPr>
          <p:nvPr/>
        </p:nvSpPr>
        <p:spPr bwMode="auto">
          <a:xfrm>
            <a:off x="179388" y="4851400"/>
            <a:ext cx="18716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300">
                <a:latin typeface="Century Gothic" charset="0"/>
              </a:rPr>
              <a:t>Point de vue :</a:t>
            </a:r>
          </a:p>
          <a:p>
            <a:endParaRPr lang="en-GB" altLang="x-none" sz="1300">
              <a:latin typeface="Century Gothic" charset="0"/>
            </a:endParaRPr>
          </a:p>
          <a:p>
            <a:endParaRPr lang="en-GB" altLang="x-none" sz="1300">
              <a:latin typeface="Century Gothic" charset="0"/>
            </a:endParaRPr>
          </a:p>
          <a:p>
            <a:r>
              <a:rPr lang="en-GB" altLang="x-none" sz="1300">
                <a:latin typeface="Century Gothic" charset="0"/>
              </a:rPr>
              <a:t>Réflexion éthique :</a:t>
            </a:r>
          </a:p>
        </p:txBody>
      </p:sp>
      <p:sp>
        <p:nvSpPr>
          <p:cNvPr id="27658" name="TextBox 37"/>
          <p:cNvSpPr txBox="1">
            <a:spLocks noChangeArrowheads="1"/>
          </p:cNvSpPr>
          <p:nvPr/>
        </p:nvSpPr>
        <p:spPr bwMode="auto">
          <a:xfrm>
            <a:off x="4643438" y="1412875"/>
            <a:ext cx="18732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300">
                <a:latin typeface="Century Gothic" charset="0"/>
              </a:rPr>
              <a:t>Point de vue :</a:t>
            </a:r>
          </a:p>
          <a:p>
            <a:endParaRPr lang="en-GB" altLang="x-none" sz="1300">
              <a:latin typeface="Century Gothic" charset="0"/>
            </a:endParaRPr>
          </a:p>
          <a:p>
            <a:endParaRPr lang="en-GB" altLang="x-none" sz="1300">
              <a:latin typeface="Century Gothic" charset="0"/>
            </a:endParaRPr>
          </a:p>
          <a:p>
            <a:r>
              <a:rPr lang="en-GB" altLang="x-none" sz="1300">
                <a:latin typeface="Century Gothic" charset="0"/>
              </a:rPr>
              <a:t>Réflexion éthique :</a:t>
            </a:r>
          </a:p>
        </p:txBody>
      </p:sp>
      <p:sp>
        <p:nvSpPr>
          <p:cNvPr id="27659" name="TextBox 38"/>
          <p:cNvSpPr txBox="1">
            <a:spLocks noChangeArrowheads="1"/>
          </p:cNvSpPr>
          <p:nvPr/>
        </p:nvSpPr>
        <p:spPr bwMode="auto">
          <a:xfrm>
            <a:off x="4643438" y="3122613"/>
            <a:ext cx="18732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300">
                <a:latin typeface="Century Gothic" charset="0"/>
              </a:rPr>
              <a:t>Point de vue :</a:t>
            </a:r>
          </a:p>
          <a:p>
            <a:endParaRPr lang="en-GB" altLang="x-none" sz="1300">
              <a:latin typeface="Century Gothic" charset="0"/>
            </a:endParaRPr>
          </a:p>
          <a:p>
            <a:endParaRPr lang="en-GB" altLang="x-none" sz="1300">
              <a:latin typeface="Century Gothic" charset="0"/>
            </a:endParaRPr>
          </a:p>
          <a:p>
            <a:r>
              <a:rPr lang="en-GB" altLang="x-none" sz="1300">
                <a:latin typeface="Century Gothic" charset="0"/>
              </a:rPr>
              <a:t>Réflexion éthique :</a:t>
            </a:r>
          </a:p>
        </p:txBody>
      </p:sp>
      <p:sp>
        <p:nvSpPr>
          <p:cNvPr id="27660" name="TextBox 39"/>
          <p:cNvSpPr txBox="1">
            <a:spLocks noChangeArrowheads="1"/>
          </p:cNvSpPr>
          <p:nvPr/>
        </p:nvSpPr>
        <p:spPr bwMode="auto">
          <a:xfrm>
            <a:off x="4643438" y="4868863"/>
            <a:ext cx="18732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300">
                <a:latin typeface="Century Gothic" charset="0"/>
              </a:rPr>
              <a:t>Point de vue :</a:t>
            </a:r>
          </a:p>
          <a:p>
            <a:endParaRPr lang="en-GB" altLang="x-none" sz="1300">
              <a:latin typeface="Century Gothic" charset="0"/>
            </a:endParaRPr>
          </a:p>
          <a:p>
            <a:endParaRPr lang="en-GB" altLang="x-none" sz="1300">
              <a:latin typeface="Century Gothic" charset="0"/>
            </a:endParaRPr>
          </a:p>
          <a:p>
            <a:r>
              <a:rPr lang="en-GB" altLang="x-none" sz="1300">
                <a:latin typeface="Century Gothic" charset="0"/>
              </a:rPr>
              <a:t>Réflexion éthique 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950" y="765175"/>
            <a:ext cx="439261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spc="150" dirty="0">
                <a:solidFill>
                  <a:srgbClr val="7030A0"/>
                </a:solidFill>
                <a:latin typeface="Century Gothic" pitchFamily="34" charset="0"/>
                <a:ea typeface="+mn-ea"/>
                <a:cs typeface="+mn-cs"/>
              </a:rPr>
              <a:t>Nous </a:t>
            </a:r>
            <a:r>
              <a:rPr lang="en-GB" sz="1600" spc="150" dirty="0" err="1">
                <a:solidFill>
                  <a:srgbClr val="7030A0"/>
                </a:solidFill>
                <a:latin typeface="Century Gothic" pitchFamily="34" charset="0"/>
                <a:ea typeface="+mn-ea"/>
                <a:cs typeface="+mn-cs"/>
              </a:rPr>
              <a:t>devons</a:t>
            </a:r>
            <a:r>
              <a:rPr lang="en-GB" sz="1600" spc="150" dirty="0">
                <a:solidFill>
                  <a:srgbClr val="7030A0"/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600" spc="150" dirty="0" err="1">
                <a:solidFill>
                  <a:srgbClr val="7030A0"/>
                </a:solidFill>
                <a:latin typeface="Century Gothic" pitchFamily="34" charset="0"/>
                <a:ea typeface="+mn-ea"/>
                <a:cs typeface="+mn-cs"/>
              </a:rPr>
              <a:t>interdire</a:t>
            </a:r>
            <a:r>
              <a:rPr lang="en-GB" sz="1600" spc="150" dirty="0">
                <a:solidFill>
                  <a:srgbClr val="7030A0"/>
                </a:solidFill>
                <a:latin typeface="Century Gothic" pitchFamily="34" charset="0"/>
                <a:ea typeface="+mn-ea"/>
                <a:cs typeface="+mn-cs"/>
              </a:rPr>
              <a:t> les tests sur les </a:t>
            </a:r>
            <a:r>
              <a:rPr lang="en-GB" sz="1600" spc="150" dirty="0" err="1">
                <a:solidFill>
                  <a:srgbClr val="7030A0"/>
                </a:solidFill>
                <a:latin typeface="Century Gothic" pitchFamily="34" charset="0"/>
                <a:ea typeface="+mn-ea"/>
                <a:cs typeface="+mn-cs"/>
              </a:rPr>
              <a:t>animaux</a:t>
            </a:r>
            <a:endParaRPr lang="en-GB" sz="1600" spc="150" dirty="0">
              <a:solidFill>
                <a:srgbClr val="7030A0"/>
              </a:solidFill>
              <a:latin typeface="Century Gothic" pitchFamily="34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hands up posters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44000" cy="60960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325" y="3200400"/>
            <a:ext cx="3230563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3000" b="1">
                <a:latin typeface="Century Gothic" charset="0"/>
              </a:rPr>
              <a:t>1.2 million de votes pour l’interdiction– rejoignez-nous!</a:t>
            </a:r>
          </a:p>
          <a:p>
            <a:pPr algn="ctr"/>
            <a:endParaRPr lang="en-GB" altLang="x-none" sz="2800" b="1">
              <a:latin typeface="Century Gothic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771775" y="333375"/>
            <a:ext cx="3887788" cy="2519363"/>
          </a:xfrm>
          <a:prstGeom prst="rect">
            <a:avLst/>
          </a:prstGeom>
          <a:solidFill>
            <a:srgbClr val="F2F2F2"/>
          </a:solidFill>
          <a:ln w="6350">
            <a:solidFill>
              <a:srgbClr val="A6A6A6"/>
            </a:solidFill>
            <a:miter lim="800000"/>
            <a:headEnd/>
            <a:tailEnd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pic>
        <p:nvPicPr>
          <p:cNvPr id="20" name="Picture 19" descr="guinea pig injec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2771775" y="333375"/>
            <a:ext cx="3943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>
            <a:spLocks noChangeArrowheads="1"/>
          </p:cNvSpPr>
          <p:nvPr/>
        </p:nvSpPr>
        <p:spPr bwMode="auto">
          <a:xfrm rot="285952">
            <a:off x="177800" y="831850"/>
            <a:ext cx="2808288" cy="1803400"/>
          </a:xfrm>
          <a:prstGeom prst="rect">
            <a:avLst/>
          </a:prstGeom>
          <a:solidFill>
            <a:srgbClr val="F2F2F2"/>
          </a:solidFill>
          <a:ln w="6350">
            <a:solidFill>
              <a:srgbClr val="A6A6A6"/>
            </a:solidFill>
            <a:miter lim="800000"/>
            <a:headEnd/>
            <a:tailEnd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308986">
            <a:off x="36513" y="833438"/>
            <a:ext cx="3144837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500" b="1">
                <a:latin typeface="Century Gothic" charset="0"/>
              </a:rPr>
              <a:t>Dites </a:t>
            </a:r>
            <a:r>
              <a:rPr lang="en-GB" altLang="x-none" sz="2500" b="1">
                <a:solidFill>
                  <a:srgbClr val="FF0000"/>
                </a:solidFill>
                <a:latin typeface="Century Gothic" charset="0"/>
              </a:rPr>
              <a:t>NON</a:t>
            </a:r>
            <a:r>
              <a:rPr lang="en-GB" altLang="x-none" sz="2500" b="1">
                <a:latin typeface="Century Gothic" charset="0"/>
              </a:rPr>
              <a:t> à l’expérimentation animale</a:t>
            </a:r>
          </a:p>
          <a:p>
            <a:pPr algn="ctr"/>
            <a:r>
              <a:rPr lang="en-GB" altLang="x-none" sz="2500" b="1">
                <a:latin typeface="Century Gothic" charset="0"/>
              </a:rPr>
              <a:t>en Europe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-274168">
            <a:off x="6945313" y="619125"/>
            <a:ext cx="1966912" cy="2159000"/>
          </a:xfrm>
          <a:prstGeom prst="rect">
            <a:avLst/>
          </a:prstGeom>
          <a:solidFill>
            <a:srgbClr val="F2F2F2"/>
          </a:solidFill>
          <a:ln w="6350">
            <a:solidFill>
              <a:srgbClr val="A6A6A6"/>
            </a:solidFill>
            <a:miter lim="800000"/>
            <a:headEnd/>
            <a:tailEnd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195513" y="2349500"/>
            <a:ext cx="5113337" cy="1739900"/>
            <a:chOff x="1691680" y="5258666"/>
            <a:chExt cx="5112568" cy="1384995"/>
          </a:xfrm>
        </p:grpSpPr>
        <p:sp>
          <p:nvSpPr>
            <p:cNvPr id="25" name="Rounded Rectangle 24"/>
            <p:cNvSpPr/>
            <p:nvPr/>
          </p:nvSpPr>
          <p:spPr>
            <a:xfrm>
              <a:off x="1691680" y="5289464"/>
              <a:ext cx="5112568" cy="1040059"/>
            </a:xfrm>
            <a:prstGeom prst="roundRect">
              <a:avLst/>
            </a:prstGeom>
            <a:solidFill>
              <a:srgbClr val="00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0266" name="TextBox 25"/>
            <p:cNvSpPr txBox="1">
              <a:spLocks noChangeArrowheads="1"/>
            </p:cNvSpPr>
            <p:nvPr/>
          </p:nvSpPr>
          <p:spPr bwMode="auto">
            <a:xfrm>
              <a:off x="1835696" y="5258666"/>
              <a:ext cx="4896544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800">
                  <a:solidFill>
                    <a:schemeClr val="bg1"/>
                  </a:solidFill>
                  <a:latin typeface="Century Gothic" charset="0"/>
                </a:rPr>
                <a:t>Signerez-vous la pétition </a:t>
              </a:r>
            </a:p>
            <a:p>
              <a:pPr algn="ctr"/>
              <a:r>
                <a:rPr lang="en-GB" altLang="x-none" sz="2800">
                  <a:solidFill>
                    <a:schemeClr val="bg1"/>
                  </a:solidFill>
                  <a:latin typeface="Century Gothic" charset="0"/>
                </a:rPr>
                <a:t>pour interdire tous les </a:t>
              </a:r>
            </a:p>
            <a:p>
              <a:pPr algn="ctr"/>
              <a:r>
                <a:rPr lang="en-GB" altLang="x-none" sz="2800">
                  <a:solidFill>
                    <a:schemeClr val="bg1"/>
                  </a:solidFill>
                  <a:latin typeface="Century Gothic" charset="0"/>
                </a:rPr>
                <a:t>tests sur les animaux ?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635375" y="692150"/>
            <a:ext cx="2160588" cy="1512888"/>
            <a:chOff x="3707904" y="908720"/>
            <a:chExt cx="2160240" cy="1224136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3707904" y="908720"/>
              <a:ext cx="2160240" cy="1224136"/>
            </a:xfrm>
            <a:prstGeom prst="line">
              <a:avLst/>
            </a:prstGeom>
            <a:ln w="1143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3707904" y="908720"/>
              <a:ext cx="2160240" cy="1224136"/>
            </a:xfrm>
            <a:prstGeom prst="line">
              <a:avLst/>
            </a:prstGeom>
            <a:ln w="1143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032375" y="3535363"/>
            <a:ext cx="3043238" cy="2211387"/>
            <a:chOff x="5031965" y="3395916"/>
            <a:chExt cx="3043154" cy="2211858"/>
          </a:xfrm>
        </p:grpSpPr>
        <p:pic>
          <p:nvPicPr>
            <p:cNvPr id="10259" name="Picture 40" descr="hand and pe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3645024"/>
              <a:ext cx="1846935" cy="196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0" name="TextBox 11"/>
            <p:cNvSpPr txBox="1">
              <a:spLocks noChangeArrowheads="1"/>
            </p:cNvSpPr>
            <p:nvPr/>
          </p:nvSpPr>
          <p:spPr bwMode="auto">
            <a:xfrm>
              <a:off x="5031965" y="3395916"/>
              <a:ext cx="2435635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2400" b="1">
                  <a:latin typeface="Century Gothic" charset="0"/>
                </a:rPr>
                <a:t>Prenez position pour une bonne cause : Signez la pétition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6489700"/>
            <a:ext cx="3060700" cy="395288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059113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119813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5" name="TextBox 39"/>
          <p:cNvSpPr txBox="1">
            <a:spLocks noChangeArrowheads="1"/>
          </p:cNvSpPr>
          <p:nvPr/>
        </p:nvSpPr>
        <p:spPr bwMode="auto">
          <a:xfrm>
            <a:off x="34925" y="6453188"/>
            <a:ext cx="302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 b="1">
                <a:solidFill>
                  <a:schemeClr val="bg1"/>
                </a:solidFill>
                <a:latin typeface="Century Gothic" charset="0"/>
              </a:rPr>
              <a:t>S’engager</a:t>
            </a:r>
          </a:p>
        </p:txBody>
      </p:sp>
      <p:sp>
        <p:nvSpPr>
          <p:cNvPr id="10256" name="TextBox 41"/>
          <p:cNvSpPr txBox="1">
            <a:spLocks noChangeArrowheads="1"/>
          </p:cNvSpPr>
          <p:nvPr/>
        </p:nvSpPr>
        <p:spPr bwMode="auto">
          <a:xfrm>
            <a:off x="3059113" y="6453188"/>
            <a:ext cx="3025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>
                <a:latin typeface="Century Gothic" charset="0"/>
              </a:rPr>
              <a:t>Jouer</a:t>
            </a:r>
          </a:p>
        </p:txBody>
      </p:sp>
      <p:sp>
        <p:nvSpPr>
          <p:cNvPr id="10257" name="TextBox 46"/>
          <p:cNvSpPr txBox="1">
            <a:spLocks noChangeArrowheads="1"/>
          </p:cNvSpPr>
          <p:nvPr/>
        </p:nvSpPr>
        <p:spPr bwMode="auto">
          <a:xfrm>
            <a:off x="6156325" y="6453188"/>
            <a:ext cx="302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>
                <a:latin typeface="Century Gothic" charset="0"/>
              </a:rPr>
              <a:t>Décider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-333423">
            <a:off x="6805613" y="604838"/>
            <a:ext cx="225425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200">
                <a:latin typeface="Century Gothic" charset="0"/>
              </a:rPr>
              <a:t>Testez les médicaments destinés aux </a:t>
            </a:r>
            <a:r>
              <a:rPr lang="en-GB" altLang="x-none" sz="2200" b="1">
                <a:latin typeface="Century Gothic" charset="0"/>
              </a:rPr>
              <a:t>humains </a:t>
            </a:r>
            <a:r>
              <a:rPr lang="en-GB" altLang="x-none" sz="2200">
                <a:latin typeface="Century Gothic" charset="0"/>
              </a:rPr>
              <a:t>sur des </a:t>
            </a:r>
            <a:r>
              <a:rPr lang="en-GB" altLang="x-none" sz="2200" b="1">
                <a:latin typeface="Century Gothic" charset="0"/>
              </a:rPr>
              <a:t>êtres humains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0"/>
          <a:stretch>
            <a:fillRect/>
          </a:stretch>
        </p:blipFill>
        <p:spPr bwMode="auto">
          <a:xfrm>
            <a:off x="-1588" y="2209800"/>
            <a:ext cx="9145588" cy="4675188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7" descr="engage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4813"/>
            <a:ext cx="282257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42988" y="1700213"/>
            <a:ext cx="7235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3000">
                <a:solidFill>
                  <a:srgbClr val="639729"/>
                </a:solidFill>
                <a:latin typeface="Century Gothic" charset="0"/>
              </a:rPr>
              <a:t>Promouvoir le dialogue et la réflexion</a:t>
            </a:r>
            <a:endParaRPr lang="pt-BR" altLang="x-none" sz="3000">
              <a:solidFill>
                <a:srgbClr val="639729"/>
              </a:solidFill>
              <a:latin typeface="Century Gothic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96875"/>
            <a:ext cx="5135562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38288" y="2508250"/>
            <a:ext cx="62738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Aider les nouvelles générations à s’impliquer dans les enjeux des sciences</a:t>
            </a:r>
            <a:endParaRPr lang="fr-FR" sz="13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157788"/>
            <a:ext cx="18732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437063"/>
            <a:ext cx="1285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365625"/>
            <a:ext cx="9128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437063"/>
            <a:ext cx="11811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157788"/>
            <a:ext cx="6111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716338"/>
            <a:ext cx="6016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229225"/>
            <a:ext cx="1406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18240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968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TextBox 17"/>
          <p:cNvSpPr txBox="1">
            <a:spLocks noChangeArrowheads="1"/>
          </p:cNvSpPr>
          <p:nvPr/>
        </p:nvSpPr>
        <p:spPr bwMode="auto">
          <a:xfrm>
            <a:off x="7667625" y="4437063"/>
            <a:ext cx="121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/>
              <a:t>TRACES</a:t>
            </a:r>
            <a:endParaRPr lang="pt-BR" altLang="x-none"/>
          </a:p>
        </p:txBody>
      </p:sp>
      <p:pic>
        <p:nvPicPr>
          <p:cNvPr id="2971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40408"/>
          <a:stretch>
            <a:fillRect/>
          </a:stretch>
        </p:blipFill>
        <p:spPr bwMode="auto">
          <a:xfrm>
            <a:off x="4068763" y="5157788"/>
            <a:ext cx="11033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00438"/>
            <a:ext cx="8556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300663"/>
            <a:ext cx="122078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573463"/>
            <a:ext cx="409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00438"/>
            <a:ext cx="87788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80975" y="3213100"/>
            <a:ext cx="8782050" cy="2663825"/>
          </a:xfrm>
          <a:prstGeom prst="rect">
            <a:avLst/>
          </a:prstGeom>
          <a:noFill/>
          <a:ln w="6350">
            <a:solidFill>
              <a:srgbClr val="0091C4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716" name="TextBox 24"/>
          <p:cNvSpPr txBox="1">
            <a:spLocks noChangeArrowheads="1"/>
          </p:cNvSpPr>
          <p:nvPr/>
        </p:nvSpPr>
        <p:spPr bwMode="auto">
          <a:xfrm>
            <a:off x="2020888" y="6442075"/>
            <a:ext cx="53705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x-none"/>
              <a:t>Pour plus d’informations, visitez EngagingScience.eu/fr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365104"/>
            <a:ext cx="3486278" cy="232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2" name="Down Arrow 31"/>
          <p:cNvSpPr/>
          <p:nvPr/>
        </p:nvSpPr>
        <p:spPr>
          <a:xfrm>
            <a:off x="3924300" y="3573463"/>
            <a:ext cx="287338" cy="8636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4932363" y="3573463"/>
            <a:ext cx="287337" cy="8636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50825" y="4581525"/>
            <a:ext cx="26654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800" b="1">
                <a:solidFill>
                  <a:srgbClr val="C00000"/>
                </a:solidFill>
                <a:latin typeface="Century Gothic" charset="0"/>
              </a:rPr>
              <a:t>Signerez-vous la pétition ?</a:t>
            </a:r>
            <a:endParaRPr lang="en-GB" altLang="x-none" sz="2800" b="1">
              <a:latin typeface="Century Gothic" charset="0"/>
            </a:endParaRPr>
          </a:p>
        </p:txBody>
      </p:sp>
      <p:sp>
        <p:nvSpPr>
          <p:cNvPr id="11270" name="TextBox 43"/>
          <p:cNvSpPr txBox="1">
            <a:spLocks noChangeArrowheads="1"/>
          </p:cNvSpPr>
          <p:nvPr/>
        </p:nvSpPr>
        <p:spPr bwMode="auto">
          <a:xfrm>
            <a:off x="2124075" y="263525"/>
            <a:ext cx="47513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3200">
                <a:latin typeface="Century Gothic" charset="0"/>
              </a:rPr>
              <a:t>Comment vas-tu </a:t>
            </a:r>
            <a:r>
              <a:rPr lang="en-GB" altLang="x-none" sz="3200" b="1">
                <a:latin typeface="Century Gothic" charset="0"/>
              </a:rPr>
              <a:t>prendre une décision </a:t>
            </a:r>
            <a:r>
              <a:rPr lang="en-GB" altLang="x-none" sz="3200">
                <a:latin typeface="Century Gothic" charset="0"/>
              </a:rPr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0" y="6489700"/>
            <a:ext cx="3060700" cy="395288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3059113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6119813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4" name="TextBox 48"/>
          <p:cNvSpPr txBox="1">
            <a:spLocks noChangeArrowheads="1"/>
          </p:cNvSpPr>
          <p:nvPr/>
        </p:nvSpPr>
        <p:spPr bwMode="auto">
          <a:xfrm>
            <a:off x="34925" y="6453188"/>
            <a:ext cx="3024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 b="1">
                <a:solidFill>
                  <a:schemeClr val="bg1"/>
                </a:solidFill>
                <a:latin typeface="Century Gothic" charset="0"/>
              </a:rPr>
              <a:t>S’engager</a:t>
            </a:r>
          </a:p>
          <a:p>
            <a:pPr algn="ctr"/>
            <a:endParaRPr lang="en-GB" altLang="x-none" sz="2400" b="1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11275" name="TextBox 49"/>
          <p:cNvSpPr txBox="1">
            <a:spLocks noChangeArrowheads="1"/>
          </p:cNvSpPr>
          <p:nvPr/>
        </p:nvSpPr>
        <p:spPr bwMode="auto">
          <a:xfrm>
            <a:off x="3059113" y="6453188"/>
            <a:ext cx="3025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>
                <a:latin typeface="Century Gothic" charset="0"/>
              </a:rPr>
              <a:t>Jouer</a:t>
            </a:r>
          </a:p>
        </p:txBody>
      </p:sp>
      <p:sp>
        <p:nvSpPr>
          <p:cNvPr id="11276" name="TextBox 50"/>
          <p:cNvSpPr txBox="1">
            <a:spLocks noChangeArrowheads="1"/>
          </p:cNvSpPr>
          <p:nvPr/>
        </p:nvSpPr>
        <p:spPr bwMode="auto">
          <a:xfrm>
            <a:off x="6156325" y="6453188"/>
            <a:ext cx="302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>
                <a:latin typeface="Century Gothic" charset="0"/>
              </a:rPr>
              <a:t>Décider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640263" y="1628775"/>
            <a:ext cx="4179887" cy="2117725"/>
            <a:chOff x="4639978" y="1628800"/>
            <a:chExt cx="4180494" cy="2117849"/>
          </a:xfrm>
        </p:grpSpPr>
        <p:sp>
          <p:nvSpPr>
            <p:cNvPr id="24" name="Rounded Rectangle 23"/>
            <p:cNvSpPr/>
            <p:nvPr/>
          </p:nvSpPr>
          <p:spPr>
            <a:xfrm>
              <a:off x="4676495" y="1658965"/>
              <a:ext cx="4139214" cy="2087684"/>
            </a:xfrm>
            <a:prstGeom prst="roundRect">
              <a:avLst>
                <a:gd name="adj" fmla="val 8999"/>
              </a:avLst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86" name="TextBox 25"/>
            <p:cNvSpPr txBox="1">
              <a:spLocks noChangeArrowheads="1"/>
            </p:cNvSpPr>
            <p:nvPr/>
          </p:nvSpPr>
          <p:spPr bwMode="auto">
            <a:xfrm>
              <a:off x="4639978" y="2882553"/>
              <a:ext cx="417646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400" b="1">
                  <a:solidFill>
                    <a:srgbClr val="C00000"/>
                  </a:solidFill>
                  <a:latin typeface="Century Gothic" charset="0"/>
                </a:rPr>
                <a:t>Les tests sur les animaux, est-ce justifié ou non ?</a:t>
              </a:r>
              <a:endParaRPr lang="en-GB" altLang="x-none" sz="2400" b="1">
                <a:solidFill>
                  <a:srgbClr val="C00000"/>
                </a:solidFill>
              </a:endParaRPr>
            </a:p>
          </p:txBody>
        </p:sp>
        <p:sp>
          <p:nvSpPr>
            <p:cNvPr id="11287" name="TextBox 26"/>
            <p:cNvSpPr txBox="1">
              <a:spLocks noChangeArrowheads="1"/>
            </p:cNvSpPr>
            <p:nvPr/>
          </p:nvSpPr>
          <p:spPr bwMode="auto">
            <a:xfrm>
              <a:off x="4672323" y="1628800"/>
              <a:ext cx="4148149" cy="4616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400" b="1">
                  <a:solidFill>
                    <a:schemeClr val="bg1"/>
                  </a:solidFill>
                  <a:latin typeface="Century Gothic" charset="0"/>
                </a:rPr>
                <a:t>Leçon n°2</a:t>
              </a:r>
            </a:p>
          </p:txBody>
        </p:sp>
        <p:sp>
          <p:nvSpPr>
            <p:cNvPr id="11288" name="TextBox 28"/>
            <p:cNvSpPr txBox="1">
              <a:spLocks noChangeArrowheads="1"/>
            </p:cNvSpPr>
            <p:nvPr/>
          </p:nvSpPr>
          <p:spPr bwMode="auto">
            <a:xfrm>
              <a:off x="4676490" y="2132856"/>
              <a:ext cx="41399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000">
                  <a:latin typeface="Century Gothic" charset="0"/>
                </a:rPr>
                <a:t>Utiliser la réflexion éthique</a:t>
              </a:r>
              <a:endParaRPr lang="en-GB" altLang="x-none" sz="2000" b="1">
                <a:latin typeface="Century Gothic" charset="0"/>
              </a:endParaRPr>
            </a:p>
          </p:txBody>
        </p:sp>
        <p:sp>
          <p:nvSpPr>
            <p:cNvPr id="11289" name="TextBox 29"/>
            <p:cNvSpPr txBox="1">
              <a:spLocks noChangeArrowheads="1"/>
            </p:cNvSpPr>
            <p:nvPr/>
          </p:nvSpPr>
          <p:spPr bwMode="auto">
            <a:xfrm>
              <a:off x="4711986" y="2554451"/>
              <a:ext cx="41044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000">
                  <a:latin typeface="Century Gothic" charset="0"/>
                </a:rPr>
                <a:t>Pour répondre à la question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-58738" y="1628775"/>
            <a:ext cx="4824413" cy="2141538"/>
            <a:chOff x="-58290" y="1628800"/>
            <a:chExt cx="4824536" cy="2141369"/>
          </a:xfrm>
        </p:grpSpPr>
        <p:sp>
          <p:nvSpPr>
            <p:cNvPr id="43" name="Rounded Rectangle 42"/>
            <p:cNvSpPr/>
            <p:nvPr/>
          </p:nvSpPr>
          <p:spPr>
            <a:xfrm>
              <a:off x="284620" y="1658961"/>
              <a:ext cx="4138718" cy="2087397"/>
            </a:xfrm>
            <a:prstGeom prst="roundRect">
              <a:avLst>
                <a:gd name="adj" fmla="val 8999"/>
              </a:avLst>
            </a:prstGeom>
            <a:solidFill>
              <a:schemeClr val="bg1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81" name="TextBox 20"/>
            <p:cNvSpPr txBox="1">
              <a:spLocks noChangeArrowheads="1"/>
            </p:cNvSpPr>
            <p:nvPr/>
          </p:nvSpPr>
          <p:spPr bwMode="auto">
            <a:xfrm>
              <a:off x="37511" y="2754506"/>
              <a:ext cx="467649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000" b="1">
                  <a:solidFill>
                    <a:srgbClr val="C00000"/>
                  </a:solidFill>
                  <a:latin typeface="Century Gothic" charset="0"/>
                </a:rPr>
                <a:t>Les tests sur les animaux sont-ils essentiels pour mettre au point un médicament ?</a:t>
              </a:r>
              <a:endParaRPr lang="en-GB" altLang="x-none" sz="2000" b="1">
                <a:solidFill>
                  <a:srgbClr val="C00000"/>
                </a:solidFill>
              </a:endParaRPr>
            </a:p>
          </p:txBody>
        </p:sp>
        <p:sp>
          <p:nvSpPr>
            <p:cNvPr id="11282" name="TextBox 21"/>
            <p:cNvSpPr txBox="1">
              <a:spLocks noChangeArrowheads="1"/>
            </p:cNvSpPr>
            <p:nvPr/>
          </p:nvSpPr>
          <p:spPr bwMode="auto">
            <a:xfrm>
              <a:off x="279835" y="1628800"/>
              <a:ext cx="4148149" cy="4616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400" b="1">
                  <a:solidFill>
                    <a:schemeClr val="bg1"/>
                  </a:solidFill>
                  <a:latin typeface="Century Gothic" charset="0"/>
                </a:rPr>
                <a:t>Leçon n°1</a:t>
              </a:r>
            </a:p>
          </p:txBody>
        </p:sp>
        <p:sp>
          <p:nvSpPr>
            <p:cNvPr id="11283" name="TextBox 22"/>
            <p:cNvSpPr txBox="1">
              <a:spLocks noChangeArrowheads="1"/>
            </p:cNvSpPr>
            <p:nvPr/>
          </p:nvSpPr>
          <p:spPr bwMode="auto">
            <a:xfrm>
              <a:off x="-58290" y="2090465"/>
              <a:ext cx="48245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000">
                  <a:latin typeface="Century Gothic" charset="0"/>
                </a:rPr>
                <a:t>Utiliser les</a:t>
              </a:r>
              <a:r>
                <a:rPr lang="en-GB" altLang="x-none" sz="2000" b="1">
                  <a:latin typeface="Century Gothic" charset="0"/>
                </a:rPr>
                <a:t> preuves scientifiques</a:t>
              </a:r>
            </a:p>
          </p:txBody>
        </p:sp>
        <p:sp>
          <p:nvSpPr>
            <p:cNvPr id="11284" name="TextBox 24"/>
            <p:cNvSpPr txBox="1">
              <a:spLocks noChangeArrowheads="1"/>
            </p:cNvSpPr>
            <p:nvPr/>
          </p:nvSpPr>
          <p:spPr bwMode="auto">
            <a:xfrm>
              <a:off x="323528" y="2394466"/>
              <a:ext cx="41044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000">
                  <a:latin typeface="Century Gothic" charset="0"/>
                </a:rPr>
                <a:t>pour répondre à la question</a:t>
              </a:r>
            </a:p>
          </p:txBody>
        </p: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372225" y="4773613"/>
            <a:ext cx="27717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GB" altLang="x-none" sz="3300" b="1">
                <a:latin typeface="Century Gothic" charset="0"/>
              </a:rPr>
              <a:t>Expliquez pourquoi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41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4213" y="765175"/>
            <a:ext cx="7848600" cy="6646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3600" b="1" dirty="0" err="1">
                <a:latin typeface="Century Gothic" pitchFamily="34" charset="0"/>
                <a:ea typeface="+mn-ea"/>
                <a:cs typeface="+mn-cs"/>
              </a:rPr>
              <a:t>Dans</a:t>
            </a:r>
            <a:r>
              <a:rPr lang="en-GB" sz="3600" b="1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3600" b="1" dirty="0" err="1">
                <a:latin typeface="Century Gothic" pitchFamily="34" charset="0"/>
                <a:ea typeface="+mn-ea"/>
                <a:cs typeface="+mn-cs"/>
              </a:rPr>
              <a:t>ces</a:t>
            </a:r>
            <a:r>
              <a:rPr lang="en-GB" sz="3600" b="1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3600" b="1" dirty="0" err="1">
                <a:latin typeface="Century Gothic" pitchFamily="34" charset="0"/>
                <a:ea typeface="+mn-ea"/>
                <a:cs typeface="+mn-cs"/>
              </a:rPr>
              <a:t>leçons</a:t>
            </a:r>
            <a:r>
              <a:rPr lang="en-GB" sz="3600" b="1" dirty="0">
                <a:latin typeface="Century Gothic" pitchFamily="34" charset="0"/>
                <a:ea typeface="+mn-ea"/>
                <a:cs typeface="+mn-cs"/>
              </a:rPr>
              <a:t>, </a:t>
            </a:r>
            <a:r>
              <a:rPr lang="en-GB" sz="3600" b="1" dirty="0" err="1"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sz="3600" b="1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3600" b="1" dirty="0" err="1">
                <a:latin typeface="Century Gothic" pitchFamily="34" charset="0"/>
                <a:ea typeface="+mn-ea"/>
                <a:cs typeface="+mn-cs"/>
              </a:rPr>
              <a:t>allez</a:t>
            </a:r>
            <a:r>
              <a:rPr lang="en-GB" sz="3600" b="1" dirty="0">
                <a:latin typeface="Century Gothic" pitchFamily="34" charset="0"/>
                <a:ea typeface="+mn-ea"/>
                <a:cs typeface="+mn-cs"/>
              </a:rPr>
              <a:t> :</a:t>
            </a:r>
          </a:p>
          <a:p>
            <a:pPr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3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ea typeface="+mn-ea"/>
                <a:cs typeface="+mn-cs"/>
              </a:rPr>
              <a:t>Respiration :</a:t>
            </a:r>
            <a:r>
              <a:rPr lang="en-GB" sz="3000" b="1" dirty="0">
                <a:solidFill>
                  <a:srgbClr val="008EC0"/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endParaRPr lang="en-GB" sz="3000" b="1" dirty="0">
              <a:solidFill>
                <a:srgbClr val="008EC0"/>
              </a:solidFill>
              <a:latin typeface="Century Gothic" pitchFamily="34" charset="0"/>
              <a:ea typeface="+mn-ea"/>
              <a:cs typeface="+mn-cs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60000"/>
              <a:buFont typeface="Wingdings 2" pitchFamily="18" charset="2"/>
              <a:buChar char=""/>
              <a:defRPr/>
            </a:pPr>
            <a:r>
              <a:rPr lang="fr-FR" sz="300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montrer comment l’asthme affecte les échanges gazeux</a:t>
            </a:r>
          </a:p>
          <a:p>
            <a:pPr>
              <a:spcBef>
                <a:spcPts val="1800"/>
              </a:spcBef>
              <a:spcAft>
                <a:spcPts val="0"/>
              </a:spcAft>
              <a:defRPr/>
            </a:pPr>
            <a:r>
              <a:rPr lang="fr-FR" sz="3000" b="1" dirty="0">
                <a:solidFill>
                  <a:schemeClr val="accent3"/>
                </a:solidFill>
                <a:latin typeface="Century Gothic" pitchFamily="34" charset="0"/>
                <a:ea typeface="+mn-ea"/>
                <a:cs typeface="+mn-cs"/>
              </a:rPr>
              <a:t>Prendre en compte les points de vue :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60000"/>
              <a:buFont typeface="Wingdings 2" pitchFamily="18" charset="2"/>
              <a:buChar char=""/>
              <a:defRPr/>
            </a:pPr>
            <a:r>
              <a:rPr lang="en-US" sz="3000" dirty="0" err="1">
                <a:latin typeface="Century Gothic" pitchFamily="34" charset="0"/>
                <a:ea typeface="+mn-ea"/>
                <a:cs typeface="+mn-cs"/>
              </a:rPr>
              <a:t>A</a:t>
            </a:r>
            <a:r>
              <a:rPr lang="en-GB" sz="3000" dirty="0" err="1">
                <a:latin typeface="Century Gothic" pitchFamily="34" charset="0"/>
                <a:ea typeface="+mn-ea"/>
                <a:cs typeface="+mn-cs"/>
              </a:rPr>
              <a:t>pprendre</a:t>
            </a:r>
            <a:r>
              <a:rPr lang="en-GB" sz="3000" dirty="0">
                <a:latin typeface="Century Gothic" pitchFamily="34" charset="0"/>
                <a:ea typeface="+mn-ea"/>
                <a:cs typeface="+mn-cs"/>
              </a:rPr>
              <a:t> 4 types de </a:t>
            </a:r>
            <a:r>
              <a:rPr lang="en-GB" sz="3000" dirty="0" err="1">
                <a:latin typeface="Century Gothic" pitchFamily="34" charset="0"/>
                <a:ea typeface="+mn-ea"/>
                <a:cs typeface="+mn-cs"/>
              </a:rPr>
              <a:t>réflexions</a:t>
            </a:r>
            <a:r>
              <a:rPr lang="en-GB" sz="30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3000" b="1" dirty="0" err="1">
                <a:latin typeface="Century Gothic" pitchFamily="34" charset="0"/>
                <a:ea typeface="+mn-ea"/>
                <a:cs typeface="+mn-cs"/>
              </a:rPr>
              <a:t>éthiques</a:t>
            </a:r>
            <a:r>
              <a:rPr lang="en-GB" sz="3000" dirty="0">
                <a:latin typeface="Century Gothic" pitchFamily="34" charset="0"/>
                <a:ea typeface="+mn-ea"/>
                <a:cs typeface="+mn-cs"/>
              </a:rPr>
              <a:t> pour </a:t>
            </a:r>
            <a:r>
              <a:rPr lang="en-GB" sz="3000" dirty="0" err="1">
                <a:latin typeface="Century Gothic" pitchFamily="34" charset="0"/>
                <a:ea typeface="+mn-ea"/>
                <a:cs typeface="+mn-cs"/>
              </a:rPr>
              <a:t>prendre</a:t>
            </a:r>
            <a:r>
              <a:rPr lang="en-GB" sz="3000" dirty="0">
                <a:latin typeface="Century Gothic" pitchFamily="34" charset="0"/>
                <a:ea typeface="+mn-ea"/>
                <a:cs typeface="+mn-cs"/>
              </a:rPr>
              <a:t> des </a:t>
            </a:r>
            <a:r>
              <a:rPr lang="en-GB" sz="3000" dirty="0" err="1">
                <a:latin typeface="Century Gothic" pitchFamily="34" charset="0"/>
                <a:ea typeface="+mn-ea"/>
                <a:cs typeface="+mn-cs"/>
              </a:rPr>
              <a:t>décisions</a:t>
            </a:r>
            <a:endParaRPr lang="en-GB" sz="3000" dirty="0">
              <a:latin typeface="Century Gothic" pitchFamily="34" charset="0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>
                <a:latin typeface="Century Gothic" pitchFamily="34" charset="0"/>
                <a:ea typeface="+mn-ea"/>
                <a:cs typeface="+mn-cs"/>
              </a:rPr>
              <a:t>     – </a:t>
            </a:r>
            <a:r>
              <a:rPr lang="en-GB" sz="3000" dirty="0" err="1">
                <a:latin typeface="Century Gothic" pitchFamily="34" charset="0"/>
                <a:ea typeface="+mn-ea"/>
                <a:cs typeface="+mn-cs"/>
              </a:rPr>
              <a:t>utilitarisme</a:t>
            </a:r>
            <a:r>
              <a:rPr lang="en-GB" sz="3000" dirty="0">
                <a:latin typeface="Century Gothic" pitchFamily="34" charset="0"/>
                <a:ea typeface="+mn-ea"/>
                <a:cs typeface="+mn-cs"/>
              </a:rPr>
              <a:t>		– </a:t>
            </a:r>
            <a:r>
              <a:rPr lang="en-GB" sz="3000" dirty="0" err="1">
                <a:latin typeface="Century Gothic" pitchFamily="34" charset="0"/>
                <a:ea typeface="+mn-ea"/>
                <a:cs typeface="+mn-cs"/>
              </a:rPr>
              <a:t>vertus</a:t>
            </a:r>
            <a:r>
              <a:rPr lang="en-GB" sz="3000" dirty="0">
                <a:latin typeface="Century Gothic" pitchFamily="34" charset="0"/>
                <a:ea typeface="+mn-ea"/>
                <a:cs typeface="+mn-cs"/>
              </a:rPr>
              <a:t>	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>
                <a:latin typeface="Century Gothic" pitchFamily="34" charset="0"/>
                <a:ea typeface="+mn-ea"/>
                <a:cs typeface="+mn-cs"/>
              </a:rPr>
              <a:t>     – droits et devoirs	– </a:t>
            </a:r>
            <a:r>
              <a:rPr lang="en-GB" sz="3000" dirty="0" err="1">
                <a:latin typeface="Century Gothic" pitchFamily="34" charset="0"/>
                <a:ea typeface="+mn-ea"/>
                <a:cs typeface="+mn-cs"/>
              </a:rPr>
              <a:t>empathie</a:t>
            </a:r>
            <a:endParaRPr lang="en-GB" sz="3000" dirty="0">
              <a:latin typeface="Century Gothic" pitchFamily="34" charset="0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>
                <a:latin typeface="Century Gothic" pitchFamily="34" charset="0"/>
                <a:ea typeface="+mn-ea"/>
                <a:cs typeface="+mn-cs"/>
              </a:rPr>
              <a:t>     </a:t>
            </a:r>
            <a:endParaRPr lang="en-GB" sz="3000" dirty="0" err="1">
              <a:latin typeface="Century Gothic" pitchFamily="34" charset="0"/>
              <a:ea typeface="+mn-ea"/>
              <a:cs typeface="+mn-cs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00A1DA"/>
              </a:buClr>
              <a:buSzPct val="60000"/>
              <a:defRPr/>
            </a:pPr>
            <a:endParaRPr lang="en-GB" sz="3000" dirty="0">
              <a:latin typeface="Century Gothic" pitchFamily="34" charset="0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A1DA"/>
              </a:buClr>
              <a:buSzPct val="60000"/>
              <a:defRPr/>
            </a:pPr>
            <a:endParaRPr lang="en-GB" sz="3000" dirty="0">
              <a:latin typeface="Century Gothic" pitchFamily="34" charset="0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30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6043613" y="6161088"/>
            <a:ext cx="2706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b="1">
                <a:solidFill>
                  <a:srgbClr val="389E2A"/>
                </a:solidFill>
                <a:latin typeface="Century Gothic" charset="0"/>
              </a:rPr>
              <a:t>Démarche scientifique</a:t>
            </a:r>
            <a:endParaRPr lang="en-GB" altLang="x-none">
              <a:solidFill>
                <a:srgbClr val="389E2A"/>
              </a:solidFill>
            </a:endParaRPr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3779838" y="61690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b="1">
                <a:solidFill>
                  <a:srgbClr val="008EC0"/>
                </a:solidFill>
                <a:latin typeface="Century Gothic" charset="0"/>
              </a:rPr>
              <a:t>Notion clé	</a:t>
            </a:r>
            <a:endParaRPr lang="en-GB" altLang="x-none">
              <a:solidFill>
                <a:srgbClr val="008EC0"/>
              </a:solidFill>
            </a:endParaRPr>
          </a:p>
        </p:txBody>
      </p:sp>
      <p:pic>
        <p:nvPicPr>
          <p:cNvPr id="12" name="Picture 11" descr="citiz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6092825"/>
            <a:ext cx="555625" cy="50958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knowled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105525"/>
            <a:ext cx="647700" cy="49688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3132138" y="1628775"/>
            <a:ext cx="1290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b="1">
                <a:solidFill>
                  <a:srgbClr val="FFABAB"/>
                </a:solidFill>
                <a:latin typeface="Century Gothic" charset="0"/>
              </a:rPr>
              <a:t>Leçon n°1</a:t>
            </a:r>
            <a:endParaRPr lang="en-GB" altLang="x-none">
              <a:solidFill>
                <a:srgbClr val="FFABAB"/>
              </a:solidFill>
            </a:endParaRPr>
          </a:p>
        </p:txBody>
      </p:sp>
      <p:sp>
        <p:nvSpPr>
          <p:cNvPr id="12296" name="Rectangle 14"/>
          <p:cNvSpPr>
            <a:spLocks noChangeArrowheads="1"/>
          </p:cNvSpPr>
          <p:nvPr/>
        </p:nvSpPr>
        <p:spPr bwMode="auto">
          <a:xfrm>
            <a:off x="7812088" y="3275013"/>
            <a:ext cx="1290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b="1">
                <a:solidFill>
                  <a:srgbClr val="FF0000"/>
                </a:solidFill>
                <a:latin typeface="Century Gothic" charset="0"/>
              </a:rPr>
              <a:t>Leçon n°2</a:t>
            </a:r>
            <a:endParaRPr lang="en-GB" altLang="x-none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913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305300" y="4572000"/>
            <a:ext cx="5040313" cy="2016125"/>
            <a:chOff x="4644008" y="4581128"/>
            <a:chExt cx="4680520" cy="2016224"/>
          </a:xfrm>
        </p:grpSpPr>
        <p:sp>
          <p:nvSpPr>
            <p:cNvPr id="31" name="Rectangle 30"/>
            <p:cNvSpPr/>
            <p:nvPr/>
          </p:nvSpPr>
          <p:spPr>
            <a:xfrm>
              <a:off x="4644008" y="4581128"/>
              <a:ext cx="4680520" cy="2016224"/>
            </a:xfrm>
            <a:prstGeom prst="rect">
              <a:avLst/>
            </a:prstGeom>
            <a:solidFill>
              <a:srgbClr val="FEE7B8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47125" y="4715212"/>
              <a:ext cx="4499993" cy="1631216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>
              <a:spAutoFit/>
            </a:bodyPr>
            <a:lstStyle/>
            <a:p>
              <a:pPr fontAlgn="auto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dirty="0">
                  <a:latin typeface="Century Gothic" pitchFamily="34" charset="0"/>
                  <a:ea typeface="+mn-ea"/>
                  <a:cs typeface="+mn-cs"/>
                </a:rPr>
                <a:t>Un par un, </a:t>
              </a:r>
              <a:r>
                <a:rPr lang="en-GB" sz="2400" dirty="0" err="1">
                  <a:latin typeface="Century Gothic" pitchFamily="34" charset="0"/>
                  <a:ea typeface="+mn-ea"/>
                  <a:cs typeface="+mn-cs"/>
                </a:rPr>
                <a:t>ils</a:t>
              </a:r>
              <a:r>
                <a:rPr lang="en-GB" sz="24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400" dirty="0" err="1">
                  <a:latin typeface="Century Gothic" pitchFamily="34" charset="0"/>
                  <a:ea typeface="+mn-ea"/>
                  <a:cs typeface="+mn-cs"/>
                </a:rPr>
                <a:t>procèderont</a:t>
              </a:r>
              <a:r>
                <a:rPr lang="en-GB" sz="2400" dirty="0">
                  <a:latin typeface="Century Gothic" pitchFamily="34" charset="0"/>
                  <a:ea typeface="+mn-ea"/>
                  <a:cs typeface="+mn-cs"/>
                </a:rPr>
                <a:t> à </a:t>
              </a:r>
              <a:r>
                <a:rPr lang="en-GB" sz="2400" dirty="0" err="1">
                  <a:latin typeface="Century Gothic" pitchFamily="34" charset="0"/>
                  <a:ea typeface="+mn-ea"/>
                  <a:cs typeface="+mn-cs"/>
                </a:rPr>
                <a:t>l’élimination</a:t>
              </a:r>
              <a:r>
                <a:rPr lang="en-GB" sz="2400" dirty="0">
                  <a:latin typeface="Century Gothic" pitchFamily="34" charset="0"/>
                  <a:ea typeface="+mn-ea"/>
                  <a:cs typeface="+mn-cs"/>
                </a:rPr>
                <a:t> des </a:t>
              </a:r>
              <a:r>
                <a:rPr lang="en-GB" sz="2400" dirty="0" err="1">
                  <a:latin typeface="Century Gothic" pitchFamily="34" charset="0"/>
                  <a:ea typeface="+mn-ea"/>
                  <a:cs typeface="+mn-cs"/>
                </a:rPr>
                <a:t>joueurs</a:t>
              </a:r>
              <a:r>
                <a:rPr lang="en-GB" sz="24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400" dirty="0" err="1">
                  <a:latin typeface="Century Gothic" pitchFamily="34" charset="0"/>
                  <a:ea typeface="+mn-ea"/>
                  <a:cs typeface="+mn-cs"/>
                </a:rPr>
                <a:t>jusqu’à</a:t>
              </a:r>
              <a:r>
                <a:rPr lang="en-GB" sz="24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400" dirty="0" err="1">
                  <a:latin typeface="Century Gothic" pitchFamily="34" charset="0"/>
                  <a:ea typeface="+mn-ea"/>
                  <a:cs typeface="+mn-cs"/>
                </a:rPr>
                <a:t>ce</a:t>
              </a:r>
              <a:r>
                <a:rPr lang="en-GB" sz="24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400" dirty="0" err="1">
                  <a:latin typeface="Century Gothic" pitchFamily="34" charset="0"/>
                  <a:ea typeface="+mn-ea"/>
                  <a:cs typeface="+mn-cs"/>
                </a:rPr>
                <a:t>qu’il</a:t>
              </a:r>
              <a:r>
                <a:rPr lang="en-GB" sz="2400" dirty="0">
                  <a:latin typeface="Century Gothic" pitchFamily="34" charset="0"/>
                  <a:ea typeface="+mn-ea"/>
                  <a:cs typeface="+mn-cs"/>
                </a:rPr>
                <a:t> ne </a:t>
              </a:r>
              <a:r>
                <a:rPr lang="en-GB" sz="2400" dirty="0" err="1">
                  <a:latin typeface="Century Gothic" pitchFamily="34" charset="0"/>
                  <a:ea typeface="+mn-ea"/>
                  <a:cs typeface="+mn-cs"/>
                </a:rPr>
                <a:t>reste</a:t>
              </a:r>
              <a:r>
                <a:rPr lang="en-GB" sz="24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400" dirty="0" err="1">
                  <a:latin typeface="Century Gothic" pitchFamily="34" charset="0"/>
                  <a:ea typeface="+mn-ea"/>
                  <a:cs typeface="+mn-cs"/>
                </a:rPr>
                <a:t>qu’un</a:t>
              </a:r>
              <a:r>
                <a:rPr lang="en-GB" sz="2400" dirty="0"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400" dirty="0" err="1">
                  <a:latin typeface="Century Gothic" pitchFamily="34" charset="0"/>
                  <a:ea typeface="+mn-ea"/>
                  <a:cs typeface="+mn-cs"/>
                </a:rPr>
                <a:t>naufragé</a:t>
              </a:r>
              <a:r>
                <a:rPr lang="en-GB" sz="2400" dirty="0">
                  <a:latin typeface="Century Gothic" pitchFamily="34" charset="0"/>
                  <a:ea typeface="+mn-ea"/>
                  <a:cs typeface="+mn-cs"/>
                </a:rPr>
                <a:t>, le grand </a:t>
              </a:r>
              <a:r>
                <a:rPr lang="en-GB" sz="2400" dirty="0" err="1">
                  <a:latin typeface="Century Gothic" pitchFamily="34" charset="0"/>
                  <a:ea typeface="+mn-ea"/>
                  <a:cs typeface="+mn-cs"/>
                </a:rPr>
                <a:t>gagnant</a:t>
              </a:r>
              <a:endParaRPr lang="en-GB" sz="2400" b="1" dirty="0"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" name="Picture 19" descr="beach teen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45720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327525" y="2492375"/>
            <a:ext cx="4968875" cy="2160588"/>
            <a:chOff x="4572000" y="3068959"/>
            <a:chExt cx="4968552" cy="1777774"/>
          </a:xfrm>
        </p:grpSpPr>
        <p:sp>
          <p:nvSpPr>
            <p:cNvPr id="29" name="Rounded Rectangle 28"/>
            <p:cNvSpPr/>
            <p:nvPr/>
          </p:nvSpPr>
          <p:spPr>
            <a:xfrm>
              <a:off x="4572000" y="3068959"/>
              <a:ext cx="4968552" cy="1777774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34" name="TextBox 12"/>
            <p:cNvSpPr txBox="1">
              <a:spLocks noChangeArrowheads="1"/>
            </p:cNvSpPr>
            <p:nvPr/>
          </p:nvSpPr>
          <p:spPr bwMode="auto">
            <a:xfrm>
              <a:off x="4788024" y="3068960"/>
              <a:ext cx="4752528" cy="1722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2600">
                  <a:solidFill>
                    <a:schemeClr val="bg1"/>
                  </a:solidFill>
                  <a:latin typeface="Century Gothic" charset="0"/>
                </a:rPr>
                <a:t>Deux équipes composées de personnes qui ne se connaissent pas vont se battre pour survivre sur une île tropicale</a:t>
              </a:r>
              <a:endParaRPr lang="en-GB" altLang="x-none" sz="2600" b="1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grpSp>
        <p:nvGrpSpPr>
          <p:cNvPr id="13318" name="Group 27"/>
          <p:cNvGrpSpPr>
            <a:grpSpLocks/>
          </p:cNvGrpSpPr>
          <p:nvPr/>
        </p:nvGrpSpPr>
        <p:grpSpPr bwMode="auto">
          <a:xfrm>
            <a:off x="4970463" y="280988"/>
            <a:ext cx="4187825" cy="2211387"/>
            <a:chOff x="5635178" y="1506425"/>
            <a:chExt cx="3070374" cy="936104"/>
          </a:xfrm>
        </p:grpSpPr>
        <p:pic>
          <p:nvPicPr>
            <p:cNvPr id="39938" name="Picture 2" descr="http://a.rgbimg.com/cache1nxRKt/users/m/mz/mzacha/300/mfMeTlY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3061" y="1506425"/>
              <a:ext cx="2914609" cy="936104"/>
            </a:xfrm>
            <a:prstGeom prst="rect">
              <a:avLst/>
            </a:prstGeom>
            <a:noFill/>
            <a:ln w="12700">
              <a:solidFill>
                <a:srgbClr val="7A5A00"/>
              </a:solidFill>
              <a:miter lim="800000"/>
              <a:headEnd/>
              <a:tailEnd/>
            </a:ln>
            <a:effectLst>
              <a:outerShdw blurRad="635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635178" y="1530628"/>
              <a:ext cx="3070374" cy="820490"/>
            </a:xfrm>
            <a:prstGeom prst="rect">
              <a:avLst/>
            </a:prstGeom>
            <a:noFill/>
            <a:effectLst>
              <a:glow rad="101600">
                <a:schemeClr val="accent6">
                  <a:lumMod val="75000"/>
                  <a:alpha val="6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000" b="1" dirty="0">
                  <a:solidFill>
                    <a:srgbClr val="FFD347"/>
                  </a:solidFill>
                  <a:latin typeface="Century Gothic" pitchFamily="34" charset="0"/>
                  <a:ea typeface="+mn-ea"/>
                  <a:cs typeface="+mn-cs"/>
                </a:rPr>
                <a:t>Les </a:t>
              </a:r>
              <a:r>
                <a:rPr lang="en-GB" sz="4000" b="1" dirty="0" err="1">
                  <a:solidFill>
                    <a:srgbClr val="FFD347"/>
                  </a:solidFill>
                  <a:latin typeface="Century Gothic" pitchFamily="34" charset="0"/>
                  <a:ea typeface="+mn-ea"/>
                  <a:cs typeface="+mn-cs"/>
                </a:rPr>
                <a:t>Naufragés</a:t>
              </a:r>
              <a:endParaRPr lang="en-GB" sz="4000" b="1" dirty="0">
                <a:solidFill>
                  <a:srgbClr val="FFD347"/>
                </a:solidFill>
                <a:latin typeface="Century Gothic" pitchFamily="34" charset="0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000" b="1" dirty="0" err="1">
                  <a:solidFill>
                    <a:srgbClr val="FFD347"/>
                  </a:solidFill>
                  <a:latin typeface="Century Gothic" pitchFamily="34" charset="0"/>
                  <a:ea typeface="+mn-ea"/>
                  <a:cs typeface="+mn-cs"/>
                </a:rPr>
                <a:t>Jeu</a:t>
              </a:r>
              <a:r>
                <a:rPr lang="en-GB" sz="4000" b="1" dirty="0">
                  <a:solidFill>
                    <a:srgbClr val="FFD347"/>
                  </a:solidFill>
                  <a:latin typeface="Century Gothic" pitchFamily="34" charset="0"/>
                  <a:ea typeface="+mn-ea"/>
                  <a:cs typeface="+mn-cs"/>
                </a:rPr>
                <a:t> de </a:t>
              </a:r>
              <a:r>
                <a:rPr lang="en-GB" sz="4000" b="1" dirty="0" err="1">
                  <a:solidFill>
                    <a:srgbClr val="FFD347"/>
                  </a:solidFill>
                  <a:latin typeface="Century Gothic" pitchFamily="34" charset="0"/>
                  <a:ea typeface="+mn-ea"/>
                  <a:cs typeface="+mn-cs"/>
                </a:rPr>
                <a:t>réflexion</a:t>
              </a:r>
              <a:r>
                <a:rPr lang="en-GB" sz="4000" b="1" dirty="0">
                  <a:solidFill>
                    <a:srgbClr val="FFD347"/>
                  </a:solidFill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4000" b="1" dirty="0" err="1">
                  <a:solidFill>
                    <a:srgbClr val="FFD347"/>
                  </a:solidFill>
                  <a:latin typeface="Century Gothic" pitchFamily="34" charset="0"/>
                  <a:ea typeface="+mn-ea"/>
                  <a:cs typeface="+mn-cs"/>
                </a:rPr>
                <a:t>éthique</a:t>
              </a:r>
              <a:endParaRPr lang="en-GB" sz="4000" b="1" dirty="0">
                <a:solidFill>
                  <a:srgbClr val="FFD347"/>
                </a:solidFill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 rot="16200000">
            <a:off x="9147969" y="5706269"/>
            <a:ext cx="306388" cy="1079500"/>
          </a:xfrm>
          <a:prstGeom prst="round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8761413" y="61245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6270DB85-78C2-1D42-88AE-2D46B3944D27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5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059113" y="6489700"/>
            <a:ext cx="3060700" cy="395288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119813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24" name="TextBox 26"/>
          <p:cNvSpPr txBox="1">
            <a:spLocks noChangeArrowheads="1"/>
          </p:cNvSpPr>
          <p:nvPr/>
        </p:nvSpPr>
        <p:spPr bwMode="auto">
          <a:xfrm>
            <a:off x="34925" y="6423025"/>
            <a:ext cx="3024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x-none" sz="2400">
                <a:latin typeface="Century Gothic" charset="0"/>
              </a:rPr>
              <a:t>S’engager</a:t>
            </a:r>
            <a:endParaRPr lang="en-GB" altLang="x-none" sz="2400">
              <a:latin typeface="Century Gothic" charset="0"/>
            </a:endParaRPr>
          </a:p>
        </p:txBody>
      </p:sp>
      <p:sp>
        <p:nvSpPr>
          <p:cNvPr id="13325" name="TextBox 32"/>
          <p:cNvSpPr txBox="1">
            <a:spLocks noChangeArrowheads="1"/>
          </p:cNvSpPr>
          <p:nvPr/>
        </p:nvSpPr>
        <p:spPr bwMode="auto">
          <a:xfrm>
            <a:off x="3059113" y="6423025"/>
            <a:ext cx="3025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 b="1">
                <a:solidFill>
                  <a:schemeClr val="bg1"/>
                </a:solidFill>
                <a:latin typeface="Century Gothic" charset="0"/>
              </a:rPr>
              <a:t>Jouer</a:t>
            </a:r>
          </a:p>
        </p:txBody>
      </p:sp>
      <p:sp>
        <p:nvSpPr>
          <p:cNvPr id="13326" name="TextBox 33"/>
          <p:cNvSpPr txBox="1">
            <a:spLocks noChangeArrowheads="1"/>
          </p:cNvSpPr>
          <p:nvPr/>
        </p:nvSpPr>
        <p:spPr bwMode="auto">
          <a:xfrm>
            <a:off x="6156325" y="6453188"/>
            <a:ext cx="302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>
                <a:latin typeface="Century Gothic" charset="0"/>
              </a:rPr>
              <a:t>Décider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2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76250"/>
            <a:ext cx="46323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68313" y="1268413"/>
            <a:ext cx="295116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n-GB" altLang="x-none" sz="2600">
                <a:latin typeface="Century Gothic" charset="0"/>
              </a:rPr>
              <a:t>Il existe</a:t>
            </a:r>
            <a:br>
              <a:rPr lang="en-GB" altLang="x-none" sz="2600">
                <a:latin typeface="Century Gothic" charset="0"/>
              </a:rPr>
            </a:br>
            <a:r>
              <a:rPr lang="en-GB" altLang="x-none" sz="2600" b="1">
                <a:solidFill>
                  <a:srgbClr val="C00000"/>
                </a:solidFill>
                <a:latin typeface="Century Gothic" charset="0"/>
              </a:rPr>
              <a:t>4</a:t>
            </a:r>
            <a:r>
              <a:rPr lang="en-GB" altLang="x-none" sz="2600">
                <a:latin typeface="Century Gothic" charset="0"/>
              </a:rPr>
              <a:t> types de pensée éthique pour déterminer ce qui est juste ou pas</a:t>
            </a:r>
            <a:r>
              <a:rPr lang="en-GB" altLang="x-none" sz="2600" b="1">
                <a:latin typeface="Century Gothic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6600" y="604838"/>
            <a:ext cx="23034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+mn-cs"/>
              </a:rPr>
              <a:t>1.Utilitarisme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9813" y="604838"/>
            <a:ext cx="30241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+mn-cs"/>
              </a:rPr>
              <a:t>2. Droits et devoirs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3429000"/>
            <a:ext cx="15128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+mn-cs"/>
              </a:rPr>
              <a:t>3.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+mn-cs"/>
              </a:rPr>
              <a:t>Vertus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4343" name="TextBox 24"/>
          <p:cNvSpPr txBox="1">
            <a:spLocks noChangeArrowheads="1"/>
          </p:cNvSpPr>
          <p:nvPr/>
        </p:nvSpPr>
        <p:spPr bwMode="auto">
          <a:xfrm>
            <a:off x="7667625" y="50800"/>
            <a:ext cx="1008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n-GB" altLang="x-none" sz="1600">
                <a:latin typeface="Century Gothic" charset="0"/>
              </a:rPr>
              <a:t>Fiche 1</a:t>
            </a:r>
          </a:p>
        </p:txBody>
      </p:sp>
      <p:pic>
        <p:nvPicPr>
          <p:cNvPr id="14344" name="Picture 33" descr="Student sheet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95250"/>
            <a:ext cx="5095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187450" y="4149725"/>
            <a:ext cx="7092950" cy="2174875"/>
            <a:chOff x="1043607" y="4149081"/>
            <a:chExt cx="7092858" cy="2175520"/>
          </a:xfrm>
        </p:grpSpPr>
        <p:grpSp>
          <p:nvGrpSpPr>
            <p:cNvPr id="14353" name="Group 37"/>
            <p:cNvGrpSpPr>
              <a:grpSpLocks/>
            </p:cNvGrpSpPr>
            <p:nvPr/>
          </p:nvGrpSpPr>
          <p:grpSpPr bwMode="auto">
            <a:xfrm>
              <a:off x="1043607" y="4149081"/>
              <a:ext cx="7092858" cy="2175520"/>
              <a:chOff x="684361" y="5655071"/>
              <a:chExt cx="6955552" cy="2236714"/>
            </a:xfrm>
          </p:grpSpPr>
          <p:sp>
            <p:nvSpPr>
              <p:cNvPr id="14356" name="TextBox 34"/>
              <p:cNvSpPr txBox="1">
                <a:spLocks noChangeArrowheads="1"/>
              </p:cNvSpPr>
              <p:nvPr/>
            </p:nvSpPr>
            <p:spPr bwMode="auto">
              <a:xfrm>
                <a:off x="2237871" y="5767311"/>
                <a:ext cx="5402042" cy="2120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66700" indent="-266700"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>
                  <a:spcBef>
                    <a:spcPts val="400"/>
                  </a:spcBef>
                  <a:buClr>
                    <a:srgbClr val="990099"/>
                  </a:buClr>
                  <a:buSzPct val="90000"/>
                  <a:buFont typeface="Wingdings 2" charset="2"/>
                  <a:buChar char=""/>
                </a:pPr>
                <a:r>
                  <a:rPr lang="en-GB" altLang="x-none">
                    <a:latin typeface="Century Gothic" charset="0"/>
                  </a:rPr>
                  <a:t>Choisissez </a:t>
                </a:r>
                <a:r>
                  <a:rPr lang="en-GB" altLang="x-none" b="1">
                    <a:latin typeface="Century Gothic" charset="0"/>
                  </a:rPr>
                  <a:t>1</a:t>
                </a:r>
                <a:r>
                  <a:rPr lang="en-GB" altLang="x-none">
                    <a:latin typeface="Century Gothic" charset="0"/>
                  </a:rPr>
                  <a:t>, </a:t>
                </a:r>
                <a:r>
                  <a:rPr lang="en-GB" altLang="x-none" b="1">
                    <a:latin typeface="Century Gothic" charset="0"/>
                  </a:rPr>
                  <a:t>2</a:t>
                </a:r>
                <a:r>
                  <a:rPr lang="en-GB" altLang="x-none">
                    <a:latin typeface="Century Gothic" charset="0"/>
                  </a:rPr>
                  <a:t>, </a:t>
                </a:r>
                <a:r>
                  <a:rPr lang="en-GB" altLang="x-none" b="1">
                    <a:latin typeface="Century Gothic" charset="0"/>
                  </a:rPr>
                  <a:t>3 </a:t>
                </a:r>
                <a:r>
                  <a:rPr lang="en-GB" altLang="x-none">
                    <a:latin typeface="Century Gothic" charset="0"/>
                  </a:rPr>
                  <a:t>ou </a:t>
                </a:r>
                <a:r>
                  <a:rPr lang="en-GB" altLang="x-none" b="1">
                    <a:latin typeface="Century Gothic" charset="0"/>
                  </a:rPr>
                  <a:t>4</a:t>
                </a:r>
                <a:r>
                  <a:rPr lang="en-GB" altLang="x-none">
                    <a:latin typeface="Century Gothic" charset="0"/>
                  </a:rPr>
                  <a:t> pour prendre votre décision sur l’île. Lisez le contenu de la Fiche n°1.</a:t>
                </a:r>
              </a:p>
              <a:p>
                <a:pPr>
                  <a:spcBef>
                    <a:spcPts val="1200"/>
                  </a:spcBef>
                  <a:buClr>
                    <a:srgbClr val="990099"/>
                  </a:buClr>
                  <a:buSzPct val="90000"/>
                  <a:buFont typeface="Wingdings 2" charset="2"/>
                  <a:buChar char=""/>
                </a:pPr>
                <a:r>
                  <a:rPr lang="en-GB" altLang="x-none">
                    <a:latin typeface="Century Gothic" charset="0"/>
                  </a:rPr>
                  <a:t>Regardez le résultat, pour chaque décision.</a:t>
                </a:r>
              </a:p>
              <a:p>
                <a:pPr>
                  <a:spcBef>
                    <a:spcPts val="1200"/>
                  </a:spcBef>
                  <a:buClr>
                    <a:srgbClr val="990099"/>
                  </a:buClr>
                  <a:buSzPct val="90000"/>
                  <a:buFont typeface="Wingdings 2" charset="2"/>
                  <a:buChar char=""/>
                </a:pPr>
                <a:r>
                  <a:rPr lang="en-GB" altLang="x-none" b="1">
                    <a:latin typeface="Century Gothic" charset="0"/>
                  </a:rPr>
                  <a:t>Discutez :  </a:t>
                </a:r>
                <a:r>
                  <a:rPr lang="en-GB" altLang="x-none">
                    <a:latin typeface="Century Gothic" charset="0"/>
                  </a:rPr>
                  <a:t>Que ressentez-vous ? Avez-vous pris la bonne décision ? </a:t>
                </a: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684361" y="5655071"/>
                <a:ext cx="6830931" cy="2236714"/>
              </a:xfrm>
              <a:prstGeom prst="rect">
                <a:avLst/>
              </a:prstGeom>
              <a:noFill/>
              <a:ln w="6350">
                <a:solidFill>
                  <a:srgbClr val="990099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endParaRPr lang="en-GB" altLang="x-none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8" name="Picture 27" descr="discus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643844"/>
              <a:ext cx="922349" cy="54653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Rectangle 1"/>
            <p:cNvSpPr>
              <a:spLocks noChangeArrowheads="1"/>
            </p:cNvSpPr>
            <p:nvPr/>
          </p:nvSpPr>
          <p:spPr bwMode="auto">
            <a:xfrm>
              <a:off x="1191172" y="5147900"/>
              <a:ext cx="14366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>
                  <a:latin typeface="Century Gothic" charset="0"/>
                </a:rPr>
                <a:t>Talk in pairs</a:t>
              </a:r>
              <a:endParaRPr lang="en-GB" altLang="x-none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0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059113" y="6489700"/>
            <a:ext cx="3060700" cy="395288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119813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9" name="TextBox 28"/>
          <p:cNvSpPr txBox="1">
            <a:spLocks noChangeArrowheads="1"/>
          </p:cNvSpPr>
          <p:nvPr/>
        </p:nvSpPr>
        <p:spPr bwMode="auto">
          <a:xfrm>
            <a:off x="34925" y="6423025"/>
            <a:ext cx="3024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x-none" sz="2400">
                <a:latin typeface="Century Gothic" charset="0"/>
              </a:rPr>
              <a:t>S’engager</a:t>
            </a:r>
            <a:endParaRPr lang="en-GB" altLang="x-none" sz="2400">
              <a:latin typeface="Century Gothic" charset="0"/>
            </a:endParaRPr>
          </a:p>
          <a:p>
            <a:pPr algn="ctr"/>
            <a:endParaRPr lang="en-GB" altLang="x-none" sz="2400">
              <a:latin typeface="Century Gothic" charset="0"/>
            </a:endParaRPr>
          </a:p>
        </p:txBody>
      </p:sp>
      <p:sp>
        <p:nvSpPr>
          <p:cNvPr id="14350" name="TextBox 29"/>
          <p:cNvSpPr txBox="1">
            <a:spLocks noChangeArrowheads="1"/>
          </p:cNvSpPr>
          <p:nvPr/>
        </p:nvSpPr>
        <p:spPr bwMode="auto">
          <a:xfrm>
            <a:off x="3059113" y="6423025"/>
            <a:ext cx="3025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 b="1">
                <a:solidFill>
                  <a:schemeClr val="bg1"/>
                </a:solidFill>
                <a:latin typeface="Century Gothic" charset="0"/>
              </a:rPr>
              <a:t>Jouer</a:t>
            </a:r>
          </a:p>
        </p:txBody>
      </p:sp>
      <p:sp>
        <p:nvSpPr>
          <p:cNvPr id="14351" name="TextBox 30"/>
          <p:cNvSpPr txBox="1">
            <a:spLocks noChangeArrowheads="1"/>
          </p:cNvSpPr>
          <p:nvPr/>
        </p:nvSpPr>
        <p:spPr bwMode="auto">
          <a:xfrm>
            <a:off x="6156325" y="6453188"/>
            <a:ext cx="302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>
                <a:latin typeface="Century Gothic" charset="0"/>
              </a:rPr>
              <a:t>Décider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19800" y="3429000"/>
            <a:ext cx="1981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+mn-cs"/>
              </a:rPr>
              <a:t>4. Empathie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19" grpId="0"/>
      <p:bldP spid="21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91440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-684584" y="-459432"/>
            <a:ext cx="10657184" cy="731743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765175"/>
            <a:ext cx="5867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2400">
                <a:solidFill>
                  <a:schemeClr val="bg1"/>
                </a:solidFill>
                <a:latin typeface="Century Gothic" charset="0"/>
              </a:rPr>
              <a:t>Vous jouez contre un membre de l’autre équipe dans une épreuve avec les yeux bandés. Le gagnant remportera un repas supplémentaire pour son équipe.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0825" y="2689225"/>
            <a:ext cx="4219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2800" b="1">
                <a:solidFill>
                  <a:schemeClr val="bg1"/>
                </a:solidFill>
                <a:latin typeface="Century Gothic" charset="0"/>
              </a:rPr>
              <a:t>Fermez-vous les yeux ?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35150" y="-26988"/>
            <a:ext cx="7416800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4000" b="1">
                <a:solidFill>
                  <a:srgbClr val="00B050"/>
                </a:solidFill>
                <a:latin typeface="Century Gothic" charset="0"/>
              </a:rPr>
              <a:t>5ème jour </a:t>
            </a:r>
            <a:r>
              <a:rPr lang="en-GB" altLang="x-none" sz="2800" b="1">
                <a:solidFill>
                  <a:schemeClr val="bg1"/>
                </a:solidFill>
                <a:latin typeface="Century Gothic" charset="0"/>
              </a:rPr>
              <a:t>sur l’île des Naufragés...</a:t>
            </a:r>
            <a:endParaRPr lang="en-GB" altLang="x-none" sz="2800" b="1">
              <a:latin typeface="Century Gothic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759450" y="1125538"/>
            <a:ext cx="2773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 b="1">
                <a:solidFill>
                  <a:schemeClr val="bg1"/>
                </a:solidFill>
                <a:latin typeface="Century Gothic" charset="0"/>
              </a:rPr>
              <a:t>Votre bandeau glisse et vous pouvez voir.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975350" y="2743200"/>
            <a:ext cx="896938" cy="622300"/>
            <a:chOff x="5580112" y="5589240"/>
            <a:chExt cx="896102" cy="621717"/>
          </a:xfrm>
        </p:grpSpPr>
        <p:sp>
          <p:nvSpPr>
            <p:cNvPr id="23" name="Rounded Rectangle 22"/>
            <p:cNvSpPr/>
            <p:nvPr/>
          </p:nvSpPr>
          <p:spPr>
            <a:xfrm>
              <a:off x="5580112" y="5589240"/>
              <a:ext cx="896102" cy="621717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86" name="TextBox 23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580112" y="5642084"/>
              <a:ext cx="8640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800" b="1">
                  <a:solidFill>
                    <a:schemeClr val="bg1"/>
                  </a:solidFill>
                  <a:latin typeface="Century Gothic" charset="0"/>
                </a:rPr>
                <a:t>OUI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308850" y="2743200"/>
            <a:ext cx="1009650" cy="622300"/>
            <a:chOff x="5505912" y="5589240"/>
            <a:chExt cx="1008898" cy="621717"/>
          </a:xfrm>
        </p:grpSpPr>
        <p:sp>
          <p:nvSpPr>
            <p:cNvPr id="26" name="Rounded Rectangle 25"/>
            <p:cNvSpPr/>
            <p:nvPr/>
          </p:nvSpPr>
          <p:spPr>
            <a:xfrm>
              <a:off x="5580112" y="5589240"/>
              <a:ext cx="896102" cy="621717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82" name="TextBox 2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505912" y="5642084"/>
              <a:ext cx="100889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800" b="1">
                  <a:solidFill>
                    <a:schemeClr val="bg1"/>
                  </a:solidFill>
                  <a:latin typeface="Century Gothic" charset="0"/>
                </a:rPr>
                <a:t>NON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059113" y="6489700"/>
            <a:ext cx="3060700" cy="395288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119813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75" name="TextBox 32"/>
          <p:cNvSpPr txBox="1">
            <a:spLocks noChangeArrowheads="1"/>
          </p:cNvSpPr>
          <p:nvPr/>
        </p:nvSpPr>
        <p:spPr bwMode="auto">
          <a:xfrm>
            <a:off x="34925" y="6423025"/>
            <a:ext cx="3024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x-none" sz="2400">
                <a:latin typeface="Century Gothic" charset="0"/>
              </a:rPr>
              <a:t>S’engager</a:t>
            </a:r>
            <a:endParaRPr lang="en-GB" altLang="x-none" sz="2400">
              <a:latin typeface="Century Gothic" charset="0"/>
            </a:endParaRPr>
          </a:p>
          <a:p>
            <a:pPr algn="ctr"/>
            <a:endParaRPr lang="en-GB" altLang="x-none" sz="2400">
              <a:latin typeface="Century Gothic" charset="0"/>
            </a:endParaRPr>
          </a:p>
        </p:txBody>
      </p:sp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3059113" y="6423025"/>
            <a:ext cx="3025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 b="1">
                <a:solidFill>
                  <a:schemeClr val="bg1"/>
                </a:solidFill>
                <a:latin typeface="Century Gothic" charset="0"/>
              </a:rPr>
              <a:t>Jouer</a:t>
            </a:r>
          </a:p>
        </p:txBody>
      </p:sp>
      <p:sp>
        <p:nvSpPr>
          <p:cNvPr id="15377" name="TextBox 34"/>
          <p:cNvSpPr txBox="1">
            <a:spLocks noChangeArrowheads="1"/>
          </p:cNvSpPr>
          <p:nvPr/>
        </p:nvSpPr>
        <p:spPr bwMode="auto">
          <a:xfrm>
            <a:off x="6156325" y="6453188"/>
            <a:ext cx="302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>
                <a:latin typeface="Century Gothic" charset="0"/>
              </a:rPr>
              <a:t>Décider</a:t>
            </a:r>
          </a:p>
        </p:txBody>
      </p:sp>
      <p:sp>
        <p:nvSpPr>
          <p:cNvPr id="29" name="Rounded Rectangle 28">
            <a:hlinkClick r:id="rId5" action="ppaction://hlinksldjump"/>
          </p:cNvPr>
          <p:cNvSpPr/>
          <p:nvPr/>
        </p:nvSpPr>
        <p:spPr>
          <a:xfrm>
            <a:off x="5105400" y="2636838"/>
            <a:ext cx="936625" cy="720725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325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 rot="16200000">
            <a:off x="9147969" y="5706269"/>
            <a:ext cx="306388" cy="1079500"/>
          </a:xfrm>
          <a:prstGeom prst="round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8761413" y="61245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E5826DF7-8B54-214B-A51E-B22BDEBF75DB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8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288" y="115888"/>
            <a:ext cx="84978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 err="1">
                <a:solidFill>
                  <a:schemeClr val="bg1"/>
                </a:solidFill>
                <a:effectLst>
                  <a:outerShdw blurRad="38100" dist="76200" dir="16200000" rotWithShape="0">
                    <a:schemeClr val="accent1">
                      <a:lumMod val="75000"/>
                      <a:alpha val="38000"/>
                    </a:schemeClr>
                  </a:outerShdw>
                </a:effectLst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76200" dir="16200000" rotWithShape="0">
                    <a:schemeClr val="accent1">
                      <a:lumMod val="75000"/>
                      <a:alpha val="38000"/>
                    </a:schemeClr>
                  </a:outerShdw>
                </a:effectLst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effectLst>
                  <a:outerShdw blurRad="38100" dist="76200" dir="16200000" rotWithShape="0">
                    <a:schemeClr val="accent1">
                      <a:lumMod val="75000"/>
                      <a:alpha val="38000"/>
                    </a:schemeClr>
                  </a:outerShdw>
                </a:effectLst>
                <a:latin typeface="Century Gothic" pitchFamily="34" charset="0"/>
                <a:ea typeface="+mn-ea"/>
                <a:cs typeface="+mn-cs"/>
              </a:rPr>
              <a:t>perdez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76200" dir="16200000" rotWithShape="0">
                    <a:schemeClr val="accent1">
                      <a:lumMod val="75000"/>
                      <a:alpha val="38000"/>
                    </a:schemeClr>
                  </a:outerShdw>
                </a:effectLst>
                <a:latin typeface="Century Gothic" pitchFamily="34" charset="0"/>
                <a:ea typeface="+mn-ea"/>
                <a:cs typeface="+mn-cs"/>
              </a:rPr>
              <a:t> le </a:t>
            </a:r>
            <a:r>
              <a:rPr lang="en-GB" sz="4800" b="1" dirty="0" err="1">
                <a:solidFill>
                  <a:schemeClr val="bg1"/>
                </a:solidFill>
                <a:effectLst>
                  <a:outerShdw blurRad="38100" dist="76200" dir="16200000" rotWithShape="0">
                    <a:schemeClr val="accent1">
                      <a:lumMod val="75000"/>
                      <a:alpha val="38000"/>
                    </a:schemeClr>
                  </a:outerShdw>
                </a:effectLst>
                <a:latin typeface="Century Gothic" pitchFamily="34" charset="0"/>
                <a:ea typeface="+mn-ea"/>
                <a:cs typeface="+mn-cs"/>
              </a:rPr>
              <a:t>défi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76200" dir="16200000" rotWithShape="0">
                    <a:schemeClr val="accent1">
                      <a:lumMod val="75000"/>
                      <a:alpha val="38000"/>
                    </a:schemeClr>
                  </a:outerShdw>
                </a:effectLst>
                <a:latin typeface="Century Gothic" pitchFamily="34" charset="0"/>
                <a:ea typeface="+mn-ea"/>
                <a:cs typeface="+mn-cs"/>
              </a:rPr>
              <a:t>. </a:t>
            </a:r>
            <a:endParaRPr lang="en-GB" sz="4800" b="1" dirty="0">
              <a:solidFill>
                <a:schemeClr val="bg1"/>
              </a:solidFill>
              <a:effectLst>
                <a:outerShdw blurRad="38100" dist="76200" dir="16200000" rotWithShape="0">
                  <a:schemeClr val="accent1">
                    <a:lumMod val="75000"/>
                    <a:alpha val="38000"/>
                  </a:schemeClr>
                </a:outerShdw>
              </a:effectLst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3850" y="2852738"/>
            <a:ext cx="8315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800" b="1">
                <a:solidFill>
                  <a:schemeClr val="bg1"/>
                </a:solidFill>
                <a:latin typeface="Century Gothic" charset="0"/>
              </a:rPr>
              <a:t>Votre équipe a faim, ils sont tellement en colère qu’ils vous éliminent. </a:t>
            </a: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323850" y="3573463"/>
            <a:ext cx="576263" cy="576262"/>
          </a:xfrm>
          <a:prstGeom prst="actionButtonBackPrevio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Action Button: Forward or Next 15">
            <a:hlinkClick r:id="rId5" action="ppaction://hlinksldjump" highlightClick="1"/>
          </p:cNvPr>
          <p:cNvSpPr/>
          <p:nvPr/>
        </p:nvSpPr>
        <p:spPr>
          <a:xfrm>
            <a:off x="8243888" y="3573463"/>
            <a:ext cx="576262" cy="576262"/>
          </a:xfrm>
          <a:prstGeom prst="actionButtonForwardNex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0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059113" y="6489700"/>
            <a:ext cx="3060700" cy="395288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119813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96" name="TextBox 19"/>
          <p:cNvSpPr txBox="1">
            <a:spLocks noChangeArrowheads="1"/>
          </p:cNvSpPr>
          <p:nvPr/>
        </p:nvSpPr>
        <p:spPr bwMode="auto">
          <a:xfrm>
            <a:off x="34925" y="6423025"/>
            <a:ext cx="3024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x-none" sz="2400">
                <a:latin typeface="Century Gothic" charset="0"/>
              </a:rPr>
              <a:t>S’engager</a:t>
            </a:r>
            <a:endParaRPr lang="en-GB" altLang="x-none" sz="2400">
              <a:latin typeface="Century Gothic" charset="0"/>
            </a:endParaRPr>
          </a:p>
          <a:p>
            <a:pPr algn="ctr"/>
            <a:endParaRPr lang="en-GB" altLang="x-none" sz="2400">
              <a:latin typeface="Century Gothic" charset="0"/>
            </a:endParaRPr>
          </a:p>
        </p:txBody>
      </p:sp>
      <p:sp>
        <p:nvSpPr>
          <p:cNvPr id="16397" name="TextBox 20"/>
          <p:cNvSpPr txBox="1">
            <a:spLocks noChangeArrowheads="1"/>
          </p:cNvSpPr>
          <p:nvPr/>
        </p:nvSpPr>
        <p:spPr bwMode="auto">
          <a:xfrm>
            <a:off x="3059113" y="6423025"/>
            <a:ext cx="3025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 b="1">
                <a:solidFill>
                  <a:schemeClr val="bg1"/>
                </a:solidFill>
                <a:latin typeface="Century Gothic" charset="0"/>
              </a:rPr>
              <a:t>Jouer</a:t>
            </a:r>
          </a:p>
        </p:txBody>
      </p:sp>
      <p:sp>
        <p:nvSpPr>
          <p:cNvPr id="16398" name="TextBox 21"/>
          <p:cNvSpPr txBox="1">
            <a:spLocks noChangeArrowheads="1"/>
          </p:cNvSpPr>
          <p:nvPr/>
        </p:nvSpPr>
        <p:spPr bwMode="auto">
          <a:xfrm>
            <a:off x="6156325" y="6453188"/>
            <a:ext cx="302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>
                <a:latin typeface="Century Gothic" charset="0"/>
              </a:rPr>
              <a:t>Décider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5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9388" y="152400"/>
            <a:ext cx="8713787" cy="1384300"/>
            <a:chOff x="179512" y="332655"/>
            <a:chExt cx="8712968" cy="1384996"/>
          </a:xfrm>
        </p:grpSpPr>
        <p:sp>
          <p:nvSpPr>
            <p:cNvPr id="16" name="Rounded Rectangle 15"/>
            <p:cNvSpPr/>
            <p:nvPr/>
          </p:nvSpPr>
          <p:spPr>
            <a:xfrm>
              <a:off x="179512" y="332655"/>
              <a:ext cx="8424936" cy="138499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425" name="TextBox 12"/>
            <p:cNvSpPr txBox="1">
              <a:spLocks noChangeArrowheads="1"/>
            </p:cNvSpPr>
            <p:nvPr/>
          </p:nvSpPr>
          <p:spPr bwMode="auto">
            <a:xfrm>
              <a:off x="395536" y="332656"/>
              <a:ext cx="8496944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2800" b="1">
                  <a:solidFill>
                    <a:schemeClr val="bg1"/>
                  </a:solidFill>
                  <a:latin typeface="Century Gothic" charset="0"/>
                </a:rPr>
                <a:t>Vous gagnez ce défi. </a:t>
              </a:r>
              <a:r>
                <a:rPr lang="en-GB" altLang="x-none" sz="2800">
                  <a:latin typeface="Century Gothic" charset="0"/>
                </a:rPr>
                <a:t>Vous organisez une fête avec votre équipe, et ne recevez aucun vote éliminatoire cette semaine-là.</a:t>
              </a:r>
              <a:endParaRPr lang="en-GB" altLang="x-none" sz="2800" b="1">
                <a:latin typeface="Century Gothic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 rot="16200000">
            <a:off x="9147969" y="5706269"/>
            <a:ext cx="306388" cy="1079500"/>
          </a:xfrm>
          <a:prstGeom prst="round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8761413" y="61245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7BA73EB1-680E-2646-B07F-74AB7F7B458D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9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sp>
        <p:nvSpPr>
          <p:cNvPr id="18" name="Action Button: Back or Previous 17">
            <a:hlinkClick r:id="rId5" action="ppaction://hlinksldjump" highlightClick="1"/>
          </p:cNvPr>
          <p:cNvSpPr/>
          <p:nvPr/>
        </p:nvSpPr>
        <p:spPr>
          <a:xfrm>
            <a:off x="323850" y="1633538"/>
            <a:ext cx="576263" cy="576262"/>
          </a:xfrm>
          <a:prstGeom prst="actionButtonBackPrevio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Action Button: Forward or Next 18">
            <a:hlinkClick r:id="rId6" action="ppaction://hlinksldjump" highlightClick="1"/>
          </p:cNvPr>
          <p:cNvSpPr/>
          <p:nvPr/>
        </p:nvSpPr>
        <p:spPr>
          <a:xfrm>
            <a:off x="8243888" y="1633538"/>
            <a:ext cx="576262" cy="576262"/>
          </a:xfrm>
          <a:prstGeom prst="actionButtonForwardNex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0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059113" y="6489700"/>
            <a:ext cx="3060700" cy="395288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119813" y="6489700"/>
            <a:ext cx="3060700" cy="3952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9" name="TextBox 28"/>
          <p:cNvSpPr txBox="1">
            <a:spLocks noChangeArrowheads="1"/>
          </p:cNvSpPr>
          <p:nvPr/>
        </p:nvSpPr>
        <p:spPr bwMode="auto">
          <a:xfrm>
            <a:off x="34925" y="6423025"/>
            <a:ext cx="3024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x-none" sz="2400">
                <a:latin typeface="Century Gothic" charset="0"/>
              </a:rPr>
              <a:t>S’engager</a:t>
            </a:r>
            <a:endParaRPr lang="en-GB" altLang="x-none" sz="2400">
              <a:latin typeface="Century Gothic" charset="0"/>
            </a:endParaRPr>
          </a:p>
          <a:p>
            <a:pPr algn="ctr"/>
            <a:endParaRPr lang="en-GB" altLang="x-none" sz="2400">
              <a:latin typeface="Century Gothic" charset="0"/>
            </a:endParaRPr>
          </a:p>
        </p:txBody>
      </p:sp>
      <p:sp>
        <p:nvSpPr>
          <p:cNvPr id="17420" name="TextBox 29"/>
          <p:cNvSpPr txBox="1">
            <a:spLocks noChangeArrowheads="1"/>
          </p:cNvSpPr>
          <p:nvPr/>
        </p:nvSpPr>
        <p:spPr bwMode="auto">
          <a:xfrm>
            <a:off x="3059113" y="6423025"/>
            <a:ext cx="3025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 b="1">
                <a:solidFill>
                  <a:schemeClr val="bg1"/>
                </a:solidFill>
                <a:latin typeface="Century Gothic" charset="0"/>
              </a:rPr>
              <a:t>Jouer</a:t>
            </a:r>
          </a:p>
        </p:txBody>
      </p:sp>
      <p:sp>
        <p:nvSpPr>
          <p:cNvPr id="17421" name="TextBox 30"/>
          <p:cNvSpPr txBox="1">
            <a:spLocks noChangeArrowheads="1"/>
          </p:cNvSpPr>
          <p:nvPr/>
        </p:nvSpPr>
        <p:spPr bwMode="auto">
          <a:xfrm>
            <a:off x="6156325" y="6453188"/>
            <a:ext cx="302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>
                <a:latin typeface="Century Gothic" charset="0"/>
              </a:rPr>
              <a:t>Décider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ebo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44450</TotalTime>
  <Words>1259</Words>
  <Application>Microsoft Macintosh PowerPoint</Application>
  <PresentationFormat>Présentation à l'écran (4:3)</PresentationFormat>
  <Paragraphs>245</Paragraphs>
  <Slides>21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Ebrima</vt:lpstr>
      <vt:lpstr>Lato Regular</vt:lpstr>
      <vt:lpstr>Arial</vt:lpstr>
      <vt:lpstr>Mangal</vt:lpstr>
      <vt:lpstr>LilyUPC</vt:lpstr>
      <vt:lpstr>Calibri</vt:lpstr>
      <vt:lpstr>Wingdings 2</vt:lpstr>
      <vt:lpstr>Century Gothic</vt:lpstr>
      <vt:lpstr>ＭＳ Ｐゴシック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Fiches apprenants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Gemma Young</dc:creator>
  <cp:lastModifiedBy>FPE</cp:lastModifiedBy>
  <cp:revision>854</cp:revision>
  <dcterms:created xsi:type="dcterms:W3CDTF">2016-04-11T19:13:15Z</dcterms:created>
  <dcterms:modified xsi:type="dcterms:W3CDTF">2019-11-05T15:09:17Z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926A4257-4A38-4A28-A204-42692B1F4461</vt:lpwstr>
  </property>
  <property fmtid="{D5CDD505-2E9C-101B-9397-08002B2CF9AE}" pid="3" name="ArticulatePath">
    <vt:lpwstr>Ebola presentation</vt:lpwstr>
  </property>
</Properties>
</file>