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udio/unknown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9" r:id="rId2"/>
    <p:sldId id="271" r:id="rId3"/>
    <p:sldId id="293" r:id="rId4"/>
    <p:sldId id="299" r:id="rId5"/>
    <p:sldId id="286" r:id="rId6"/>
    <p:sldId id="275" r:id="rId7"/>
    <p:sldId id="284" r:id="rId8"/>
    <p:sldId id="301" r:id="rId9"/>
    <p:sldId id="300" r:id="rId10"/>
    <p:sldId id="277" r:id="rId11"/>
    <p:sldId id="278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C0"/>
    <a:srgbClr val="2E2E2E"/>
    <a:srgbClr val="009900"/>
    <a:srgbClr val="6600CC"/>
    <a:srgbClr val="CC9900"/>
    <a:srgbClr val="960000"/>
    <a:srgbClr val="1508B8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709" autoAdjust="0"/>
  </p:normalViewPr>
  <p:slideViewPr>
    <p:cSldViewPr>
      <p:cViewPr varScale="1">
        <p:scale>
          <a:sx n="106" d="100"/>
          <a:sy n="106" d="100"/>
        </p:scale>
        <p:origin x="17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tags" Target="tags/tag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C13DD-8479-7840-9D50-4CF83D068680}" type="datetimeFigureOut">
              <a:rPr lang="fr-FR" smtClean="0"/>
              <a:t>05/11/2019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1BADC-2204-C448-B263-7BCE67FDD3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833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097E9C-A148-1D4C-8FE6-E755F47085B5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CEB9AE0-7F33-FB41-A03E-7BE79D7511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3965DB-3C7B-2D4A-8058-16C5F272F7E5}" type="slidenum">
              <a:rPr lang="en-GB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D40D09-61F6-B640-9166-678B73DEA848}" type="slidenum">
              <a:rPr lang="en-GB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DEF666-F933-404A-9453-F98271C02235}" type="slidenum">
              <a:rPr lang="en-GB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x-none"/>
              <a:t>Visionnez la vidéo Freakin’ solar roadway, en cliquant sur le lien Youtube en mode diaporama</a:t>
            </a:r>
          </a:p>
          <a:p>
            <a:pPr>
              <a:spcBef>
                <a:spcPct val="0"/>
              </a:spcBef>
            </a:pPr>
            <a:r>
              <a:rPr lang="fr-FR" altLang="x-none"/>
              <a:t>ou</a:t>
            </a:r>
          </a:p>
          <a:p>
            <a:pPr>
              <a:spcBef>
                <a:spcPct val="0"/>
              </a:spcBef>
            </a:pPr>
            <a:r>
              <a:rPr lang="en-GB" altLang="x-none">
                <a:solidFill>
                  <a:srgbClr val="FF0000"/>
                </a:solidFill>
              </a:rPr>
              <a:t>Téléchargez la vidéo sur la page de la ressource : http://www.engagingscience.eu/fr/2015/03/06/route-solaire/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0D8435-884D-ED47-9BC9-5593AC53DF13}" type="slidenum">
              <a:rPr lang="en-GB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x-none"/>
              <a:t>Souligner le fait que la collecte a récolté beaucoup d’argent grâce à cette vidéo. </a:t>
            </a:r>
          </a:p>
          <a:p>
            <a:pPr>
              <a:spcBef>
                <a:spcPct val="0"/>
              </a:spcBef>
            </a:pPr>
            <a:r>
              <a:rPr lang="en-GB" altLang="x-none"/>
              <a:t>Voter à main levée: Est-ce que les routes solaires méritent d’être financées?</a:t>
            </a:r>
          </a:p>
          <a:p>
            <a:pPr>
              <a:spcBef>
                <a:spcPct val="0"/>
              </a:spcBef>
            </a:pPr>
            <a:endParaRPr lang="en-GB" altLang="x-none"/>
          </a:p>
          <a:p>
            <a:pPr>
              <a:spcBef>
                <a:spcPct val="0"/>
              </a:spcBef>
            </a:pPr>
            <a:r>
              <a:rPr lang="en-GB" altLang="x-none"/>
              <a:t>Montrer la vidéo à nouveau et demander aux apprenants d’identifier les déclarations effectuées. Show the video again and ask students to identify the claims made. Prendre en compte leurs commentaires.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7E8B05-B53E-B443-850E-B47A6A81A7E7}" type="slidenum">
              <a:rPr lang="en-GB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x-none"/>
              <a:t>Informez la classe que vous allez vous concentrer sur ces trois affirmations : </a:t>
            </a:r>
          </a:p>
          <a:p>
            <a:pPr>
              <a:spcBef>
                <a:spcPct val="0"/>
              </a:spcBef>
            </a:pPr>
            <a:r>
              <a:rPr lang="en-GB" altLang="x-none"/>
              <a:t>- La lumière du soleil peut être convertie en éléctricité</a:t>
            </a:r>
          </a:p>
          <a:p>
            <a:pPr>
              <a:spcBef>
                <a:spcPct val="0"/>
              </a:spcBef>
            </a:pPr>
            <a:r>
              <a:rPr lang="en-GB" altLang="x-none"/>
              <a:t>- </a:t>
            </a:r>
            <a:r>
              <a:rPr lang="fr-FR" altLang="x-none"/>
              <a:t>les cellules photovoltaïques empêchent l’enneigement des routes </a:t>
            </a:r>
            <a:endParaRPr lang="en-GB" altLang="x-none"/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x-none"/>
              <a:t>l'électricité produite alimentera les LED du marquage routier.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GB" altLang="x-none"/>
          </a:p>
          <a:p>
            <a:pPr>
              <a:spcBef>
                <a:spcPct val="0"/>
              </a:spcBef>
            </a:pPr>
            <a:r>
              <a:rPr lang="en-GB" altLang="x-none"/>
              <a:t>Les apprenants par binômes utilisent les ressources SS1 et SS2 pour effectuer les tâches de cette dispositive.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2108B0-B257-4C48-A8A8-A0B9B94B7193}" type="slidenum">
              <a:rPr lang="en-GB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  <a:p>
            <a:pPr>
              <a:spcBef>
                <a:spcPct val="0"/>
              </a:spcBef>
            </a:pPr>
            <a:r>
              <a:rPr lang="en-GB" altLang="x-none"/>
              <a:t>Remarque – Optionnel.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D62553-9EC2-4A4B-B4F8-92A2960475AF}" type="slidenum">
              <a:rPr lang="en-GB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x-none"/>
              <a:t>Cette fiche apprenant correspond à la tâche de la diapositive 5. Elle est à imprimer.</a:t>
            </a:r>
            <a:endParaRPr lang="en-GB" altLang="x-none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A4A0E8-BAA4-FE41-A958-BB066DE61407}" type="slidenum">
              <a:rPr lang="en-GB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x-none"/>
              <a:t>Cette fiche apprenant correspond à la tâche de la diapositive 5. Elle est à imprimer.</a:t>
            </a:r>
            <a:endParaRPr lang="en-GB" altLang="x-none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B641EB-BDB8-F449-8550-BC7E94A5BDDA}" type="slidenum">
              <a:rPr lang="en-GB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12E763-5333-8147-BC41-9A1A0F9B4E08}" type="slidenum">
              <a:rPr lang="en-GB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F35F-4094-1C4E-B2AE-2DF522B76EDA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0D251-1D7D-F944-8F9F-4D31330B23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53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41B5D-E430-074E-891A-D4C79E34A7A4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B6B6-3961-C64C-9CB9-A9308672B9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1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894EC-063F-2B44-9CC2-777C06DD4FD0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FBA5A-1CE3-0646-BE53-84D7889A04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33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/>
          <p:cNvSpPr/>
          <p:nvPr userDrawn="1"/>
        </p:nvSpPr>
        <p:spPr>
          <a:xfrm rot="16200000">
            <a:off x="9147969" y="5779294"/>
            <a:ext cx="306388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8761413" y="6197600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6757260-B2EC-5A4D-B4AD-16EB3189307E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499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udent she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 rot="5400000">
            <a:off x="4394993" y="2129632"/>
            <a:ext cx="354013" cy="9144000"/>
          </a:xfrm>
          <a:prstGeom prst="rect">
            <a:avLst/>
          </a:prstGeom>
          <a:solidFill>
            <a:srgbClr val="008E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7056438" y="6524625"/>
            <a:ext cx="20875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/>
            <a:r>
              <a:rPr lang="en-GB" altLang="x-none" sz="1600">
                <a:solidFill>
                  <a:schemeClr val="bg1"/>
                </a:solidFill>
                <a:latin typeface="Century Gothic" charset="0"/>
              </a:rPr>
              <a:t>Student sheets</a:t>
            </a:r>
          </a:p>
        </p:txBody>
      </p:sp>
    </p:spTree>
    <p:extLst>
      <p:ext uri="{BB962C8B-B14F-4D97-AF65-F5344CB8AC3E}">
        <p14:creationId xmlns:p14="http://schemas.microsoft.com/office/powerpoint/2010/main" val="11776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/>
          <p:cNvSpPr/>
          <p:nvPr userDrawn="1"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E91BD46-7BD9-554B-AF52-A86816D8F6D1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81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/>
          <p:cNvSpPr/>
          <p:nvPr userDrawn="1"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201C9A7-55AF-6547-94B8-C09297B64F83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008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/>
          <p:cNvSpPr/>
          <p:nvPr userDrawn="1"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863F868-ADFB-6541-85DD-62A0DC1DC685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02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16"/>
          <p:cNvSpPr/>
          <p:nvPr userDrawn="1"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6397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03CDBF7-3D5E-0A46-91D6-B173AF8A0535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37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7A798-825D-964A-8191-7B22ED7D1F82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EC88E-B4AB-A64D-BF5B-8CD46F8B91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37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1DE6-340C-FD44-8894-9A035093E33E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6157-042B-704D-89D7-4B5F8A728F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51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47AB-761C-1C41-97CC-67E4A6B8C95F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0F76-2B94-D44C-ADF7-7D408B6671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93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6B1C7-657A-7A45-9FA5-B8C3FF1C69FC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4AF4-D5F2-8944-89B4-922B367D86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49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AE2D-F688-5C48-8BFD-193F6A7B3F22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FE929-0A44-2145-8CBC-4673C77DF5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77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453188"/>
            <a:ext cx="105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6453188"/>
            <a:ext cx="939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1476375" y="6381750"/>
            <a:ext cx="626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GB" altLang="x-none" sz="2400">
                <a:latin typeface="Century Gothic" charset="0"/>
                <a:ea typeface="LilyUPC" charset="0"/>
                <a:cs typeface="LilyUPC" charset="0"/>
              </a:rPr>
              <a:t> For more, visit E</a:t>
            </a:r>
            <a:r>
              <a:rPr lang="en-GB" altLang="x-none" sz="2400">
                <a:latin typeface="Century Gothic" charset="0"/>
                <a:ea typeface="Ebrima" charset="0"/>
                <a:cs typeface="Mangal" charset="0"/>
              </a:rPr>
              <a:t>ngagingScience.eu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DB044-8E53-4647-87A9-9968B2CF5B66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0077-7D07-E04C-9002-D8F7AF015A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07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4415-6834-C046-B058-E3576272E173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CCF2-4C40-024D-B176-26FA862904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61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E45E1-A3CA-7144-996F-0715998560E8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9714-59B8-F941-BDCB-6C83DBCF8E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17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  <a:endParaRPr lang="en-GB" altLang="x-non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  <a:endParaRPr lang="en-GB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C138BA-F3D1-A747-8D4E-79510D6B1EC5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EA8235-737E-7740-BBA2-E32119F03A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4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2.png"/><Relationship Id="rId5" Type="http://schemas.openxmlformats.org/officeDocument/2006/relationships/image" Target="../media/image4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emf"/><Relationship Id="rId16" Type="http://schemas.openxmlformats.org/officeDocument/2006/relationships/image" Target="../media/image44.emf"/><Relationship Id="rId17" Type="http://schemas.openxmlformats.org/officeDocument/2006/relationships/image" Target="../media/image45.png"/><Relationship Id="rId18" Type="http://schemas.openxmlformats.org/officeDocument/2006/relationships/image" Target="../media/image46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4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png"/><Relationship Id="rId5" Type="http://schemas.openxmlformats.org/officeDocument/2006/relationships/hyperlink" Target="https://www.youtube.com/watch?v=O8BNsGcYVBM" TargetMode="External"/><Relationship Id="rId6" Type="http://schemas.openxmlformats.org/officeDocument/2006/relationships/hyperlink" Target="https://www.amara.org/fr/videos/tY7kc0ywheVh/info/solar-freakin-roadways/" TargetMode="External"/><Relationship Id="rId7" Type="http://schemas.openxmlformats.org/officeDocument/2006/relationships/image" Target="../media/image8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" Target="slide10.xml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slide" Target="slide10.xml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8.png"/><Relationship Id="rId8" Type="http://schemas.openxmlformats.org/officeDocument/2006/relationships/image" Target="../media/image21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slide" Target="slide10.xm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audio" Target="../media/audio1.bin"/><Relationship Id="rId5" Type="http://schemas.openxmlformats.org/officeDocument/2006/relationships/image" Target="../media/image23.png"/><Relationship Id="rId6" Type="http://schemas.openxmlformats.org/officeDocument/2006/relationships/image" Target="../media/image17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17.png"/><Relationship Id="rId7" Type="http://schemas.openxmlformats.org/officeDocument/2006/relationships/image" Target="../media/image24.png"/><Relationship Id="rId8" Type="http://schemas.openxmlformats.org/officeDocument/2006/relationships/image" Target="../media/image31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298825"/>
            <a:ext cx="9142413" cy="1066800"/>
          </a:xfrm>
          <a:prstGeom prst="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95288" y="3359150"/>
            <a:ext cx="8497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GB" altLang="x-none" sz="5400">
                <a:solidFill>
                  <a:schemeClr val="bg1"/>
                </a:solidFill>
                <a:latin typeface="Century Gothic" charset="0"/>
              </a:rPr>
              <a:t>Routes solaires</a:t>
            </a:r>
          </a:p>
        </p:txBody>
      </p:sp>
      <p:pic>
        <p:nvPicPr>
          <p:cNvPr id="10243" name="Picture 8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96875"/>
            <a:ext cx="5135562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35150" y="2508250"/>
            <a:ext cx="5545138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Equipping the Next Generation for Active Engagement</a:t>
            </a:r>
            <a:r>
              <a:rPr lang="en-GB" sz="1300" b="1" spc="-15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</a:t>
            </a:r>
            <a:r>
              <a:rPr lang="en-GB" sz="13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in Science</a:t>
            </a:r>
            <a:endParaRPr lang="en-GB" sz="13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Ebrima" panose="02000000000000000000" pitchFamily="2" charset="0"/>
              <a:cs typeface="Mangal" panose="02040503050203030202" pitchFamily="18" charset="0"/>
            </a:endParaRPr>
          </a:p>
        </p:txBody>
      </p:sp>
      <p:sp>
        <p:nvSpPr>
          <p:cNvPr id="10245" name="ZoneTexte 5"/>
          <p:cNvSpPr txBox="1">
            <a:spLocks noChangeArrowheads="1"/>
          </p:cNvSpPr>
          <p:nvPr/>
        </p:nvSpPr>
        <p:spPr bwMode="auto">
          <a:xfrm>
            <a:off x="1835150" y="6443663"/>
            <a:ext cx="56165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fr-FR" altLang="x-none">
                <a:latin typeface="Century Gothic" charset="0"/>
              </a:rPr>
              <a:t>Pour en savoir plus, visiter engagingscience.eu/fr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2492375"/>
            <a:ext cx="91440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Aider les nouvelles générations à s’impliquer dans les enjeux des sciences</a:t>
            </a:r>
            <a:endParaRPr lang="fr-FR" sz="2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0"/>
          <a:stretch>
            <a:fillRect/>
          </a:stretch>
        </p:blipFill>
        <p:spPr bwMode="auto">
          <a:xfrm>
            <a:off x="-1588" y="2209800"/>
            <a:ext cx="9145588" cy="46751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7" descr="engage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4813"/>
            <a:ext cx="282257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71550" y="1700213"/>
            <a:ext cx="77771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fr-FR" altLang="x-none" sz="3200">
                <a:solidFill>
                  <a:srgbClr val="639729"/>
                </a:solidFill>
                <a:latin typeface="Century Gothic" charset="0"/>
              </a:rPr>
              <a:t>Promouvoir le dialogue et la réflexion</a:t>
            </a:r>
            <a:endParaRPr lang="pt-BR" altLang="x-none" sz="3200">
              <a:solidFill>
                <a:srgbClr val="639729"/>
              </a:solidFill>
              <a:latin typeface="Century Gothic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8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96875"/>
            <a:ext cx="5135562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35150" y="2508250"/>
            <a:ext cx="5545138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Equipping the Next Generation for Active Engagement</a:t>
            </a:r>
            <a:r>
              <a:rPr lang="en-GB" sz="1300" b="1" spc="-15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</a:t>
            </a:r>
            <a:r>
              <a:rPr lang="en-GB" sz="13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in Science</a:t>
            </a:r>
            <a:endParaRPr lang="en-GB" sz="13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Ebrima" panose="02000000000000000000" pitchFamily="2" charset="0"/>
              <a:cs typeface="Mangal" panose="02040503050203030202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157788"/>
            <a:ext cx="18732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437063"/>
            <a:ext cx="1285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365625"/>
            <a:ext cx="9128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437063"/>
            <a:ext cx="11811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157788"/>
            <a:ext cx="6111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716338"/>
            <a:ext cx="6016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229225"/>
            <a:ext cx="1406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18240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96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extBox 17"/>
          <p:cNvSpPr txBox="1">
            <a:spLocks noChangeArrowheads="1"/>
          </p:cNvSpPr>
          <p:nvPr/>
        </p:nvSpPr>
        <p:spPr bwMode="auto">
          <a:xfrm>
            <a:off x="7667625" y="4437063"/>
            <a:ext cx="121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GB" altLang="x-none"/>
              <a:t>TRACES</a:t>
            </a:r>
            <a:endParaRPr lang="pt-BR" altLang="x-none"/>
          </a:p>
        </p:txBody>
      </p:sp>
      <p:pic>
        <p:nvPicPr>
          <p:cNvPr id="29709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40408"/>
          <a:stretch>
            <a:fillRect/>
          </a:stretch>
        </p:blipFill>
        <p:spPr bwMode="auto">
          <a:xfrm>
            <a:off x="4068763" y="5157788"/>
            <a:ext cx="11033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00438"/>
            <a:ext cx="85566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1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300663"/>
            <a:ext cx="1220788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2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573463"/>
            <a:ext cx="409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00438"/>
            <a:ext cx="8778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80975" y="3213100"/>
            <a:ext cx="8782050" cy="2663825"/>
          </a:xfrm>
          <a:prstGeom prst="rect">
            <a:avLst/>
          </a:prstGeom>
          <a:noFill/>
          <a:ln w="6350">
            <a:solidFill>
              <a:srgbClr val="0091C4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715" name="ZoneTexte 24"/>
          <p:cNvSpPr txBox="1">
            <a:spLocks noChangeArrowheads="1"/>
          </p:cNvSpPr>
          <p:nvPr/>
        </p:nvSpPr>
        <p:spPr bwMode="auto">
          <a:xfrm>
            <a:off x="1835150" y="6443663"/>
            <a:ext cx="56165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fr-FR" altLang="x-none">
                <a:latin typeface="Century Gothic" charset="0"/>
              </a:rPr>
              <a:t>Pour en savoir plus, visiter engagingscience.eu/fr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0" y="2492375"/>
            <a:ext cx="91440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Aider les nouvelles générations à s’impliquer dans les enjeux des sciences</a:t>
            </a:r>
            <a:endParaRPr lang="fr-FR" sz="2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95738" y="1484313"/>
            <a:ext cx="514826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fr-FR" altLang="x-none" sz="3200" b="1">
                <a:latin typeface="Century Gothic" charset="0"/>
              </a:rPr>
              <a:t>Les apprenants devront</a:t>
            </a:r>
          </a:p>
          <a:p>
            <a:pPr eaLnBrk="1" hangingPunct="1">
              <a:spcBef>
                <a:spcPts val="1800"/>
              </a:spcBef>
            </a:pPr>
            <a:r>
              <a:rPr lang="fr-FR" altLang="x-none" sz="2800" b="1">
                <a:solidFill>
                  <a:srgbClr val="009900"/>
                </a:solidFill>
                <a:latin typeface="Century Gothic" charset="0"/>
              </a:rPr>
              <a:t>Discuter des affirmations</a:t>
            </a:r>
            <a:r>
              <a:rPr lang="fr-FR" altLang="x-none" sz="2800">
                <a:latin typeface="Century Gothic" charset="0"/>
              </a:rPr>
              <a:t>, à l’aide de preuves, de  leurs connaissances et d’un raisonnement scientifique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60375" y="4029075"/>
            <a:ext cx="2349500" cy="606425"/>
            <a:chOff x="467544" y="4478869"/>
            <a:chExt cx="2349899" cy="606315"/>
          </a:xfrm>
        </p:grpSpPr>
        <p:pic>
          <p:nvPicPr>
            <p:cNvPr id="17" name="Picture 16" descr="knowle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478869"/>
              <a:ext cx="791950" cy="60631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Rectangle 1"/>
            <p:cNvSpPr>
              <a:spLocks noChangeArrowheads="1"/>
            </p:cNvSpPr>
            <p:nvPr/>
          </p:nvSpPr>
          <p:spPr bwMode="auto">
            <a:xfrm>
              <a:off x="1286255" y="4597358"/>
              <a:ext cx="15311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/>
              <a:r>
                <a:rPr lang="fr-FR" altLang="x-none" b="1">
                  <a:solidFill>
                    <a:srgbClr val="008EC0"/>
                  </a:solidFill>
                  <a:latin typeface="Century Gothic" charset="0"/>
                </a:rPr>
                <a:t>Notions clés</a:t>
              </a:r>
              <a:endParaRPr lang="fr-FR" altLang="x-none">
                <a:solidFill>
                  <a:srgbClr val="008EC0"/>
                </a:solidFill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68313" y="2252663"/>
            <a:ext cx="3497262" cy="649287"/>
            <a:chOff x="467544" y="2534653"/>
            <a:chExt cx="3498278" cy="649229"/>
          </a:xfrm>
        </p:grpSpPr>
        <p:pic>
          <p:nvPicPr>
            <p:cNvPr id="18" name="Picture 17" descr="citize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534653"/>
              <a:ext cx="707783" cy="64922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Rectangle 2"/>
            <p:cNvSpPr>
              <a:spLocks noChangeArrowheads="1"/>
            </p:cNvSpPr>
            <p:nvPr/>
          </p:nvSpPr>
          <p:spPr bwMode="auto">
            <a:xfrm>
              <a:off x="1259632" y="2674599"/>
              <a:ext cx="27061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/>
              <a:r>
                <a:rPr lang="fr-FR" altLang="x-none" b="1">
                  <a:solidFill>
                    <a:srgbClr val="389E2A"/>
                  </a:solidFill>
                  <a:latin typeface="Century Gothic" charset="0"/>
                </a:rPr>
                <a:t>Démarche scientifique</a:t>
              </a:r>
              <a:endParaRPr lang="fr-FR" altLang="x-none">
                <a:solidFill>
                  <a:srgbClr val="389E2A"/>
                </a:solidFill>
              </a:endParaRP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95738" y="4005263"/>
            <a:ext cx="45370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fr-FR" altLang="x-none" sz="2800">
                <a:latin typeface="Century Gothic" charset="0"/>
              </a:rPr>
              <a:t>... de la production d’électricité dans les </a:t>
            </a:r>
            <a:r>
              <a:rPr lang="fr-FR" altLang="x-none" sz="2800" b="1">
                <a:solidFill>
                  <a:srgbClr val="008EC0"/>
                </a:solidFill>
                <a:latin typeface="Century Gothic" charset="0"/>
              </a:rPr>
              <a:t>cellules photovoltaïques</a:t>
            </a:r>
            <a:r>
              <a:rPr lang="fr-FR" altLang="x-none" sz="2800">
                <a:latin typeface="Century Gothic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ld tabl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9" r="12762"/>
          <a:stretch>
            <a:fillRect/>
          </a:stretch>
        </p:blipFill>
        <p:spPr bwMode="auto">
          <a:xfrm>
            <a:off x="0" y="333375"/>
            <a:ext cx="9144000" cy="66055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27313" y="2349500"/>
            <a:ext cx="4248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GB" altLang="x-none" sz="7200">
                <a:latin typeface="Humanst521 Lt BT" charset="0"/>
              </a:rPr>
              <a:t>ROUTES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86025" y="3740150"/>
            <a:ext cx="47529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GB" altLang="x-none" sz="7200">
                <a:latin typeface="Humanst521 Lt BT" charset="0"/>
              </a:rPr>
              <a:t>SOLAIRES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1693632">
            <a:off x="1668463" y="3144838"/>
            <a:ext cx="6048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fr-FR" altLang="x-none" sz="6000">
                <a:solidFill>
                  <a:srgbClr val="960000"/>
                </a:solidFill>
                <a:latin typeface="Rubber Stamp LET" charset="0"/>
              </a:rPr>
              <a:t>hallucinant !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977063" y="5062538"/>
            <a:ext cx="598487" cy="615950"/>
            <a:chOff x="5753056" y="5135008"/>
            <a:chExt cx="597740" cy="615531"/>
          </a:xfrm>
        </p:grpSpPr>
        <p:sp>
          <p:nvSpPr>
            <p:cNvPr id="10" name="Rounded Rectangle 9"/>
            <p:cNvSpPr/>
            <p:nvPr/>
          </p:nvSpPr>
          <p:spPr>
            <a:xfrm>
              <a:off x="5753056" y="5135008"/>
              <a:ext cx="597740" cy="615531"/>
            </a:xfrm>
            <a:prstGeom prst="roundRect">
              <a:avLst/>
            </a:prstGeom>
            <a:solidFill>
              <a:srgbClr val="008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Isosceles Triangle 10">
              <a:hlinkClick r:id="rId5"/>
            </p:cNvPr>
            <p:cNvSpPr/>
            <p:nvPr/>
          </p:nvSpPr>
          <p:spPr>
            <a:xfrm rot="5400000">
              <a:off x="5867883" y="5259647"/>
              <a:ext cx="433093" cy="371011"/>
            </a:xfrm>
            <a:prstGeom prst="triangle">
              <a:avLst>
                <a:gd name="adj" fmla="val 504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13" name="Rounded Rectangle 12"/>
          <p:cNvSpPr/>
          <p:nvPr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3EDBFC38-89E9-3747-B4A2-646E1F6F9D2E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  <a:cs typeface="ＭＳ Ｐゴシック" charset="-128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" name="Picture 14" descr="utube logo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16097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old tabl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r="14191" b="-2151"/>
          <a:stretch>
            <a:fillRect/>
          </a:stretch>
        </p:blipFill>
        <p:spPr bwMode="auto">
          <a:xfrm>
            <a:off x="0" y="-315913"/>
            <a:ext cx="9167813" cy="70659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 descr="discu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800" y="12779375"/>
            <a:ext cx="382588" cy="374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3059113" y="6524625"/>
            <a:ext cx="3060700" cy="360363"/>
          </a:xfrm>
          <a:prstGeom prst="rect">
            <a:avLst/>
          </a:prstGeom>
          <a:solidFill>
            <a:srgbClr val="FCD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latin typeface="Century Gothic" pitchFamily="34" charset="0"/>
              </a:rPr>
              <a:t>Science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121400" y="6524625"/>
            <a:ext cx="3059113" cy="3603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err="1">
                <a:solidFill>
                  <a:schemeClr val="bg1"/>
                </a:solidFill>
                <a:latin typeface="Century Gothic" pitchFamily="34" charset="0"/>
              </a:rPr>
              <a:t>Décision</a:t>
            </a:r>
            <a:endParaRPr lang="en-GB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0" y="6529388"/>
            <a:ext cx="3132138" cy="355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ffectLst>
            <a:outerShdw blurRad="63500" sx="103000" sy="103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err="1">
                <a:solidFill>
                  <a:schemeClr val="bg1"/>
                </a:solidFill>
                <a:latin typeface="Century Gothic" pitchFamily="34" charset="0"/>
              </a:rPr>
              <a:t>Dilemme</a:t>
            </a:r>
            <a:endParaRPr lang="en-GB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716088" y="5857875"/>
            <a:ext cx="6169025" cy="595313"/>
            <a:chOff x="1933767" y="4364991"/>
            <a:chExt cx="6168608" cy="595536"/>
          </a:xfrm>
        </p:grpSpPr>
        <p:sp>
          <p:nvSpPr>
            <p:cNvPr id="37" name="Rounded Rectangle 36"/>
            <p:cNvSpPr/>
            <p:nvPr/>
          </p:nvSpPr>
          <p:spPr>
            <a:xfrm>
              <a:off x="2087801" y="4364991"/>
              <a:ext cx="5844769" cy="59553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6415" name="Rectangle 37"/>
            <p:cNvSpPr>
              <a:spLocks noChangeArrowheads="1"/>
            </p:cNvSpPr>
            <p:nvPr/>
          </p:nvSpPr>
          <p:spPr bwMode="auto">
            <a:xfrm>
              <a:off x="1933767" y="4395209"/>
              <a:ext cx="61686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/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Les routes solaires méritent-elles d’être financées ?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 rot="16200000">
            <a:off x="9147969" y="5779294"/>
            <a:ext cx="306388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8761413" y="6197600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69E4DFF8-DEB1-DA4C-8F69-999C47CD78E7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  <a:cs typeface="ＭＳ Ｐゴシック" charset="-128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31913" y="852488"/>
            <a:ext cx="6856412" cy="1560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Century Gothic" pitchFamily="34" charset="0"/>
              </a:rPr>
              <a:t>Imaginez un avenir avec des 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routes solaires</a:t>
            </a:r>
            <a:r>
              <a:rPr lang="fr-FR" sz="2000" dirty="0">
                <a:latin typeface="+mn-lt"/>
              </a:rPr>
              <a:t>.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Century Gothic" pitchFamily="34" charset="0"/>
              </a:rPr>
              <a:t>Jamais enneigées et parfaites pour les voitures, les vélos et les bus. Puis, rien qu'en appuyant sur un interrupteur, un terrain de sport apparaîtrait.</a:t>
            </a:r>
            <a:r>
              <a:rPr lang="fr-FR" sz="2000" dirty="0">
                <a:latin typeface="Century Gothic" pitchFamily="34" charset="0"/>
              </a:rPr>
              <a:t>  			</a:t>
            </a:r>
            <a:r>
              <a:rPr lang="fr-FR" sz="1400" b="1" dirty="0">
                <a:latin typeface="Century Gothic" pitchFamily="34" charset="0"/>
              </a:rPr>
              <a:t>Déjà plus de 2,6 millions récoltés</a:t>
            </a:r>
            <a:r>
              <a:rPr lang="fr-FR" sz="2000" b="1" dirty="0">
                <a:latin typeface="Century Gothic" pitchFamily="34" charset="0"/>
              </a:rPr>
              <a:t>.</a:t>
            </a:r>
            <a:r>
              <a:rPr lang="fr-FR" sz="2000" dirty="0">
                <a:latin typeface="Century Gothic" pitchFamily="34" charset="0"/>
              </a:rPr>
              <a:t>	</a:t>
            </a:r>
            <a:endParaRPr lang="fr-FR" sz="3200" dirty="0">
              <a:latin typeface="Century Gothic" pitchFamily="34" charset="0"/>
            </a:endParaRPr>
          </a:p>
        </p:txBody>
      </p:sp>
      <p:grpSp>
        <p:nvGrpSpPr>
          <p:cNvPr id="16394" name="Group 22"/>
          <p:cNvGrpSpPr>
            <a:grpSpLocks/>
          </p:cNvGrpSpPr>
          <p:nvPr/>
        </p:nvGrpSpPr>
        <p:grpSpPr bwMode="auto">
          <a:xfrm>
            <a:off x="1454150" y="577850"/>
            <a:ext cx="2054225" cy="369888"/>
            <a:chOff x="1453662" y="577909"/>
            <a:chExt cx="2055446" cy="369332"/>
          </a:xfrm>
        </p:grpSpPr>
        <p:sp>
          <p:nvSpPr>
            <p:cNvPr id="21" name="Rectangle 20"/>
            <p:cNvSpPr/>
            <p:nvPr/>
          </p:nvSpPr>
          <p:spPr>
            <a:xfrm>
              <a:off x="1453662" y="620688"/>
              <a:ext cx="2055446" cy="2880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72723" y="577909"/>
              <a:ext cx="2017323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crowd</a:t>
              </a:r>
              <a:r>
                <a:rPr lang="en-GB" b="1" dirty="0">
                  <a:solidFill>
                    <a:schemeClr val="bg1"/>
                  </a:solidFill>
                  <a:latin typeface="Century Gothic" pitchFamily="34" charset="0"/>
                </a:rPr>
                <a:t>fund</a:t>
              </a:r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.com </a:t>
              </a:r>
            </a:p>
          </p:txBody>
        </p:sp>
      </p:grpSp>
      <p:pic>
        <p:nvPicPr>
          <p:cNvPr id="16395" name="Picture 23" descr="solar roa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8" t="13873" r="11485" b="3468"/>
          <a:stretch>
            <a:fillRect/>
          </a:stretch>
        </p:blipFill>
        <p:spPr bwMode="auto">
          <a:xfrm>
            <a:off x="1222375" y="2205038"/>
            <a:ext cx="67341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1258888" y="2349500"/>
            <a:ext cx="6697662" cy="3306763"/>
            <a:chOff x="1259632" y="2348880"/>
            <a:chExt cx="6696744" cy="3306953"/>
          </a:xfrm>
        </p:grpSpPr>
        <p:pic>
          <p:nvPicPr>
            <p:cNvPr id="16405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5" t="16096" r="2908" b="5095"/>
            <a:stretch>
              <a:fillRect/>
            </a:stretch>
          </p:blipFill>
          <p:spPr bwMode="auto">
            <a:xfrm>
              <a:off x="1259632" y="2348880"/>
              <a:ext cx="6696744" cy="324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6" name="Picture 47" descr="basketball net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964" y="3429000"/>
              <a:ext cx="700364" cy="1575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7" name="Picture 48" descr="basketball lines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09120"/>
              <a:ext cx="5256584" cy="114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240338" y="2492375"/>
            <a:ext cx="1852612" cy="1758950"/>
            <a:chOff x="5436096" y="1916832"/>
            <a:chExt cx="1440161" cy="1368152"/>
          </a:xfrm>
        </p:grpSpPr>
        <p:sp>
          <p:nvSpPr>
            <p:cNvPr id="19" name="Oval 18"/>
            <p:cNvSpPr/>
            <p:nvPr/>
          </p:nvSpPr>
          <p:spPr>
            <a:xfrm>
              <a:off x="5436096" y="1916832"/>
              <a:ext cx="1368152" cy="1368152"/>
            </a:xfrm>
            <a:prstGeom prst="ellipse">
              <a:avLst/>
            </a:prstGeom>
            <a:ln>
              <a:solidFill>
                <a:srgbClr val="FFFF00"/>
              </a:solidFill>
            </a:ln>
            <a:effectLst>
              <a:glow rad="228600">
                <a:srgbClr val="FFFF00">
                  <a:alpha val="4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49439" y="2119521"/>
              <a:ext cx="1426818" cy="10293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 err="1">
                  <a:solidFill>
                    <a:schemeClr val="bg1"/>
                  </a:solidFill>
                  <a:latin typeface="Century Gothic" pitchFamily="34" charset="0"/>
                </a:rPr>
                <a:t>Faites</a:t>
              </a:r>
              <a:r>
                <a:rPr lang="en-GB" sz="1600" b="1" dirty="0">
                  <a:solidFill>
                    <a:schemeClr val="bg1"/>
                  </a:solidFill>
                  <a:latin typeface="Century Gothic" pitchFamily="34" charset="0"/>
                </a:rPr>
                <a:t> un don </a:t>
              </a:r>
              <a:r>
                <a:rPr lang="en-GB" sz="1600" b="1" dirty="0" err="1">
                  <a:solidFill>
                    <a:srgbClr val="FF0000"/>
                  </a:solidFill>
                  <a:latin typeface="Century Gothic" pitchFamily="34" charset="0"/>
                </a:rPr>
                <a:t>maintenant</a:t>
              </a:r>
              <a:r>
                <a:rPr lang="en-GB" sz="1600" b="1" dirty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</a:p>
            <a:p>
              <a:pPr algn="ctr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bg1"/>
                  </a:solidFill>
                  <a:latin typeface="Century Gothic" pitchFamily="34" charset="0"/>
                </a:rPr>
                <a:t>pour </a:t>
              </a:r>
              <a:r>
                <a:rPr lang="en-GB" sz="1600" b="1" dirty="0" err="1">
                  <a:solidFill>
                    <a:schemeClr val="bg1"/>
                  </a:solidFill>
                  <a:latin typeface="Century Gothic" pitchFamily="34" charset="0"/>
                </a:rPr>
                <a:t>que</a:t>
              </a:r>
              <a:r>
                <a:rPr lang="en-GB" sz="1600" b="1" dirty="0">
                  <a:solidFill>
                    <a:schemeClr val="bg1"/>
                  </a:solidFill>
                  <a:latin typeface="Century Gothic" pitchFamily="34" charset="0"/>
                </a:rPr>
                <a:t> le </a:t>
              </a:r>
              <a:r>
                <a:rPr lang="en-GB" sz="1600" b="1" dirty="0" err="1">
                  <a:solidFill>
                    <a:schemeClr val="bg1"/>
                  </a:solidFill>
                  <a:latin typeface="Century Gothic" pitchFamily="34" charset="0"/>
                </a:rPr>
                <a:t>projet</a:t>
              </a:r>
              <a:r>
                <a:rPr lang="en-GB" sz="1600" b="1" dirty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Century Gothic" pitchFamily="34" charset="0"/>
                </a:rPr>
                <a:t>devienne</a:t>
              </a:r>
              <a:r>
                <a:rPr lang="en-GB" sz="1600" b="1" dirty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Century Gothic" pitchFamily="34" charset="0"/>
                </a:rPr>
                <a:t>réalité</a:t>
              </a:r>
              <a:endParaRPr lang="en-GB" sz="1600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26" name="Picture 25" descr="switch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868863"/>
            <a:ext cx="647700" cy="6477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 r="26216"/>
          <a:stretch>
            <a:fillRect/>
          </a:stretch>
        </p:blipFill>
        <p:spPr bwMode="auto">
          <a:xfrm>
            <a:off x="2748891" y="1628800"/>
            <a:ext cx="3574210" cy="3083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 r="19028"/>
          <a:stretch>
            <a:fillRect/>
          </a:stretch>
        </p:blipFill>
        <p:spPr bwMode="auto">
          <a:xfrm>
            <a:off x="251520" y="1993363"/>
            <a:ext cx="2592288" cy="2587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5" name="TextBox 44"/>
          <p:cNvSpPr txBox="1">
            <a:spLocks noChangeArrowheads="1"/>
          </p:cNvSpPr>
          <p:nvPr/>
        </p:nvSpPr>
        <p:spPr bwMode="auto">
          <a:xfrm>
            <a:off x="6011863" y="50800"/>
            <a:ext cx="2592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/>
            <a:r>
              <a:rPr lang="en-GB" altLang="x-none" sz="1600">
                <a:latin typeface="Century Gothic" charset="0"/>
              </a:rPr>
              <a:t>Fiches 1-2 </a:t>
            </a:r>
          </a:p>
        </p:txBody>
      </p:sp>
      <p:pic>
        <p:nvPicPr>
          <p:cNvPr id="18436" name="Picture 45" descr="Student sheets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95250"/>
            <a:ext cx="5095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-36513" y="6524625"/>
            <a:ext cx="3089276" cy="360363"/>
          </a:xfrm>
          <a:prstGeom prst="rect">
            <a:avLst/>
          </a:prstGeom>
          <a:solidFill>
            <a:srgbClr val="E8D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err="1">
                <a:solidFill>
                  <a:schemeClr val="bg1"/>
                </a:solidFill>
                <a:latin typeface="Century Gothic" pitchFamily="34" charset="0"/>
              </a:rPr>
              <a:t>Dilemme</a:t>
            </a:r>
            <a:endParaRPr lang="en-GB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" name="Rounded Rectangle 68"/>
          <p:cNvSpPr>
            <a:spLocks noChangeArrowheads="1"/>
          </p:cNvSpPr>
          <p:nvPr/>
        </p:nvSpPr>
        <p:spPr bwMode="auto">
          <a:xfrm>
            <a:off x="3024188" y="6529388"/>
            <a:ext cx="3132137" cy="355600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latin typeface="Century Gothic" pitchFamily="34" charset="0"/>
              </a:rPr>
              <a:t>Science</a:t>
            </a:r>
          </a:p>
        </p:txBody>
      </p:sp>
      <p:sp>
        <p:nvSpPr>
          <p:cNvPr id="164" name="TextBox 163"/>
          <p:cNvSpPr txBox="1">
            <a:spLocks noChangeArrowheads="1"/>
          </p:cNvSpPr>
          <p:nvPr/>
        </p:nvSpPr>
        <p:spPr bwMode="auto">
          <a:xfrm>
            <a:off x="1447800" y="4968875"/>
            <a:ext cx="7391400" cy="1169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8EC0"/>
              </a:buClr>
              <a:buFont typeface="Wingdings" charset="2"/>
              <a:buChar char="l"/>
            </a:pPr>
            <a:r>
              <a:rPr lang="fr-FR" altLang="x-none" sz="2000">
                <a:latin typeface="Century Gothic" charset="0"/>
              </a:rPr>
              <a:t>Identifie 3 affirmations des développeurs</a:t>
            </a:r>
          </a:p>
          <a:p>
            <a:pPr eaLnBrk="1" hangingPunct="1">
              <a:spcBef>
                <a:spcPts val="600"/>
              </a:spcBef>
              <a:buClr>
                <a:srgbClr val="008EC0"/>
              </a:buClr>
              <a:buFont typeface="Wingdings" charset="2"/>
              <a:buChar char="l"/>
            </a:pPr>
            <a:r>
              <a:rPr lang="fr-FR" altLang="x-none" sz="2000">
                <a:latin typeface="Century Gothic" charset="0"/>
              </a:rPr>
              <a:t>Etudie les preuves pour chacune d’entre elles</a:t>
            </a:r>
          </a:p>
          <a:p>
            <a:pPr eaLnBrk="1" hangingPunct="1">
              <a:spcBef>
                <a:spcPts val="600"/>
              </a:spcBef>
              <a:buClr>
                <a:srgbClr val="008EC0"/>
              </a:buClr>
              <a:buFont typeface="Wingdings" charset="2"/>
              <a:buChar char="l"/>
            </a:pPr>
            <a:r>
              <a:rPr lang="fr-FR" altLang="x-none" sz="2000">
                <a:latin typeface="Century Gothic" charset="0"/>
              </a:rPr>
              <a:t>Décide si les déclarations sont étayées par des preuves. </a:t>
            </a:r>
          </a:p>
        </p:txBody>
      </p:sp>
      <p:grpSp>
        <p:nvGrpSpPr>
          <p:cNvPr id="18" name="Group 35"/>
          <p:cNvGrpSpPr/>
          <p:nvPr/>
        </p:nvGrpSpPr>
        <p:grpSpPr>
          <a:xfrm>
            <a:off x="1979712" y="332656"/>
            <a:ext cx="5544616" cy="1152128"/>
            <a:chOff x="2949579" y="4293096"/>
            <a:chExt cx="4147533" cy="1152128"/>
          </a:xfrm>
          <a:solidFill>
            <a:srgbClr val="009900"/>
          </a:solidFill>
        </p:grpSpPr>
        <p:sp>
          <p:nvSpPr>
            <p:cNvPr id="19" name="Rounded Rectangle 18"/>
            <p:cNvSpPr/>
            <p:nvPr/>
          </p:nvSpPr>
          <p:spPr>
            <a:xfrm>
              <a:off x="2949579" y="4293096"/>
              <a:ext cx="4147533" cy="1152128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49579" y="4470211"/>
              <a:ext cx="4147533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chemeClr val="bg1"/>
                  </a:solidFill>
                  <a:latin typeface="Century Gothic" pitchFamily="34" charset="0"/>
                </a:rPr>
                <a:t>Les routes </a:t>
              </a:r>
              <a:r>
                <a:rPr lang="en-GB" sz="2400" dirty="0" err="1">
                  <a:solidFill>
                    <a:schemeClr val="bg1"/>
                  </a:solidFill>
                  <a:latin typeface="Century Gothic" pitchFamily="34" charset="0"/>
                </a:rPr>
                <a:t>solaires</a:t>
              </a:r>
              <a:r>
                <a:rPr lang="en-GB" sz="2400" dirty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fr-FR" sz="2400" dirty="0">
                  <a:solidFill>
                    <a:schemeClr val="bg1"/>
                  </a:solidFill>
                  <a:latin typeface="Century Gothic" pitchFamily="34" charset="0"/>
                </a:rPr>
                <a:t>fonctionnent-elles</a:t>
              </a:r>
              <a:r>
                <a:rPr lang="en-GB" sz="2400" dirty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en-GB" sz="2400" dirty="0" err="1">
                  <a:solidFill>
                    <a:schemeClr val="bg1"/>
                  </a:solidFill>
                  <a:latin typeface="Century Gothic" pitchFamily="34" charset="0"/>
                </a:rPr>
                <a:t>comme</a:t>
              </a:r>
              <a:r>
                <a:rPr lang="en-GB" sz="2400" dirty="0">
                  <a:solidFill>
                    <a:schemeClr val="bg1"/>
                  </a:solidFill>
                  <a:latin typeface="Century Gothic" pitchFamily="34" charset="0"/>
                </a:rPr>
                <a:t> le </a:t>
              </a:r>
              <a:r>
                <a:rPr lang="en-GB" sz="2400" dirty="0" err="1">
                  <a:solidFill>
                    <a:schemeClr val="bg1"/>
                  </a:solidFill>
                  <a:latin typeface="Century Gothic" pitchFamily="34" charset="0"/>
                </a:rPr>
                <a:t>prétend</a:t>
              </a:r>
              <a:r>
                <a:rPr lang="en-GB" sz="2400" dirty="0">
                  <a:solidFill>
                    <a:schemeClr val="bg1"/>
                  </a:solidFill>
                  <a:latin typeface="Century Gothic" pitchFamily="34" charset="0"/>
                </a:rPr>
                <a:t> la </a:t>
              </a:r>
              <a:r>
                <a:rPr lang="en-GB" sz="2400" dirty="0" err="1">
                  <a:solidFill>
                    <a:schemeClr val="bg1"/>
                  </a:solidFill>
                  <a:latin typeface="Century Gothic" pitchFamily="34" charset="0"/>
                </a:rPr>
                <a:t>vidéo</a:t>
              </a:r>
              <a:r>
                <a:rPr lang="en-GB" sz="2400" dirty="0">
                  <a:solidFill>
                    <a:schemeClr val="bg1"/>
                  </a:solidFill>
                  <a:latin typeface="Century Gothic" pitchFamily="34" charset="0"/>
                </a:rPr>
                <a:t> ? </a:t>
              </a:r>
              <a:endParaRPr lang="en-GB" sz="24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048375" y="6529388"/>
            <a:ext cx="3132138" cy="35560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>
            <a:noFill/>
          </a:ln>
          <a:effectLst>
            <a:outerShdw blurRad="63500" sx="103000" sy="103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err="1">
                <a:solidFill>
                  <a:schemeClr val="bg1"/>
                </a:solidFill>
                <a:latin typeface="Century Gothic" pitchFamily="34" charset="0"/>
              </a:rPr>
              <a:t>Décision</a:t>
            </a:r>
            <a:endParaRPr lang="en-GB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50825" y="4868863"/>
            <a:ext cx="8497888" cy="1368425"/>
            <a:chOff x="251519" y="4869160"/>
            <a:chExt cx="8496944" cy="1368152"/>
          </a:xfrm>
        </p:grpSpPr>
        <p:sp>
          <p:nvSpPr>
            <p:cNvPr id="166" name="Rectangle 165"/>
            <p:cNvSpPr>
              <a:spLocks noChangeArrowheads="1"/>
            </p:cNvSpPr>
            <p:nvPr/>
          </p:nvSpPr>
          <p:spPr bwMode="auto">
            <a:xfrm>
              <a:off x="251519" y="4869160"/>
              <a:ext cx="8496944" cy="1368152"/>
            </a:xfrm>
            <a:prstGeom prst="rect">
              <a:avLst/>
            </a:prstGeom>
            <a:noFill/>
            <a:ln w="6350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17" name="Picture 16" descr="discuss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373216"/>
              <a:ext cx="1080120" cy="67101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 descr="solar road.png"/>
          <p:cNvPicPr>
            <a:picLocks noChangeAspect="1"/>
          </p:cNvPicPr>
          <p:nvPr/>
        </p:nvPicPr>
        <p:blipFill>
          <a:blip r:embed="rId9" cstate="print"/>
          <a:srcRect l="27281" t="26658" r="47376" b="1276"/>
          <a:stretch>
            <a:fillRect/>
          </a:stretch>
        </p:blipFill>
        <p:spPr>
          <a:xfrm>
            <a:off x="6372200" y="1628800"/>
            <a:ext cx="2437194" cy="31683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9"/>
          <p:cNvSpPr txBox="1">
            <a:spLocks noChangeArrowheads="1"/>
          </p:cNvSpPr>
          <p:nvPr/>
        </p:nvSpPr>
        <p:spPr bwMode="auto">
          <a:xfrm>
            <a:off x="6227763" y="50800"/>
            <a:ext cx="23764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/>
            <a:r>
              <a:rPr lang="en-GB" altLang="x-none" sz="1600">
                <a:latin typeface="Century Gothic" charset="0"/>
              </a:rPr>
              <a:t>Fiche 3</a:t>
            </a:r>
          </a:p>
        </p:txBody>
      </p:sp>
      <p:pic>
        <p:nvPicPr>
          <p:cNvPr id="20482" name="Picture 30" descr="Student sheets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95250"/>
            <a:ext cx="5095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-36513" y="6524625"/>
            <a:ext cx="3089276" cy="360363"/>
          </a:xfrm>
          <a:prstGeom prst="rect">
            <a:avLst/>
          </a:prstGeom>
          <a:solidFill>
            <a:srgbClr val="E8D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err="1">
                <a:solidFill>
                  <a:schemeClr val="bg1"/>
                </a:solidFill>
                <a:latin typeface="Century Gothic" pitchFamily="34" charset="0"/>
              </a:rPr>
              <a:t>Dilemme</a:t>
            </a:r>
            <a:endParaRPr lang="en-GB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87675" y="6524625"/>
            <a:ext cx="3081338" cy="360363"/>
          </a:xfrm>
          <a:prstGeom prst="rect">
            <a:avLst/>
          </a:prstGeom>
          <a:solidFill>
            <a:srgbClr val="FCD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latin typeface="Century Gothic" pitchFamily="34" charset="0"/>
              </a:rPr>
              <a:t>Science</a:t>
            </a:r>
          </a:p>
        </p:txBody>
      </p:sp>
      <p:sp>
        <p:nvSpPr>
          <p:cNvPr id="49" name="Rounded Rectangle 48"/>
          <p:cNvSpPr>
            <a:spLocks noChangeArrowheads="1"/>
          </p:cNvSpPr>
          <p:nvPr/>
        </p:nvSpPr>
        <p:spPr bwMode="auto">
          <a:xfrm>
            <a:off x="6048375" y="6529388"/>
            <a:ext cx="3132138" cy="35560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>
            <a:noFill/>
          </a:ln>
          <a:effectLst>
            <a:outerShdw blurRad="63500" sx="103000" sy="103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err="1">
                <a:solidFill>
                  <a:schemeClr val="bg1"/>
                </a:solidFill>
                <a:latin typeface="Century Gothic" pitchFamily="34" charset="0"/>
              </a:rPr>
              <a:t>Décision</a:t>
            </a:r>
            <a:endParaRPr lang="en-GB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23850" y="4508500"/>
            <a:ext cx="8424863" cy="1584325"/>
            <a:chOff x="323528" y="3861048"/>
            <a:chExt cx="8424936" cy="1584176"/>
          </a:xfrm>
        </p:grpSpPr>
        <p:sp>
          <p:nvSpPr>
            <p:cNvPr id="20499" name="TextBox 38"/>
            <p:cNvSpPr txBox="1">
              <a:spLocks noChangeArrowheads="1"/>
            </p:cNvSpPr>
            <p:nvPr/>
          </p:nvSpPr>
          <p:spPr bwMode="auto">
            <a:xfrm>
              <a:off x="1043608" y="4492503"/>
              <a:ext cx="7632848" cy="759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63525" indent="-263525"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ts val="400"/>
                </a:spcBef>
                <a:buClr>
                  <a:srgbClr val="008EC0"/>
                </a:buClr>
                <a:buFont typeface="Wingdings" charset="2"/>
                <a:buChar char="l"/>
              </a:pPr>
              <a:r>
                <a:rPr lang="en-GB" altLang="x-none" sz="2000">
                  <a:latin typeface="Century Gothic" charset="0"/>
                </a:rPr>
                <a:t>Indique ta décision.</a:t>
              </a:r>
            </a:p>
            <a:p>
              <a:pPr eaLnBrk="1" hangingPunct="1">
                <a:spcBef>
                  <a:spcPts val="400"/>
                </a:spcBef>
                <a:buClr>
                  <a:srgbClr val="008EC0"/>
                </a:buClr>
                <a:buFont typeface="Wingdings" charset="2"/>
                <a:buChar char="l"/>
              </a:pPr>
              <a:r>
                <a:rPr lang="en-GB" altLang="x-none" sz="2000">
                  <a:latin typeface="Century Gothic" charset="0"/>
                </a:rPr>
                <a:t>Utilise les preuves pour expliquer ta décision.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23528" y="3861048"/>
              <a:ext cx="8424936" cy="1584176"/>
            </a:xfrm>
            <a:prstGeom prst="rect">
              <a:avLst/>
            </a:prstGeom>
            <a:noFill/>
            <a:ln w="6350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20501" name="Picture 36" descr="writ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89" y="4570050"/>
              <a:ext cx="393619" cy="620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2" name="TextBox 53"/>
            <p:cNvSpPr txBox="1">
              <a:spLocks noChangeArrowheads="1"/>
            </p:cNvSpPr>
            <p:nvPr/>
          </p:nvSpPr>
          <p:spPr bwMode="auto">
            <a:xfrm>
              <a:off x="611560" y="3933056"/>
              <a:ext cx="51845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/>
              <a:r>
                <a:rPr lang="en-GB" altLang="x-none" sz="2400" b="1">
                  <a:latin typeface="Century Gothic" charset="0"/>
                </a:rPr>
                <a:t>Ecris un commentaire</a:t>
              </a:r>
            </a:p>
          </p:txBody>
        </p:sp>
      </p:grpSp>
      <p:pic>
        <p:nvPicPr>
          <p:cNvPr id="18" name="Picture 17" descr="utube 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16097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979613" y="2133600"/>
            <a:ext cx="6769100" cy="1871663"/>
            <a:chOff x="1979712" y="2204864"/>
            <a:chExt cx="6768752" cy="1872208"/>
          </a:xfrm>
        </p:grpSpPr>
        <p:sp>
          <p:nvSpPr>
            <p:cNvPr id="20" name="Rounded Rectangle 19"/>
            <p:cNvSpPr>
              <a:spLocks noChangeArrowheads="1"/>
            </p:cNvSpPr>
            <p:nvPr/>
          </p:nvSpPr>
          <p:spPr bwMode="auto">
            <a:xfrm>
              <a:off x="1979712" y="2204864"/>
              <a:ext cx="6768752" cy="1872208"/>
            </a:xfrm>
            <a:prstGeom prst="roundRect">
              <a:avLst>
                <a:gd name="adj" fmla="val 8139"/>
              </a:avLst>
            </a:prstGeom>
            <a:solidFill>
              <a:schemeClr val="bg1"/>
            </a:solidFill>
            <a:ln w="25400">
              <a:solidFill>
                <a:srgbClr val="008EC0"/>
              </a:solidFill>
              <a:round/>
              <a:headEnd/>
              <a:tailEnd/>
            </a:ln>
            <a:effectLst>
              <a:outerShdw blurRad="266700" dist="76201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19" name="Picture 18" descr="person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23728" y="2708920"/>
              <a:ext cx="645033" cy="7428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2051145" y="2204864"/>
              <a:ext cx="4105064" cy="3382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TOUS LES COMMENTAIRES (14)</a:t>
              </a:r>
              <a:endParaRPr lang="en-GB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ounded Rectangular Callout 21"/>
            <p:cNvSpPr/>
            <p:nvPr/>
          </p:nvSpPr>
          <p:spPr>
            <a:xfrm>
              <a:off x="3059157" y="2708249"/>
              <a:ext cx="5544852" cy="1152861"/>
            </a:xfrm>
            <a:prstGeom prst="wedgeRoundRectCallout">
              <a:avLst>
                <a:gd name="adj1" fmla="val -53747"/>
                <a:gd name="adj2" fmla="val -26189"/>
                <a:gd name="adj3" fmla="val 1666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32178" y="2708249"/>
              <a:ext cx="2808143" cy="3699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Partager</a:t>
              </a:r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 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votre</a:t>
              </a:r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 opinion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5" name="Group 47"/>
          <p:cNvGrpSpPr>
            <a:grpSpLocks/>
          </p:cNvGrpSpPr>
          <p:nvPr/>
        </p:nvGrpSpPr>
        <p:grpSpPr bwMode="auto">
          <a:xfrm>
            <a:off x="827088" y="908050"/>
            <a:ext cx="7453312" cy="1101725"/>
            <a:chOff x="1756304" y="5301209"/>
            <a:chExt cx="5335978" cy="946650"/>
          </a:xfrm>
        </p:grpSpPr>
        <p:sp>
          <p:nvSpPr>
            <p:cNvPr id="27" name="Rounded Rectangle 26"/>
            <p:cNvSpPr/>
            <p:nvPr/>
          </p:nvSpPr>
          <p:spPr>
            <a:xfrm>
              <a:off x="1835697" y="5301209"/>
              <a:ext cx="5256584" cy="918102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493" name="Rectangle 27"/>
            <p:cNvSpPr>
              <a:spLocks noChangeArrowheads="1"/>
            </p:cNvSpPr>
            <p:nvPr/>
          </p:nvSpPr>
          <p:spPr bwMode="auto">
            <a:xfrm>
              <a:off x="1756304" y="5322152"/>
              <a:ext cx="5335978" cy="92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/>
              <a:r>
                <a:rPr lang="en-GB" altLang="x-none" sz="3200">
                  <a:solidFill>
                    <a:schemeClr val="bg1"/>
                  </a:solidFill>
                  <a:latin typeface="Century Gothic" charset="0"/>
                </a:rPr>
                <a:t>Répond aux déclarations </a:t>
              </a:r>
            </a:p>
            <a:p>
              <a:pPr algn="ctr" eaLnBrk="1" hangingPunct="1"/>
              <a:r>
                <a:rPr lang="en-GB" altLang="x-none" sz="3200">
                  <a:solidFill>
                    <a:schemeClr val="bg1"/>
                  </a:solidFill>
                  <a:latin typeface="Century Gothic" charset="0"/>
                </a:rPr>
                <a:t>de la vidéo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 idx="4294967295"/>
          </p:nvPr>
        </p:nvSpPr>
        <p:spPr>
          <a:xfrm>
            <a:off x="2411413" y="476250"/>
            <a:ext cx="4464050" cy="647700"/>
          </a:xfrm>
        </p:spPr>
        <p:txBody>
          <a:bodyPr/>
          <a:lstStyle/>
          <a:p>
            <a:r>
              <a:rPr lang="en-US" altLang="x-none" sz="3200">
                <a:solidFill>
                  <a:srgbClr val="0091C4"/>
                </a:solidFill>
                <a:latin typeface="Century Gothic" charset="0"/>
              </a:rPr>
              <a:t>Fiches apprenant</a:t>
            </a:r>
            <a:endParaRPr lang="en-US" altLang="x-none" sz="4000">
              <a:solidFill>
                <a:srgbClr val="0091C4"/>
              </a:solidFill>
              <a:latin typeface="Century Gothic" charset="0"/>
              <a:ea typeface="Lato Regular" charset="0"/>
              <a:cs typeface="Lato Regular" charset="0"/>
            </a:endParaRPr>
          </a:p>
        </p:txBody>
      </p:sp>
      <p:pic>
        <p:nvPicPr>
          <p:cNvPr id="22530" name="Picture 4" descr="engage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204788"/>
            <a:ext cx="1903413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1209675"/>
            <a:ext cx="9142413" cy="1066800"/>
          </a:xfrm>
          <a:prstGeom prst="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532" name="TextBox 16"/>
          <p:cNvSpPr txBox="1">
            <a:spLocks noChangeArrowheads="1"/>
          </p:cNvSpPr>
          <p:nvPr/>
        </p:nvSpPr>
        <p:spPr bwMode="auto">
          <a:xfrm>
            <a:off x="323850" y="1270000"/>
            <a:ext cx="8569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GB" altLang="x-none" sz="5400">
                <a:solidFill>
                  <a:schemeClr val="bg1"/>
                </a:solidFill>
                <a:latin typeface="Century Gothic" charset="0"/>
              </a:rPr>
              <a:t>Routes solaires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900113" y="2413000"/>
          <a:ext cx="7343775" cy="3663950"/>
        </p:xfrm>
        <a:graphic>
          <a:graphicData uri="http://schemas.openxmlformats.org/drawingml/2006/table">
            <a:tbl>
              <a:tblPr/>
              <a:tblGrid>
                <a:gridCol w="1368425"/>
                <a:gridCol w="3527425"/>
                <a:gridCol w="2447925"/>
              </a:tblGrid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91C4"/>
                          </a:solidFill>
                          <a:effectLst/>
                          <a:latin typeface="Century Gothic" charset="0"/>
                        </a:rPr>
                        <a:t>Fiche no. 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91C4"/>
                        </a:solidFill>
                        <a:effectLst/>
                        <a:latin typeface="Century Gothic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6000" marR="126000" marT="72000" marB="50400" horzOverflow="overflow">
                    <a:lnL>
                      <a:noFill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91C4"/>
                          </a:solidFill>
                          <a:effectLst/>
                          <a:latin typeface="Century Gothic" charset="0"/>
                        </a:rPr>
                        <a:t>Titre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91C4"/>
                        </a:solidFill>
                        <a:effectLst/>
                        <a:latin typeface="Century Gothic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6000" marR="126000" marT="72000" marB="50400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91C4"/>
                          </a:solidFill>
                          <a:effectLst/>
                          <a:latin typeface="Century Gothic" charset="0"/>
                        </a:rPr>
                        <a:t>Notes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91C4"/>
                        </a:solidFill>
                        <a:effectLst/>
                        <a:latin typeface="Century Gothic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6000" marR="126000" marT="72000" marB="50400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>
                      <a:lvl1pPr marL="3603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Fiche 1</a:t>
                      </a:r>
                    </a:p>
                  </a:txBody>
                  <a:tcPr marL="137160" marR="137160" marT="137160" marB="137160" horzOverflow="overflow">
                    <a:lnL>
                      <a:noFill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812800" indent="-8128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812800" marR="0" lvl="0" indent="-812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Affirmation 1:   </a:t>
                      </a: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La lumière du soleil peut être convertie en électricité</a:t>
                      </a:r>
                    </a:p>
                  </a:txBody>
                  <a:tcPr marL="137160" marR="137160" marT="137160" marB="137160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Réutilisable, une par binôme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Arial" charset="0"/>
                        <a:cs typeface="Arial" charset="0"/>
                      </a:endParaRPr>
                    </a:p>
                  </a:txBody>
                  <a:tcPr marL="137160" marR="137160" marT="137160" marB="137160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4850">
                <a:tc>
                  <a:txBody>
                    <a:bodyPr/>
                    <a:lstStyle>
                      <a:lvl1pPr marL="3603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Fiche 2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00113" indent="-90011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900113" marR="0" lvl="0" indent="-900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Affirmation 2:    </a:t>
                      </a: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Les cellules photovoltaïques empêchent l’enneigement</a:t>
                      </a:r>
                      <a:b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et</a:t>
                      </a:r>
                    </a:p>
                    <a:p>
                      <a:pPr marL="900113" marR="0" lvl="0" indent="-900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Affirmation 3:    </a:t>
                      </a: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L'électricité alimentera les LED du marquage routier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Réutilisable, à découper, une par binôme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6875463" y="0"/>
            <a:ext cx="2268537" cy="1169988"/>
          </a:xfrm>
          <a:prstGeom prst="actionButtonBlank">
            <a:avLst/>
          </a:prstGeom>
          <a:solidFill>
            <a:schemeClr val="bg1">
              <a:lumMod val="85000"/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2547" name="ZoneTexte 7"/>
          <p:cNvSpPr txBox="1">
            <a:spLocks noChangeArrowheads="1"/>
          </p:cNvSpPr>
          <p:nvPr/>
        </p:nvSpPr>
        <p:spPr bwMode="auto">
          <a:xfrm>
            <a:off x="1835150" y="6443663"/>
            <a:ext cx="56165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fr-FR" altLang="x-none">
                <a:latin typeface="Century Gothic" charset="0"/>
              </a:rPr>
              <a:t>Pour en savoir plus, visiter engagingscience.eu/fr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0" descr="silicon atoms and electro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11414" r="5707" b="12502"/>
          <a:stretch>
            <a:fillRect/>
          </a:stretch>
        </p:blipFill>
        <p:spPr bwMode="auto">
          <a:xfrm>
            <a:off x="2843213" y="4897438"/>
            <a:ext cx="38163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587500" y="333375"/>
            <a:ext cx="658495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 dirty="0" err="1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Déclaration</a:t>
            </a:r>
            <a:r>
              <a:rPr lang="en-GB" sz="2100" b="1" dirty="0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 1 : </a:t>
            </a:r>
            <a:r>
              <a:rPr lang="fr-FR" sz="2100" b="1" dirty="0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La lumière du soleil peut être convertie en électricité</a:t>
            </a:r>
            <a:endParaRPr lang="en-GB" sz="2000" dirty="0">
              <a:solidFill>
                <a:srgbClr val="0091C4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pSp>
        <p:nvGrpSpPr>
          <p:cNvPr id="23555" name="Group 9"/>
          <p:cNvGrpSpPr>
            <a:grpSpLocks/>
          </p:cNvGrpSpPr>
          <p:nvPr/>
        </p:nvGrpSpPr>
        <p:grpSpPr bwMode="auto">
          <a:xfrm>
            <a:off x="7380288" y="0"/>
            <a:ext cx="1728787" cy="641350"/>
            <a:chOff x="7380312" y="0"/>
            <a:chExt cx="1728986" cy="641606"/>
          </a:xfrm>
        </p:grpSpPr>
        <p:sp>
          <p:nvSpPr>
            <p:cNvPr id="23624" name="TextBox 21"/>
            <p:cNvSpPr txBox="1">
              <a:spLocks noChangeArrowheads="1"/>
            </p:cNvSpPr>
            <p:nvPr/>
          </p:nvSpPr>
          <p:spPr bwMode="auto">
            <a:xfrm>
              <a:off x="7380312" y="0"/>
              <a:ext cx="1224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 eaLnBrk="1" hangingPunct="1"/>
              <a:r>
                <a:rPr lang="en-GB" altLang="x-none" sz="1600">
                  <a:latin typeface="Century Gothic" charset="0"/>
                </a:rPr>
                <a:t>Fiche1</a:t>
              </a:r>
            </a:p>
          </p:txBody>
        </p:sp>
        <p:pic>
          <p:nvPicPr>
            <p:cNvPr id="23625" name="Picture 22" descr="Student sheet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6" name="Group 64"/>
          <p:cNvGrpSpPr>
            <a:grpSpLocks/>
          </p:cNvGrpSpPr>
          <p:nvPr/>
        </p:nvGrpSpPr>
        <p:grpSpPr bwMode="auto">
          <a:xfrm>
            <a:off x="1403350" y="1052513"/>
            <a:ext cx="6769100" cy="720725"/>
            <a:chOff x="1403648" y="1268760"/>
            <a:chExt cx="6768752" cy="720080"/>
          </a:xfrm>
        </p:grpSpPr>
        <p:sp>
          <p:nvSpPr>
            <p:cNvPr id="64" name="Rounded Rectangle 63"/>
            <p:cNvSpPr/>
            <p:nvPr/>
          </p:nvSpPr>
          <p:spPr>
            <a:xfrm>
              <a:off x="1403648" y="1268760"/>
              <a:ext cx="6768752" cy="720080"/>
            </a:xfrm>
            <a:prstGeom prst="roundRect">
              <a:avLst/>
            </a:prstGeom>
            <a:solidFill>
              <a:srgbClr val="63972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623" name="TextBox 125"/>
            <p:cNvSpPr txBox="1">
              <a:spLocks noChangeArrowheads="1"/>
            </p:cNvSpPr>
            <p:nvPr/>
          </p:nvSpPr>
          <p:spPr bwMode="auto">
            <a:xfrm>
              <a:off x="1547664" y="1268760"/>
              <a:ext cx="66247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69875" indent="-269875"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buClr>
                  <a:srgbClr val="92D050"/>
                </a:buClr>
                <a:buSzPct val="94000"/>
                <a:buFont typeface="Wingdings" charset="2"/>
                <a:buChar char="l"/>
              </a:pPr>
              <a:r>
                <a:rPr lang="fr-FR" altLang="x-none">
                  <a:solidFill>
                    <a:schemeClr val="bg1"/>
                  </a:solidFill>
                  <a:latin typeface="Century Gothic" charset="0"/>
                </a:rPr>
                <a:t> Relie chaque étape (de A à E) à un schéma (de V à Z)</a:t>
              </a:r>
            </a:p>
            <a:p>
              <a:pPr eaLnBrk="1" hangingPunct="1">
                <a:buClr>
                  <a:srgbClr val="92D050"/>
                </a:buClr>
                <a:buSzPct val="94000"/>
                <a:buFont typeface="Wingdings" charset="2"/>
                <a:buChar char="l"/>
              </a:pPr>
              <a:r>
                <a:rPr lang="fr-FR" altLang="x-none">
                  <a:solidFill>
                    <a:schemeClr val="bg1"/>
                  </a:solidFill>
                  <a:latin typeface="Century Gothic" charset="0"/>
                </a:rPr>
                <a:t> Classe chaque étape et son schéma dans l’ordre.</a:t>
              </a:r>
            </a:p>
          </p:txBody>
        </p:sp>
      </p:grpSp>
      <p:grpSp>
        <p:nvGrpSpPr>
          <p:cNvPr id="23557" name="Group 141"/>
          <p:cNvGrpSpPr>
            <a:grpSpLocks/>
          </p:cNvGrpSpPr>
          <p:nvPr/>
        </p:nvGrpSpPr>
        <p:grpSpPr bwMode="auto">
          <a:xfrm>
            <a:off x="6084888" y="1916113"/>
            <a:ext cx="2159000" cy="1301750"/>
            <a:chOff x="6444208" y="4509119"/>
            <a:chExt cx="2598034" cy="1565070"/>
          </a:xfrm>
        </p:grpSpPr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6444208" y="4509121"/>
              <a:ext cx="2598034" cy="1565068"/>
            </a:xfrm>
            <a:prstGeom prst="rect">
              <a:avLst/>
            </a:prstGeom>
            <a:noFill/>
            <a:ln w="12700">
              <a:solidFill>
                <a:srgbClr val="008E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69" name="Picture 68" descr="sun and ray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4509119"/>
              <a:ext cx="2407912" cy="1504945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Rectangle 107"/>
            <p:cNvSpPr/>
            <p:nvPr/>
          </p:nvSpPr>
          <p:spPr>
            <a:xfrm>
              <a:off x="8820645" y="4509119"/>
              <a:ext cx="215865" cy="215674"/>
            </a:xfrm>
            <a:prstGeom prst="rect">
              <a:avLst/>
            </a:prstGeom>
            <a:solidFill>
              <a:srgbClr val="008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Y</a:t>
              </a:r>
              <a:endParaRPr lang="en-GB" dirty="0"/>
            </a:p>
          </p:txBody>
        </p:sp>
      </p:grpSp>
      <p:grpSp>
        <p:nvGrpSpPr>
          <p:cNvPr id="23558" name="Group 143"/>
          <p:cNvGrpSpPr>
            <a:grpSpLocks/>
          </p:cNvGrpSpPr>
          <p:nvPr/>
        </p:nvGrpSpPr>
        <p:grpSpPr bwMode="auto">
          <a:xfrm>
            <a:off x="2916238" y="4868863"/>
            <a:ext cx="4132262" cy="1512887"/>
            <a:chOff x="4687882" y="2690368"/>
            <a:chExt cx="4132590" cy="1231529"/>
          </a:xfrm>
        </p:grpSpPr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687882" y="2690368"/>
              <a:ext cx="4132590" cy="1231529"/>
            </a:xfrm>
            <a:prstGeom prst="rect">
              <a:avLst/>
            </a:prstGeom>
            <a:noFill/>
            <a:ln w="12700">
              <a:solidFill>
                <a:srgbClr val="008E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604555" y="2690368"/>
              <a:ext cx="215917" cy="215808"/>
            </a:xfrm>
            <a:prstGeom prst="rect">
              <a:avLst/>
            </a:prstGeom>
            <a:solidFill>
              <a:srgbClr val="008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X</a:t>
              </a:r>
              <a:endParaRPr lang="en-GB" dirty="0"/>
            </a:p>
          </p:txBody>
        </p:sp>
      </p:grpSp>
      <p:grpSp>
        <p:nvGrpSpPr>
          <p:cNvPr id="23559" name="Group 74"/>
          <p:cNvGrpSpPr>
            <a:grpSpLocks/>
          </p:cNvGrpSpPr>
          <p:nvPr/>
        </p:nvGrpSpPr>
        <p:grpSpPr bwMode="auto">
          <a:xfrm>
            <a:off x="7235825" y="3357563"/>
            <a:ext cx="1555750" cy="2828925"/>
            <a:chOff x="6660232" y="3356992"/>
            <a:chExt cx="1440160" cy="2621804"/>
          </a:xfrm>
        </p:grpSpPr>
        <p:grpSp>
          <p:nvGrpSpPr>
            <p:cNvPr id="23609" name="Group 104"/>
            <p:cNvGrpSpPr>
              <a:grpSpLocks/>
            </p:cNvGrpSpPr>
            <p:nvPr/>
          </p:nvGrpSpPr>
          <p:grpSpPr bwMode="auto">
            <a:xfrm>
              <a:off x="6732240" y="3373016"/>
              <a:ext cx="1296144" cy="2605780"/>
              <a:chOff x="3419872" y="4509120"/>
              <a:chExt cx="864096" cy="1737187"/>
            </a:xfrm>
          </p:grpSpPr>
          <p:cxnSp>
            <p:nvCxnSpPr>
              <p:cNvPr id="71" name="Straight Arrow Connector 70"/>
              <p:cNvCxnSpPr/>
              <p:nvPr/>
            </p:nvCxnSpPr>
            <p:spPr>
              <a:xfrm flipV="1">
                <a:off x="3803915" y="5406702"/>
                <a:ext cx="0" cy="110835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613" name="Picture 93" descr="diode and light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19" t="17781" r="22092"/>
              <a:stretch>
                <a:fillRect/>
              </a:stretch>
            </p:blipFill>
            <p:spPr bwMode="auto">
              <a:xfrm>
                <a:off x="3419872" y="4509120"/>
                <a:ext cx="864096" cy="1737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5" name="Straight Arrow Connector 94"/>
              <p:cNvCxnSpPr/>
              <p:nvPr/>
            </p:nvCxnSpPr>
            <p:spPr>
              <a:xfrm>
                <a:off x="3921479" y="5298809"/>
                <a:ext cx="0" cy="145165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6660232" y="3356992"/>
              <a:ext cx="1440160" cy="2613502"/>
            </a:xfrm>
            <a:prstGeom prst="rect">
              <a:avLst/>
            </a:prstGeom>
            <a:noFill/>
            <a:ln w="12700">
              <a:solidFill>
                <a:srgbClr val="008E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884368" y="3356992"/>
              <a:ext cx="216024" cy="216276"/>
            </a:xfrm>
            <a:prstGeom prst="rect">
              <a:avLst/>
            </a:prstGeom>
            <a:solidFill>
              <a:srgbClr val="008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Z</a:t>
              </a:r>
              <a:endParaRPr lang="en-GB" dirty="0"/>
            </a:p>
          </p:txBody>
        </p:sp>
      </p:grpSp>
      <p:grpSp>
        <p:nvGrpSpPr>
          <p:cNvPr id="23560" name="Group 142"/>
          <p:cNvGrpSpPr>
            <a:grpSpLocks/>
          </p:cNvGrpSpPr>
          <p:nvPr/>
        </p:nvGrpSpPr>
        <p:grpSpPr bwMode="auto">
          <a:xfrm>
            <a:off x="3419475" y="1844675"/>
            <a:ext cx="2036763" cy="1392238"/>
            <a:chOff x="2123736" y="1291268"/>
            <a:chExt cx="2448264" cy="1674670"/>
          </a:xfrm>
        </p:grpSpPr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195736" y="1412776"/>
              <a:ext cx="2376264" cy="1553162"/>
            </a:xfrm>
            <a:prstGeom prst="rect">
              <a:avLst/>
            </a:prstGeom>
            <a:noFill/>
            <a:ln w="12700">
              <a:solidFill>
                <a:srgbClr val="008E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90" name="Picture 89" descr="sun rays on panel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36" y="1291268"/>
              <a:ext cx="2376256" cy="163367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Rectangle 113"/>
            <p:cNvSpPr/>
            <p:nvPr/>
          </p:nvSpPr>
          <p:spPr>
            <a:xfrm>
              <a:off x="4356369" y="1413479"/>
              <a:ext cx="215631" cy="215779"/>
            </a:xfrm>
            <a:prstGeom prst="rect">
              <a:avLst/>
            </a:prstGeom>
            <a:solidFill>
              <a:srgbClr val="008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V</a:t>
              </a:r>
              <a:endParaRPr lang="en-GB" dirty="0"/>
            </a:p>
          </p:txBody>
        </p:sp>
      </p:grpSp>
      <p:sp>
        <p:nvSpPr>
          <p:cNvPr id="23561" name="TextBox 117"/>
          <p:cNvSpPr txBox="1">
            <a:spLocks noChangeArrowheads="1"/>
          </p:cNvSpPr>
          <p:nvPr/>
        </p:nvSpPr>
        <p:spPr bwMode="auto">
          <a:xfrm>
            <a:off x="5326063" y="3502025"/>
            <a:ext cx="1477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GB" altLang="x-none" sz="1200">
                <a:latin typeface="Century Gothic" charset="0"/>
              </a:rPr>
              <a:t>électron éjecté de l’atome</a:t>
            </a:r>
          </a:p>
        </p:txBody>
      </p:sp>
      <p:sp>
        <p:nvSpPr>
          <p:cNvPr id="23562" name="TextBox 118"/>
          <p:cNvSpPr txBox="1">
            <a:spLocks noChangeArrowheads="1"/>
          </p:cNvSpPr>
          <p:nvPr/>
        </p:nvSpPr>
        <p:spPr bwMode="auto">
          <a:xfrm>
            <a:off x="5326063" y="4160838"/>
            <a:ext cx="1909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GB" altLang="x-none" sz="1200">
                <a:latin typeface="Century Gothic" charset="0"/>
              </a:rPr>
              <a:t>Atome de silicium</a:t>
            </a:r>
          </a:p>
        </p:txBody>
      </p:sp>
      <p:pic>
        <p:nvPicPr>
          <p:cNvPr id="145" name="Picture 144" descr="silicon atoms gre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2" t="15909" r="17049" b="20456"/>
          <a:stretch>
            <a:fillRect/>
          </a:stretch>
        </p:blipFill>
        <p:spPr bwMode="auto">
          <a:xfrm>
            <a:off x="3022600" y="3429000"/>
            <a:ext cx="1606550" cy="1223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2927350" y="3352800"/>
            <a:ext cx="4141788" cy="1371600"/>
          </a:xfrm>
          <a:prstGeom prst="rect">
            <a:avLst/>
          </a:prstGeom>
          <a:noFill/>
          <a:ln w="12700">
            <a:solidFill>
              <a:srgbClr val="008EC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853238" y="3343275"/>
            <a:ext cx="215900" cy="215900"/>
          </a:xfrm>
          <a:prstGeom prst="rect">
            <a:avLst/>
          </a:prstGeom>
          <a:solidFill>
            <a:srgbClr val="008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</a:t>
            </a:r>
            <a:endParaRPr lang="en-GB" dirty="0"/>
          </a:p>
        </p:txBody>
      </p:sp>
      <p:pic>
        <p:nvPicPr>
          <p:cNvPr id="146" name="Picture 145" descr="red electro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412">
            <a:off x="5001418" y="3466307"/>
            <a:ext cx="93663" cy="215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146" descr="red electro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793">
            <a:off x="3862388" y="3581400"/>
            <a:ext cx="93662" cy="215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147" descr="red electro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0997">
            <a:off x="3402806" y="3977482"/>
            <a:ext cx="93663" cy="215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148" descr="red electro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46786">
            <a:off x="3765550" y="4083050"/>
            <a:ext cx="93663" cy="215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3" name="Straight Connector 112"/>
          <p:cNvCxnSpPr/>
          <p:nvPr/>
        </p:nvCxnSpPr>
        <p:spPr>
          <a:xfrm flipV="1">
            <a:off x="4067175" y="4284663"/>
            <a:ext cx="1274763" cy="190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5076825" y="3716338"/>
            <a:ext cx="284163" cy="2174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643438" y="3644900"/>
            <a:ext cx="144462" cy="7143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716463" y="3644900"/>
            <a:ext cx="142875" cy="7143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787900" y="3644900"/>
            <a:ext cx="144463" cy="7143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5" name="ZoneTexte 69"/>
          <p:cNvSpPr txBox="1">
            <a:spLocks noChangeArrowheads="1"/>
          </p:cNvSpPr>
          <p:nvPr/>
        </p:nvSpPr>
        <p:spPr bwMode="auto">
          <a:xfrm>
            <a:off x="0" y="6524625"/>
            <a:ext cx="9144000" cy="369888"/>
          </a:xfrm>
          <a:prstGeom prst="rect">
            <a:avLst/>
          </a:prstGeom>
          <a:solidFill>
            <a:srgbClr val="008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/>
            <a:r>
              <a:rPr lang="fr-FR" altLang="x-none" b="1">
                <a:solidFill>
                  <a:schemeClr val="bg1"/>
                </a:solidFill>
                <a:latin typeface="Century Gothic" charset="0"/>
              </a:rPr>
              <a:t>Fiche apprenant</a:t>
            </a:r>
          </a:p>
        </p:txBody>
      </p:sp>
      <p:grpSp>
        <p:nvGrpSpPr>
          <p:cNvPr id="23576" name="Grouper 67"/>
          <p:cNvGrpSpPr>
            <a:grpSpLocks/>
          </p:cNvGrpSpPr>
          <p:nvPr/>
        </p:nvGrpSpPr>
        <p:grpSpPr bwMode="auto">
          <a:xfrm>
            <a:off x="468313" y="1876425"/>
            <a:ext cx="2046287" cy="714375"/>
            <a:chOff x="467544" y="1818500"/>
            <a:chExt cx="2047056" cy="714991"/>
          </a:xfrm>
        </p:grpSpPr>
        <p:grpSp>
          <p:nvGrpSpPr>
            <p:cNvPr id="23601" name="Group 136"/>
            <p:cNvGrpSpPr>
              <a:grpSpLocks/>
            </p:cNvGrpSpPr>
            <p:nvPr/>
          </p:nvGrpSpPr>
          <p:grpSpPr bwMode="auto">
            <a:xfrm>
              <a:off x="467544" y="1853168"/>
              <a:ext cx="1944216" cy="680323"/>
              <a:chOff x="179512" y="1412776"/>
              <a:chExt cx="1944216" cy="680323"/>
            </a:xfrm>
          </p:grpSpPr>
          <p:sp>
            <p:nvSpPr>
              <p:cNvPr id="23603" name="TextBox 5"/>
              <p:cNvSpPr txBox="1">
                <a:spLocks noChangeArrowheads="1"/>
              </p:cNvSpPr>
              <p:nvPr/>
            </p:nvSpPr>
            <p:spPr bwMode="auto">
              <a:xfrm>
                <a:off x="183415" y="1446768"/>
                <a:ext cx="187220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/>
                <a:r>
                  <a:rPr lang="fr-FR" altLang="x-none" sz="1200">
                    <a:latin typeface="Century Gothic" charset="0"/>
                  </a:rPr>
                  <a:t>Les ondes lumineuses transportent l’énergie du Soleil vers l’Univers</a:t>
                </a:r>
                <a:endParaRPr lang="en-GB" altLang="x-none" sz="1200">
                  <a:latin typeface="Century Gothic" charset="0"/>
                </a:endParaRPr>
              </a:p>
            </p:txBody>
          </p:sp>
          <p:sp>
            <p:nvSpPr>
              <p:cNvPr id="121" name="Rectangle 120"/>
              <p:cNvSpPr>
                <a:spLocks noChangeArrowheads="1"/>
              </p:cNvSpPr>
              <p:nvPr/>
            </p:nvSpPr>
            <p:spPr bwMode="auto">
              <a:xfrm>
                <a:off x="179512" y="1412776"/>
                <a:ext cx="1944216" cy="661432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907361" y="1413063"/>
                <a:ext cx="215981" cy="216086"/>
              </a:xfrm>
              <a:prstGeom prst="rect">
                <a:avLst/>
              </a:prstGeom>
              <a:solidFill>
                <a:srgbClr val="66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</p:grpSp>
        <p:sp>
          <p:nvSpPr>
            <p:cNvPr id="23602" name="ZoneTexte 64"/>
            <p:cNvSpPr txBox="1">
              <a:spLocks noChangeArrowheads="1"/>
            </p:cNvSpPr>
            <p:nvPr/>
          </p:nvSpPr>
          <p:spPr bwMode="auto">
            <a:xfrm>
              <a:off x="2057400" y="1818500"/>
              <a:ext cx="457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/>
              <a:r>
                <a:rPr lang="fr-FR" altLang="x-none" sz="120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23577" name="Grouper 75"/>
          <p:cNvGrpSpPr>
            <a:grpSpLocks/>
          </p:cNvGrpSpPr>
          <p:nvPr/>
        </p:nvGrpSpPr>
        <p:grpSpPr bwMode="auto">
          <a:xfrm>
            <a:off x="468313" y="2640013"/>
            <a:ext cx="2046287" cy="1246187"/>
            <a:chOff x="467544" y="2743200"/>
            <a:chExt cx="2047056" cy="1246401"/>
          </a:xfrm>
        </p:grpSpPr>
        <p:grpSp>
          <p:nvGrpSpPr>
            <p:cNvPr id="23596" name="Group 137"/>
            <p:cNvGrpSpPr>
              <a:grpSpLocks/>
            </p:cNvGrpSpPr>
            <p:nvPr/>
          </p:nvGrpSpPr>
          <p:grpSpPr bwMode="auto">
            <a:xfrm>
              <a:off x="467544" y="2789272"/>
              <a:ext cx="1944216" cy="1200329"/>
              <a:chOff x="179512" y="2348880"/>
              <a:chExt cx="1944216" cy="1200329"/>
            </a:xfrm>
          </p:grpSpPr>
          <p:sp>
            <p:nvSpPr>
              <p:cNvPr id="23598" name="TextBox 15"/>
              <p:cNvSpPr txBox="1">
                <a:spLocks noChangeArrowheads="1"/>
              </p:cNvSpPr>
              <p:nvPr/>
            </p:nvSpPr>
            <p:spPr bwMode="auto">
              <a:xfrm>
                <a:off x="179512" y="2348880"/>
                <a:ext cx="1944216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/>
                <a:r>
                  <a:rPr lang="fr-FR" altLang="x-none" sz="1200">
                    <a:latin typeface="Century Gothic" charset="0"/>
                  </a:rPr>
                  <a:t>Les ondes lumineuses rentrent en contact avec certaines particules chargées des atomes de silicium, appelées électrons.</a:t>
                </a:r>
              </a:p>
            </p:txBody>
          </p:sp>
          <p:sp>
            <p:nvSpPr>
              <p:cNvPr id="123" name="Rectangle 122"/>
              <p:cNvSpPr>
                <a:spLocks noChangeArrowheads="1"/>
              </p:cNvSpPr>
              <p:nvPr/>
            </p:nvSpPr>
            <p:spPr bwMode="auto">
              <a:xfrm>
                <a:off x="179512" y="2348880"/>
                <a:ext cx="1944216" cy="1152128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1907361" y="2348853"/>
                <a:ext cx="215981" cy="215937"/>
              </a:xfrm>
              <a:prstGeom prst="rect">
                <a:avLst/>
              </a:prstGeom>
              <a:solidFill>
                <a:srgbClr val="66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</p:grpSp>
        <p:sp>
          <p:nvSpPr>
            <p:cNvPr id="23597" name="ZoneTexte 72"/>
            <p:cNvSpPr txBox="1">
              <a:spLocks noChangeArrowheads="1"/>
            </p:cNvSpPr>
            <p:nvPr/>
          </p:nvSpPr>
          <p:spPr bwMode="auto">
            <a:xfrm>
              <a:off x="2057400" y="2743200"/>
              <a:ext cx="457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/>
              <a:r>
                <a:rPr lang="fr-FR" altLang="x-none" sz="120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23578" name="Grouper 76"/>
          <p:cNvGrpSpPr>
            <a:grpSpLocks/>
          </p:cNvGrpSpPr>
          <p:nvPr/>
        </p:nvGrpSpPr>
        <p:grpSpPr bwMode="auto">
          <a:xfrm>
            <a:off x="468313" y="3886200"/>
            <a:ext cx="2046287" cy="774700"/>
            <a:chOff x="467544" y="4066401"/>
            <a:chExt cx="2047056" cy="774195"/>
          </a:xfrm>
        </p:grpSpPr>
        <p:grpSp>
          <p:nvGrpSpPr>
            <p:cNvPr id="23591" name="Group 138"/>
            <p:cNvGrpSpPr>
              <a:grpSpLocks/>
            </p:cNvGrpSpPr>
            <p:nvPr/>
          </p:nvGrpSpPr>
          <p:grpSpPr bwMode="auto">
            <a:xfrm>
              <a:off x="467544" y="4085416"/>
              <a:ext cx="1944216" cy="755180"/>
              <a:chOff x="179512" y="3645024"/>
              <a:chExt cx="1944216" cy="755180"/>
            </a:xfrm>
          </p:grpSpPr>
          <p:sp>
            <p:nvSpPr>
              <p:cNvPr id="23593" name="TextBox 71"/>
              <p:cNvSpPr txBox="1">
                <a:spLocks noChangeArrowheads="1"/>
              </p:cNvSpPr>
              <p:nvPr/>
            </p:nvSpPr>
            <p:spPr bwMode="auto">
              <a:xfrm>
                <a:off x="179512" y="3645024"/>
                <a:ext cx="194421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/>
                <a:r>
                  <a:rPr lang="fr-FR" altLang="x-none" sz="1200">
                    <a:latin typeface="Century Gothic" charset="0"/>
                  </a:rPr>
                  <a:t>Une LED transforme le courant électrique en lumière</a:t>
                </a:r>
              </a:p>
            </p:txBody>
          </p:sp>
          <p:sp>
            <p:nvSpPr>
              <p:cNvPr id="125" name="Rectangle 124"/>
              <p:cNvSpPr>
                <a:spLocks noChangeArrowheads="1"/>
              </p:cNvSpPr>
              <p:nvPr/>
            </p:nvSpPr>
            <p:spPr bwMode="auto">
              <a:xfrm>
                <a:off x="179512" y="3645024"/>
                <a:ext cx="1944216" cy="755180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907361" y="3645047"/>
                <a:ext cx="215981" cy="215759"/>
              </a:xfrm>
              <a:prstGeom prst="rect">
                <a:avLst/>
              </a:prstGeom>
              <a:solidFill>
                <a:srgbClr val="66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dirty="0"/>
              </a:p>
            </p:txBody>
          </p:sp>
        </p:grpSp>
        <p:sp>
          <p:nvSpPr>
            <p:cNvPr id="23592" name="ZoneTexte 74"/>
            <p:cNvSpPr txBox="1">
              <a:spLocks noChangeArrowheads="1"/>
            </p:cNvSpPr>
            <p:nvPr/>
          </p:nvSpPr>
          <p:spPr bwMode="auto">
            <a:xfrm>
              <a:off x="2057400" y="4066401"/>
              <a:ext cx="457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/>
              <a:r>
                <a:rPr lang="fr-FR" altLang="x-none" sz="120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3579" name="Grouper 80"/>
          <p:cNvGrpSpPr>
            <a:grpSpLocks/>
          </p:cNvGrpSpPr>
          <p:nvPr/>
        </p:nvGrpSpPr>
        <p:grpSpPr bwMode="auto">
          <a:xfrm>
            <a:off x="468313" y="4724400"/>
            <a:ext cx="2046287" cy="838200"/>
            <a:chOff x="467544" y="4935864"/>
            <a:chExt cx="2047056" cy="617402"/>
          </a:xfrm>
        </p:grpSpPr>
        <p:grpSp>
          <p:nvGrpSpPr>
            <p:cNvPr id="23586" name="Group 139"/>
            <p:cNvGrpSpPr>
              <a:grpSpLocks/>
            </p:cNvGrpSpPr>
            <p:nvPr/>
          </p:nvGrpSpPr>
          <p:grpSpPr bwMode="auto">
            <a:xfrm>
              <a:off x="467544" y="4941170"/>
              <a:ext cx="1958256" cy="612096"/>
              <a:chOff x="179512" y="4500778"/>
              <a:chExt cx="1958256" cy="612096"/>
            </a:xfrm>
          </p:grpSpPr>
          <p:sp>
            <p:nvSpPr>
              <p:cNvPr id="23588" name="TextBox 11"/>
              <p:cNvSpPr txBox="1">
                <a:spLocks noChangeArrowheads="1"/>
              </p:cNvSpPr>
              <p:nvPr/>
            </p:nvSpPr>
            <p:spPr bwMode="auto">
              <a:xfrm>
                <a:off x="183094" y="4500778"/>
                <a:ext cx="1940634" cy="612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/>
                <a:r>
                  <a:rPr lang="fr-FR" altLang="x-none" sz="1200">
                    <a:latin typeface="Century Gothic" charset="0"/>
                  </a:rPr>
                  <a:t>Les panneaux solaires ou cellules photovoltaïques sont faits de silicium</a:t>
                </a:r>
              </a:p>
            </p:txBody>
          </p:sp>
          <p:sp>
            <p:nvSpPr>
              <p:cNvPr id="133" name="Rectangle 132"/>
              <p:cNvSpPr>
                <a:spLocks noChangeArrowheads="1"/>
              </p:cNvSpPr>
              <p:nvPr/>
            </p:nvSpPr>
            <p:spPr bwMode="auto">
              <a:xfrm>
                <a:off x="179512" y="4509120"/>
                <a:ext cx="1944216" cy="556102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921654" y="4509504"/>
                <a:ext cx="215981" cy="154351"/>
              </a:xfrm>
              <a:prstGeom prst="rect">
                <a:avLst/>
              </a:prstGeom>
              <a:solidFill>
                <a:srgbClr val="66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</p:grpSp>
        <p:sp>
          <p:nvSpPr>
            <p:cNvPr id="23587" name="ZoneTexte 77"/>
            <p:cNvSpPr txBox="1">
              <a:spLocks noChangeArrowheads="1"/>
            </p:cNvSpPr>
            <p:nvPr/>
          </p:nvSpPr>
          <p:spPr bwMode="auto">
            <a:xfrm>
              <a:off x="2057400" y="4935864"/>
              <a:ext cx="457200" cy="20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/>
              <a:r>
                <a:rPr lang="fr-FR" altLang="x-none" sz="120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23580" name="Grouper 79"/>
          <p:cNvGrpSpPr>
            <a:grpSpLocks/>
          </p:cNvGrpSpPr>
          <p:nvPr/>
        </p:nvGrpSpPr>
        <p:grpSpPr bwMode="auto">
          <a:xfrm>
            <a:off x="471488" y="5562600"/>
            <a:ext cx="2043112" cy="890588"/>
            <a:chOff x="471874" y="5562600"/>
            <a:chExt cx="2042726" cy="890737"/>
          </a:xfrm>
        </p:grpSpPr>
        <p:grpSp>
          <p:nvGrpSpPr>
            <p:cNvPr id="23581" name="Group 140"/>
            <p:cNvGrpSpPr>
              <a:grpSpLocks/>
            </p:cNvGrpSpPr>
            <p:nvPr/>
          </p:nvGrpSpPr>
          <p:grpSpPr bwMode="auto">
            <a:xfrm>
              <a:off x="471874" y="5562601"/>
              <a:ext cx="1944216" cy="890736"/>
              <a:chOff x="183842" y="5112876"/>
              <a:chExt cx="1944216" cy="1044084"/>
            </a:xfrm>
          </p:grpSpPr>
          <p:sp>
            <p:nvSpPr>
              <p:cNvPr id="23583" name="TextBox 14"/>
              <p:cNvSpPr txBox="1">
                <a:spLocks noChangeArrowheads="1"/>
              </p:cNvSpPr>
              <p:nvPr/>
            </p:nvSpPr>
            <p:spPr bwMode="auto">
              <a:xfrm>
                <a:off x="183842" y="5112876"/>
                <a:ext cx="194421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/>
                <a:r>
                  <a:rPr lang="fr-FR" altLang="x-none" sz="1200">
                    <a:latin typeface="Century Gothic" charset="0"/>
                  </a:rPr>
                  <a:t>Le déplacement d’électrons crée un flux d'électricité :  un courant électrique.</a:t>
                </a:r>
                <a:endParaRPr lang="en-GB" altLang="x-none" sz="1200">
                  <a:latin typeface="Century Gothic" charset="0"/>
                </a:endParaRPr>
              </a:p>
            </p:txBody>
          </p:sp>
          <p:sp>
            <p:nvSpPr>
              <p:cNvPr id="135" name="Rectangle 134"/>
              <p:cNvSpPr>
                <a:spLocks noChangeArrowheads="1"/>
              </p:cNvSpPr>
              <p:nvPr/>
            </p:nvSpPr>
            <p:spPr bwMode="auto">
              <a:xfrm>
                <a:off x="183842" y="5176415"/>
                <a:ext cx="1944216" cy="980545"/>
              </a:xfrm>
              <a:prstGeom prst="rect">
                <a:avLst/>
              </a:prstGeom>
              <a:noFill/>
              <a:ln w="12700">
                <a:solidFill>
                  <a:srgbClr val="6600CC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912303" y="5176153"/>
                <a:ext cx="215859" cy="215889"/>
              </a:xfrm>
              <a:prstGeom prst="rect">
                <a:avLst/>
              </a:prstGeom>
              <a:solidFill>
                <a:srgbClr val="66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</p:grpSp>
        <p:sp>
          <p:nvSpPr>
            <p:cNvPr id="23582" name="ZoneTexte 78"/>
            <p:cNvSpPr txBox="1">
              <a:spLocks noChangeArrowheads="1"/>
            </p:cNvSpPr>
            <p:nvPr/>
          </p:nvSpPr>
          <p:spPr bwMode="auto">
            <a:xfrm>
              <a:off x="2057400" y="5562600"/>
              <a:ext cx="457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/>
              <a:r>
                <a:rPr lang="fr-FR" altLang="x-none" sz="1200">
                  <a:solidFill>
                    <a:schemeClr val="bg1"/>
                  </a:solidFill>
                </a:rPr>
                <a:t>E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48148E-6 L 0.0236 -0.05254 " pathEditMode="relative" ptsTypes="AA">
                                      <p:cBhvr>
                                        <p:cTn id="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3.7037E-6 L 0.08611 -0.04213 " pathEditMode="relative" ptsTypes="AA">
                                      <p:cBhvr>
                                        <p:cTn id="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01482 L 0.06372 0.0777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8 -3.7037E-7 L 0.17274 -3.7037E-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8" descr="solar and snow lay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t="17819"/>
          <a:stretch>
            <a:fillRect/>
          </a:stretch>
        </p:blipFill>
        <p:spPr bwMode="auto">
          <a:xfrm>
            <a:off x="144463" y="3141663"/>
            <a:ext cx="4283075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99" descr="tarmac and lines cop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908050"/>
            <a:ext cx="1439863" cy="28971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692275" y="60325"/>
            <a:ext cx="28797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Déclaration 2 : </a:t>
            </a:r>
            <a:r>
              <a:rPr lang="fr-FR" sz="1600" dirty="0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Les cellules photovoltaïques empêchent l’enneigement</a:t>
            </a:r>
            <a:endParaRPr lang="fr-FR" sz="1600" dirty="0">
              <a:solidFill>
                <a:srgbClr val="0091C4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pSp>
        <p:nvGrpSpPr>
          <p:cNvPr id="25604" name="Group 9"/>
          <p:cNvGrpSpPr>
            <a:grpSpLocks/>
          </p:cNvGrpSpPr>
          <p:nvPr/>
        </p:nvGrpSpPr>
        <p:grpSpPr bwMode="auto">
          <a:xfrm>
            <a:off x="7885113" y="0"/>
            <a:ext cx="1223962" cy="641350"/>
            <a:chOff x="7884368" y="0"/>
            <a:chExt cx="1224930" cy="641606"/>
          </a:xfrm>
        </p:grpSpPr>
        <p:sp>
          <p:nvSpPr>
            <p:cNvPr id="25637" name="TextBox 21"/>
            <p:cNvSpPr txBox="1">
              <a:spLocks noChangeArrowheads="1"/>
            </p:cNvSpPr>
            <p:nvPr/>
          </p:nvSpPr>
          <p:spPr bwMode="auto">
            <a:xfrm>
              <a:off x="7884368" y="0"/>
              <a:ext cx="7208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 eaLnBrk="1" hangingPunct="1"/>
              <a:r>
                <a:rPr lang="en-GB" altLang="x-none" sz="1600">
                  <a:latin typeface="Century Gothic" charset="0"/>
                </a:rPr>
                <a:t>Fiche2</a:t>
              </a:r>
            </a:p>
          </p:txBody>
        </p:sp>
        <p:pic>
          <p:nvPicPr>
            <p:cNvPr id="25638" name="Picture 22" descr="Student sheet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5" name="TextBox 125"/>
          <p:cNvSpPr txBox="1">
            <a:spLocks noChangeArrowheads="1"/>
          </p:cNvSpPr>
          <p:nvPr/>
        </p:nvSpPr>
        <p:spPr bwMode="auto">
          <a:xfrm>
            <a:off x="539750" y="877888"/>
            <a:ext cx="3803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Clr>
                <a:srgbClr val="008EC0"/>
              </a:buClr>
              <a:buFont typeface="Wingdings" charset="2"/>
              <a:buChar char="l"/>
            </a:pPr>
            <a:r>
              <a:rPr lang="fr-FR" altLang="x-none" sz="1200">
                <a:latin typeface="Century Gothic" charset="0"/>
              </a:rPr>
              <a:t> Etudie ce schéma.</a:t>
            </a:r>
          </a:p>
          <a:p>
            <a:pPr eaLnBrk="1" hangingPunct="1">
              <a:buClr>
                <a:srgbClr val="008EC0"/>
              </a:buClr>
              <a:buFont typeface="Wingdings" charset="2"/>
              <a:buChar char="l"/>
            </a:pPr>
            <a:r>
              <a:rPr lang="fr-FR" altLang="x-none" sz="1200">
                <a:latin typeface="Century Gothic" charset="0"/>
              </a:rPr>
              <a:t> La déclaration est-elle correcte </a:t>
            </a:r>
            <a:r>
              <a:rPr lang="fr-FR" altLang="x-none" sz="1200" i="1">
                <a:latin typeface="Century Gothic" charset="0"/>
              </a:rPr>
              <a:t>scientifiquement </a:t>
            </a:r>
            <a:r>
              <a:rPr lang="fr-FR" altLang="x-none" sz="1200">
                <a:latin typeface="Century Gothic" charset="0"/>
              </a:rPr>
              <a:t>?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572000" y="0"/>
            <a:ext cx="0" cy="652462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TextBox 59"/>
          <p:cNvSpPr txBox="1">
            <a:spLocks noChangeArrowheads="1"/>
          </p:cNvSpPr>
          <p:nvPr/>
        </p:nvSpPr>
        <p:spPr bwMode="auto">
          <a:xfrm>
            <a:off x="0" y="5229225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GB" altLang="x-none" sz="1200" b="1">
                <a:latin typeface="Century Gothic" charset="0"/>
              </a:rPr>
              <a:t>neige ou glace</a:t>
            </a:r>
          </a:p>
        </p:txBody>
      </p:sp>
      <p:sp>
        <p:nvSpPr>
          <p:cNvPr id="25608" name="TextBox 60"/>
          <p:cNvSpPr txBox="1">
            <a:spLocks noChangeArrowheads="1"/>
          </p:cNvSpPr>
          <p:nvPr/>
        </p:nvSpPr>
        <p:spPr bwMode="auto">
          <a:xfrm>
            <a:off x="684213" y="5661025"/>
            <a:ext cx="122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GB" altLang="x-none" sz="1200" b="1">
                <a:latin typeface="Century Gothic" charset="0"/>
              </a:rPr>
              <a:t>cousin chauffant</a:t>
            </a:r>
          </a:p>
        </p:txBody>
      </p:sp>
      <p:sp>
        <p:nvSpPr>
          <p:cNvPr id="25609" name="TextBox 61"/>
          <p:cNvSpPr txBox="1">
            <a:spLocks noChangeArrowheads="1"/>
          </p:cNvSpPr>
          <p:nvPr/>
        </p:nvSpPr>
        <p:spPr bwMode="auto">
          <a:xfrm>
            <a:off x="1763713" y="6135688"/>
            <a:ext cx="2087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GB" altLang="x-none" sz="1200" b="1">
                <a:latin typeface="Century Gothic" charset="0"/>
              </a:rPr>
              <a:t>route recouverte de cellules photovoltaïques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646613" y="60325"/>
            <a:ext cx="38163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Déclaration</a:t>
            </a:r>
            <a:r>
              <a:rPr lang="en-GB" sz="1600" b="1" dirty="0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 3 : </a:t>
            </a:r>
            <a:r>
              <a:rPr lang="fr-FR" sz="1600" dirty="0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L'électricité alimentera  les LED du marquage routier</a:t>
            </a:r>
            <a:endParaRPr lang="en-GB" sz="1600" dirty="0">
              <a:solidFill>
                <a:srgbClr val="0091C4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5611" name="TextBox 67"/>
          <p:cNvSpPr txBox="1">
            <a:spLocks noChangeArrowheads="1"/>
          </p:cNvSpPr>
          <p:nvPr/>
        </p:nvSpPr>
        <p:spPr bwMode="auto">
          <a:xfrm>
            <a:off x="4787900" y="981075"/>
            <a:ext cx="230505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fr-FR" altLang="x-none" sz="1100">
                <a:latin typeface="Century Gothic" charset="0"/>
              </a:rPr>
              <a:t>Un jour d’été lumineux, l'irradiation du soleil a une puissance moyenne de 1000W par mètre carré (1 m²) de la route solaire.</a:t>
            </a:r>
            <a:br>
              <a:rPr lang="fr-FR" altLang="x-none" sz="1100">
                <a:latin typeface="Century Gothic" charset="0"/>
              </a:rPr>
            </a:br>
            <a:r>
              <a:rPr lang="fr-FR" altLang="x-none" sz="1100">
                <a:latin typeface="Century Gothic" charset="0"/>
              </a:rPr>
              <a:t>Les panneaux solaires ne peuvent rendre utilisable, dans le réseau électrique associé aux panneaux, que 10% de cette puissance.</a:t>
            </a:r>
            <a:br>
              <a:rPr lang="fr-FR" altLang="x-none" sz="1100">
                <a:latin typeface="Century Gothic" charset="0"/>
              </a:rPr>
            </a:br>
            <a:r>
              <a:rPr lang="fr-FR" altLang="x-none" sz="1100">
                <a:latin typeface="Century Gothic" charset="0"/>
              </a:rPr>
              <a:t>Le marquage routier moyen d’1 m² de la route est constitué de 40 LED.</a:t>
            </a:r>
            <a:br>
              <a:rPr lang="fr-FR" altLang="x-none" sz="1100">
                <a:latin typeface="Century Gothic" charset="0"/>
              </a:rPr>
            </a:br>
            <a:r>
              <a:rPr lang="fr-FR" altLang="x-none" sz="1100">
                <a:latin typeface="Century Gothic" charset="0"/>
              </a:rPr>
              <a:t>Chaque LED a besoin de 0,5W d'électricité pour s’allumer.</a:t>
            </a:r>
          </a:p>
        </p:txBody>
      </p:sp>
      <p:sp>
        <p:nvSpPr>
          <p:cNvPr id="25612" name="TextBox 94"/>
          <p:cNvSpPr txBox="1">
            <a:spLocks noChangeArrowheads="1"/>
          </p:cNvSpPr>
          <p:nvPr/>
        </p:nvSpPr>
        <p:spPr bwMode="auto">
          <a:xfrm>
            <a:off x="179388" y="1889125"/>
            <a:ext cx="25923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fr-FR" altLang="x-none" sz="1600">
                <a:latin typeface="Century Gothic" charset="0"/>
              </a:rPr>
              <a:t>L'énergie lumineuse génère de l'électricité qui alimente le chauffage qui fait fondre la neige.</a:t>
            </a:r>
            <a:endParaRPr lang="en-GB" altLang="x-none" sz="1600">
              <a:latin typeface="Century Gothic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7900" y="3933825"/>
            <a:ext cx="4176713" cy="131445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Century Gothic" pitchFamily="34" charset="0"/>
              </a:rPr>
              <a:t>Pour 1 m</a:t>
            </a:r>
            <a:r>
              <a:rPr lang="fr-FR" sz="1600" b="1" baseline="30000" dirty="0">
                <a:latin typeface="Century Gothic" pitchFamily="34" charset="0"/>
              </a:rPr>
              <a:t>2</a:t>
            </a:r>
            <a:r>
              <a:rPr lang="fr-FR" sz="1600" b="1" dirty="0">
                <a:latin typeface="Century Gothic" pitchFamily="34" charset="0"/>
              </a:rPr>
              <a:t> de route, calcule</a:t>
            </a:r>
          </a:p>
          <a:p>
            <a:pPr marL="268288" indent="-268288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8EC0"/>
              </a:buClr>
              <a:buFont typeface="Wingdings" pitchFamily="2" charset="2"/>
              <a:buChar char="l"/>
              <a:defRPr/>
            </a:pPr>
            <a:r>
              <a:rPr lang="fr-FR" sz="1400" dirty="0">
                <a:latin typeface="Century Gothic" pitchFamily="34" charset="0"/>
              </a:rPr>
              <a:t>Quelle puissance électrique les panneaux solaires génèrent.</a:t>
            </a:r>
          </a:p>
          <a:p>
            <a:pPr marL="268288" indent="-268288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8EC0"/>
              </a:buClr>
              <a:buFont typeface="Wingdings" pitchFamily="2" charset="2"/>
              <a:buChar char="l"/>
              <a:defRPr/>
            </a:pPr>
            <a:r>
              <a:rPr lang="fr-FR" sz="1400" dirty="0">
                <a:latin typeface="Century Gothic" pitchFamily="34" charset="0"/>
              </a:rPr>
              <a:t>de combien de puissance électrique les LED du marquage routier ont besoin</a:t>
            </a:r>
          </a:p>
        </p:txBody>
      </p:sp>
      <p:grpSp>
        <p:nvGrpSpPr>
          <p:cNvPr id="25614" name="Group 87"/>
          <p:cNvGrpSpPr>
            <a:grpSpLocks/>
          </p:cNvGrpSpPr>
          <p:nvPr/>
        </p:nvGrpSpPr>
        <p:grpSpPr bwMode="auto">
          <a:xfrm>
            <a:off x="1619250" y="1628775"/>
            <a:ext cx="2881313" cy="2117725"/>
            <a:chOff x="1972641" y="1645472"/>
            <a:chExt cx="2512082" cy="1872676"/>
          </a:xfrm>
        </p:grpSpPr>
        <p:sp>
          <p:nvSpPr>
            <p:cNvPr id="25632" name="TextBox 64"/>
            <p:cNvSpPr txBox="1">
              <a:spLocks noChangeArrowheads="1"/>
            </p:cNvSpPr>
            <p:nvPr/>
          </p:nvSpPr>
          <p:spPr bwMode="auto">
            <a:xfrm>
              <a:off x="2051720" y="1645472"/>
              <a:ext cx="504056" cy="244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/>
              <a:r>
                <a:rPr lang="en-GB" altLang="x-none" sz="1200" b="1">
                  <a:latin typeface="Century Gothic" charset="0"/>
                </a:rPr>
                <a:t>Soleil</a:t>
              </a:r>
            </a:p>
          </p:txBody>
        </p:sp>
        <p:sp>
          <p:nvSpPr>
            <p:cNvPr id="25633" name="TextBox 27"/>
            <p:cNvSpPr txBox="1">
              <a:spLocks noChangeArrowheads="1"/>
            </p:cNvSpPr>
            <p:nvPr/>
          </p:nvSpPr>
          <p:spPr bwMode="auto">
            <a:xfrm>
              <a:off x="3605495" y="3109928"/>
              <a:ext cx="879228" cy="40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/>
              <a:r>
                <a:rPr lang="en-GB" altLang="x-none" sz="1200" b="1">
                  <a:latin typeface="Century Gothic" charset="0"/>
                </a:rPr>
                <a:t>Onde lumineuse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475058" y="1836389"/>
              <a:ext cx="628366" cy="19091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91657" y="3237387"/>
              <a:ext cx="628366" cy="71595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 descr="sun and ray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58211">
              <a:off x="1972641" y="1919377"/>
              <a:ext cx="2407912" cy="1504945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468313" y="908050"/>
            <a:ext cx="3671887" cy="652463"/>
          </a:xfrm>
          <a:prstGeom prst="rect">
            <a:avLst/>
          </a:prstGeom>
          <a:noFill/>
          <a:ln w="6350">
            <a:solidFill>
              <a:srgbClr val="6600CC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4716463" y="908050"/>
            <a:ext cx="2376487" cy="2881313"/>
          </a:xfrm>
          <a:prstGeom prst="rect">
            <a:avLst/>
          </a:prstGeom>
          <a:noFill/>
          <a:ln w="6350">
            <a:solidFill>
              <a:srgbClr val="6600CC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5617" name="Group 97"/>
          <p:cNvGrpSpPr>
            <a:grpSpLocks/>
          </p:cNvGrpSpPr>
          <p:nvPr/>
        </p:nvGrpSpPr>
        <p:grpSpPr bwMode="auto">
          <a:xfrm>
            <a:off x="4787900" y="5588000"/>
            <a:ext cx="4176713" cy="939800"/>
            <a:chOff x="4788024" y="5661248"/>
            <a:chExt cx="4176464" cy="765524"/>
          </a:xfrm>
        </p:grpSpPr>
        <p:sp>
          <p:nvSpPr>
            <p:cNvPr id="97" name="Rounded Rectangle 96"/>
            <p:cNvSpPr/>
            <p:nvPr/>
          </p:nvSpPr>
          <p:spPr>
            <a:xfrm>
              <a:off x="4788024" y="5661248"/>
              <a:ext cx="4176464" cy="720080"/>
            </a:xfrm>
            <a:prstGeom prst="roundRect">
              <a:avLst/>
            </a:prstGeom>
            <a:solidFill>
              <a:srgbClr val="63972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631" name="TextBox 90"/>
            <p:cNvSpPr txBox="1">
              <a:spLocks noChangeArrowheads="1"/>
            </p:cNvSpPr>
            <p:nvPr/>
          </p:nvSpPr>
          <p:spPr bwMode="auto">
            <a:xfrm>
              <a:off x="4946739" y="5661952"/>
              <a:ext cx="3816424" cy="764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/>
              <a:r>
                <a:rPr lang="fr-FR" altLang="x-none" sz="1600">
                  <a:latin typeface="Century Gothic" charset="0"/>
                </a:rPr>
                <a:t>Les LED seront-elles allumées </a:t>
              </a:r>
              <a:r>
                <a:rPr lang="fr-FR" altLang="x-none" sz="1600" b="1">
                  <a:solidFill>
                    <a:srgbClr val="FFFF00"/>
                  </a:solidFill>
                  <a:latin typeface="Century Gothic" charset="0"/>
                </a:rPr>
                <a:t>en plein jour </a:t>
              </a:r>
              <a:r>
                <a:rPr lang="fr-FR" altLang="x-none" sz="1600">
                  <a:latin typeface="Century Gothic" charset="0"/>
                </a:rPr>
                <a:t>? </a:t>
              </a:r>
              <a:endParaRPr lang="fr-FR" altLang="x-none" sz="1600">
                <a:solidFill>
                  <a:schemeClr val="bg1"/>
                </a:solidFill>
                <a:latin typeface="Century Gothic" charset="0"/>
              </a:endParaRPr>
            </a:p>
            <a:p>
              <a:pPr eaLnBrk="1" hangingPunct="1">
                <a:spcBef>
                  <a:spcPts val="600"/>
                </a:spcBef>
              </a:pPr>
              <a:r>
                <a:rPr lang="fr-FR" altLang="x-none" sz="1600">
                  <a:latin typeface="Century Gothic" charset="0"/>
                </a:rPr>
                <a:t>Et </a:t>
              </a:r>
              <a:r>
                <a:rPr lang="fr-FR" altLang="x-none" sz="1600" b="1">
                  <a:solidFill>
                    <a:srgbClr val="FFFF00"/>
                  </a:solidFill>
                  <a:latin typeface="Century Gothic" charset="0"/>
                </a:rPr>
                <a:t>la nuit </a:t>
              </a:r>
              <a:r>
                <a:rPr lang="fr-FR" altLang="x-none" sz="1600">
                  <a:latin typeface="Century Gothic" charset="0"/>
                </a:rPr>
                <a:t>?</a:t>
              </a:r>
            </a:p>
          </p:txBody>
        </p:sp>
      </p:grpSp>
      <p:grpSp>
        <p:nvGrpSpPr>
          <p:cNvPr id="25618" name="Group 121"/>
          <p:cNvGrpSpPr>
            <a:grpSpLocks/>
          </p:cNvGrpSpPr>
          <p:nvPr/>
        </p:nvGrpSpPr>
        <p:grpSpPr bwMode="auto">
          <a:xfrm>
            <a:off x="7981950" y="1058863"/>
            <a:ext cx="434975" cy="452437"/>
            <a:chOff x="7981444" y="1058596"/>
            <a:chExt cx="436013" cy="451917"/>
          </a:xfrm>
        </p:grpSpPr>
        <p:cxnSp>
          <p:nvCxnSpPr>
            <p:cNvPr id="43" name="Straight Connector 42"/>
            <p:cNvCxnSpPr>
              <a:endCxn id="110" idx="1"/>
            </p:cNvCxnSpPr>
            <p:nvPr/>
          </p:nvCxnSpPr>
          <p:spPr>
            <a:xfrm flipV="1">
              <a:off x="7981444" y="1304375"/>
              <a:ext cx="303937" cy="2061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ight Brace 109"/>
            <p:cNvSpPr/>
            <p:nvPr/>
          </p:nvSpPr>
          <p:spPr>
            <a:xfrm rot="8823384">
              <a:off x="8272650" y="1058596"/>
              <a:ext cx="144807" cy="413861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4932363" y="3933825"/>
            <a:ext cx="4032250" cy="1511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4716463" y="3933825"/>
            <a:ext cx="4248150" cy="1511300"/>
          </a:xfrm>
          <a:prstGeom prst="rect">
            <a:avLst/>
          </a:prstGeom>
          <a:noFill/>
          <a:ln w="6350">
            <a:solidFill>
              <a:srgbClr val="6600CC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5621" name="Picture 70" descr="solar light circl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692150"/>
            <a:ext cx="6635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Connector 75"/>
          <p:cNvCxnSpPr>
            <a:stCxn id="25607" idx="0"/>
          </p:cNvCxnSpPr>
          <p:nvPr/>
        </p:nvCxnSpPr>
        <p:spPr>
          <a:xfrm flipV="1">
            <a:off x="485775" y="4365625"/>
            <a:ext cx="630238" cy="8636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2667000" y="5811838"/>
            <a:ext cx="504825" cy="36036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692275" y="5516563"/>
            <a:ext cx="1295400" cy="2889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5" name="ZoneTexte 36"/>
          <p:cNvSpPr txBox="1">
            <a:spLocks noChangeArrowheads="1"/>
          </p:cNvSpPr>
          <p:nvPr/>
        </p:nvSpPr>
        <p:spPr bwMode="auto">
          <a:xfrm>
            <a:off x="0" y="6524625"/>
            <a:ext cx="9144000" cy="369888"/>
          </a:xfrm>
          <a:prstGeom prst="rect">
            <a:avLst/>
          </a:prstGeom>
          <a:solidFill>
            <a:srgbClr val="008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/>
            <a:r>
              <a:rPr lang="fr-FR" altLang="x-none" b="1">
                <a:solidFill>
                  <a:schemeClr val="bg1"/>
                </a:solidFill>
                <a:latin typeface="Century Gothic" charset="0"/>
              </a:rPr>
              <a:t>Fiche apprenant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ebo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729</Words>
  <Application>Microsoft Macintosh PowerPoint</Application>
  <PresentationFormat>Présentation à l'écran (4:3)</PresentationFormat>
  <Paragraphs>127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3" baseType="lpstr">
      <vt:lpstr>Calibri</vt:lpstr>
      <vt:lpstr>Arial</vt:lpstr>
      <vt:lpstr>Century Gothic</vt:lpstr>
      <vt:lpstr>LilyUPC</vt:lpstr>
      <vt:lpstr>Ebrima</vt:lpstr>
      <vt:lpstr>Mangal</vt:lpstr>
      <vt:lpstr>ＭＳ Ｐゴシック</vt:lpstr>
      <vt:lpstr>Humanst521 Lt BT</vt:lpstr>
      <vt:lpstr>Rubber Stamp LET</vt:lpstr>
      <vt:lpstr>Wingdings</vt:lpstr>
      <vt:lpstr>Lato Regular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Fiches apprenant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 Young</dc:creator>
  <cp:lastModifiedBy>FPE</cp:lastModifiedBy>
  <cp:revision>472</cp:revision>
  <dcterms:created xsi:type="dcterms:W3CDTF">2015-03-06T10:54:34Z</dcterms:created>
  <dcterms:modified xsi:type="dcterms:W3CDTF">2019-11-05T13:42:57Z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926A4257-4A38-4A28-A204-42692B1F4461</vt:lpwstr>
  </property>
  <property fmtid="{D5CDD505-2E9C-101B-9397-08002B2CF9AE}" pid="3" name="ArticulatePath">
    <vt:lpwstr>Ebola presentation</vt:lpwstr>
  </property>
</Properties>
</file>