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3"/>
  </p:notesMasterIdLst>
  <p:sldIdLst>
    <p:sldId id="279" r:id="rId2"/>
    <p:sldId id="293" r:id="rId3"/>
    <p:sldId id="310" r:id="rId4"/>
    <p:sldId id="311" r:id="rId5"/>
    <p:sldId id="297" r:id="rId6"/>
    <p:sldId id="317" r:id="rId7"/>
    <p:sldId id="302" r:id="rId8"/>
    <p:sldId id="312" r:id="rId9"/>
    <p:sldId id="284" r:id="rId10"/>
    <p:sldId id="307" r:id="rId11"/>
    <p:sldId id="318" r:id="rId12"/>
    <p:sldId id="319" r:id="rId13"/>
    <p:sldId id="320" r:id="rId14"/>
    <p:sldId id="321" r:id="rId15"/>
    <p:sldId id="322" r:id="rId16"/>
    <p:sldId id="323" r:id="rId17"/>
    <p:sldId id="324" r:id="rId18"/>
    <p:sldId id="314" r:id="rId19"/>
    <p:sldId id="325" r:id="rId20"/>
    <p:sldId id="277" r:id="rId21"/>
    <p:sldId id="278" r:id="rId22"/>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0000"/>
    <a:srgbClr val="A4D76B"/>
    <a:srgbClr val="009900"/>
    <a:srgbClr val="639A00"/>
    <a:srgbClr val="008EC0"/>
    <a:srgbClr val="456C00"/>
    <a:srgbClr val="CAF098"/>
    <a:srgbClr val="8AD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2" autoAdjust="0"/>
    <p:restoredTop sz="95859" autoAdjust="0"/>
  </p:normalViewPr>
  <p:slideViewPr>
    <p:cSldViewPr>
      <p:cViewPr>
        <p:scale>
          <a:sx n="78" d="100"/>
          <a:sy n="78" d="100"/>
        </p:scale>
        <p:origin x="2472" y="8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C107F38-757A-B549-99E9-BB32C0479D62}" type="datetimeFigureOut">
              <a:rPr lang="en-GB"/>
              <a:pPr>
                <a:defRPr/>
              </a:pPr>
              <a:t>05/11/2019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173D04D-ED15-D040-9F7E-2B2A3127793A}"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F093296-0003-3E4B-A232-85199793F4B3}" type="slidenum">
              <a:rPr lang="en-GB" altLang="x-none"/>
              <a:pPr/>
              <a:t>1</a:t>
            </a:fld>
            <a:endParaRPr lang="en-GB"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Imprimer et afficher au mur.</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9C55F82-DEE1-DC4E-97BF-67D06041E842}" type="slidenum">
              <a:rPr lang="en-GB" altLang="x-none"/>
              <a:pPr/>
              <a:t>11</a:t>
            </a:fld>
            <a:endParaRPr lang="en-GB"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Imprimer et afficher au mur.</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B0A8E83F-F8A4-8E45-B982-BACD0B928911}" type="slidenum">
              <a:rPr lang="en-GB" altLang="x-none"/>
              <a:pPr/>
              <a:t>12</a:t>
            </a:fld>
            <a:endParaRPr lang="en-GB"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Imprimer et afficher au mur.</a:t>
            </a:r>
          </a:p>
          <a:p>
            <a:pPr>
              <a:spcBef>
                <a:spcPct val="0"/>
              </a:spcBef>
            </a:pPr>
            <a:endParaRPr lang="en-GB" altLang="x-none"/>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B0F7164B-7C81-D74A-8094-05929EC8D4D0}" type="slidenum">
              <a:rPr lang="en-GB" altLang="x-none"/>
              <a:pPr/>
              <a:t>13</a:t>
            </a:fld>
            <a:endParaRPr lang="en-GB"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Imprimer et afficher au mur.</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BF31F4F-BBED-AE40-A808-9E2634E96159}" type="slidenum">
              <a:rPr lang="en-GB" altLang="x-none"/>
              <a:pPr/>
              <a:t>14</a:t>
            </a:fld>
            <a:endParaRPr lang="en-GB"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Imprimer et afficher au mur.</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6A367A9-8238-7149-B554-7468C33B63C4}" type="slidenum">
              <a:rPr lang="en-GB" altLang="x-none"/>
              <a:pPr/>
              <a:t>15</a:t>
            </a:fld>
            <a:endParaRPr lang="en-GB"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Imprimer et afficher au mur.</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B5F5755-316C-FF48-852D-21025E38BE33}" type="slidenum">
              <a:rPr lang="en-GB" altLang="x-none"/>
              <a:pPr/>
              <a:t>16</a:t>
            </a:fld>
            <a:endParaRPr lang="en-GB"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Imprimer et afficher au mur.</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C3DABE2-6FF8-154C-8FCE-FC51E57AB68F}" type="slidenum">
              <a:rPr lang="en-GB" altLang="x-none"/>
              <a:pPr/>
              <a:t>17</a:t>
            </a:fld>
            <a:endParaRPr lang="en-GB" alt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Les groupes d’apprenants notent le nom de chaque carte de preuve dans une case sur cette page, en fonction de ce qu’ils pensent de chacune de ces preuves.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2B2D0D5C-C058-C84A-BE05-D84FB28C1650}" type="slidenum">
              <a:rPr lang="en-GB" altLang="x-none"/>
              <a:pPr/>
              <a:t>18</a:t>
            </a:fld>
            <a:endParaRPr lang="en-GB" alt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5C7E854-400F-8347-8B5F-A19928140BFC}" type="slidenum">
              <a:rPr lang="en-GB" altLang="x-none"/>
              <a:pPr/>
              <a:t>19</a:t>
            </a:fld>
            <a:endParaRPr lang="en-GB" alt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054C802-4BA3-9F4F-94AD-107A8D67F5D7}" type="slidenum">
              <a:rPr lang="en-GB" altLang="x-none"/>
              <a:pPr/>
              <a:t>20</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Demander aux groupes de deux de formuler des hypothèses expliquant pourquoi la lune brille. Obtenir les réponses.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329493E4-BD8C-D548-B8DC-71317095D32B}" type="slidenum">
              <a:rPr lang="en-GB" altLang="x-none"/>
              <a:pPr/>
              <a:t>2</a:t>
            </a:fld>
            <a:endParaRPr lang="en-GB" altLang="x-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4C711C0-B7C1-254F-ACD2-0BFE9A5F576B}" type="slidenum">
              <a:rPr lang="en-GB" altLang="x-none"/>
              <a:pPr/>
              <a:t>21</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Faire remarquer que la couche de glace à la surface d’Encélade reflète 99% de la lumière du soleil qu’elle reçoit. C’est la raison pour laquelle elle brille.</a:t>
            </a:r>
          </a:p>
          <a:p>
            <a:pPr>
              <a:spcBef>
                <a:spcPct val="0"/>
              </a:spcBef>
            </a:pPr>
            <a:r>
              <a:rPr lang="en-GB" altLang="x-none"/>
              <a:t>Demander à quelle température est-ce que la glace fond sur terre (0°C), et demander aux apprenants de proposer où l’eau liquide pourrait se trouver sur Encelade.</a:t>
            </a:r>
          </a:p>
          <a:p>
            <a:pPr>
              <a:spcBef>
                <a:spcPct val="0"/>
              </a:spcBef>
            </a:pPr>
            <a:r>
              <a:rPr lang="en-GB" altLang="x-none"/>
              <a:t>Vérifier que les apprenants connaissent les différents arrangements de particules dans une substance à l’état solide et liquide.</a:t>
            </a:r>
          </a:p>
          <a:p>
            <a:pPr>
              <a:spcBef>
                <a:spcPct val="0"/>
              </a:spcBef>
            </a:pPr>
            <a:endParaRPr lang="en-GB" altLang="x-none"/>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E6F97B6-8B1B-DF40-8AD6-E714DB8138CB}" type="slidenum">
              <a:rPr lang="en-GB" altLang="x-none"/>
              <a:pPr/>
              <a:t>3</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Sur cette diapositive, il est question d’une théorie sur l’origine de la vie sur la Terre. Est-ce que des cheminées océaniques similaires peuvent exister sur Encelade? Cette lune pourrait-elle alors abriter une forme de vie extraterrestre?</a:t>
            </a:r>
          </a:p>
          <a:p>
            <a:pPr>
              <a:spcBef>
                <a:spcPct val="0"/>
              </a:spcBef>
            </a:pPr>
            <a:endParaRPr lang="en-GB" altLang="x-none"/>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8DF37F4A-F060-364C-9245-0BB6E18CC0A4}" type="slidenum">
              <a:rPr lang="en-GB" altLang="x-none"/>
              <a:pPr/>
              <a:t>4</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3E90F2D1-DA00-864C-9076-53C3B36F7648}" type="slidenum">
              <a:rPr lang="en-GB" altLang="x-none"/>
              <a:pPr/>
              <a:t>5</a:t>
            </a:fld>
            <a:endParaRPr lang="en-GB"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Expliquer aux apprenants que Cassini est une sonde spatiale automatique qui envoie chaque jour depuis 2004 un flux de données collectées par ses 12 instruments concernant le système Saturnien.</a:t>
            </a:r>
          </a:p>
          <a:p>
            <a:pPr>
              <a:spcBef>
                <a:spcPct val="0"/>
              </a:spcBef>
            </a:pPr>
            <a:r>
              <a:rPr lang="en-GB" altLang="x-none"/>
              <a:t>Cette diapositive donne deux conclusions que les scientifiques ont tirées de ces données.</a:t>
            </a:r>
          </a:p>
          <a:p>
            <a:pPr>
              <a:spcBef>
                <a:spcPct val="0"/>
              </a:spcBef>
            </a:pPr>
            <a:endParaRPr lang="en-GB" altLang="x-none"/>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854E170-A6C8-4C4F-9622-E96BFF74E677}" type="slidenum">
              <a:rPr lang="en-GB" altLang="x-none"/>
              <a:pPr/>
              <a:t>6</a:t>
            </a:fld>
            <a:endParaRPr lang="en-GB"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Les groupes d’apprenants passent en revue les cartes preuves affichées dans la salle (Fiche 1a à h) et décident si chaque preuve est forte ou faible pour étayer ou réfuter la conclusion selon laquelle il y aurait de l’eau chaude sur Encelade. Ils écrivent le titre de chaque carte preuve sur une case sur la diapositive Fiche 2.</a:t>
            </a:r>
          </a:p>
          <a:p>
            <a:pPr>
              <a:spcBef>
                <a:spcPct val="0"/>
              </a:spcBef>
            </a:pPr>
            <a:endParaRPr lang="en-GB" altLang="x-none"/>
          </a:p>
          <a:p>
            <a:pPr>
              <a:spcBef>
                <a:spcPct val="0"/>
              </a:spcBef>
            </a:pPr>
            <a:r>
              <a:rPr lang="en-GB" altLang="x-none"/>
              <a:t>Les réponses proposées sont : </a:t>
            </a:r>
          </a:p>
          <a:p>
            <a:pPr>
              <a:spcBef>
                <a:spcPct val="0"/>
              </a:spcBef>
            </a:pPr>
            <a:r>
              <a:rPr lang="en-GB" altLang="x-none"/>
              <a:t>Preuves pour étayer la conclusion : A, B, C, E, F, H</a:t>
            </a:r>
          </a:p>
          <a:p>
            <a:pPr>
              <a:spcBef>
                <a:spcPct val="0"/>
              </a:spcBef>
            </a:pPr>
            <a:r>
              <a:rPr lang="en-GB" altLang="x-none"/>
              <a:t>Preuves pour réfuter la conclusion : D, G </a:t>
            </a:r>
          </a:p>
          <a:p>
            <a:pPr>
              <a:spcBef>
                <a:spcPct val="0"/>
              </a:spcBef>
            </a:pPr>
            <a:endParaRPr lang="en-GB" altLang="x-none"/>
          </a:p>
          <a:p>
            <a:pPr>
              <a:spcBef>
                <a:spcPct val="0"/>
              </a:spcBef>
            </a:pPr>
            <a:r>
              <a:rPr lang="en-GB" altLang="x-none"/>
              <a:t>Les groupes d’apprenants passent ensuite à l’exercice 3 (7). Il n’y a pas de réponse juste ; les apprenants évaluent la pertinence des preuves par eux-mêmes. </a:t>
            </a:r>
          </a:p>
          <a:p>
            <a:pPr>
              <a:spcBef>
                <a:spcPct val="0"/>
              </a:spcBef>
            </a:pPr>
            <a:endParaRPr lang="en-GB" altLang="x-none"/>
          </a:p>
          <a:p>
            <a:pPr>
              <a:spcBef>
                <a:spcPct val="0"/>
              </a:spcBef>
            </a:pPr>
            <a:r>
              <a:rPr lang="en-GB" altLang="x-none"/>
              <a:t>Les apprenants individuellement passent à l’exercice 4 (7) pour permettre d’évaluer l’apprentissage individuel.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3005F98-7283-874C-8041-F93C1E972AD9}" type="slidenum">
              <a:rPr lang="en-GB" altLang="x-none"/>
              <a:pPr/>
              <a:t>7</a:t>
            </a:fld>
            <a:endParaRPr lang="en-GB"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Montrer (8). Les groupes d’apprenants, ou toute la classe, entament un débat afin de voir s’il vaut la peine d’envoyer une sonde spatiale supplémentaire sur Encelade afin de chercher des preuves de la présence de vie extraterrestre.</a:t>
            </a:r>
          </a:p>
          <a:p>
            <a:pPr>
              <a:spcBef>
                <a:spcPct val="0"/>
              </a:spcBef>
            </a:pPr>
            <a:endParaRPr lang="en-GB" altLang="x-none"/>
          </a:p>
          <a:p>
            <a:pPr>
              <a:spcBef>
                <a:spcPct val="0"/>
              </a:spcBef>
            </a:pPr>
            <a:r>
              <a:rPr lang="en-GB" altLang="x-none"/>
              <a:t>De nouvelles questions apparaîtront pendant la discussion, par exemple : </a:t>
            </a:r>
            <a:r>
              <a:rPr lang="en-GB" altLang="x-none" i="1"/>
              <a:t>Quels seraient les avantages de savoir s’il y a, ou non, de la vie sur Encelade ? Combien coûte l’expédition d’une sonde spatiale vers cette lune ? Combien de temps s’écoulerait entre la collecte des données de la sonde et la réponse des scientifiques à la question ?</a:t>
            </a:r>
            <a:endParaRPr lang="en-GB" altLang="x-none"/>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3F5C69EC-EA51-0047-BDB2-598C8D2277B1}" type="slidenum">
              <a:rPr lang="en-GB" altLang="x-none"/>
              <a:pPr/>
              <a:t>8</a:t>
            </a:fld>
            <a:endParaRPr lang="en-GB"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x-none"/>
          </a:p>
          <a:p>
            <a:pPr>
              <a:spcBef>
                <a:spcPct val="0"/>
              </a:spcBef>
            </a:pPr>
            <a:r>
              <a:rPr lang="en-GB" altLang="x-none"/>
              <a:t>Imprimer et afficher au mur.</a:t>
            </a:r>
          </a:p>
          <a:p>
            <a:pPr>
              <a:spcBef>
                <a:spcPct val="0"/>
              </a:spcBef>
            </a:pPr>
            <a:endParaRPr lang="en-GB" altLang="x-none"/>
          </a:p>
          <a:p>
            <a:pPr>
              <a:spcBef>
                <a:spcPct val="0"/>
              </a:spcBef>
            </a:pPr>
            <a:endParaRPr lang="en-GB" altLang="x-none"/>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552A4C9-F60D-184B-954A-021B829AB7D4}" type="slidenum">
              <a:rPr lang="en-GB" altLang="x-none"/>
              <a:pPr/>
              <a:t>10</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67D7DAD-B710-1241-A7FC-1DD3A437F367}"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01E5794-9D7C-7C4B-AAB1-2D1140545120}" type="slidenum">
              <a:rPr lang="en-GB" altLang="x-none"/>
              <a:pPr/>
              <a:t>‹#›</a:t>
            </a:fld>
            <a:endParaRPr lang="en-GB" altLang="x-none"/>
          </a:p>
        </p:txBody>
      </p:sp>
    </p:spTree>
    <p:extLst>
      <p:ext uri="{BB962C8B-B14F-4D97-AF65-F5344CB8AC3E}">
        <p14:creationId xmlns:p14="http://schemas.microsoft.com/office/powerpoint/2010/main" val="139027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B80659-FC72-C743-A25C-72BC714F650F}"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DF5B6D9-9AF9-254E-AE82-98F20128A221}" type="slidenum">
              <a:rPr lang="en-GB" altLang="x-none"/>
              <a:pPr/>
              <a:t>‹#›</a:t>
            </a:fld>
            <a:endParaRPr lang="en-GB" altLang="x-none"/>
          </a:p>
        </p:txBody>
      </p:sp>
    </p:spTree>
    <p:extLst>
      <p:ext uri="{BB962C8B-B14F-4D97-AF65-F5344CB8AC3E}">
        <p14:creationId xmlns:p14="http://schemas.microsoft.com/office/powerpoint/2010/main" val="24018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8EE649F-2F64-DE45-992D-D14BEB6073EF}"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307FB1D-4449-9848-BA89-A9A497003D38}" type="slidenum">
              <a:rPr lang="en-GB" altLang="x-none"/>
              <a:pPr/>
              <a:t>‹#›</a:t>
            </a:fld>
            <a:endParaRPr lang="en-GB" altLang="x-none"/>
          </a:p>
        </p:txBody>
      </p:sp>
    </p:spTree>
    <p:extLst>
      <p:ext uri="{BB962C8B-B14F-4D97-AF65-F5344CB8AC3E}">
        <p14:creationId xmlns:p14="http://schemas.microsoft.com/office/powerpoint/2010/main" val="1655017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5779294"/>
            <a:ext cx="306388" cy="1079500"/>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197600"/>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AFEE93EC-6113-774D-94C3-DBEFE4BCE5F3}"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1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rot="5400000">
            <a:off x="4394993" y="2129632"/>
            <a:ext cx="354013" cy="9144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6"/>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Fiches </a:t>
            </a:r>
            <a:r>
              <a:rPr lang="en-GB" sz="1600" dirty="0" err="1">
                <a:solidFill>
                  <a:schemeClr val="bg1"/>
                </a:solidFill>
                <a:latin typeface="Century Gothic" pitchFamily="34" charset="0"/>
                <a:ea typeface="+mn-ea"/>
                <a:cs typeface="+mn-cs"/>
              </a:rPr>
              <a:t>apprenants</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1503959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96C41495-64DA-4742-8E90-78274FD1D67E}"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53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CEF840F-D3D3-414D-818E-0D845FB3B902}"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CA9D725-788B-5844-AF5E-7E1696AC077E}" type="slidenum">
              <a:rPr lang="en-GB" altLang="x-none"/>
              <a:pPr/>
              <a:t>‹#›</a:t>
            </a:fld>
            <a:endParaRPr lang="en-GB" altLang="x-none"/>
          </a:p>
        </p:txBody>
      </p:sp>
    </p:spTree>
    <p:extLst>
      <p:ext uri="{BB962C8B-B14F-4D97-AF65-F5344CB8AC3E}">
        <p14:creationId xmlns:p14="http://schemas.microsoft.com/office/powerpoint/2010/main" val="174068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EFF884-7E4A-4846-B9CE-1D8FEEF636F1}"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FAFC522-AC65-3249-9C92-708F27440209}" type="slidenum">
              <a:rPr lang="en-GB" altLang="x-none"/>
              <a:pPr/>
              <a:t>‹#›</a:t>
            </a:fld>
            <a:endParaRPr lang="en-GB" altLang="x-none"/>
          </a:p>
        </p:txBody>
      </p:sp>
    </p:spTree>
    <p:extLst>
      <p:ext uri="{BB962C8B-B14F-4D97-AF65-F5344CB8AC3E}">
        <p14:creationId xmlns:p14="http://schemas.microsoft.com/office/powerpoint/2010/main" val="54248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27916E1-319D-B048-B72B-F372CC1695F6}"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2423B61-C2E7-4B4E-B88D-26BBDF02D983}" type="slidenum">
              <a:rPr lang="en-GB" altLang="x-none"/>
              <a:pPr/>
              <a:t>‹#›</a:t>
            </a:fld>
            <a:endParaRPr lang="en-GB" altLang="x-none"/>
          </a:p>
        </p:txBody>
      </p:sp>
    </p:spTree>
    <p:extLst>
      <p:ext uri="{BB962C8B-B14F-4D97-AF65-F5344CB8AC3E}">
        <p14:creationId xmlns:p14="http://schemas.microsoft.com/office/powerpoint/2010/main" val="146057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A0F02C2-C4CD-DC4E-8299-22CC976BF00B}" type="datetimeFigureOut">
              <a:rPr lang="en-GB"/>
              <a:pPr>
                <a:defRPr/>
              </a:pPr>
              <a:t>05/11/2019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A87EA526-A025-9C40-BCF2-4729F7E41A8D}" type="slidenum">
              <a:rPr lang="en-GB" altLang="x-none"/>
              <a:pPr/>
              <a:t>‹#›</a:t>
            </a:fld>
            <a:endParaRPr lang="en-GB" altLang="x-none"/>
          </a:p>
        </p:txBody>
      </p:sp>
    </p:spTree>
    <p:extLst>
      <p:ext uri="{BB962C8B-B14F-4D97-AF65-F5344CB8AC3E}">
        <p14:creationId xmlns:p14="http://schemas.microsoft.com/office/powerpoint/2010/main" val="212430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50C77EB-79C4-7441-BA59-09EC82DB5C29}" type="datetimeFigureOut">
              <a:rPr lang="en-GB"/>
              <a:pPr>
                <a:defRPr/>
              </a:pPr>
              <a:t>05/11/2019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9E316C6E-C263-634C-B218-D9B8373799A6}" type="slidenum">
              <a:rPr lang="en-GB" altLang="x-none"/>
              <a:pPr/>
              <a:t>‹#›</a:t>
            </a:fld>
            <a:endParaRPr lang="en-GB" altLang="x-none"/>
          </a:p>
        </p:txBody>
      </p:sp>
    </p:spTree>
    <p:extLst>
      <p:ext uri="{BB962C8B-B14F-4D97-AF65-F5344CB8AC3E}">
        <p14:creationId xmlns:p14="http://schemas.microsoft.com/office/powerpoint/2010/main" val="134877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29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A13304-F8F8-2342-89B8-CA2390AD282B}"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BB4D751-0E41-DD43-B8BD-8230C4989A4F}" type="slidenum">
              <a:rPr lang="en-GB" altLang="x-none"/>
              <a:pPr/>
              <a:t>‹#›</a:t>
            </a:fld>
            <a:endParaRPr lang="en-GB" altLang="x-none"/>
          </a:p>
        </p:txBody>
      </p:sp>
    </p:spTree>
    <p:extLst>
      <p:ext uri="{BB962C8B-B14F-4D97-AF65-F5344CB8AC3E}">
        <p14:creationId xmlns:p14="http://schemas.microsoft.com/office/powerpoint/2010/main" val="206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B98A01-4F83-3748-BEC2-2F72FE01909B}"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A741783-48A2-9B47-BBC8-EB9C6AEA728D}" type="slidenum">
              <a:rPr lang="en-GB" altLang="x-none"/>
              <a:pPr/>
              <a:t>‹#›</a:t>
            </a:fld>
            <a:endParaRPr lang="en-GB" altLang="x-none"/>
          </a:p>
        </p:txBody>
      </p:sp>
    </p:spTree>
    <p:extLst>
      <p:ext uri="{BB962C8B-B14F-4D97-AF65-F5344CB8AC3E}">
        <p14:creationId xmlns:p14="http://schemas.microsoft.com/office/powerpoint/2010/main" val="3250692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4F835B5-9110-524F-B7CA-20720F11C2DD}" type="datetimeFigureOut">
              <a:rPr lang="en-GB"/>
              <a:pPr>
                <a:defRPr/>
              </a:pPr>
              <a:t>05/11/2019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0B345A6-DF82-0546-A0F5-389813E70B07}"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7" r:id="rId7"/>
    <p:sldLayoutId id="2147483673" r:id="rId8"/>
    <p:sldLayoutId id="2147483674" r:id="rId9"/>
    <p:sldLayoutId id="2147483675" r:id="rId10"/>
    <p:sldLayoutId id="2147483676" r:id="rId11"/>
    <p:sldLayoutId id="2147483678" r:id="rId12"/>
    <p:sldLayoutId id="2147483679" r:id="rId13"/>
    <p:sldLayoutId id="2147483680" r:id="rId14"/>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9.png"/><Relationship Id="rId5"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5.jpe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png"/><Relationship Id="rId1" Type="http://schemas.openxmlformats.org/officeDocument/2006/relationships/tags" Target="../tags/tag6.x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6.png"/><Relationship Id="rId5" Type="http://schemas.openxmlformats.org/officeDocument/2006/relationships/image" Target="../media/image2.png"/><Relationship Id="rId1" Type="http://schemas.openxmlformats.org/officeDocument/2006/relationships/tags" Target="../tags/tag7.x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emf"/><Relationship Id="rId16" Type="http://schemas.openxmlformats.org/officeDocument/2006/relationships/image" Target="../media/image38.emf"/><Relationship Id="rId17" Type="http://schemas.openxmlformats.org/officeDocument/2006/relationships/image" Target="../media/image39.png"/><Relationship Id="rId18" Type="http://schemas.openxmlformats.org/officeDocument/2006/relationships/image" Target="../media/image40.png"/><Relationship Id="rId1" Type="http://schemas.openxmlformats.org/officeDocument/2006/relationships/tags" Target="../tags/tag8.xml"/><Relationship Id="rId2" Type="http://schemas.openxmlformats.org/officeDocument/2006/relationships/slideLayout" Target="../slideLayouts/slideLayout7.xml"/><Relationship Id="rId3" Type="http://schemas.openxmlformats.org/officeDocument/2006/relationships/notesSlide" Target="../notesSlides/notesSlide20.xml"/><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slide" Target="slide9.xml"/><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slide" Target="slide9.xml"/><Relationship Id="rId6"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slide" Target="slide20.xml"/><Relationship Id="rId1" Type="http://schemas.openxmlformats.org/officeDocument/2006/relationships/tags" Target="../tags/tag5.x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825"/>
            <a:ext cx="9142413" cy="10668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147" name="TextBox 1"/>
          <p:cNvSpPr txBox="1">
            <a:spLocks noChangeArrowheads="1"/>
          </p:cNvSpPr>
          <p:nvPr/>
        </p:nvSpPr>
        <p:spPr bwMode="auto">
          <a:xfrm>
            <a:off x="0" y="335915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La vie sur Encelade ?</a:t>
            </a:r>
          </a:p>
        </p:txBody>
      </p:sp>
      <p:pic>
        <p:nvPicPr>
          <p:cNvPr id="6148"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43000" y="2587625"/>
            <a:ext cx="7010400" cy="307975"/>
          </a:xfrm>
          <a:prstGeom prst="rect">
            <a:avLst/>
          </a:prstGeom>
        </p:spPr>
        <p:txBody>
          <a:bodyPr>
            <a:spAutoFit/>
          </a:bodyPr>
          <a:lstStyle/>
          <a:p>
            <a:pPr fontAlgn="auto">
              <a:spcBef>
                <a:spcPts val="0"/>
              </a:spcBef>
              <a:spcAft>
                <a:spcPts val="0"/>
              </a:spcAft>
              <a:defRPr/>
            </a:pPr>
            <a:r>
              <a:rPr lang="fr-FR" sz="14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nouvelles générations à s’impliquer dans les enjeux des sciences</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apod.nasa.gov/apod/image/0606/EnceladusCARROLL_f.jpg"/>
          <p:cNvPicPr>
            <a:picLocks noChangeAspect="1" noChangeArrowheads="1"/>
          </p:cNvPicPr>
          <p:nvPr/>
        </p:nvPicPr>
        <p:blipFill>
          <a:blip r:embed="rId3" cstate="print"/>
          <a:srcRect/>
          <a:stretch>
            <a:fillRect/>
          </a:stretch>
        </p:blipFill>
        <p:spPr bwMode="auto">
          <a:xfrm>
            <a:off x="5029200" y="990600"/>
            <a:ext cx="4117964" cy="4948043"/>
          </a:xfrm>
          <a:prstGeom prst="ellipse">
            <a:avLst/>
          </a:prstGeom>
          <a:ln>
            <a:noFill/>
          </a:ln>
          <a:effectLst>
            <a:softEdge rad="112500"/>
          </a:effectLst>
        </p:spPr>
      </p:pic>
      <p:sp>
        <p:nvSpPr>
          <p:cNvPr id="5" name="TextBox 4"/>
          <p:cNvSpPr txBox="1"/>
          <p:nvPr/>
        </p:nvSpPr>
        <p:spPr>
          <a:xfrm>
            <a:off x="6350" y="106363"/>
            <a:ext cx="9144000" cy="646112"/>
          </a:xfrm>
          <a:prstGeom prst="rect">
            <a:avLst/>
          </a:prstGeom>
          <a:noFill/>
        </p:spPr>
        <p:txBody>
          <a:bodyPr>
            <a:spAutoFit/>
          </a:bodyPr>
          <a:lstStyle/>
          <a:p>
            <a:pPr algn="ctr" fontAlgn="auto">
              <a:spcBef>
                <a:spcPts val="0"/>
              </a:spcBef>
              <a:spcAft>
                <a:spcPts val="0"/>
              </a:spcAft>
              <a:defRPr/>
            </a:pPr>
            <a:r>
              <a:rPr lang="en-GB" sz="3200">
                <a:solidFill>
                  <a:schemeClr val="accent6">
                    <a:lumMod val="75000"/>
                  </a:schemeClr>
                </a:solidFill>
                <a:latin typeface="Century Gothic" pitchFamily="34" charset="0"/>
                <a:ea typeface="+mj-ea"/>
                <a:cs typeface="+mj-cs"/>
              </a:rPr>
              <a:t>Carte de preuve </a:t>
            </a:r>
            <a:r>
              <a:rPr lang="en-GB" sz="3600" b="1" dirty="0">
                <a:solidFill>
                  <a:schemeClr val="accent6">
                    <a:lumMod val="75000"/>
                  </a:schemeClr>
                </a:solidFill>
                <a:latin typeface="Century Gothic" pitchFamily="34" charset="0"/>
                <a:ea typeface="+mj-ea"/>
                <a:cs typeface="+mj-cs"/>
              </a:rPr>
              <a:t>A</a:t>
            </a:r>
            <a:endParaRPr lang="en-GB" sz="3600" b="1" dirty="0">
              <a:solidFill>
                <a:schemeClr val="accent6">
                  <a:lumMod val="75000"/>
                </a:schemeClr>
              </a:solidFill>
              <a:latin typeface="Century Gothic" pitchFamily="34" charset="0"/>
              <a:ea typeface="+mj-ea"/>
              <a:cs typeface="+mj-cs"/>
            </a:endParaRPr>
          </a:p>
        </p:txBody>
      </p:sp>
      <p:grpSp>
        <p:nvGrpSpPr>
          <p:cNvPr id="15364" name="Group 9"/>
          <p:cNvGrpSpPr>
            <a:grpSpLocks/>
          </p:cNvGrpSpPr>
          <p:nvPr/>
        </p:nvGrpSpPr>
        <p:grpSpPr bwMode="auto">
          <a:xfrm>
            <a:off x="7813675" y="0"/>
            <a:ext cx="1295400" cy="641350"/>
            <a:chOff x="7813154" y="0"/>
            <a:chExt cx="1296144" cy="641606"/>
          </a:xfrm>
        </p:grpSpPr>
        <p:sp>
          <p:nvSpPr>
            <p:cNvPr id="15376" name="TextBox 6"/>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Fiche1a</a:t>
              </a:r>
            </a:p>
          </p:txBody>
        </p:sp>
        <p:pic>
          <p:nvPicPr>
            <p:cNvPr id="15377" name="Picture 7"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5" name="TextBox 33"/>
          <p:cNvSpPr txBox="1">
            <a:spLocks noChangeArrowheads="1"/>
          </p:cNvSpPr>
          <p:nvPr/>
        </p:nvSpPr>
        <p:spPr bwMode="auto">
          <a:xfrm>
            <a:off x="468313" y="1341438"/>
            <a:ext cx="2159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Cassini a détecté plus de 100  geysers qui s‘échappent de failles à la surface d’Encelade.</a:t>
            </a:r>
          </a:p>
        </p:txBody>
      </p:sp>
      <p:sp>
        <p:nvSpPr>
          <p:cNvPr id="15366" name="TextBox 35"/>
          <p:cNvSpPr txBox="1">
            <a:spLocks noChangeArrowheads="1"/>
          </p:cNvSpPr>
          <p:nvPr/>
        </p:nvSpPr>
        <p:spPr bwMode="auto">
          <a:xfrm>
            <a:off x="3779838" y="692150"/>
            <a:ext cx="172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2400" b="1">
                <a:latin typeface="Century Gothic" charset="0"/>
              </a:rPr>
              <a:t>Geysers</a:t>
            </a:r>
          </a:p>
        </p:txBody>
      </p:sp>
      <p:sp>
        <p:nvSpPr>
          <p:cNvPr id="15367" name="TextBox 23"/>
          <p:cNvSpPr txBox="1">
            <a:spLocks noChangeArrowheads="1"/>
          </p:cNvSpPr>
          <p:nvPr/>
        </p:nvSpPr>
        <p:spPr bwMode="auto">
          <a:xfrm>
            <a:off x="3146425" y="3160713"/>
            <a:ext cx="16557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Certains scientifiques pensent que la source dont l’eau de ces geysers provient serait un </a:t>
            </a:r>
            <a:r>
              <a:rPr lang="en-GB" altLang="x-none" b="1">
                <a:latin typeface="Century Gothic" charset="0"/>
              </a:rPr>
              <a:t>océan d’eau liquide souterrain </a:t>
            </a:r>
          </a:p>
        </p:txBody>
      </p:sp>
      <p:grpSp>
        <p:nvGrpSpPr>
          <p:cNvPr id="15368" name="Group 15"/>
          <p:cNvGrpSpPr>
            <a:grpSpLocks/>
          </p:cNvGrpSpPr>
          <p:nvPr/>
        </p:nvGrpSpPr>
        <p:grpSpPr bwMode="auto">
          <a:xfrm>
            <a:off x="-71438" y="3213100"/>
            <a:ext cx="3203576" cy="3311525"/>
            <a:chOff x="-72007" y="3212976"/>
            <a:chExt cx="3203847" cy="3312368"/>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t="12453" r="2965"/>
            <a:stretch>
              <a:fillRect/>
            </a:stretch>
          </p:blipFill>
          <p:spPr bwMode="auto">
            <a:xfrm>
              <a:off x="-72007" y="3212976"/>
              <a:ext cx="3203847" cy="3312368"/>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Box 11"/>
            <p:cNvSpPr txBox="1">
              <a:spLocks noChangeArrowheads="1"/>
            </p:cNvSpPr>
            <p:nvPr/>
          </p:nvSpPr>
          <p:spPr bwMode="auto">
            <a:xfrm>
              <a:off x="1907704" y="3284984"/>
              <a:ext cx="12241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solidFill>
                    <a:schemeClr val="bg1"/>
                  </a:solidFill>
                </a:rPr>
                <a:t>Vapeur d’eau et petits cristaux de glace</a:t>
              </a:r>
            </a:p>
          </p:txBody>
        </p:sp>
        <p:sp>
          <p:nvSpPr>
            <p:cNvPr id="15374" name="TextBox 13"/>
            <p:cNvSpPr txBox="1">
              <a:spLocks noChangeArrowheads="1"/>
            </p:cNvSpPr>
            <p:nvPr/>
          </p:nvSpPr>
          <p:spPr bwMode="auto">
            <a:xfrm>
              <a:off x="179512" y="4941168"/>
              <a:ext cx="9361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200" b="1">
                  <a:solidFill>
                    <a:srgbClr val="0070C0"/>
                  </a:solidFill>
                </a:rPr>
                <a:t>GLACE</a:t>
              </a:r>
            </a:p>
          </p:txBody>
        </p:sp>
        <p:sp>
          <p:nvSpPr>
            <p:cNvPr id="15375" name="TextBox 14"/>
            <p:cNvSpPr txBox="1">
              <a:spLocks noChangeArrowheads="1"/>
            </p:cNvSpPr>
            <p:nvPr/>
          </p:nvSpPr>
          <p:spPr bwMode="auto">
            <a:xfrm>
              <a:off x="1910024" y="4932169"/>
              <a:ext cx="9337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200" b="1">
                  <a:solidFill>
                    <a:srgbClr val="0070C0"/>
                  </a:solidFill>
                </a:rPr>
                <a:t>GLACE</a:t>
              </a:r>
            </a:p>
          </p:txBody>
        </p:sp>
      </p:grpSp>
      <p:sp>
        <p:nvSpPr>
          <p:cNvPr id="15369" name="TextBox 16"/>
          <p:cNvSpPr txBox="1">
            <a:spLocks noChangeArrowheads="1"/>
          </p:cNvSpPr>
          <p:nvPr/>
        </p:nvSpPr>
        <p:spPr bwMode="auto">
          <a:xfrm>
            <a:off x="2555875" y="1341438"/>
            <a:ext cx="2520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pPr>
            <a:r>
              <a:rPr lang="en-GB" altLang="x-none">
                <a:latin typeface="Century Gothic" charset="0"/>
              </a:rPr>
              <a:t>Les geysers éjectent 200 kg d’eau par seconde sous forme de vapeur d’eau et de petits cristaux de glace.</a:t>
            </a:r>
          </a:p>
        </p:txBody>
      </p:sp>
      <p:cxnSp>
        <p:nvCxnSpPr>
          <p:cNvPr id="18" name="Straight Connector 17"/>
          <p:cNvCxnSpPr/>
          <p:nvPr/>
        </p:nvCxnSpPr>
        <p:spPr>
          <a:xfrm>
            <a:off x="2555875" y="1412875"/>
            <a:ext cx="0" cy="158432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8313" y="1412875"/>
            <a:ext cx="0" cy="158432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1"/>
          <p:cNvSpPr txBox="1">
            <a:spLocks noChangeArrowheads="1"/>
          </p:cNvSpPr>
          <p:nvPr/>
        </p:nvSpPr>
        <p:spPr bwMode="auto">
          <a:xfrm>
            <a:off x="990600" y="3844925"/>
            <a:ext cx="49688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Mais c’est différent pour l’eau . A 0°C, les particules sont plus étroitement groupées dans l’eau liquide. Cela signifie que l’eau liquide a une densité plus élevée que la glace</a:t>
            </a:r>
            <a:r>
              <a:rPr lang="en-GB" altLang="x-none">
                <a:latin typeface="Century Gothic" charset="0"/>
              </a:rPr>
              <a:t>.</a:t>
            </a:r>
          </a:p>
        </p:txBody>
      </p:sp>
      <p:cxnSp>
        <p:nvCxnSpPr>
          <p:cNvPr id="28" name="Elbow Connector 27"/>
          <p:cNvCxnSpPr/>
          <p:nvPr/>
        </p:nvCxnSpPr>
        <p:spPr>
          <a:xfrm>
            <a:off x="838200" y="3886200"/>
            <a:ext cx="4986338" cy="1131888"/>
          </a:xfrm>
          <a:prstGeom prst="bentConnector3">
            <a:avLst>
              <a:gd name="adj1" fmla="val 307"/>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161925" y="2008188"/>
            <a:ext cx="4410075" cy="1133475"/>
          </a:xfrm>
          <a:prstGeom prst="bentConnector3">
            <a:avLst>
              <a:gd name="adj1" fmla="val 124"/>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389" name="Group 9"/>
          <p:cNvGrpSpPr>
            <a:grpSpLocks/>
          </p:cNvGrpSpPr>
          <p:nvPr/>
        </p:nvGrpSpPr>
        <p:grpSpPr bwMode="auto">
          <a:xfrm>
            <a:off x="7813675" y="0"/>
            <a:ext cx="1295400" cy="641350"/>
            <a:chOff x="7813154" y="0"/>
            <a:chExt cx="1296144" cy="641606"/>
          </a:xfrm>
        </p:grpSpPr>
        <p:sp>
          <p:nvSpPr>
            <p:cNvPr id="16402" name="TextBox 6"/>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Fiche1b</a:t>
              </a:r>
            </a:p>
          </p:txBody>
        </p:sp>
        <p:pic>
          <p:nvPicPr>
            <p:cNvPr id="16403" name="Picture 7" descr="Student shee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0" name="TextBox 34"/>
          <p:cNvSpPr txBox="1">
            <a:spLocks noChangeArrowheads="1"/>
          </p:cNvSpPr>
          <p:nvPr/>
        </p:nvSpPr>
        <p:spPr bwMode="auto">
          <a:xfrm>
            <a:off x="173038" y="1571625"/>
            <a:ext cx="39608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La plupart des substances ont une densité plus élevée à l’état solide qu’à l’état liquide. Cela s’explique par le fait que les particules sont plus étroitement groupées dans la substance solide.</a:t>
            </a:r>
          </a:p>
        </p:txBody>
      </p:sp>
      <p:sp>
        <p:nvSpPr>
          <p:cNvPr id="16391" name="TextBox 46"/>
          <p:cNvSpPr txBox="1">
            <a:spLocks noChangeArrowheads="1"/>
          </p:cNvSpPr>
          <p:nvPr/>
        </p:nvSpPr>
        <p:spPr bwMode="auto">
          <a:xfrm>
            <a:off x="1479550" y="806450"/>
            <a:ext cx="3097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2400" b="1">
                <a:latin typeface="Century Gothic" charset="0"/>
              </a:rPr>
              <a:t>Solide et liquide</a:t>
            </a:r>
          </a:p>
        </p:txBody>
      </p:sp>
      <p:sp>
        <p:nvSpPr>
          <p:cNvPr id="16392" name="TextBox 47"/>
          <p:cNvSpPr txBox="1">
            <a:spLocks noChangeArrowheads="1"/>
          </p:cNvSpPr>
          <p:nvPr/>
        </p:nvSpPr>
        <p:spPr bwMode="auto">
          <a:xfrm>
            <a:off x="5003800" y="5375275"/>
            <a:ext cx="16557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Particules dans </a:t>
            </a:r>
            <a:r>
              <a:rPr lang="en-GB" altLang="x-none" b="1">
                <a:latin typeface="Century Gothic" charset="0"/>
              </a:rPr>
              <a:t>l’eau liquide</a:t>
            </a:r>
          </a:p>
        </p:txBody>
      </p:sp>
      <p:sp>
        <p:nvSpPr>
          <p:cNvPr id="16393" name="TextBox 48"/>
          <p:cNvSpPr txBox="1">
            <a:spLocks noChangeArrowheads="1"/>
          </p:cNvSpPr>
          <p:nvPr/>
        </p:nvSpPr>
        <p:spPr bwMode="auto">
          <a:xfrm>
            <a:off x="6975475" y="1268413"/>
            <a:ext cx="201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Particules dans</a:t>
            </a:r>
            <a:br>
              <a:rPr lang="en-GB" altLang="x-none">
                <a:latin typeface="Century Gothic" charset="0"/>
              </a:rPr>
            </a:br>
            <a:r>
              <a:rPr lang="en-GB" altLang="x-none" b="1">
                <a:latin typeface="Century Gothic" charset="0"/>
              </a:rPr>
              <a:t>l’eau solide </a:t>
            </a:r>
            <a:r>
              <a:rPr lang="en-GB" altLang="x-none">
                <a:latin typeface="Century Gothic" charset="0"/>
              </a:rPr>
              <a:t>(glace)</a:t>
            </a:r>
          </a:p>
        </p:txBody>
      </p:sp>
      <p:grpSp>
        <p:nvGrpSpPr>
          <p:cNvPr id="16394" name="Group 30"/>
          <p:cNvGrpSpPr>
            <a:grpSpLocks/>
          </p:cNvGrpSpPr>
          <p:nvPr/>
        </p:nvGrpSpPr>
        <p:grpSpPr bwMode="auto">
          <a:xfrm>
            <a:off x="320675" y="5373688"/>
            <a:ext cx="4183063" cy="792162"/>
            <a:chOff x="320308" y="5157192"/>
            <a:chExt cx="4182904" cy="792088"/>
          </a:xfrm>
        </p:grpSpPr>
        <p:sp>
          <p:nvSpPr>
            <p:cNvPr id="15" name="Rectangle 14"/>
            <p:cNvSpPr/>
            <p:nvPr/>
          </p:nvSpPr>
          <p:spPr>
            <a:xfrm>
              <a:off x="395536" y="5157192"/>
              <a:ext cx="4032448" cy="792088"/>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01" name="TextBox 12"/>
            <p:cNvSpPr txBox="1">
              <a:spLocks noChangeArrowheads="1"/>
            </p:cNvSpPr>
            <p:nvPr/>
          </p:nvSpPr>
          <p:spPr bwMode="auto">
            <a:xfrm>
              <a:off x="320308" y="5229199"/>
              <a:ext cx="4182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a:solidFill>
                    <a:schemeClr val="bg1"/>
                  </a:solidFill>
                  <a:latin typeface="Century Gothic" charset="0"/>
                </a:rPr>
                <a:t>Donc, l’eau liquide sur Encelade se trouve probablement </a:t>
              </a:r>
              <a:r>
                <a:rPr lang="en-GB" altLang="x-none" b="1">
                  <a:solidFill>
                    <a:schemeClr val="bg1"/>
                  </a:solidFill>
                  <a:latin typeface="Century Gothic" charset="0"/>
                </a:rPr>
                <a:t>sous la glace.</a:t>
              </a:r>
            </a:p>
          </p:txBody>
        </p:sp>
      </p:grpSp>
      <p:sp>
        <p:nvSpPr>
          <p:cNvPr id="14" name="TextBox 13"/>
          <p:cNvSpPr txBox="1"/>
          <p:nvPr/>
        </p:nvSpPr>
        <p:spPr>
          <a:xfrm>
            <a:off x="0" y="107950"/>
            <a:ext cx="9144000" cy="646113"/>
          </a:xfrm>
          <a:prstGeom prst="rect">
            <a:avLst/>
          </a:prstGeom>
          <a:noFill/>
        </p:spPr>
        <p:txBody>
          <a:bodyPr>
            <a:spAutoFit/>
          </a:bodyPr>
          <a:lstStyle/>
          <a:p>
            <a:pPr algn="ctr" fontAlgn="auto">
              <a:spcBef>
                <a:spcPts val="0"/>
              </a:spcBef>
              <a:spcAft>
                <a:spcPts val="0"/>
              </a:spcAft>
              <a:defRPr/>
            </a:pPr>
            <a:r>
              <a:rPr lang="en-GB" sz="3200">
                <a:solidFill>
                  <a:schemeClr val="accent6">
                    <a:lumMod val="75000"/>
                  </a:schemeClr>
                </a:solidFill>
                <a:latin typeface="Century Gothic" pitchFamily="34" charset="0"/>
                <a:ea typeface="+mj-ea"/>
                <a:cs typeface="+mj-cs"/>
              </a:rPr>
              <a:t>Carte de preuve </a:t>
            </a:r>
            <a:r>
              <a:rPr lang="en-GB" sz="3600" b="1" dirty="0">
                <a:solidFill>
                  <a:schemeClr val="accent6">
                    <a:lumMod val="75000"/>
                  </a:schemeClr>
                </a:solidFill>
                <a:latin typeface="Century Gothic" pitchFamily="34" charset="0"/>
                <a:ea typeface="+mj-ea"/>
                <a:cs typeface="+mj-cs"/>
              </a:rPr>
              <a:t>B</a:t>
            </a:r>
            <a:endParaRPr lang="en-GB" sz="3600" b="1" dirty="0">
              <a:solidFill>
                <a:schemeClr val="accent6">
                  <a:lumMod val="75000"/>
                </a:schemeClr>
              </a:solidFill>
              <a:latin typeface="Century Gothic" pitchFamily="34" charset="0"/>
              <a:ea typeface="+mj-ea"/>
              <a:cs typeface="+mj-cs"/>
            </a:endParaRPr>
          </a:p>
        </p:txBody>
      </p:sp>
      <p:pic>
        <p:nvPicPr>
          <p:cNvPr id="16" name="Picture 15" descr="particles in ic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935038"/>
            <a:ext cx="2930525" cy="29511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articles in liquid wat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38314">
            <a:off x="6026150" y="3375025"/>
            <a:ext cx="2778125" cy="295910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Elbow Connector 27"/>
          <p:cNvCxnSpPr/>
          <p:nvPr/>
        </p:nvCxnSpPr>
        <p:spPr>
          <a:xfrm>
            <a:off x="539750" y="3079750"/>
            <a:ext cx="5111750" cy="1403350"/>
          </a:xfrm>
          <a:prstGeom prst="bentConnector3">
            <a:avLst>
              <a:gd name="adj1" fmla="val 256"/>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8434" name="Picture 2" descr="http://upload.wikimedia.org/wikipedia/commons/thumb/0/01/PIA18071-SaturnMoonEnceladus-WaterOcean-20140403.jpg/800px-PIA18071-SaturnMoonEnceladus-WaterOcean-20140403.jpg"/>
          <p:cNvPicPr>
            <a:picLocks noChangeAspect="1" noChangeArrowheads="1"/>
          </p:cNvPicPr>
          <p:nvPr/>
        </p:nvPicPr>
        <p:blipFill>
          <a:blip r:embed="rId3" cstate="print"/>
          <a:srcRect/>
          <a:stretch>
            <a:fillRect/>
          </a:stretch>
        </p:blipFill>
        <p:spPr bwMode="auto">
          <a:xfrm>
            <a:off x="5454098" y="908720"/>
            <a:ext cx="3528391"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7412" name="Group 9"/>
          <p:cNvGrpSpPr>
            <a:grpSpLocks/>
          </p:cNvGrpSpPr>
          <p:nvPr/>
        </p:nvGrpSpPr>
        <p:grpSpPr bwMode="auto">
          <a:xfrm>
            <a:off x="7813675" y="0"/>
            <a:ext cx="1295400" cy="641350"/>
            <a:chOff x="7813154" y="0"/>
            <a:chExt cx="1296144" cy="641606"/>
          </a:xfrm>
        </p:grpSpPr>
        <p:sp>
          <p:nvSpPr>
            <p:cNvPr id="17428" name="TextBox 6"/>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Fiche1c</a:t>
              </a:r>
            </a:p>
          </p:txBody>
        </p:sp>
        <p:pic>
          <p:nvPicPr>
            <p:cNvPr id="17429" name="Picture 7"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32"/>
          <p:cNvSpPr txBox="1">
            <a:spLocks noChangeArrowheads="1"/>
          </p:cNvSpPr>
          <p:nvPr/>
        </p:nvSpPr>
        <p:spPr bwMode="auto">
          <a:xfrm>
            <a:off x="233363" y="1195388"/>
            <a:ext cx="49688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Lorsque Cassini a survolé Encelade, sa trajectoire a changé. Les scientifiques ont suivi ce changement de direction, et ont affirmé qu’il était causé par le champ de gravitation d’Encélade.</a:t>
            </a:r>
          </a:p>
        </p:txBody>
      </p:sp>
      <p:sp>
        <p:nvSpPr>
          <p:cNvPr id="17414" name="TextBox 36"/>
          <p:cNvSpPr txBox="1">
            <a:spLocks noChangeArrowheads="1"/>
          </p:cNvSpPr>
          <p:nvPr/>
        </p:nvSpPr>
        <p:spPr bwMode="auto">
          <a:xfrm>
            <a:off x="3924300" y="836613"/>
            <a:ext cx="1439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2400" b="1">
                <a:latin typeface="Century Gothic" charset="0"/>
              </a:rPr>
              <a:t>Gravité</a:t>
            </a:r>
          </a:p>
        </p:txBody>
      </p:sp>
      <p:cxnSp>
        <p:nvCxnSpPr>
          <p:cNvPr id="10" name="Straight Connector 9"/>
          <p:cNvCxnSpPr>
            <a:endCxn id="17416" idx="0"/>
          </p:cNvCxnSpPr>
          <p:nvPr/>
        </p:nvCxnSpPr>
        <p:spPr>
          <a:xfrm flipH="1">
            <a:off x="7127875" y="3573463"/>
            <a:ext cx="252413" cy="15113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416" name="TextBox 10"/>
          <p:cNvSpPr txBox="1">
            <a:spLocks noChangeArrowheads="1"/>
          </p:cNvSpPr>
          <p:nvPr/>
        </p:nvSpPr>
        <p:spPr bwMode="auto">
          <a:xfrm>
            <a:off x="6372225" y="5084763"/>
            <a:ext cx="1512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eau liquide</a:t>
            </a:r>
          </a:p>
        </p:txBody>
      </p:sp>
      <p:cxnSp>
        <p:nvCxnSpPr>
          <p:cNvPr id="12" name="Straight Connector 11"/>
          <p:cNvCxnSpPr>
            <a:endCxn id="17419" idx="0"/>
          </p:cNvCxnSpPr>
          <p:nvPr/>
        </p:nvCxnSpPr>
        <p:spPr>
          <a:xfrm>
            <a:off x="7524750" y="2565400"/>
            <a:ext cx="746125" cy="316706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7420" idx="0"/>
          </p:cNvCxnSpPr>
          <p:nvPr/>
        </p:nvCxnSpPr>
        <p:spPr>
          <a:xfrm flipH="1">
            <a:off x="5832475" y="3068638"/>
            <a:ext cx="827088" cy="252095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419" name="TextBox 15"/>
          <p:cNvSpPr txBox="1">
            <a:spLocks noChangeArrowheads="1"/>
          </p:cNvSpPr>
          <p:nvPr/>
        </p:nvSpPr>
        <p:spPr bwMode="auto">
          <a:xfrm>
            <a:off x="7218363" y="5732463"/>
            <a:ext cx="2106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noyau rocheux</a:t>
            </a:r>
          </a:p>
        </p:txBody>
      </p:sp>
      <p:sp>
        <p:nvSpPr>
          <p:cNvPr id="17420" name="TextBox 16"/>
          <p:cNvSpPr txBox="1">
            <a:spLocks noChangeArrowheads="1"/>
          </p:cNvSpPr>
          <p:nvPr/>
        </p:nvSpPr>
        <p:spPr bwMode="auto">
          <a:xfrm>
            <a:off x="5364163" y="5589588"/>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glace</a:t>
            </a:r>
          </a:p>
        </p:txBody>
      </p:sp>
      <p:sp>
        <p:nvSpPr>
          <p:cNvPr id="15" name="TextBox 14"/>
          <p:cNvSpPr txBox="1"/>
          <p:nvPr/>
        </p:nvSpPr>
        <p:spPr>
          <a:xfrm>
            <a:off x="0" y="107950"/>
            <a:ext cx="9144000" cy="646113"/>
          </a:xfrm>
          <a:prstGeom prst="rect">
            <a:avLst/>
          </a:prstGeom>
          <a:noFill/>
        </p:spPr>
        <p:txBody>
          <a:bodyPr>
            <a:spAutoFit/>
          </a:bodyPr>
          <a:lstStyle/>
          <a:p>
            <a:pPr algn="ctr" fontAlgn="auto">
              <a:spcBef>
                <a:spcPts val="0"/>
              </a:spcBef>
              <a:spcAft>
                <a:spcPts val="0"/>
              </a:spcAft>
              <a:defRPr/>
            </a:pPr>
            <a:r>
              <a:rPr lang="en-GB" sz="3200">
                <a:solidFill>
                  <a:schemeClr val="accent6">
                    <a:lumMod val="75000"/>
                  </a:schemeClr>
                </a:solidFill>
                <a:latin typeface="Century Gothic" pitchFamily="34" charset="0"/>
                <a:ea typeface="+mj-ea"/>
                <a:cs typeface="+mj-cs"/>
              </a:rPr>
              <a:t>Carte de preuve </a:t>
            </a:r>
            <a:r>
              <a:rPr lang="en-GB" sz="3600" b="1" dirty="0">
                <a:solidFill>
                  <a:schemeClr val="accent6">
                    <a:lumMod val="75000"/>
                  </a:schemeClr>
                </a:solidFill>
                <a:latin typeface="Century Gothic" pitchFamily="34" charset="0"/>
                <a:ea typeface="+mj-ea"/>
                <a:cs typeface="+mj-cs"/>
              </a:rPr>
              <a:t>C</a:t>
            </a:r>
            <a:endParaRPr lang="en-GB" sz="3600" b="1" dirty="0">
              <a:solidFill>
                <a:schemeClr val="accent6">
                  <a:lumMod val="75000"/>
                </a:schemeClr>
              </a:solidFill>
              <a:latin typeface="Century Gothic" pitchFamily="34" charset="0"/>
              <a:ea typeface="+mj-ea"/>
              <a:cs typeface="+mj-cs"/>
            </a:endParaRPr>
          </a:p>
        </p:txBody>
      </p:sp>
      <p:sp>
        <p:nvSpPr>
          <p:cNvPr id="31" name="Rectangle 30"/>
          <p:cNvSpPr/>
          <p:nvPr/>
        </p:nvSpPr>
        <p:spPr>
          <a:xfrm>
            <a:off x="179512" y="4797152"/>
            <a:ext cx="5154886" cy="1440160"/>
          </a:xfrm>
          <a:prstGeom prst="rect">
            <a:avLst/>
          </a:prstGeom>
          <a:solidFill>
            <a:srgbClr val="009900"/>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7425" name="TextBox 19"/>
          <p:cNvSpPr txBox="1">
            <a:spLocks noChangeArrowheads="1"/>
          </p:cNvSpPr>
          <p:nvPr/>
        </p:nvSpPr>
        <p:spPr bwMode="auto">
          <a:xfrm>
            <a:off x="539750" y="3006725"/>
            <a:ext cx="5111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Les scientifiques ont calculé que la masse d’Encélade est élevée au pôle Sud si on la compare à la valeur de masse attendue si cette lune était juste composée de glace, de la surface au noyau rocheux. </a:t>
            </a:r>
          </a:p>
        </p:txBody>
      </p:sp>
      <p:cxnSp>
        <p:nvCxnSpPr>
          <p:cNvPr id="18" name="Elbow Connector 17"/>
          <p:cNvCxnSpPr/>
          <p:nvPr/>
        </p:nvCxnSpPr>
        <p:spPr>
          <a:xfrm>
            <a:off x="250825" y="1557338"/>
            <a:ext cx="5113338" cy="1116012"/>
          </a:xfrm>
          <a:prstGeom prst="bentConnector3">
            <a:avLst>
              <a:gd name="adj1" fmla="val -116"/>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427" name="TextBox 18"/>
          <p:cNvSpPr txBox="1">
            <a:spLocks noChangeArrowheads="1"/>
          </p:cNvSpPr>
          <p:nvPr/>
        </p:nvSpPr>
        <p:spPr bwMode="auto">
          <a:xfrm>
            <a:off x="215900" y="4797425"/>
            <a:ext cx="5148263"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700" b="1">
                <a:solidFill>
                  <a:schemeClr val="bg1"/>
                </a:solidFill>
                <a:latin typeface="Century Gothic" charset="0"/>
              </a:rPr>
              <a:t>La densité de l’eau liquide à 0°C est supérieure à la densité de la glace</a:t>
            </a:r>
            <a:r>
              <a:rPr lang="en-GB" altLang="x-none" sz="1700">
                <a:solidFill>
                  <a:schemeClr val="bg1"/>
                </a:solidFill>
                <a:latin typeface="Century Gothic" charset="0"/>
              </a:rPr>
              <a:t>, ce qui résulte en une masse plus importante pour un volume égal. Un océan sous la glace pourrait expliquer la masse supérieure au niveau du pôle Sud</a:t>
            </a:r>
            <a:r>
              <a:rPr lang="en-GB" altLang="x-none">
                <a:solidFill>
                  <a:schemeClr val="bg1"/>
                </a:solidFill>
                <a:latin typeface="Century Gothic"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Elbow Connector 29"/>
          <p:cNvCxnSpPr/>
          <p:nvPr/>
        </p:nvCxnSpPr>
        <p:spPr>
          <a:xfrm>
            <a:off x="144463" y="3019425"/>
            <a:ext cx="4572000" cy="890588"/>
          </a:xfrm>
          <a:prstGeom prst="bentConnector3">
            <a:avLst>
              <a:gd name="adj1" fmla="val 259"/>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28536" y="5520873"/>
            <a:ext cx="3600400" cy="914039"/>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33" name="Elbow Connector 32"/>
          <p:cNvCxnSpPr/>
          <p:nvPr/>
        </p:nvCxnSpPr>
        <p:spPr>
          <a:xfrm>
            <a:off x="1042988" y="4221163"/>
            <a:ext cx="4033837" cy="1079500"/>
          </a:xfrm>
          <a:prstGeom prst="bentConnector3">
            <a:avLst>
              <a:gd name="adj1" fmla="val 59"/>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755650" y="1700213"/>
            <a:ext cx="4032250" cy="936625"/>
          </a:xfrm>
          <a:prstGeom prst="bentConnector3">
            <a:avLst>
              <a:gd name="adj1" fmla="val 329"/>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6386" name="Picture 2" descr="N00145329.jpg"/>
          <p:cNvPicPr>
            <a:picLocks noChangeAspect="1" noChangeArrowheads="1"/>
          </p:cNvPicPr>
          <p:nvPr/>
        </p:nvPicPr>
        <p:blipFill>
          <a:blip r:embed="rId3">
            <a:extLst>
              <a:ext uri="{28A0092B-C50C-407E-A947-70E740481C1C}">
                <a14:useLocalDpi xmlns:a14="http://schemas.microsoft.com/office/drawing/2010/main" val="0"/>
              </a:ext>
            </a:extLst>
          </a:blip>
          <a:srcRect l="13634" r="3986"/>
          <a:stretch>
            <a:fillRect/>
          </a:stretch>
        </p:blipFill>
        <p:spPr bwMode="auto">
          <a:xfrm>
            <a:off x="4872038" y="1295400"/>
            <a:ext cx="4308475" cy="5229225"/>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4" descr="spectrometer.png"/>
          <p:cNvPicPr>
            <a:picLocks noChangeAspect="1"/>
          </p:cNvPicPr>
          <p:nvPr/>
        </p:nvPicPr>
        <p:blipFill>
          <a:blip r:embed="rId4">
            <a:extLst>
              <a:ext uri="{28A0092B-C50C-407E-A947-70E740481C1C}">
                <a14:useLocalDpi xmlns:a14="http://schemas.microsoft.com/office/drawing/2010/main" val="0"/>
              </a:ext>
            </a:extLst>
          </a:blip>
          <a:srcRect r="13969"/>
          <a:stretch>
            <a:fillRect/>
          </a:stretch>
        </p:blipFill>
        <p:spPr bwMode="auto">
          <a:xfrm>
            <a:off x="5495925" y="2214563"/>
            <a:ext cx="3648075"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2" name="Group 9"/>
          <p:cNvGrpSpPr>
            <a:grpSpLocks/>
          </p:cNvGrpSpPr>
          <p:nvPr/>
        </p:nvGrpSpPr>
        <p:grpSpPr bwMode="auto">
          <a:xfrm>
            <a:off x="7813675" y="0"/>
            <a:ext cx="1295400" cy="641350"/>
            <a:chOff x="7813154" y="0"/>
            <a:chExt cx="1296144" cy="641606"/>
          </a:xfrm>
        </p:grpSpPr>
        <p:sp>
          <p:nvSpPr>
            <p:cNvPr id="18453" name="TextBox 6"/>
            <p:cNvSpPr txBox="1">
              <a:spLocks noChangeArrowheads="1"/>
            </p:cNvSpPr>
            <p:nvPr/>
          </p:nvSpPr>
          <p:spPr bwMode="auto">
            <a:xfrm>
              <a:off x="7813154" y="0"/>
              <a:ext cx="7920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Fiche1d</a:t>
              </a:r>
            </a:p>
          </p:txBody>
        </p:sp>
        <p:pic>
          <p:nvPicPr>
            <p:cNvPr id="18454" name="Picture 7"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43" name="TextBox 36"/>
          <p:cNvSpPr txBox="1">
            <a:spLocks noChangeArrowheads="1"/>
          </p:cNvSpPr>
          <p:nvPr/>
        </p:nvSpPr>
        <p:spPr bwMode="auto">
          <a:xfrm>
            <a:off x="3059113" y="971550"/>
            <a:ext cx="1657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2400" b="1">
                <a:latin typeface="Century Gothic" charset="0"/>
              </a:rPr>
              <a:t>Cyanure</a:t>
            </a:r>
          </a:p>
        </p:txBody>
      </p:sp>
      <p:sp>
        <p:nvSpPr>
          <p:cNvPr id="18444" name="Rectangle 8"/>
          <p:cNvSpPr>
            <a:spLocks noChangeArrowheads="1"/>
          </p:cNvSpPr>
          <p:nvPr/>
        </p:nvSpPr>
        <p:spPr bwMode="auto">
          <a:xfrm>
            <a:off x="822325" y="1712913"/>
            <a:ext cx="3816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Cassini a observé des échantillons du mélange projeté par les geysers sur Encelade.</a:t>
            </a:r>
          </a:p>
        </p:txBody>
      </p:sp>
      <p:sp>
        <p:nvSpPr>
          <p:cNvPr id="18445" name="TextBox 12"/>
          <p:cNvSpPr txBox="1">
            <a:spLocks noChangeArrowheads="1"/>
          </p:cNvSpPr>
          <p:nvPr/>
        </p:nvSpPr>
        <p:spPr bwMode="auto">
          <a:xfrm>
            <a:off x="7712075" y="1425575"/>
            <a:ext cx="1217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solidFill>
                  <a:schemeClr val="bg1"/>
                </a:solidFill>
                <a:latin typeface="Century Gothic" charset="0"/>
              </a:rPr>
              <a:t>geysers</a:t>
            </a:r>
          </a:p>
        </p:txBody>
      </p:sp>
      <p:sp>
        <p:nvSpPr>
          <p:cNvPr id="14" name="TextBox 13"/>
          <p:cNvSpPr txBox="1"/>
          <p:nvPr/>
        </p:nvSpPr>
        <p:spPr>
          <a:xfrm>
            <a:off x="0" y="107950"/>
            <a:ext cx="9144000" cy="646113"/>
          </a:xfrm>
          <a:prstGeom prst="rect">
            <a:avLst/>
          </a:prstGeom>
          <a:noFill/>
        </p:spPr>
        <p:txBody>
          <a:bodyPr>
            <a:spAutoFit/>
          </a:bodyPr>
          <a:lstStyle/>
          <a:p>
            <a:pPr algn="ctr" fontAlgn="auto">
              <a:spcBef>
                <a:spcPts val="0"/>
              </a:spcBef>
              <a:spcAft>
                <a:spcPts val="0"/>
              </a:spcAft>
              <a:defRPr/>
            </a:pPr>
            <a:r>
              <a:rPr lang="en-GB" sz="3200" dirty="0">
                <a:solidFill>
                  <a:schemeClr val="accent6">
                    <a:lumMod val="75000"/>
                  </a:schemeClr>
                </a:solidFill>
                <a:latin typeface="Century Gothic" pitchFamily="34" charset="0"/>
                <a:ea typeface="+mj-ea"/>
                <a:cs typeface="+mj-cs"/>
              </a:rPr>
              <a:t>Carte de </a:t>
            </a:r>
            <a:r>
              <a:rPr lang="en-GB" sz="3200" dirty="0" err="1">
                <a:solidFill>
                  <a:schemeClr val="accent6">
                    <a:lumMod val="75000"/>
                  </a:schemeClr>
                </a:solidFill>
                <a:latin typeface="Century Gothic" pitchFamily="34" charset="0"/>
                <a:ea typeface="+mj-ea"/>
                <a:cs typeface="+mj-cs"/>
              </a:rPr>
              <a:t>preuve</a:t>
            </a:r>
            <a:r>
              <a:rPr lang="en-GB" sz="3200" dirty="0">
                <a:solidFill>
                  <a:schemeClr val="accent6">
                    <a:lumMod val="75000"/>
                  </a:schemeClr>
                </a:solidFill>
                <a:latin typeface="Century Gothic" pitchFamily="34" charset="0"/>
                <a:ea typeface="+mj-ea"/>
                <a:cs typeface="+mj-cs"/>
              </a:rPr>
              <a:t> </a:t>
            </a:r>
            <a:r>
              <a:rPr lang="en-GB" sz="3600" b="1" dirty="0">
                <a:solidFill>
                  <a:schemeClr val="accent6">
                    <a:lumMod val="75000"/>
                  </a:schemeClr>
                </a:solidFill>
                <a:latin typeface="Century Gothic" pitchFamily="34" charset="0"/>
                <a:ea typeface="+mj-ea"/>
                <a:cs typeface="+mj-cs"/>
              </a:rPr>
              <a:t>D</a:t>
            </a:r>
            <a:endParaRPr lang="en-GB" sz="3600" b="1" dirty="0">
              <a:solidFill>
                <a:schemeClr val="accent6">
                  <a:lumMod val="75000"/>
                </a:schemeClr>
              </a:solidFill>
              <a:latin typeface="Century Gothic" pitchFamily="34" charset="0"/>
              <a:ea typeface="+mj-ea"/>
              <a:cs typeface="+mj-cs"/>
            </a:endParaRPr>
          </a:p>
        </p:txBody>
      </p:sp>
      <p:sp>
        <p:nvSpPr>
          <p:cNvPr id="18447" name="Rectangle 14"/>
          <p:cNvSpPr>
            <a:spLocks noChangeArrowheads="1"/>
          </p:cNvSpPr>
          <p:nvPr/>
        </p:nvSpPr>
        <p:spPr bwMode="auto">
          <a:xfrm>
            <a:off x="-107950" y="5521325"/>
            <a:ext cx="48958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700">
                <a:solidFill>
                  <a:schemeClr val="bg1"/>
                </a:solidFill>
                <a:latin typeface="Century Gothic" charset="0"/>
              </a:rPr>
              <a:t>Cassini n’a pas détecté </a:t>
            </a:r>
          </a:p>
          <a:p>
            <a:pPr algn="ctr"/>
            <a:r>
              <a:rPr lang="en-GB" altLang="x-none" sz="1700">
                <a:solidFill>
                  <a:schemeClr val="bg1"/>
                </a:solidFill>
                <a:latin typeface="Century Gothic" charset="0"/>
              </a:rPr>
              <a:t>ces nouvelles substances </a:t>
            </a:r>
          </a:p>
          <a:p>
            <a:pPr algn="ctr"/>
            <a:r>
              <a:rPr lang="en-GB" altLang="x-none" sz="1700">
                <a:solidFill>
                  <a:schemeClr val="bg1"/>
                </a:solidFill>
                <a:latin typeface="Century Gothic" charset="0"/>
              </a:rPr>
              <a:t>dans les </a:t>
            </a:r>
            <a:r>
              <a:rPr lang="en-GB" altLang="x-none" sz="1700" b="1">
                <a:solidFill>
                  <a:schemeClr val="bg1"/>
                </a:solidFill>
                <a:latin typeface="Century Gothic" charset="0"/>
              </a:rPr>
              <a:t>geysers</a:t>
            </a:r>
            <a:r>
              <a:rPr lang="en-GB" altLang="x-none" sz="1700">
                <a:solidFill>
                  <a:schemeClr val="bg1"/>
                </a:solidFill>
                <a:latin typeface="Century Gothic" charset="0"/>
              </a:rPr>
              <a:t>.</a:t>
            </a:r>
          </a:p>
        </p:txBody>
      </p:sp>
      <p:sp>
        <p:nvSpPr>
          <p:cNvPr id="18448" name="Rectangle 15"/>
          <p:cNvSpPr>
            <a:spLocks noChangeArrowheads="1"/>
          </p:cNvSpPr>
          <p:nvPr/>
        </p:nvSpPr>
        <p:spPr bwMode="auto">
          <a:xfrm>
            <a:off x="142875" y="2700338"/>
            <a:ext cx="4751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Un instrument de mesure nommé spectromètre de masse a identifié une substance dans ce mélange, le </a:t>
            </a:r>
            <a:r>
              <a:rPr lang="en-GB" altLang="x-none" b="1">
                <a:latin typeface="Century Gothic" charset="0"/>
              </a:rPr>
              <a:t>cyanure d’hydrogène.</a:t>
            </a:r>
          </a:p>
        </p:txBody>
      </p:sp>
      <p:sp>
        <p:nvSpPr>
          <p:cNvPr id="18449" name="Rectangle 16"/>
          <p:cNvSpPr>
            <a:spLocks noChangeArrowheads="1"/>
          </p:cNvSpPr>
          <p:nvPr/>
        </p:nvSpPr>
        <p:spPr bwMode="auto">
          <a:xfrm>
            <a:off x="1042988" y="4076700"/>
            <a:ext cx="385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Le cyanure d’hydrogène réagit au contact d’autres substances dissoutes dans l’eau liquide, créant de nouvelles substances.</a:t>
            </a:r>
          </a:p>
        </p:txBody>
      </p:sp>
      <p:sp>
        <p:nvSpPr>
          <p:cNvPr id="18450" name="TextBox 20"/>
          <p:cNvSpPr txBox="1">
            <a:spLocks noChangeArrowheads="1"/>
          </p:cNvSpPr>
          <p:nvPr/>
        </p:nvSpPr>
        <p:spPr bwMode="auto">
          <a:xfrm>
            <a:off x="5048250" y="2011363"/>
            <a:ext cx="1971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solidFill>
                  <a:schemeClr val="bg1"/>
                </a:solidFill>
                <a:latin typeface="Century Gothic" charset="0"/>
              </a:rPr>
              <a:t>Spectromètre de masse</a:t>
            </a:r>
          </a:p>
        </p:txBody>
      </p:sp>
      <p:cxnSp>
        <p:nvCxnSpPr>
          <p:cNvPr id="23" name="Straight Connector 22"/>
          <p:cNvCxnSpPr/>
          <p:nvPr/>
        </p:nvCxnSpPr>
        <p:spPr>
          <a:xfrm>
            <a:off x="5219700" y="2708275"/>
            <a:ext cx="1008063" cy="15128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961188" y="1449388"/>
            <a:ext cx="665162" cy="13652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Elbow Connector 24"/>
          <p:cNvCxnSpPr/>
          <p:nvPr/>
        </p:nvCxnSpPr>
        <p:spPr>
          <a:xfrm>
            <a:off x="179388" y="1482725"/>
            <a:ext cx="5697537" cy="647700"/>
          </a:xfrm>
          <a:prstGeom prst="bentConnector3">
            <a:avLst>
              <a:gd name="adj1" fmla="val -253"/>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827088" y="2420938"/>
            <a:ext cx="5113337" cy="647700"/>
          </a:xfrm>
          <a:prstGeom prst="bentConnector3">
            <a:avLst>
              <a:gd name="adj1" fmla="val 389"/>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9460" name="Picture 14" descr="sand.png"/>
          <p:cNvPicPr>
            <a:picLocks noChangeAspect="1"/>
          </p:cNvPicPr>
          <p:nvPr/>
        </p:nvPicPr>
        <p:blipFill>
          <a:blip r:embed="rId3">
            <a:extLst>
              <a:ext uri="{28A0092B-C50C-407E-A947-70E740481C1C}">
                <a14:useLocalDpi xmlns:a14="http://schemas.microsoft.com/office/drawing/2010/main" val="0"/>
              </a:ext>
            </a:extLst>
          </a:blip>
          <a:srcRect b="57021"/>
          <a:stretch>
            <a:fillRect/>
          </a:stretch>
        </p:blipFill>
        <p:spPr bwMode="auto">
          <a:xfrm>
            <a:off x="0" y="4292600"/>
            <a:ext cx="91424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9"/>
          <p:cNvGrpSpPr>
            <a:grpSpLocks/>
          </p:cNvGrpSpPr>
          <p:nvPr/>
        </p:nvGrpSpPr>
        <p:grpSpPr bwMode="auto">
          <a:xfrm>
            <a:off x="7813675" y="0"/>
            <a:ext cx="1295400" cy="641350"/>
            <a:chOff x="7813154" y="0"/>
            <a:chExt cx="1296144" cy="641606"/>
          </a:xfrm>
        </p:grpSpPr>
        <p:sp>
          <p:nvSpPr>
            <p:cNvPr id="19475" name="TextBox 6"/>
            <p:cNvSpPr txBox="1">
              <a:spLocks noChangeArrowheads="1"/>
            </p:cNvSpPr>
            <p:nvPr/>
          </p:nvSpPr>
          <p:spPr bwMode="auto">
            <a:xfrm>
              <a:off x="7813154" y="0"/>
              <a:ext cx="7920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Fiche1e</a:t>
              </a:r>
            </a:p>
          </p:txBody>
        </p:sp>
        <p:pic>
          <p:nvPicPr>
            <p:cNvPr id="19476" name="Picture 7"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32"/>
          <p:cNvSpPr txBox="1">
            <a:spLocks noChangeArrowheads="1"/>
          </p:cNvSpPr>
          <p:nvPr/>
        </p:nvSpPr>
        <p:spPr bwMode="auto">
          <a:xfrm>
            <a:off x="179388" y="1412875"/>
            <a:ext cx="5329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Cassini a prélevé des échantillons des substances sortant des geysers sur Encelade.</a:t>
            </a:r>
          </a:p>
        </p:txBody>
      </p:sp>
      <p:sp>
        <p:nvSpPr>
          <p:cNvPr id="19463" name="TextBox 36"/>
          <p:cNvSpPr txBox="1">
            <a:spLocks noChangeArrowheads="1"/>
          </p:cNvSpPr>
          <p:nvPr/>
        </p:nvSpPr>
        <p:spPr bwMode="auto">
          <a:xfrm>
            <a:off x="2916238" y="908050"/>
            <a:ext cx="2592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2400" b="1">
                <a:latin typeface="Century Gothic" charset="0"/>
              </a:rPr>
              <a:t>Grains de roche</a:t>
            </a:r>
          </a:p>
        </p:txBody>
      </p:sp>
      <p:pic>
        <p:nvPicPr>
          <p:cNvPr id="54274" name="Picture 2" descr="Saturnian moon Enceladus cutaway image provided by NASA's Jet Propulsion Laboratory"/>
          <p:cNvPicPr>
            <a:picLocks noChangeAspect="1" noChangeArrowheads="1"/>
          </p:cNvPicPr>
          <p:nvPr/>
        </p:nvPicPr>
        <p:blipFill>
          <a:blip r:embed="rId5" cstate="print"/>
          <a:srcRect/>
          <a:stretch>
            <a:fillRect/>
          </a:stretch>
        </p:blipFill>
        <p:spPr bwMode="auto">
          <a:xfrm rot="10800000">
            <a:off x="5391076" y="914399"/>
            <a:ext cx="3611686" cy="2740863"/>
          </a:xfrm>
          <a:prstGeom prst="ellipse">
            <a:avLst/>
          </a:prstGeom>
          <a:ln>
            <a:noFill/>
          </a:ln>
          <a:effectLst>
            <a:softEdge rad="112500"/>
          </a:effectLst>
        </p:spPr>
      </p:pic>
      <p:sp>
        <p:nvSpPr>
          <p:cNvPr id="11" name="TextBox 10"/>
          <p:cNvSpPr txBox="1"/>
          <p:nvPr/>
        </p:nvSpPr>
        <p:spPr>
          <a:xfrm>
            <a:off x="0" y="107950"/>
            <a:ext cx="9144000" cy="646113"/>
          </a:xfrm>
          <a:prstGeom prst="rect">
            <a:avLst/>
          </a:prstGeom>
          <a:noFill/>
        </p:spPr>
        <p:txBody>
          <a:bodyPr>
            <a:spAutoFit/>
          </a:bodyPr>
          <a:lstStyle/>
          <a:p>
            <a:pPr algn="ctr" fontAlgn="auto">
              <a:spcBef>
                <a:spcPts val="0"/>
              </a:spcBef>
              <a:spcAft>
                <a:spcPts val="0"/>
              </a:spcAft>
              <a:defRPr/>
            </a:pPr>
            <a:r>
              <a:rPr lang="en-GB" sz="3200" dirty="0">
                <a:solidFill>
                  <a:schemeClr val="accent6">
                    <a:lumMod val="75000"/>
                  </a:schemeClr>
                </a:solidFill>
                <a:latin typeface="Century Gothic" pitchFamily="34" charset="0"/>
                <a:ea typeface="+mj-ea"/>
                <a:cs typeface="+mj-cs"/>
              </a:rPr>
              <a:t>Carte de </a:t>
            </a:r>
            <a:r>
              <a:rPr lang="en-GB" sz="3200" dirty="0" err="1">
                <a:solidFill>
                  <a:schemeClr val="accent6">
                    <a:lumMod val="75000"/>
                  </a:schemeClr>
                </a:solidFill>
                <a:latin typeface="Century Gothic" pitchFamily="34" charset="0"/>
                <a:ea typeface="+mj-ea"/>
                <a:cs typeface="+mj-cs"/>
              </a:rPr>
              <a:t>preuve</a:t>
            </a:r>
            <a:r>
              <a:rPr lang="en-GB" sz="3200" dirty="0">
                <a:solidFill>
                  <a:schemeClr val="accent6">
                    <a:lumMod val="75000"/>
                  </a:schemeClr>
                </a:solidFill>
                <a:latin typeface="Century Gothic" pitchFamily="34" charset="0"/>
                <a:ea typeface="+mj-ea"/>
                <a:cs typeface="+mj-cs"/>
              </a:rPr>
              <a:t> </a:t>
            </a:r>
            <a:r>
              <a:rPr lang="en-GB" sz="3600" b="1" dirty="0">
                <a:solidFill>
                  <a:schemeClr val="accent6">
                    <a:lumMod val="75000"/>
                  </a:schemeClr>
                </a:solidFill>
                <a:latin typeface="Century Gothic" pitchFamily="34" charset="0"/>
                <a:ea typeface="+mj-ea"/>
                <a:cs typeface="+mj-cs"/>
              </a:rPr>
              <a:t>E</a:t>
            </a:r>
            <a:endParaRPr lang="en-GB" sz="3600" b="1" dirty="0">
              <a:solidFill>
                <a:schemeClr val="accent6">
                  <a:lumMod val="75000"/>
                </a:schemeClr>
              </a:solidFill>
              <a:latin typeface="Century Gothic" pitchFamily="34" charset="0"/>
              <a:ea typeface="+mj-ea"/>
              <a:cs typeface="+mj-cs"/>
            </a:endParaRPr>
          </a:p>
        </p:txBody>
      </p:sp>
      <p:sp>
        <p:nvSpPr>
          <p:cNvPr id="19466" name="TextBox 12"/>
          <p:cNvSpPr txBox="1">
            <a:spLocks noChangeArrowheads="1"/>
          </p:cNvSpPr>
          <p:nvPr/>
        </p:nvSpPr>
        <p:spPr bwMode="auto">
          <a:xfrm>
            <a:off x="900113" y="2146300"/>
            <a:ext cx="4662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La mixture comprend des petits grains de roche. Cette roche est composée principalement de dioxyde de silicium. </a:t>
            </a:r>
          </a:p>
        </p:txBody>
      </p:sp>
      <p:sp>
        <p:nvSpPr>
          <p:cNvPr id="14" name="TextBox 13"/>
          <p:cNvSpPr txBox="1"/>
          <p:nvPr/>
        </p:nvSpPr>
        <p:spPr>
          <a:xfrm>
            <a:off x="-12700" y="3849688"/>
            <a:ext cx="4824413" cy="1200150"/>
          </a:xfrm>
          <a:prstGeom prst="rect">
            <a:avLst/>
          </a:prstGeom>
          <a:noFill/>
        </p:spPr>
        <p:txBody>
          <a:bodyPr>
            <a:spAutoFit/>
          </a:bodyPr>
          <a:lstStyle/>
          <a:p>
            <a:pPr marL="271463" indent="-271463" fontAlgn="auto">
              <a:spcBef>
                <a:spcPts val="600"/>
              </a:spcBef>
              <a:spcAft>
                <a:spcPts val="0"/>
              </a:spcAft>
              <a:buClr>
                <a:schemeClr val="accent6">
                  <a:lumMod val="75000"/>
                </a:schemeClr>
              </a:buClr>
              <a:buSzPct val="138000"/>
              <a:buFont typeface="Century Gothic" pitchFamily="34" charset="0"/>
              <a:buChar char="■"/>
              <a:defRPr/>
            </a:pPr>
            <a:r>
              <a:rPr lang="en-GB" dirty="0" err="1">
                <a:latin typeface="Century Gothic" pitchFamily="34" charset="0"/>
                <a:ea typeface="+mn-ea"/>
                <a:cs typeface="+mn-cs"/>
              </a:rPr>
              <a:t>L’eau</a:t>
            </a:r>
            <a:r>
              <a:rPr lang="en-GB" dirty="0">
                <a:latin typeface="Century Gothic" pitchFamily="34" charset="0"/>
                <a:ea typeface="+mn-ea"/>
                <a:cs typeface="+mn-cs"/>
              </a:rPr>
              <a:t> </a:t>
            </a:r>
            <a:r>
              <a:rPr lang="en-GB" dirty="0" err="1">
                <a:latin typeface="Century Gothic" pitchFamily="34" charset="0"/>
                <a:ea typeface="+mn-ea"/>
                <a:cs typeface="+mn-cs"/>
              </a:rPr>
              <a:t>chaude</a:t>
            </a:r>
            <a:r>
              <a:rPr lang="en-GB" dirty="0">
                <a:latin typeface="Century Gothic" pitchFamily="34" charset="0"/>
                <a:ea typeface="+mn-ea"/>
                <a:cs typeface="+mn-cs"/>
              </a:rPr>
              <a:t> </a:t>
            </a:r>
            <a:r>
              <a:rPr lang="en-GB" dirty="0" err="1">
                <a:latin typeface="Century Gothic" pitchFamily="34" charset="0"/>
                <a:ea typeface="+mn-ea"/>
                <a:cs typeface="+mn-cs"/>
              </a:rPr>
              <a:t>remonte</a:t>
            </a:r>
            <a:r>
              <a:rPr lang="en-GB" dirty="0">
                <a:latin typeface="Century Gothic" pitchFamily="34" charset="0"/>
                <a:ea typeface="+mn-ea"/>
                <a:cs typeface="+mn-cs"/>
              </a:rPr>
              <a:t>. Elle </a:t>
            </a:r>
            <a:r>
              <a:rPr lang="en-GB" dirty="0" err="1">
                <a:latin typeface="Century Gothic" pitchFamily="34" charset="0"/>
                <a:ea typeface="+mn-ea"/>
                <a:cs typeface="+mn-cs"/>
              </a:rPr>
              <a:t>contient</a:t>
            </a:r>
            <a:r>
              <a:rPr lang="en-GB" dirty="0">
                <a:latin typeface="Century Gothic" pitchFamily="34" charset="0"/>
                <a:ea typeface="+mn-ea"/>
                <a:cs typeface="+mn-cs"/>
              </a:rPr>
              <a:t> des substances </a:t>
            </a:r>
            <a:r>
              <a:rPr lang="en-GB" dirty="0" err="1">
                <a:latin typeface="Century Gothic" pitchFamily="34" charset="0"/>
                <a:ea typeface="+mn-ea"/>
                <a:cs typeface="+mn-cs"/>
              </a:rPr>
              <a:t>dissoutes</a:t>
            </a:r>
            <a:r>
              <a:rPr lang="en-GB" dirty="0">
                <a:latin typeface="Century Gothic" pitchFamily="34" charset="0"/>
                <a:ea typeface="+mn-ea"/>
                <a:cs typeface="+mn-cs"/>
              </a:rPr>
              <a:t> </a:t>
            </a:r>
            <a:r>
              <a:rPr lang="en-GB" dirty="0" err="1">
                <a:latin typeface="Century Gothic" pitchFamily="34" charset="0"/>
                <a:ea typeface="+mn-ea"/>
                <a:cs typeface="+mn-cs"/>
              </a:rPr>
              <a:t>provenant</a:t>
            </a:r>
            <a:r>
              <a:rPr lang="en-GB" dirty="0">
                <a:latin typeface="Century Gothic" pitchFamily="34" charset="0"/>
                <a:ea typeface="+mn-ea"/>
                <a:cs typeface="+mn-cs"/>
              </a:rPr>
              <a:t> du </a:t>
            </a:r>
            <a:r>
              <a:rPr lang="en-GB" dirty="0" err="1">
                <a:latin typeface="Century Gothic" pitchFamily="34" charset="0"/>
                <a:ea typeface="+mn-ea"/>
                <a:cs typeface="+mn-cs"/>
              </a:rPr>
              <a:t>noyau</a:t>
            </a:r>
            <a:r>
              <a:rPr lang="en-GB" dirty="0">
                <a:latin typeface="Century Gothic" pitchFamily="34" charset="0"/>
                <a:ea typeface="+mn-ea"/>
                <a:cs typeface="+mn-cs"/>
              </a:rPr>
              <a:t> </a:t>
            </a:r>
            <a:r>
              <a:rPr lang="en-GB" dirty="0" err="1">
                <a:latin typeface="Century Gothic" pitchFamily="34" charset="0"/>
                <a:ea typeface="+mn-ea"/>
                <a:cs typeface="+mn-cs"/>
              </a:rPr>
              <a:t>rocheux</a:t>
            </a:r>
            <a:r>
              <a:rPr lang="en-GB" dirty="0">
                <a:latin typeface="Century Gothic" pitchFamily="34" charset="0"/>
                <a:ea typeface="+mn-ea"/>
                <a:cs typeface="+mn-cs"/>
              </a:rPr>
              <a:t>. La solution </a:t>
            </a:r>
            <a:r>
              <a:rPr lang="en-GB" dirty="0" err="1">
                <a:latin typeface="Century Gothic" pitchFamily="34" charset="0"/>
                <a:ea typeface="+mn-ea"/>
                <a:cs typeface="+mn-cs"/>
              </a:rPr>
              <a:t>concentrée</a:t>
            </a:r>
            <a:r>
              <a:rPr lang="en-GB" dirty="0">
                <a:latin typeface="Century Gothic" pitchFamily="34" charset="0"/>
                <a:ea typeface="+mn-ea"/>
                <a:cs typeface="+mn-cs"/>
              </a:rPr>
              <a:t> </a:t>
            </a:r>
            <a:r>
              <a:rPr lang="en-GB" dirty="0" err="1">
                <a:latin typeface="Century Gothic" pitchFamily="34" charset="0"/>
                <a:ea typeface="+mn-ea"/>
                <a:cs typeface="+mn-cs"/>
              </a:rPr>
              <a:t>est</a:t>
            </a:r>
            <a:r>
              <a:rPr lang="en-GB" dirty="0">
                <a:latin typeface="Century Gothic" pitchFamily="34" charset="0"/>
                <a:ea typeface="+mn-ea"/>
                <a:cs typeface="+mn-cs"/>
              </a:rPr>
              <a:t> </a:t>
            </a:r>
            <a:r>
              <a:rPr lang="en-GB" dirty="0" err="1">
                <a:latin typeface="Century Gothic" pitchFamily="34" charset="0"/>
                <a:ea typeface="+mn-ea"/>
                <a:cs typeface="+mn-cs"/>
              </a:rPr>
              <a:t>légèrement</a:t>
            </a:r>
            <a:r>
              <a:rPr lang="en-GB" dirty="0">
                <a:latin typeface="Century Gothic" pitchFamily="34" charset="0"/>
                <a:ea typeface="+mn-ea"/>
                <a:cs typeface="+mn-cs"/>
              </a:rPr>
              <a:t> </a:t>
            </a:r>
            <a:r>
              <a:rPr lang="en-GB" dirty="0" err="1">
                <a:latin typeface="Century Gothic" pitchFamily="34" charset="0"/>
                <a:ea typeface="+mn-ea"/>
                <a:cs typeface="+mn-cs"/>
              </a:rPr>
              <a:t>alcaline</a:t>
            </a:r>
            <a:r>
              <a:rPr lang="en-GB" dirty="0">
                <a:latin typeface="Century Gothic" pitchFamily="34" charset="0"/>
                <a:ea typeface="+mn-ea"/>
                <a:cs typeface="+mn-cs"/>
              </a:rPr>
              <a:t>.</a:t>
            </a:r>
          </a:p>
        </p:txBody>
      </p:sp>
      <p:sp>
        <p:nvSpPr>
          <p:cNvPr id="16" name="TextBox 15"/>
          <p:cNvSpPr txBox="1"/>
          <p:nvPr/>
        </p:nvSpPr>
        <p:spPr>
          <a:xfrm>
            <a:off x="4643438" y="3849688"/>
            <a:ext cx="4681537" cy="1554162"/>
          </a:xfrm>
          <a:prstGeom prst="rect">
            <a:avLst/>
          </a:prstGeom>
          <a:noFill/>
        </p:spPr>
        <p:txBody>
          <a:bodyPr>
            <a:spAutoFit/>
          </a:bodyPr>
          <a:lstStyle/>
          <a:p>
            <a:pPr marL="271463" indent="-271463" fontAlgn="auto">
              <a:spcBef>
                <a:spcPts val="600"/>
              </a:spcBef>
              <a:spcAft>
                <a:spcPts val="0"/>
              </a:spcAft>
              <a:buClr>
                <a:schemeClr val="accent6">
                  <a:lumMod val="75000"/>
                </a:schemeClr>
              </a:buClr>
              <a:buSzPct val="138000"/>
              <a:buFont typeface="Century Gothic" pitchFamily="34" charset="0"/>
              <a:buChar char="■"/>
              <a:defRPr/>
            </a:pPr>
            <a:r>
              <a:rPr lang="en-GB" dirty="0" err="1">
                <a:latin typeface="Century Gothic" pitchFamily="34" charset="0"/>
                <a:ea typeface="+mn-ea"/>
                <a:cs typeface="+mn-cs"/>
              </a:rPr>
              <a:t>Cette</a:t>
            </a:r>
            <a:r>
              <a:rPr lang="en-GB" dirty="0">
                <a:latin typeface="Century Gothic" pitchFamily="34" charset="0"/>
                <a:ea typeface="+mn-ea"/>
                <a:cs typeface="+mn-cs"/>
              </a:rPr>
              <a:t> solution </a:t>
            </a:r>
            <a:r>
              <a:rPr lang="en-GB" dirty="0" err="1">
                <a:latin typeface="Century Gothic" pitchFamily="34" charset="0"/>
                <a:ea typeface="+mn-ea"/>
                <a:cs typeface="+mn-cs"/>
              </a:rPr>
              <a:t>chaude</a:t>
            </a:r>
            <a:r>
              <a:rPr lang="en-GB" dirty="0">
                <a:latin typeface="Century Gothic" pitchFamily="34" charset="0"/>
                <a:ea typeface="+mn-ea"/>
                <a:cs typeface="+mn-cs"/>
              </a:rPr>
              <a:t> entre </a:t>
            </a:r>
            <a:r>
              <a:rPr lang="en-GB" dirty="0" err="1">
                <a:latin typeface="Century Gothic" pitchFamily="34" charset="0"/>
                <a:ea typeface="+mn-ea"/>
                <a:cs typeface="+mn-cs"/>
              </a:rPr>
              <a:t>en</a:t>
            </a:r>
            <a:r>
              <a:rPr lang="en-GB" dirty="0">
                <a:latin typeface="Century Gothic" pitchFamily="34" charset="0"/>
                <a:ea typeface="+mn-ea"/>
                <a:cs typeface="+mn-cs"/>
              </a:rPr>
              <a:t> contact avec </a:t>
            </a:r>
            <a:r>
              <a:rPr lang="en-GB" dirty="0" err="1">
                <a:latin typeface="Century Gothic" pitchFamily="34" charset="0"/>
                <a:ea typeface="+mn-ea"/>
                <a:cs typeface="+mn-cs"/>
              </a:rPr>
              <a:t>l’eau</a:t>
            </a:r>
            <a:r>
              <a:rPr lang="en-GB" dirty="0">
                <a:latin typeface="Century Gothic" pitchFamily="34" charset="0"/>
                <a:ea typeface="+mn-ea"/>
                <a:cs typeface="+mn-cs"/>
              </a:rPr>
              <a:t> </a:t>
            </a:r>
            <a:r>
              <a:rPr lang="en-GB" dirty="0" err="1">
                <a:latin typeface="Century Gothic" pitchFamily="34" charset="0"/>
                <a:ea typeface="+mn-ea"/>
                <a:cs typeface="+mn-cs"/>
              </a:rPr>
              <a:t>froide</a:t>
            </a:r>
            <a:r>
              <a:rPr lang="en-GB" dirty="0">
                <a:latin typeface="Century Gothic" pitchFamily="34" charset="0"/>
                <a:ea typeface="+mn-ea"/>
                <a:cs typeface="+mn-cs"/>
              </a:rPr>
              <a:t>. Elle </a:t>
            </a:r>
            <a:r>
              <a:rPr lang="en-GB" dirty="0" err="1">
                <a:latin typeface="Century Gothic" pitchFamily="34" charset="0"/>
                <a:ea typeface="+mn-ea"/>
                <a:cs typeface="+mn-cs"/>
              </a:rPr>
              <a:t>refroidit</a:t>
            </a:r>
            <a:r>
              <a:rPr lang="en-GB" dirty="0">
                <a:latin typeface="Century Gothic" pitchFamily="34" charset="0"/>
                <a:ea typeface="+mn-ea"/>
                <a:cs typeface="+mn-cs"/>
              </a:rPr>
              <a:t> </a:t>
            </a:r>
            <a:r>
              <a:rPr lang="en-GB" dirty="0" err="1">
                <a:latin typeface="Century Gothic" pitchFamily="34" charset="0"/>
                <a:ea typeface="+mn-ea"/>
                <a:cs typeface="+mn-cs"/>
              </a:rPr>
              <a:t>rapidement</a:t>
            </a:r>
            <a:r>
              <a:rPr lang="en-GB" dirty="0">
                <a:latin typeface="Century Gothic" pitchFamily="34" charset="0"/>
                <a:ea typeface="+mn-ea"/>
                <a:cs typeface="+mn-cs"/>
              </a:rPr>
              <a:t>. </a:t>
            </a:r>
          </a:p>
          <a:p>
            <a:pPr marL="271463" indent="-271463" fontAlgn="auto">
              <a:spcBef>
                <a:spcPts val="600"/>
              </a:spcBef>
              <a:spcAft>
                <a:spcPts val="0"/>
              </a:spcAft>
              <a:buClr>
                <a:schemeClr val="accent6">
                  <a:lumMod val="75000"/>
                </a:schemeClr>
              </a:buClr>
              <a:buSzPct val="124000"/>
              <a:buFont typeface="Century Gothic" pitchFamily="34" charset="0"/>
              <a:buChar char="■"/>
              <a:defRPr/>
            </a:pPr>
            <a:r>
              <a:rPr lang="en-GB" dirty="0">
                <a:latin typeface="Century Gothic" pitchFamily="34" charset="0"/>
                <a:ea typeface="+mn-ea"/>
                <a:cs typeface="+mn-cs"/>
              </a:rPr>
              <a:t>De </a:t>
            </a:r>
            <a:r>
              <a:rPr lang="en-GB" dirty="0" err="1">
                <a:latin typeface="Century Gothic" pitchFamily="34" charset="0"/>
                <a:ea typeface="+mn-ea"/>
                <a:cs typeface="+mn-cs"/>
              </a:rPr>
              <a:t>minuscules</a:t>
            </a:r>
            <a:r>
              <a:rPr lang="en-GB" dirty="0">
                <a:latin typeface="Century Gothic" pitchFamily="34" charset="0"/>
                <a:ea typeface="+mn-ea"/>
                <a:cs typeface="+mn-cs"/>
              </a:rPr>
              <a:t> grains de </a:t>
            </a:r>
            <a:r>
              <a:rPr lang="en-GB" dirty="0" err="1">
                <a:latin typeface="Century Gothic" pitchFamily="34" charset="0"/>
                <a:ea typeface="+mn-ea"/>
                <a:cs typeface="+mn-cs"/>
              </a:rPr>
              <a:t>roche</a:t>
            </a:r>
            <a:r>
              <a:rPr lang="en-GB" dirty="0">
                <a:latin typeface="Century Gothic" pitchFamily="34" charset="0"/>
                <a:ea typeface="+mn-ea"/>
                <a:cs typeface="+mn-cs"/>
              </a:rPr>
              <a:t> </a:t>
            </a:r>
            <a:r>
              <a:rPr lang="en-GB" dirty="0" err="1">
                <a:latin typeface="Century Gothic" pitchFamily="34" charset="0"/>
                <a:ea typeface="+mn-ea"/>
                <a:cs typeface="+mn-cs"/>
              </a:rPr>
              <a:t>s’échappent</a:t>
            </a:r>
            <a:r>
              <a:rPr lang="en-GB" dirty="0">
                <a:latin typeface="Century Gothic" pitchFamily="34" charset="0"/>
                <a:ea typeface="+mn-ea"/>
                <a:cs typeface="+mn-cs"/>
              </a:rPr>
              <a:t> de la solution.</a:t>
            </a:r>
            <a:endParaRPr lang="en-GB" dirty="0">
              <a:latin typeface="Century Gothic" pitchFamily="34" charset="0"/>
              <a:ea typeface="+mn-ea"/>
              <a:cs typeface="+mn-cs"/>
            </a:endParaRPr>
          </a:p>
        </p:txBody>
      </p:sp>
      <p:sp>
        <p:nvSpPr>
          <p:cNvPr id="19469" name="TextBox 16"/>
          <p:cNvSpPr txBox="1">
            <a:spLocks noChangeArrowheads="1"/>
          </p:cNvSpPr>
          <p:nvPr/>
        </p:nvSpPr>
        <p:spPr bwMode="auto">
          <a:xfrm>
            <a:off x="34925" y="32035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Les scientifiques supposent que les grains de roches se forment de la façon suivante : </a:t>
            </a:r>
          </a:p>
        </p:txBody>
      </p:sp>
      <p:grpSp>
        <p:nvGrpSpPr>
          <p:cNvPr id="19470" name="Group 21"/>
          <p:cNvGrpSpPr>
            <a:grpSpLocks/>
          </p:cNvGrpSpPr>
          <p:nvPr/>
        </p:nvGrpSpPr>
        <p:grpSpPr bwMode="auto">
          <a:xfrm>
            <a:off x="2366963" y="5561013"/>
            <a:ext cx="4414837" cy="839787"/>
            <a:chOff x="2726925" y="5445220"/>
            <a:chExt cx="3650936" cy="720079"/>
          </a:xfrm>
        </p:grpSpPr>
        <p:sp>
          <p:nvSpPr>
            <p:cNvPr id="20" name="Rectangle 19"/>
            <p:cNvSpPr/>
            <p:nvPr/>
          </p:nvSpPr>
          <p:spPr>
            <a:xfrm>
              <a:off x="2789934" y="5445220"/>
              <a:ext cx="3510258" cy="720079"/>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74" name="Rectangle 20"/>
            <p:cNvSpPr>
              <a:spLocks noChangeArrowheads="1"/>
            </p:cNvSpPr>
            <p:nvPr/>
          </p:nvSpPr>
          <p:spPr bwMode="auto">
            <a:xfrm>
              <a:off x="2726925" y="5514329"/>
              <a:ext cx="3650936" cy="55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a:solidFill>
                    <a:schemeClr val="bg1"/>
                  </a:solidFill>
                  <a:latin typeface="Century Gothic" charset="0"/>
                </a:rPr>
                <a:t>Une grande partie du sable sur Terre</a:t>
              </a:r>
            </a:p>
            <a:p>
              <a:pPr algn="ctr"/>
              <a:r>
                <a:rPr lang="en-GB" altLang="x-none">
                  <a:solidFill>
                    <a:schemeClr val="bg1"/>
                  </a:solidFill>
                  <a:latin typeface="Century Gothic" charset="0"/>
                </a:rPr>
                <a:t> est du dioxyde de silicium.</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55576" y="5517232"/>
            <a:ext cx="3816424" cy="79208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2" name="Elbow Connector 21"/>
          <p:cNvCxnSpPr/>
          <p:nvPr/>
        </p:nvCxnSpPr>
        <p:spPr>
          <a:xfrm>
            <a:off x="258763" y="4437063"/>
            <a:ext cx="5164137" cy="863600"/>
          </a:xfrm>
          <a:prstGeom prst="bentConnector3">
            <a:avLst>
              <a:gd name="adj1" fmla="val 245"/>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338263" y="3141663"/>
            <a:ext cx="3889375" cy="863600"/>
          </a:xfrm>
          <a:prstGeom prst="bentConnector3">
            <a:avLst>
              <a:gd name="adj1" fmla="val 449"/>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22250" y="1711325"/>
            <a:ext cx="5111750" cy="1150938"/>
          </a:xfrm>
          <a:prstGeom prst="bentConnector3">
            <a:avLst>
              <a:gd name="adj1" fmla="val 389"/>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488" name="Group 9"/>
          <p:cNvGrpSpPr>
            <a:grpSpLocks/>
          </p:cNvGrpSpPr>
          <p:nvPr/>
        </p:nvGrpSpPr>
        <p:grpSpPr bwMode="auto">
          <a:xfrm>
            <a:off x="7813675" y="0"/>
            <a:ext cx="1295400" cy="641350"/>
            <a:chOff x="7813154" y="0"/>
            <a:chExt cx="1296144" cy="641606"/>
          </a:xfrm>
        </p:grpSpPr>
        <p:sp>
          <p:nvSpPr>
            <p:cNvPr id="20496" name="TextBox 6"/>
            <p:cNvSpPr txBox="1">
              <a:spLocks noChangeArrowheads="1"/>
            </p:cNvSpPr>
            <p:nvPr/>
          </p:nvSpPr>
          <p:spPr bwMode="auto">
            <a:xfrm>
              <a:off x="7813154" y="0"/>
              <a:ext cx="7920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1f</a:t>
              </a:r>
            </a:p>
          </p:txBody>
        </p:sp>
        <p:pic>
          <p:nvPicPr>
            <p:cNvPr id="20497" name="Picture 7" descr="Student shee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9" name="TextBox 36"/>
          <p:cNvSpPr txBox="1">
            <a:spLocks noChangeArrowheads="1"/>
          </p:cNvSpPr>
          <p:nvPr/>
        </p:nvSpPr>
        <p:spPr bwMode="auto">
          <a:xfrm>
            <a:off x="1979613" y="908050"/>
            <a:ext cx="316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2400" b="1">
                <a:latin typeface="Century Gothic" charset="0"/>
              </a:rPr>
              <a:t>Un noyau chauffant</a:t>
            </a:r>
          </a:p>
        </p:txBody>
      </p:sp>
      <p:sp>
        <p:nvSpPr>
          <p:cNvPr id="20490" name="Rectangle 8"/>
          <p:cNvSpPr>
            <a:spLocks noChangeArrowheads="1"/>
          </p:cNvSpPr>
          <p:nvPr/>
        </p:nvSpPr>
        <p:spPr bwMode="auto">
          <a:xfrm>
            <a:off x="258763" y="1352550"/>
            <a:ext cx="5003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Cassini a mesuré une température de </a:t>
            </a:r>
          </a:p>
          <a:p>
            <a:r>
              <a:rPr lang="en-GB" altLang="x-none">
                <a:latin typeface="Century Gothic" charset="0"/>
              </a:rPr>
              <a:t>-116°C au niveau du pôle Sud d’Encélade. Elle est plus élevée que la température d’autres corps situés à une distance égale du Soleil. </a:t>
            </a:r>
          </a:p>
        </p:txBody>
      </p:sp>
      <p:pic>
        <p:nvPicPr>
          <p:cNvPr id="12290" name="Picture 2" descr="http://upload.wikimedia.org/wikipedia/commons/thumb/7/7d/Enceladus_Roll.jpg/200px-Enceladus_Roll.jpg"/>
          <p:cNvPicPr>
            <a:picLocks noChangeAspect="1" noChangeArrowheads="1"/>
          </p:cNvPicPr>
          <p:nvPr/>
        </p:nvPicPr>
        <p:blipFill>
          <a:blip r:embed="rId4" cstate="print"/>
          <a:srcRect/>
          <a:stretch>
            <a:fillRect/>
          </a:stretch>
        </p:blipFill>
        <p:spPr bwMode="auto">
          <a:xfrm>
            <a:off x="5220072" y="908720"/>
            <a:ext cx="3744416" cy="4567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0" y="107950"/>
            <a:ext cx="9144000" cy="646113"/>
          </a:xfrm>
          <a:prstGeom prst="rect">
            <a:avLst/>
          </a:prstGeom>
          <a:noFill/>
        </p:spPr>
        <p:txBody>
          <a:bodyPr>
            <a:spAutoFit/>
          </a:bodyPr>
          <a:lstStyle/>
          <a:p>
            <a:pPr algn="ctr" fontAlgn="auto">
              <a:spcBef>
                <a:spcPts val="0"/>
              </a:spcBef>
              <a:spcAft>
                <a:spcPts val="0"/>
              </a:spcAft>
              <a:defRPr/>
            </a:pPr>
            <a:r>
              <a:rPr lang="en-GB" sz="3200" dirty="0">
                <a:solidFill>
                  <a:schemeClr val="accent6">
                    <a:lumMod val="75000"/>
                  </a:schemeClr>
                </a:solidFill>
                <a:latin typeface="Century Gothic" pitchFamily="34" charset="0"/>
                <a:ea typeface="+mj-ea"/>
                <a:cs typeface="+mj-cs"/>
              </a:rPr>
              <a:t>Carte de </a:t>
            </a:r>
            <a:r>
              <a:rPr lang="en-GB" sz="3200" dirty="0" err="1">
                <a:solidFill>
                  <a:schemeClr val="accent6">
                    <a:lumMod val="75000"/>
                  </a:schemeClr>
                </a:solidFill>
                <a:latin typeface="Century Gothic" pitchFamily="34" charset="0"/>
                <a:ea typeface="+mj-ea"/>
                <a:cs typeface="+mj-cs"/>
              </a:rPr>
              <a:t>preuve</a:t>
            </a:r>
            <a:r>
              <a:rPr lang="en-GB" sz="3200" dirty="0">
                <a:solidFill>
                  <a:schemeClr val="accent6">
                    <a:lumMod val="75000"/>
                  </a:schemeClr>
                </a:solidFill>
                <a:latin typeface="Century Gothic" pitchFamily="34" charset="0"/>
                <a:ea typeface="+mj-ea"/>
                <a:cs typeface="+mj-cs"/>
              </a:rPr>
              <a:t> </a:t>
            </a:r>
            <a:r>
              <a:rPr lang="en-GB" sz="3600" b="1" dirty="0">
                <a:solidFill>
                  <a:schemeClr val="accent6">
                    <a:lumMod val="75000"/>
                  </a:schemeClr>
                </a:solidFill>
                <a:latin typeface="Century Gothic" pitchFamily="34" charset="0"/>
                <a:ea typeface="+mj-ea"/>
                <a:cs typeface="+mj-cs"/>
              </a:rPr>
              <a:t>F</a:t>
            </a:r>
            <a:endParaRPr lang="en-GB" sz="3600" b="1" dirty="0">
              <a:solidFill>
                <a:schemeClr val="accent6">
                  <a:lumMod val="75000"/>
                </a:schemeClr>
              </a:solidFill>
              <a:latin typeface="Century Gothic" pitchFamily="34" charset="0"/>
              <a:ea typeface="+mj-ea"/>
              <a:cs typeface="+mj-cs"/>
            </a:endParaRPr>
          </a:p>
        </p:txBody>
      </p:sp>
      <p:sp>
        <p:nvSpPr>
          <p:cNvPr id="20493" name="Rectangle 10"/>
          <p:cNvSpPr>
            <a:spLocks noChangeArrowheads="1"/>
          </p:cNvSpPr>
          <p:nvPr/>
        </p:nvSpPr>
        <p:spPr bwMode="auto">
          <a:xfrm>
            <a:off x="287338" y="4100513"/>
            <a:ext cx="475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L’énergie provenant du noyau peut élever la température, suffisamment pour faire fondre une partie de la glace sous le pôle Sud.</a:t>
            </a:r>
            <a:endParaRPr lang="en-GB" altLang="x-none"/>
          </a:p>
        </p:txBody>
      </p:sp>
      <p:sp>
        <p:nvSpPr>
          <p:cNvPr id="20494" name="Rectangle 11"/>
          <p:cNvSpPr>
            <a:spLocks noChangeArrowheads="1"/>
          </p:cNvSpPr>
          <p:nvPr/>
        </p:nvSpPr>
        <p:spPr bwMode="auto">
          <a:xfrm>
            <a:off x="1338263" y="3079750"/>
            <a:ext cx="3960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Selon les scientifiques, cette température élevée prouve que le noyau d’Encélade est chaud.</a:t>
            </a:r>
            <a:endParaRPr lang="en-GB" altLang="x-none"/>
          </a:p>
        </p:txBody>
      </p:sp>
      <p:sp>
        <p:nvSpPr>
          <p:cNvPr id="20495" name="Rectangle 12"/>
          <p:cNvSpPr>
            <a:spLocks noChangeArrowheads="1"/>
          </p:cNvSpPr>
          <p:nvPr/>
        </p:nvSpPr>
        <p:spPr bwMode="auto">
          <a:xfrm>
            <a:off x="755650" y="5589588"/>
            <a:ext cx="374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a:solidFill>
                  <a:schemeClr val="bg1"/>
                </a:solidFill>
                <a:latin typeface="Century Gothic" charset="0"/>
              </a:rPr>
              <a:t>Ceci peut créer </a:t>
            </a:r>
            <a:r>
              <a:rPr lang="en-GB" altLang="x-none" b="1">
                <a:solidFill>
                  <a:schemeClr val="bg1"/>
                </a:solidFill>
                <a:latin typeface="Century Gothic" charset="0"/>
              </a:rPr>
              <a:t>des océans d’eau liquide souterrains</a:t>
            </a:r>
            <a:r>
              <a:rPr lang="en-GB" altLang="x-none">
                <a:solidFill>
                  <a:schemeClr val="bg1"/>
                </a:solidFill>
                <a:latin typeface="Century Gothic" charset="0"/>
              </a:rPr>
              <a:t>. </a:t>
            </a:r>
            <a:endParaRPr lang="en-GB" altLang="x-none">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8"/>
          <p:cNvCxnSpPr/>
          <p:nvPr/>
        </p:nvCxnSpPr>
        <p:spPr>
          <a:xfrm>
            <a:off x="304800" y="3608388"/>
            <a:ext cx="4432300" cy="1189037"/>
          </a:xfrm>
          <a:prstGeom prst="bentConnector3">
            <a:avLst>
              <a:gd name="adj1" fmla="val 177"/>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971550" y="1989138"/>
            <a:ext cx="3887788" cy="1223962"/>
          </a:xfrm>
          <a:prstGeom prst="bentConnector3">
            <a:avLst>
              <a:gd name="adj1" fmla="val 328"/>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ice.png"/>
          <p:cNvPicPr>
            <a:picLocks noChangeAspect="1"/>
          </p:cNvPicPr>
          <p:nvPr/>
        </p:nvPicPr>
        <p:blipFill>
          <a:blip r:embed="rId3" cstate="print"/>
          <a:srcRect l="17470" t="11655" r="19833" b="9292"/>
          <a:stretch>
            <a:fillRect/>
          </a:stretch>
        </p:blipFill>
        <p:spPr>
          <a:xfrm>
            <a:off x="3581269" y="908720"/>
            <a:ext cx="5311211" cy="4464496"/>
          </a:xfrm>
          <a:prstGeom prst="ellipse">
            <a:avLst/>
          </a:prstGeom>
          <a:ln>
            <a:noFill/>
          </a:ln>
          <a:effectLst>
            <a:softEdge rad="112500"/>
          </a:effectLst>
        </p:spPr>
      </p:pic>
      <p:grpSp>
        <p:nvGrpSpPr>
          <p:cNvPr id="21509" name="Group 9"/>
          <p:cNvGrpSpPr>
            <a:grpSpLocks/>
          </p:cNvGrpSpPr>
          <p:nvPr/>
        </p:nvGrpSpPr>
        <p:grpSpPr bwMode="auto">
          <a:xfrm>
            <a:off x="7813675" y="0"/>
            <a:ext cx="1295400" cy="641350"/>
            <a:chOff x="7813154" y="0"/>
            <a:chExt cx="1296144" cy="641606"/>
          </a:xfrm>
        </p:grpSpPr>
        <p:sp>
          <p:nvSpPr>
            <p:cNvPr id="21520" name="TextBox 6"/>
            <p:cNvSpPr txBox="1">
              <a:spLocks noChangeArrowheads="1"/>
            </p:cNvSpPr>
            <p:nvPr/>
          </p:nvSpPr>
          <p:spPr bwMode="auto">
            <a:xfrm>
              <a:off x="7813154" y="0"/>
              <a:ext cx="7920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1g</a:t>
              </a:r>
            </a:p>
          </p:txBody>
        </p:sp>
        <p:pic>
          <p:nvPicPr>
            <p:cNvPr id="21521" name="Picture 7"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TextBox 36"/>
          <p:cNvSpPr txBox="1">
            <a:spLocks noChangeArrowheads="1"/>
          </p:cNvSpPr>
          <p:nvPr/>
        </p:nvSpPr>
        <p:spPr bwMode="auto">
          <a:xfrm>
            <a:off x="2771775" y="1052513"/>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2400" b="1">
                <a:latin typeface="Century Gothic" charset="0"/>
              </a:rPr>
              <a:t>Sublimation</a:t>
            </a:r>
          </a:p>
        </p:txBody>
      </p:sp>
      <p:sp>
        <p:nvSpPr>
          <p:cNvPr id="21511" name="Rectangle 8"/>
          <p:cNvSpPr>
            <a:spLocks noChangeArrowheads="1"/>
          </p:cNvSpPr>
          <p:nvPr/>
        </p:nvSpPr>
        <p:spPr bwMode="auto">
          <a:xfrm>
            <a:off x="1006475" y="1714500"/>
            <a:ext cx="29035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Des geysers sortent d’Encélade. Les geysers libèrent de la vapeur d’eau et des petits cristaux de glace.</a:t>
            </a:r>
          </a:p>
        </p:txBody>
      </p:sp>
      <p:sp>
        <p:nvSpPr>
          <p:cNvPr id="21512" name="TextBox 9"/>
          <p:cNvSpPr txBox="1">
            <a:spLocks noChangeArrowheads="1"/>
          </p:cNvSpPr>
          <p:nvPr/>
        </p:nvSpPr>
        <p:spPr bwMode="auto">
          <a:xfrm>
            <a:off x="5003800" y="5300663"/>
            <a:ext cx="330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a:latin typeface="Century Gothic" charset="0"/>
              </a:rPr>
              <a:t>Cette photo montre la </a:t>
            </a:r>
            <a:r>
              <a:rPr lang="en-GB" altLang="x-none" b="1">
                <a:latin typeface="Century Gothic" charset="0"/>
              </a:rPr>
              <a:t>sublimation </a:t>
            </a:r>
            <a:r>
              <a:rPr lang="en-GB" altLang="x-none">
                <a:latin typeface="Century Gothic" charset="0"/>
              </a:rPr>
              <a:t>du dioxyde de carbone solide </a:t>
            </a:r>
          </a:p>
        </p:txBody>
      </p:sp>
      <p:sp>
        <p:nvSpPr>
          <p:cNvPr id="11" name="TextBox 10"/>
          <p:cNvSpPr txBox="1"/>
          <p:nvPr/>
        </p:nvSpPr>
        <p:spPr>
          <a:xfrm>
            <a:off x="0" y="107950"/>
            <a:ext cx="9144000" cy="646113"/>
          </a:xfrm>
          <a:prstGeom prst="rect">
            <a:avLst/>
          </a:prstGeom>
          <a:noFill/>
        </p:spPr>
        <p:txBody>
          <a:bodyPr>
            <a:spAutoFit/>
          </a:bodyPr>
          <a:lstStyle/>
          <a:p>
            <a:pPr algn="ctr" fontAlgn="auto">
              <a:spcBef>
                <a:spcPts val="0"/>
              </a:spcBef>
              <a:spcAft>
                <a:spcPts val="0"/>
              </a:spcAft>
              <a:defRPr/>
            </a:pPr>
            <a:r>
              <a:rPr lang="en-GB" sz="3200" dirty="0">
                <a:solidFill>
                  <a:schemeClr val="accent6">
                    <a:lumMod val="75000"/>
                  </a:schemeClr>
                </a:solidFill>
                <a:latin typeface="Century Gothic" pitchFamily="34" charset="0"/>
                <a:ea typeface="+mj-ea"/>
                <a:cs typeface="+mj-cs"/>
              </a:rPr>
              <a:t>Carte de </a:t>
            </a:r>
            <a:r>
              <a:rPr lang="en-GB" sz="3200" dirty="0" err="1">
                <a:solidFill>
                  <a:schemeClr val="accent6">
                    <a:lumMod val="75000"/>
                  </a:schemeClr>
                </a:solidFill>
                <a:latin typeface="Century Gothic" pitchFamily="34" charset="0"/>
                <a:ea typeface="+mj-ea"/>
                <a:cs typeface="+mj-cs"/>
              </a:rPr>
              <a:t>preuve</a:t>
            </a:r>
            <a:r>
              <a:rPr lang="en-GB" sz="3200" dirty="0">
                <a:solidFill>
                  <a:schemeClr val="accent6">
                    <a:lumMod val="75000"/>
                  </a:schemeClr>
                </a:solidFill>
                <a:latin typeface="Century Gothic" pitchFamily="34" charset="0"/>
                <a:ea typeface="+mj-ea"/>
                <a:cs typeface="+mj-cs"/>
              </a:rPr>
              <a:t> </a:t>
            </a:r>
            <a:r>
              <a:rPr lang="en-GB" sz="3600" b="1" dirty="0">
                <a:solidFill>
                  <a:schemeClr val="accent6">
                    <a:lumMod val="75000"/>
                  </a:schemeClr>
                </a:solidFill>
                <a:latin typeface="Century Gothic" pitchFamily="34" charset="0"/>
                <a:ea typeface="+mj-ea"/>
                <a:cs typeface="+mj-cs"/>
              </a:rPr>
              <a:t>G</a:t>
            </a:r>
            <a:endParaRPr lang="en-GB" sz="3600" b="1" dirty="0">
              <a:solidFill>
                <a:schemeClr val="accent6">
                  <a:lumMod val="75000"/>
                </a:schemeClr>
              </a:solidFill>
              <a:latin typeface="Century Gothic" pitchFamily="34" charset="0"/>
              <a:ea typeface="+mj-ea"/>
              <a:cs typeface="+mj-cs"/>
            </a:endParaRPr>
          </a:p>
        </p:txBody>
      </p:sp>
      <p:sp>
        <p:nvSpPr>
          <p:cNvPr id="21514" name="Rectangle 12"/>
          <p:cNvSpPr>
            <a:spLocks noChangeArrowheads="1"/>
          </p:cNvSpPr>
          <p:nvPr/>
        </p:nvSpPr>
        <p:spPr bwMode="auto">
          <a:xfrm>
            <a:off x="344488" y="3597275"/>
            <a:ext cx="3600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La sublimation est Ie passage de </a:t>
            </a:r>
            <a:r>
              <a:rPr lang="en-GB" altLang="x-none" b="1">
                <a:latin typeface="Century Gothic" charset="0"/>
              </a:rPr>
              <a:t>l’état solide à l’état gazeux </a:t>
            </a:r>
            <a:r>
              <a:rPr lang="en-GB" altLang="x-none">
                <a:latin typeface="Century Gothic" charset="0"/>
              </a:rPr>
              <a:t>sans transition par l’état liquide.</a:t>
            </a:r>
          </a:p>
        </p:txBody>
      </p:sp>
      <p:grpSp>
        <p:nvGrpSpPr>
          <p:cNvPr id="21515" name="Group 21"/>
          <p:cNvGrpSpPr>
            <a:grpSpLocks/>
          </p:cNvGrpSpPr>
          <p:nvPr/>
        </p:nvGrpSpPr>
        <p:grpSpPr bwMode="auto">
          <a:xfrm>
            <a:off x="827088" y="5173663"/>
            <a:ext cx="3889375" cy="1265237"/>
            <a:chOff x="1043608" y="5102195"/>
            <a:chExt cx="3528392" cy="1086460"/>
          </a:xfrm>
        </p:grpSpPr>
        <p:sp>
          <p:nvSpPr>
            <p:cNvPr id="15" name="Rectangle 14"/>
            <p:cNvSpPr/>
            <p:nvPr/>
          </p:nvSpPr>
          <p:spPr>
            <a:xfrm>
              <a:off x="1043608" y="5102195"/>
              <a:ext cx="3528392" cy="1063109"/>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19" name="Rectangle 13"/>
            <p:cNvSpPr>
              <a:spLocks noChangeArrowheads="1"/>
            </p:cNvSpPr>
            <p:nvPr/>
          </p:nvSpPr>
          <p:spPr bwMode="auto">
            <a:xfrm>
              <a:off x="1115616" y="5157192"/>
              <a:ext cx="3456384" cy="103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solidFill>
                    <a:schemeClr val="bg1"/>
                  </a:solidFill>
                  <a:latin typeface="Century Gothic" charset="0"/>
                </a:rPr>
                <a:t>Certains scientifiques affirment que la vapeur d’eau se forme lorsque la glace se sublime sous la surface.</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Elbow Connector 14"/>
          <p:cNvCxnSpPr/>
          <p:nvPr/>
        </p:nvCxnSpPr>
        <p:spPr>
          <a:xfrm>
            <a:off x="457200" y="3068638"/>
            <a:ext cx="4475163" cy="965200"/>
          </a:xfrm>
          <a:prstGeom prst="bentConnector3">
            <a:avLst>
              <a:gd name="adj1" fmla="val -116"/>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11560" y="4437112"/>
            <a:ext cx="4104456" cy="1872208"/>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nvGrpSpPr>
          <p:cNvPr id="22534" name="Group 9"/>
          <p:cNvGrpSpPr>
            <a:grpSpLocks/>
          </p:cNvGrpSpPr>
          <p:nvPr/>
        </p:nvGrpSpPr>
        <p:grpSpPr bwMode="auto">
          <a:xfrm>
            <a:off x="7813675" y="0"/>
            <a:ext cx="1295400" cy="641350"/>
            <a:chOff x="7813154" y="0"/>
            <a:chExt cx="1296144" cy="641606"/>
          </a:xfrm>
        </p:grpSpPr>
        <p:sp>
          <p:nvSpPr>
            <p:cNvPr id="22543" name="TextBox 6"/>
            <p:cNvSpPr txBox="1">
              <a:spLocks noChangeArrowheads="1"/>
            </p:cNvSpPr>
            <p:nvPr/>
          </p:nvSpPr>
          <p:spPr bwMode="auto">
            <a:xfrm>
              <a:off x="7813154" y="0"/>
              <a:ext cx="7920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1h</a:t>
              </a:r>
            </a:p>
          </p:txBody>
        </p:sp>
        <p:pic>
          <p:nvPicPr>
            <p:cNvPr id="22544" name="Picture 7" descr="Student shee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5" name="TextBox 36"/>
          <p:cNvSpPr txBox="1">
            <a:spLocks noChangeArrowheads="1"/>
          </p:cNvSpPr>
          <p:nvPr/>
        </p:nvSpPr>
        <p:spPr bwMode="auto">
          <a:xfrm>
            <a:off x="3635375" y="981075"/>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2400" b="1">
                <a:latin typeface="Century Gothic" charset="0"/>
              </a:rPr>
              <a:t>Surface</a:t>
            </a:r>
          </a:p>
        </p:txBody>
      </p:sp>
      <p:pic>
        <p:nvPicPr>
          <p:cNvPr id="48130" name="Picture 2" descr="Raw image from Cassini's Nov. 02, 2009, flyby of Enceladus"/>
          <p:cNvPicPr>
            <a:picLocks noChangeAspect="1" noChangeArrowheads="1"/>
          </p:cNvPicPr>
          <p:nvPr/>
        </p:nvPicPr>
        <p:blipFill>
          <a:blip r:embed="rId4">
            <a:extLst>
              <a:ext uri="{28A0092B-C50C-407E-A947-70E740481C1C}">
                <a14:useLocalDpi xmlns:a14="http://schemas.microsoft.com/office/drawing/2010/main" val="0"/>
              </a:ext>
            </a:extLst>
          </a:blip>
          <a:srcRect l="14870"/>
          <a:stretch>
            <a:fillRect/>
          </a:stretch>
        </p:blipFill>
        <p:spPr bwMode="auto">
          <a:xfrm>
            <a:off x="5076825" y="1052513"/>
            <a:ext cx="4122738" cy="5472112"/>
          </a:xfrm>
          <a:prstGeom prst="rect">
            <a:avLst/>
          </a:prstGeom>
          <a:noFill/>
          <a:ln>
            <a:noFill/>
          </a:ln>
          <a:effectLst>
            <a:outerShdw blurRad="63500" dist="63500" dir="13500000"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107950"/>
            <a:ext cx="9144000" cy="646113"/>
          </a:xfrm>
          <a:prstGeom prst="rect">
            <a:avLst/>
          </a:prstGeom>
          <a:noFill/>
        </p:spPr>
        <p:txBody>
          <a:bodyPr>
            <a:spAutoFit/>
          </a:bodyPr>
          <a:lstStyle/>
          <a:p>
            <a:pPr algn="ctr" fontAlgn="auto">
              <a:spcBef>
                <a:spcPts val="0"/>
              </a:spcBef>
              <a:spcAft>
                <a:spcPts val="0"/>
              </a:spcAft>
              <a:defRPr/>
            </a:pPr>
            <a:r>
              <a:rPr lang="en-GB" sz="3200" dirty="0">
                <a:solidFill>
                  <a:schemeClr val="accent6">
                    <a:lumMod val="75000"/>
                  </a:schemeClr>
                </a:solidFill>
                <a:latin typeface="Century Gothic" pitchFamily="34" charset="0"/>
                <a:ea typeface="+mj-ea"/>
                <a:cs typeface="+mj-cs"/>
              </a:rPr>
              <a:t>Carte de </a:t>
            </a:r>
            <a:r>
              <a:rPr lang="en-GB" sz="3200" dirty="0" err="1">
                <a:solidFill>
                  <a:schemeClr val="accent6">
                    <a:lumMod val="75000"/>
                  </a:schemeClr>
                </a:solidFill>
                <a:latin typeface="Century Gothic" pitchFamily="34" charset="0"/>
                <a:ea typeface="+mj-ea"/>
                <a:cs typeface="+mj-cs"/>
              </a:rPr>
              <a:t>preuve</a:t>
            </a:r>
            <a:r>
              <a:rPr lang="en-GB" sz="3200" dirty="0">
                <a:solidFill>
                  <a:schemeClr val="accent6">
                    <a:lumMod val="75000"/>
                  </a:schemeClr>
                </a:solidFill>
                <a:latin typeface="Century Gothic" pitchFamily="34" charset="0"/>
                <a:ea typeface="+mj-ea"/>
                <a:cs typeface="+mj-cs"/>
              </a:rPr>
              <a:t> </a:t>
            </a:r>
            <a:r>
              <a:rPr lang="en-GB" sz="3600" b="1" dirty="0">
                <a:solidFill>
                  <a:schemeClr val="accent6">
                    <a:lumMod val="75000"/>
                  </a:schemeClr>
                </a:solidFill>
                <a:latin typeface="Century Gothic" pitchFamily="34" charset="0"/>
                <a:ea typeface="+mj-ea"/>
                <a:cs typeface="+mj-cs"/>
              </a:rPr>
              <a:t>H</a:t>
            </a:r>
            <a:endParaRPr lang="en-GB" sz="3600" b="1" dirty="0">
              <a:solidFill>
                <a:schemeClr val="accent6">
                  <a:lumMod val="75000"/>
                </a:schemeClr>
              </a:solidFill>
              <a:latin typeface="Century Gothic" pitchFamily="34" charset="0"/>
              <a:ea typeface="+mj-ea"/>
              <a:cs typeface="+mj-cs"/>
            </a:endParaRPr>
          </a:p>
        </p:txBody>
      </p:sp>
      <p:sp>
        <p:nvSpPr>
          <p:cNvPr id="22538" name="Rectangle 10"/>
          <p:cNvSpPr>
            <a:spLocks noChangeArrowheads="1"/>
          </p:cNvSpPr>
          <p:nvPr/>
        </p:nvSpPr>
        <p:spPr bwMode="auto">
          <a:xfrm>
            <a:off x="611188" y="4495800"/>
            <a:ext cx="41052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a:solidFill>
                  <a:schemeClr val="bg1"/>
                </a:solidFill>
                <a:latin typeface="Century Gothic" charset="0"/>
              </a:rPr>
              <a:t>Les différentes caractéristiques observées sur la surface d’Encélade suggèrent qu’il y avait peut-être des </a:t>
            </a:r>
            <a:r>
              <a:rPr lang="en-GB" altLang="x-none" b="1">
                <a:solidFill>
                  <a:schemeClr val="bg1"/>
                </a:solidFill>
                <a:latin typeface="Century Gothic" charset="0"/>
              </a:rPr>
              <a:t>volcans d’eau </a:t>
            </a:r>
            <a:r>
              <a:rPr lang="en-GB" altLang="x-none">
                <a:solidFill>
                  <a:schemeClr val="bg1"/>
                </a:solidFill>
                <a:latin typeface="Century Gothic" charset="0"/>
              </a:rPr>
              <a:t>en activité</a:t>
            </a:r>
            <a:r>
              <a:rPr lang="en-GB" altLang="x-none" b="1">
                <a:solidFill>
                  <a:schemeClr val="bg1"/>
                </a:solidFill>
                <a:latin typeface="Century Gothic" charset="0"/>
              </a:rPr>
              <a:t>. </a:t>
            </a:r>
            <a:r>
              <a:rPr lang="en-GB" altLang="x-none">
                <a:solidFill>
                  <a:schemeClr val="bg1"/>
                </a:solidFill>
                <a:latin typeface="Century Gothic" charset="0"/>
              </a:rPr>
              <a:t>Ils auraient modifié la surface de l’astre au fil du temps.</a:t>
            </a:r>
          </a:p>
        </p:txBody>
      </p:sp>
      <p:sp>
        <p:nvSpPr>
          <p:cNvPr id="22539" name="Rectangle 11"/>
          <p:cNvSpPr>
            <a:spLocks noChangeArrowheads="1"/>
          </p:cNvSpPr>
          <p:nvPr/>
        </p:nvSpPr>
        <p:spPr bwMode="auto">
          <a:xfrm>
            <a:off x="1427163" y="1743075"/>
            <a:ext cx="3529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De grands cratères sont visibles en surface à certains endroits sur Encelade.</a:t>
            </a:r>
          </a:p>
        </p:txBody>
      </p:sp>
      <p:sp>
        <p:nvSpPr>
          <p:cNvPr id="22540" name="Rectangle 12"/>
          <p:cNvSpPr>
            <a:spLocks noChangeArrowheads="1"/>
          </p:cNvSpPr>
          <p:nvPr/>
        </p:nvSpPr>
        <p:spPr bwMode="auto">
          <a:xfrm>
            <a:off x="457200" y="2781300"/>
            <a:ext cx="4475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D’autres endroits ne comportent aucun cratère. D’après les scientifiques, cela démontre que la surface a changé récemment. </a:t>
            </a:r>
          </a:p>
        </p:txBody>
      </p:sp>
      <p:sp>
        <p:nvSpPr>
          <p:cNvPr id="22541" name="Rectangle 8"/>
          <p:cNvSpPr>
            <a:spLocks noChangeArrowheads="1"/>
          </p:cNvSpPr>
          <p:nvPr/>
        </p:nvSpPr>
        <p:spPr bwMode="auto">
          <a:xfrm>
            <a:off x="5435600" y="2205038"/>
            <a:ext cx="3240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a:solidFill>
                  <a:schemeClr val="bg1"/>
                </a:solidFill>
                <a:latin typeface="Century Gothic" charset="0"/>
              </a:rPr>
              <a:t>La surface d’Encelade n’est pas lisse</a:t>
            </a:r>
          </a:p>
        </p:txBody>
      </p:sp>
      <p:cxnSp>
        <p:nvCxnSpPr>
          <p:cNvPr id="21" name="Elbow Connector 20"/>
          <p:cNvCxnSpPr/>
          <p:nvPr/>
        </p:nvCxnSpPr>
        <p:spPr>
          <a:xfrm>
            <a:off x="1403350" y="1989138"/>
            <a:ext cx="3695700" cy="609600"/>
          </a:xfrm>
          <a:prstGeom prst="bentConnector3">
            <a:avLst>
              <a:gd name="adj1" fmla="val 57"/>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9975" y="107950"/>
            <a:ext cx="5040313" cy="584200"/>
          </a:xfrm>
          <a:prstGeom prst="rect">
            <a:avLst/>
          </a:prstGeom>
          <a:noFill/>
        </p:spPr>
        <p:txBody>
          <a:bodyPr>
            <a:spAutoFit/>
          </a:bodyPr>
          <a:lstStyle/>
          <a:p>
            <a:pPr algn="ctr" fontAlgn="auto">
              <a:spcBef>
                <a:spcPts val="0"/>
              </a:spcBef>
              <a:spcAft>
                <a:spcPts val="0"/>
              </a:spcAft>
              <a:defRPr/>
            </a:pPr>
            <a:r>
              <a:rPr lang="en-GB" sz="3200" dirty="0">
                <a:solidFill>
                  <a:schemeClr val="accent6">
                    <a:lumMod val="75000"/>
                  </a:schemeClr>
                </a:solidFill>
                <a:latin typeface="Century Gothic" pitchFamily="34" charset="0"/>
                <a:ea typeface="+mj-ea"/>
                <a:cs typeface="+mj-cs"/>
              </a:rPr>
              <a:t>Organiser les </a:t>
            </a:r>
            <a:r>
              <a:rPr lang="en-GB" sz="3200" dirty="0" err="1">
                <a:solidFill>
                  <a:schemeClr val="accent6">
                    <a:lumMod val="75000"/>
                  </a:schemeClr>
                </a:solidFill>
                <a:latin typeface="Century Gothic" pitchFamily="34" charset="0"/>
                <a:ea typeface="+mj-ea"/>
                <a:cs typeface="+mj-cs"/>
              </a:rPr>
              <a:t>preuves</a:t>
            </a:r>
            <a:endParaRPr lang="en-GB" sz="3200" dirty="0">
              <a:solidFill>
                <a:schemeClr val="accent6">
                  <a:lumMod val="75000"/>
                </a:schemeClr>
              </a:solidFill>
              <a:latin typeface="Century Gothic" pitchFamily="34" charset="0"/>
              <a:ea typeface="+mj-ea"/>
              <a:cs typeface="+mj-cs"/>
            </a:endParaRPr>
          </a:p>
        </p:txBody>
      </p:sp>
      <p:grpSp>
        <p:nvGrpSpPr>
          <p:cNvPr id="23555" name="Group 9"/>
          <p:cNvGrpSpPr>
            <a:grpSpLocks/>
          </p:cNvGrpSpPr>
          <p:nvPr/>
        </p:nvGrpSpPr>
        <p:grpSpPr bwMode="auto">
          <a:xfrm>
            <a:off x="7813675" y="0"/>
            <a:ext cx="1295400" cy="641350"/>
            <a:chOff x="7813154" y="0"/>
            <a:chExt cx="1296144" cy="641606"/>
          </a:xfrm>
        </p:grpSpPr>
        <p:sp>
          <p:nvSpPr>
            <p:cNvPr id="23565" name="TextBox 6"/>
            <p:cNvSpPr txBox="1">
              <a:spLocks noChangeArrowheads="1"/>
            </p:cNvSpPr>
            <p:nvPr/>
          </p:nvSpPr>
          <p:spPr bwMode="auto">
            <a:xfrm>
              <a:off x="7813154" y="0"/>
              <a:ext cx="7920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a:t>
              </a:r>
            </a:p>
          </p:txBody>
        </p:sp>
        <p:pic>
          <p:nvPicPr>
            <p:cNvPr id="23566" name="Picture 7" descr="Student shee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TextBox 32"/>
          <p:cNvSpPr txBox="1">
            <a:spLocks noChangeArrowheads="1"/>
          </p:cNvSpPr>
          <p:nvPr/>
        </p:nvSpPr>
        <p:spPr bwMode="auto">
          <a:xfrm>
            <a:off x="1476375" y="549275"/>
            <a:ext cx="712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latin typeface="Century Gothic" charset="0"/>
              </a:rPr>
              <a:t>Conclusion :</a:t>
            </a:r>
            <a:r>
              <a:rPr lang="en-GB" altLang="x-none" sz="3200">
                <a:latin typeface="Century Gothic" charset="0"/>
              </a:rPr>
              <a:t> </a:t>
            </a:r>
            <a:r>
              <a:rPr lang="en-GB" altLang="x-none" sz="2000" b="1">
                <a:latin typeface="Century Gothic" charset="0"/>
              </a:rPr>
              <a:t>Il y a bien </a:t>
            </a:r>
            <a:r>
              <a:rPr lang="en-GB" altLang="x-none" sz="2000">
                <a:latin typeface="Century Gothic" charset="0"/>
              </a:rPr>
              <a:t>de l’eau liquide sur Encelade. </a:t>
            </a:r>
          </a:p>
        </p:txBody>
      </p:sp>
      <p:sp>
        <p:nvSpPr>
          <p:cNvPr id="23557" name="TextBox 33"/>
          <p:cNvSpPr txBox="1">
            <a:spLocks noChangeArrowheads="1"/>
          </p:cNvSpPr>
          <p:nvPr/>
        </p:nvSpPr>
        <p:spPr bwMode="auto">
          <a:xfrm>
            <a:off x="107950" y="3284538"/>
            <a:ext cx="43926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a:latin typeface="Century Gothic" charset="0"/>
              </a:rPr>
              <a:t>Preuve</a:t>
            </a:r>
            <a:r>
              <a:rPr lang="en-GB" altLang="x-none" sz="1600" b="1">
                <a:latin typeface="Century Gothic" charset="0"/>
              </a:rPr>
              <a:t> forte </a:t>
            </a:r>
            <a:r>
              <a:rPr lang="en-GB" altLang="x-none" sz="1600">
                <a:latin typeface="Century Gothic" charset="0"/>
              </a:rPr>
              <a:t>pour</a:t>
            </a:r>
            <a:r>
              <a:rPr lang="en-GB" altLang="x-none" sz="2300" b="1">
                <a:latin typeface="Century Gothic" charset="0"/>
              </a:rPr>
              <a:t> </a:t>
            </a:r>
            <a:r>
              <a:rPr lang="en-GB" altLang="x-none" sz="2300" b="1">
                <a:solidFill>
                  <a:srgbClr val="639A00"/>
                </a:solidFill>
                <a:latin typeface="Century Gothic" charset="0"/>
              </a:rPr>
              <a:t>étayer </a:t>
            </a:r>
            <a:r>
              <a:rPr lang="en-GB" altLang="x-none" sz="1600">
                <a:latin typeface="Century Gothic" charset="0"/>
              </a:rPr>
              <a:t>la conclusion</a:t>
            </a:r>
          </a:p>
        </p:txBody>
      </p:sp>
      <p:sp>
        <p:nvSpPr>
          <p:cNvPr id="23558" name="TextBox 46"/>
          <p:cNvSpPr txBox="1">
            <a:spLocks noChangeArrowheads="1"/>
          </p:cNvSpPr>
          <p:nvPr/>
        </p:nvSpPr>
        <p:spPr bwMode="auto">
          <a:xfrm>
            <a:off x="107950" y="6002338"/>
            <a:ext cx="43926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a:latin typeface="Century Gothic" charset="0"/>
              </a:rPr>
              <a:t>Preuve </a:t>
            </a:r>
            <a:r>
              <a:rPr lang="en-GB" altLang="x-none" sz="1600" b="1">
                <a:latin typeface="Century Gothic" charset="0"/>
              </a:rPr>
              <a:t>faible </a:t>
            </a:r>
            <a:r>
              <a:rPr lang="en-GB" altLang="x-none" sz="1600">
                <a:latin typeface="Century Gothic" charset="0"/>
              </a:rPr>
              <a:t>pour</a:t>
            </a:r>
            <a:r>
              <a:rPr lang="en-GB" altLang="x-none" sz="2300">
                <a:latin typeface="Century Gothic" charset="0"/>
              </a:rPr>
              <a:t> </a:t>
            </a:r>
            <a:r>
              <a:rPr lang="en-GB" altLang="x-none" sz="2300" b="1">
                <a:solidFill>
                  <a:srgbClr val="639A00"/>
                </a:solidFill>
                <a:latin typeface="Century Gothic" charset="0"/>
              </a:rPr>
              <a:t>étayer </a:t>
            </a:r>
            <a:r>
              <a:rPr lang="en-GB" altLang="x-none" sz="1600">
                <a:latin typeface="Century Gothic" charset="0"/>
              </a:rPr>
              <a:t>la conclusion</a:t>
            </a:r>
          </a:p>
        </p:txBody>
      </p:sp>
      <p:sp>
        <p:nvSpPr>
          <p:cNvPr id="23559" name="TextBox 47"/>
          <p:cNvSpPr txBox="1">
            <a:spLocks noChangeArrowheads="1"/>
          </p:cNvSpPr>
          <p:nvPr/>
        </p:nvSpPr>
        <p:spPr bwMode="auto">
          <a:xfrm>
            <a:off x="4537075" y="3338513"/>
            <a:ext cx="45720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a:latin typeface="Century Gothic" charset="0"/>
              </a:rPr>
              <a:t>Preuve</a:t>
            </a:r>
            <a:r>
              <a:rPr lang="en-GB" altLang="x-none" b="1">
                <a:latin typeface="Century Gothic" charset="0"/>
              </a:rPr>
              <a:t> forte </a:t>
            </a:r>
            <a:r>
              <a:rPr lang="en-GB" altLang="x-none">
                <a:latin typeface="Century Gothic" charset="0"/>
              </a:rPr>
              <a:t>pour</a:t>
            </a:r>
            <a:r>
              <a:rPr lang="en-GB" altLang="x-none" b="1">
                <a:latin typeface="Century Gothic" charset="0"/>
              </a:rPr>
              <a:t> </a:t>
            </a:r>
            <a:r>
              <a:rPr lang="en-GB" altLang="x-none" sz="2300" b="1">
                <a:solidFill>
                  <a:srgbClr val="FF0000"/>
                </a:solidFill>
                <a:latin typeface="Century Gothic" charset="0"/>
              </a:rPr>
              <a:t>réfuter </a:t>
            </a:r>
            <a:r>
              <a:rPr lang="en-GB" altLang="x-none" sz="1600">
                <a:latin typeface="Century Gothic" charset="0"/>
              </a:rPr>
              <a:t>la conclusion</a:t>
            </a:r>
          </a:p>
        </p:txBody>
      </p:sp>
      <p:sp>
        <p:nvSpPr>
          <p:cNvPr id="23560" name="TextBox 48"/>
          <p:cNvSpPr txBox="1">
            <a:spLocks noChangeArrowheads="1"/>
          </p:cNvSpPr>
          <p:nvPr/>
        </p:nvSpPr>
        <p:spPr bwMode="auto">
          <a:xfrm>
            <a:off x="4572000" y="6022975"/>
            <a:ext cx="4500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600">
                <a:latin typeface="Century Gothic" charset="0"/>
              </a:rPr>
              <a:t>Preuve </a:t>
            </a:r>
            <a:r>
              <a:rPr lang="en-GB" altLang="x-none" sz="1600" b="1">
                <a:latin typeface="Century Gothic" charset="0"/>
              </a:rPr>
              <a:t>faible</a:t>
            </a:r>
            <a:r>
              <a:rPr lang="en-GB" altLang="x-none" sz="1600">
                <a:latin typeface="Century Gothic" charset="0"/>
              </a:rPr>
              <a:t> pour </a:t>
            </a:r>
            <a:r>
              <a:rPr lang="en-GB" altLang="x-none" sz="2300" b="1">
                <a:solidFill>
                  <a:srgbClr val="FF0000"/>
                </a:solidFill>
                <a:latin typeface="Century Gothic" charset="0"/>
              </a:rPr>
              <a:t>réfuter</a:t>
            </a:r>
            <a:r>
              <a:rPr lang="en-GB" altLang="x-none">
                <a:latin typeface="Century Gothic" charset="0"/>
              </a:rPr>
              <a:t> </a:t>
            </a:r>
            <a:r>
              <a:rPr lang="en-GB" altLang="x-none" sz="1600">
                <a:latin typeface="Century Gothic" charset="0"/>
              </a:rPr>
              <a:t>la conclusion</a:t>
            </a:r>
          </a:p>
        </p:txBody>
      </p:sp>
      <p:sp>
        <p:nvSpPr>
          <p:cNvPr id="31" name="Rectangle 30"/>
          <p:cNvSpPr/>
          <p:nvPr/>
        </p:nvSpPr>
        <p:spPr>
          <a:xfrm>
            <a:off x="84138" y="1125538"/>
            <a:ext cx="4440237" cy="2628900"/>
          </a:xfrm>
          <a:prstGeom prst="rect">
            <a:avLst/>
          </a:prstGeom>
          <a:noFill/>
          <a:ln w="19050">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Rectangle 15"/>
          <p:cNvSpPr/>
          <p:nvPr/>
        </p:nvSpPr>
        <p:spPr>
          <a:xfrm>
            <a:off x="4597400" y="1125538"/>
            <a:ext cx="4438650" cy="26289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Rectangle 21"/>
          <p:cNvSpPr/>
          <p:nvPr/>
        </p:nvSpPr>
        <p:spPr>
          <a:xfrm>
            <a:off x="84138" y="3824288"/>
            <a:ext cx="4440237" cy="2628900"/>
          </a:xfrm>
          <a:prstGeom prst="rect">
            <a:avLst/>
          </a:prstGeom>
          <a:noFill/>
          <a:ln w="19050">
            <a:solidFill>
              <a:srgbClr val="A4D7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Rectangle 22"/>
          <p:cNvSpPr/>
          <p:nvPr/>
        </p:nvSpPr>
        <p:spPr>
          <a:xfrm>
            <a:off x="4597400" y="3824288"/>
            <a:ext cx="4438650" cy="26289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95288" y="1125538"/>
            <a:ext cx="2520950" cy="584200"/>
          </a:xfrm>
          <a:prstGeom prst="rect">
            <a:avLst/>
          </a:prstGeom>
          <a:noFill/>
        </p:spPr>
        <p:txBody>
          <a:bodyPr>
            <a:spAutoFit/>
          </a:bodyPr>
          <a:lstStyle/>
          <a:p>
            <a:pPr fontAlgn="auto">
              <a:spcBef>
                <a:spcPts val="0"/>
              </a:spcBef>
              <a:spcAft>
                <a:spcPts val="0"/>
              </a:spcAft>
              <a:defRPr/>
            </a:pPr>
            <a:r>
              <a:rPr lang="en-GB" sz="3200" dirty="0">
                <a:solidFill>
                  <a:schemeClr val="accent6">
                    <a:lumMod val="75000"/>
                  </a:schemeClr>
                </a:solidFill>
                <a:latin typeface="Century Gothic" pitchFamily="34" charset="0"/>
                <a:ea typeface="+mn-ea"/>
                <a:cs typeface="+mn-cs"/>
              </a:rPr>
              <a:t>Sources</a:t>
            </a:r>
            <a:endParaRPr lang="pt-BR" sz="3200" dirty="0">
              <a:solidFill>
                <a:schemeClr val="accent6">
                  <a:lumMod val="75000"/>
                </a:schemeClr>
              </a:solidFill>
              <a:latin typeface="Century Gothic" pitchFamily="34" charset="0"/>
              <a:ea typeface="+mn-ea"/>
              <a:cs typeface="+mn-cs"/>
            </a:endParaRPr>
          </a:p>
        </p:txBody>
      </p:sp>
      <p:graphicFrame>
        <p:nvGraphicFramePr>
          <p:cNvPr id="5" name="Table 4"/>
          <p:cNvGraphicFramePr>
            <a:graphicFrameLocks noGrp="1"/>
          </p:cNvGraphicFramePr>
          <p:nvPr/>
        </p:nvGraphicFramePr>
        <p:xfrm>
          <a:off x="395288" y="2133600"/>
          <a:ext cx="8277225" cy="4343400"/>
        </p:xfrm>
        <a:graphic>
          <a:graphicData uri="http://schemas.openxmlformats.org/drawingml/2006/table">
            <a:tbl>
              <a:tblPr/>
              <a:tblGrid>
                <a:gridCol w="2992437"/>
                <a:gridCol w="1296988"/>
                <a:gridCol w="3987800"/>
              </a:tblGrid>
              <a:tr h="371475">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Saturne et les lunes</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1</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Goddard Space Flight Center, NASA</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r>
              <a:tr h="371475">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Surface d’Encélade</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2</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NASA</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r>
              <a:tr h="371475">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“Sully Main endeavour field”</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4</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National Oceanic and Atmospheric Administration</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r>
              <a:tr h="371475">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Geysers sur Enceladus</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SS1a</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NASA</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r>
              <a:tr h="371475">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Molécules d’eau dans l’eau glacée et liquide</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SS1b</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Wikimedia commons – Image créée par le programme Ascalaph Designer</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Diagramme découpé d’Encelade</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SS1c</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3413125" algn="l"/>
                          <a:tab pos="4667250" algn="l"/>
                        </a:tabLst>
                        <a:defRPr sz="2800">
                          <a:solidFill>
                            <a:schemeClr val="tx1"/>
                          </a:solidFill>
                          <a:latin typeface="Calibri" charset="0"/>
                        </a:defRPr>
                      </a:lvl1pPr>
                      <a:lvl2pPr marL="742950" indent="-285750">
                        <a:spcBef>
                          <a:spcPct val="20000"/>
                        </a:spcBef>
                        <a:buFont typeface="Arial" charset="0"/>
                        <a:tabLst>
                          <a:tab pos="3413125" algn="l"/>
                          <a:tab pos="4667250" algn="l"/>
                        </a:tabLst>
                        <a:defRPr sz="2400">
                          <a:solidFill>
                            <a:schemeClr val="tx1"/>
                          </a:solidFill>
                          <a:latin typeface="Calibri" charset="0"/>
                        </a:defRPr>
                      </a:lvl2pPr>
                      <a:lvl3pPr marL="1143000" indent="-228600">
                        <a:spcBef>
                          <a:spcPct val="20000"/>
                        </a:spcBef>
                        <a:buFont typeface="Arial" charset="0"/>
                        <a:tabLst>
                          <a:tab pos="3413125" algn="l"/>
                          <a:tab pos="4667250" algn="l"/>
                        </a:tabLst>
                        <a:defRPr sz="2000">
                          <a:solidFill>
                            <a:schemeClr val="tx1"/>
                          </a:solidFill>
                          <a:latin typeface="Calibri" charset="0"/>
                        </a:defRPr>
                      </a:lvl3pPr>
                      <a:lvl4pPr marL="1600200" indent="-228600">
                        <a:spcBef>
                          <a:spcPct val="20000"/>
                        </a:spcBef>
                        <a:buFont typeface="Arial" charset="0"/>
                        <a:tabLst>
                          <a:tab pos="3413125" algn="l"/>
                          <a:tab pos="4667250" algn="l"/>
                        </a:tabLst>
                        <a:defRPr>
                          <a:solidFill>
                            <a:schemeClr val="tx1"/>
                          </a:solidFill>
                          <a:latin typeface="Calibri" charset="0"/>
                        </a:defRPr>
                      </a:lvl4pPr>
                      <a:lvl5pPr marL="2057400" indent="-228600">
                        <a:spcBef>
                          <a:spcPct val="20000"/>
                        </a:spcBef>
                        <a:buFont typeface="Arial" charset="0"/>
                        <a:tabLst>
                          <a:tab pos="3413125" algn="l"/>
                          <a:tab pos="4667250" algn="l"/>
                        </a:tabLst>
                        <a:defRPr>
                          <a:solidFill>
                            <a:schemeClr val="tx1"/>
                          </a:solidFill>
                          <a:latin typeface="Calibri" charset="0"/>
                        </a:defRPr>
                      </a:lvl5pPr>
                      <a:lvl6pPr marL="2514600" indent="-228600" fontAlgn="base">
                        <a:spcBef>
                          <a:spcPct val="20000"/>
                        </a:spcBef>
                        <a:spcAft>
                          <a:spcPct val="0"/>
                        </a:spcAft>
                        <a:buFont typeface="Arial" charset="0"/>
                        <a:tabLst>
                          <a:tab pos="3413125" algn="l"/>
                          <a:tab pos="4667250" algn="l"/>
                        </a:tabLst>
                        <a:defRPr>
                          <a:solidFill>
                            <a:schemeClr val="tx1"/>
                          </a:solidFill>
                          <a:latin typeface="Calibri" charset="0"/>
                        </a:defRPr>
                      </a:lvl6pPr>
                      <a:lvl7pPr marL="2971800" indent="-228600" fontAlgn="base">
                        <a:spcBef>
                          <a:spcPct val="20000"/>
                        </a:spcBef>
                        <a:spcAft>
                          <a:spcPct val="0"/>
                        </a:spcAft>
                        <a:buFont typeface="Arial" charset="0"/>
                        <a:tabLst>
                          <a:tab pos="3413125" algn="l"/>
                          <a:tab pos="4667250" algn="l"/>
                        </a:tabLst>
                        <a:defRPr>
                          <a:solidFill>
                            <a:schemeClr val="tx1"/>
                          </a:solidFill>
                          <a:latin typeface="Calibri" charset="0"/>
                        </a:defRPr>
                      </a:lvl7pPr>
                      <a:lvl8pPr marL="3429000" indent="-228600" fontAlgn="base">
                        <a:spcBef>
                          <a:spcPct val="20000"/>
                        </a:spcBef>
                        <a:spcAft>
                          <a:spcPct val="0"/>
                        </a:spcAft>
                        <a:buFont typeface="Arial" charset="0"/>
                        <a:tabLst>
                          <a:tab pos="3413125" algn="l"/>
                          <a:tab pos="4667250" algn="l"/>
                        </a:tabLst>
                        <a:defRPr>
                          <a:solidFill>
                            <a:schemeClr val="tx1"/>
                          </a:solidFill>
                          <a:latin typeface="Calibri" charset="0"/>
                        </a:defRPr>
                      </a:lvl8pPr>
                      <a:lvl9pPr marL="3886200" indent="-228600" fontAlgn="base">
                        <a:spcBef>
                          <a:spcPct val="20000"/>
                        </a:spcBef>
                        <a:spcAft>
                          <a:spcPct val="0"/>
                        </a:spcAft>
                        <a:buFont typeface="Arial" charset="0"/>
                        <a:tabLst>
                          <a:tab pos="3413125" algn="l"/>
                          <a:tab pos="4667250"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413125" algn="l"/>
                          <a:tab pos="4667250" algn="l"/>
                        </a:tabLst>
                      </a:pPr>
                      <a:r>
                        <a:rPr kumimoji="0" lang="en-GB" altLang="x-none" sz="1200" b="0" i="0" u="none" strike="noStrike" cap="none" normalizeH="0" baseline="0">
                          <a:ln>
                            <a:noFill/>
                          </a:ln>
                          <a:solidFill>
                            <a:schemeClr val="tx1"/>
                          </a:solidFill>
                          <a:effectLst/>
                          <a:latin typeface="Century Gothic" charset="0"/>
                        </a:rPr>
                        <a:t>Space Science Institute, Jet Propulsion Laboratory, NASA</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Sonde spatiale Cassini</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SS1d</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Jet Propulsion Laboratory, NASA</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Diagramme découpé d’Encelade</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SS1e</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Jet Propulsion Laboratory, NASA</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Noyau chaud d’Encelade</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SS1f</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Space Science Institute, Jet Propulsion Laboratory, NASA</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Sublimation</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SS1g</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Wikimedia commons</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Surface d’Encelade</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SS1h</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200" b="0" i="0" u="none" strike="noStrike" cap="none" normalizeH="0" baseline="0">
                          <a:ln>
                            <a:noFill/>
                          </a:ln>
                          <a:solidFill>
                            <a:schemeClr val="tx1"/>
                          </a:solidFill>
                          <a:effectLst/>
                          <a:latin typeface="Century Gothic" charset="0"/>
                        </a:rPr>
                        <a:t>Jet Propulsion Laboratory, NASA</a:t>
                      </a:r>
                    </a:p>
                  </a:txBody>
                  <a:tcPr anchor="ctr"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a:noFill/>
                    </a:lnTlToBr>
                    <a:lnBlToTr>
                      <a:noFill/>
                    </a:lnBlToTr>
                    <a:solidFill>
                      <a:schemeClr val="bg1"/>
                    </a:solidFill>
                  </a:tcPr>
                </a:tc>
              </a:tr>
            </a:tbl>
          </a:graphicData>
        </a:graphic>
      </p:graphicFrame>
      <p:sp>
        <p:nvSpPr>
          <p:cNvPr id="24630" name="Rectangle 8"/>
          <p:cNvSpPr>
            <a:spLocks noChangeArrowheads="1"/>
          </p:cNvSpPr>
          <p:nvPr/>
        </p:nvSpPr>
        <p:spPr bwMode="auto">
          <a:xfrm>
            <a:off x="395288" y="1773238"/>
            <a:ext cx="850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233738" algn="l"/>
                <a:tab pos="4303713" algn="l"/>
              </a:tabLst>
              <a:defRPr>
                <a:solidFill>
                  <a:schemeClr val="tx1"/>
                </a:solidFill>
                <a:latin typeface="Calibri" charset="0"/>
              </a:defRPr>
            </a:lvl1pPr>
            <a:lvl2pPr marL="742950" indent="-285750">
              <a:tabLst>
                <a:tab pos="3233738" algn="l"/>
                <a:tab pos="4303713" algn="l"/>
              </a:tabLst>
              <a:defRPr>
                <a:solidFill>
                  <a:schemeClr val="tx1"/>
                </a:solidFill>
                <a:latin typeface="Calibri" charset="0"/>
              </a:defRPr>
            </a:lvl2pPr>
            <a:lvl3pPr marL="1143000" indent="-228600">
              <a:tabLst>
                <a:tab pos="3233738" algn="l"/>
                <a:tab pos="4303713" algn="l"/>
              </a:tabLst>
              <a:defRPr>
                <a:solidFill>
                  <a:schemeClr val="tx1"/>
                </a:solidFill>
                <a:latin typeface="Calibri" charset="0"/>
              </a:defRPr>
            </a:lvl3pPr>
            <a:lvl4pPr marL="1600200" indent="-228600">
              <a:tabLst>
                <a:tab pos="3233738" algn="l"/>
                <a:tab pos="4303713" algn="l"/>
              </a:tabLst>
              <a:defRPr>
                <a:solidFill>
                  <a:schemeClr val="tx1"/>
                </a:solidFill>
                <a:latin typeface="Calibri" charset="0"/>
              </a:defRPr>
            </a:lvl4pPr>
            <a:lvl5pPr marL="2057400" indent="-228600">
              <a:tabLst>
                <a:tab pos="3233738" algn="l"/>
                <a:tab pos="4303713" algn="l"/>
              </a:tabLst>
              <a:defRPr>
                <a:solidFill>
                  <a:schemeClr val="tx1"/>
                </a:solidFill>
                <a:latin typeface="Calibri" charset="0"/>
              </a:defRPr>
            </a:lvl5pPr>
            <a:lvl6pPr marL="2514600" indent="-228600" fontAlgn="base">
              <a:spcBef>
                <a:spcPct val="0"/>
              </a:spcBef>
              <a:spcAft>
                <a:spcPct val="0"/>
              </a:spcAft>
              <a:tabLst>
                <a:tab pos="3233738" algn="l"/>
                <a:tab pos="4303713" algn="l"/>
              </a:tabLst>
              <a:defRPr>
                <a:solidFill>
                  <a:schemeClr val="tx1"/>
                </a:solidFill>
                <a:latin typeface="Calibri" charset="0"/>
              </a:defRPr>
            </a:lvl6pPr>
            <a:lvl7pPr marL="2971800" indent="-228600" fontAlgn="base">
              <a:spcBef>
                <a:spcPct val="0"/>
              </a:spcBef>
              <a:spcAft>
                <a:spcPct val="0"/>
              </a:spcAft>
              <a:tabLst>
                <a:tab pos="3233738" algn="l"/>
                <a:tab pos="4303713" algn="l"/>
              </a:tabLst>
              <a:defRPr>
                <a:solidFill>
                  <a:schemeClr val="tx1"/>
                </a:solidFill>
                <a:latin typeface="Calibri" charset="0"/>
              </a:defRPr>
            </a:lvl7pPr>
            <a:lvl8pPr marL="3429000" indent="-228600" fontAlgn="base">
              <a:spcBef>
                <a:spcPct val="0"/>
              </a:spcBef>
              <a:spcAft>
                <a:spcPct val="0"/>
              </a:spcAft>
              <a:tabLst>
                <a:tab pos="3233738" algn="l"/>
                <a:tab pos="4303713" algn="l"/>
              </a:tabLst>
              <a:defRPr>
                <a:solidFill>
                  <a:schemeClr val="tx1"/>
                </a:solidFill>
                <a:latin typeface="Calibri" charset="0"/>
              </a:defRPr>
            </a:lvl8pPr>
            <a:lvl9pPr marL="3886200" indent="-228600" fontAlgn="base">
              <a:spcBef>
                <a:spcPct val="0"/>
              </a:spcBef>
              <a:spcAft>
                <a:spcPct val="0"/>
              </a:spcAft>
              <a:tabLst>
                <a:tab pos="3233738" algn="l"/>
                <a:tab pos="4303713" algn="l"/>
              </a:tabLst>
              <a:defRPr>
                <a:solidFill>
                  <a:schemeClr val="tx1"/>
                </a:solidFill>
                <a:latin typeface="Calibri" charset="0"/>
              </a:defRPr>
            </a:lvl9pPr>
          </a:lstStyle>
          <a:p>
            <a:r>
              <a:rPr lang="en-US" altLang="x-none" sz="2000">
                <a:solidFill>
                  <a:srgbClr val="639729"/>
                </a:solidFill>
                <a:latin typeface="Century Gothic" charset="0"/>
              </a:rPr>
              <a:t>Image	Diapo	Source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nssdc.gsfc.nasa.gov/planetary/image/saturn_vo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525" y="1989138"/>
            <a:ext cx="6594475" cy="4608512"/>
          </a:xfrm>
          <a:prstGeom prst="rect">
            <a:avLst/>
          </a:prstGeom>
          <a:noFill/>
          <a:ln>
            <a:noFill/>
          </a:ln>
          <a:effectLst>
            <a:outerShdw blurRad="63500" dist="63500" dir="13199993"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11" name="TextBox 10"/>
          <p:cNvSpPr txBox="1">
            <a:spLocks noChangeArrowheads="1"/>
          </p:cNvSpPr>
          <p:nvPr/>
        </p:nvSpPr>
        <p:spPr bwMode="auto">
          <a:xfrm>
            <a:off x="2484438" y="19050"/>
            <a:ext cx="536416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000">
                <a:latin typeface="Century Gothic" charset="0"/>
              </a:rPr>
              <a:t>A un milliard de kilomètres du Soleil, une petite lune nommée </a:t>
            </a:r>
            <a:r>
              <a:rPr lang="en-GB" altLang="x-none" sz="3000" b="1">
                <a:latin typeface="Century Gothic" charset="0"/>
              </a:rPr>
              <a:t>Encelade</a:t>
            </a:r>
            <a:r>
              <a:rPr lang="en-GB" altLang="x-none" sz="3000">
                <a:latin typeface="Century Gothic" charset="0"/>
              </a:rPr>
              <a:t> gravite autour de Saturne</a:t>
            </a:r>
            <a:r>
              <a:rPr lang="en-GB" altLang="x-none" sz="3200">
                <a:latin typeface="Century Gothic" charset="0"/>
              </a:rPr>
              <a:t>.</a:t>
            </a:r>
          </a:p>
        </p:txBody>
      </p:sp>
      <p:sp>
        <p:nvSpPr>
          <p:cNvPr id="13" name="TextBox 12"/>
          <p:cNvSpPr txBox="1"/>
          <p:nvPr/>
        </p:nvSpPr>
        <p:spPr>
          <a:xfrm>
            <a:off x="0" y="2767013"/>
            <a:ext cx="2484438" cy="2678112"/>
          </a:xfrm>
          <a:prstGeom prst="rect">
            <a:avLst/>
          </a:prstGeom>
          <a:noFill/>
        </p:spPr>
        <p:txBody>
          <a:bodyPr>
            <a:spAutoFit/>
          </a:bodyPr>
          <a:lstStyle/>
          <a:p>
            <a:pPr algn="r" fontAlgn="auto">
              <a:spcBef>
                <a:spcPts val="0"/>
              </a:spcBef>
              <a:spcAft>
                <a:spcPts val="0"/>
              </a:spcAft>
              <a:defRPr/>
            </a:pPr>
            <a:r>
              <a:rPr lang="en-GB" sz="2800" dirty="0" err="1">
                <a:latin typeface="Century Gothic" pitchFamily="34" charset="0"/>
                <a:ea typeface="+mn-ea"/>
                <a:cs typeface="+mn-cs"/>
              </a:rPr>
              <a:t>Encelade</a:t>
            </a:r>
            <a:r>
              <a:rPr lang="en-GB" sz="2800" dirty="0">
                <a:latin typeface="Century Gothic" pitchFamily="34" charset="0"/>
                <a:ea typeface="+mn-ea"/>
                <a:cs typeface="+mn-cs"/>
              </a:rPr>
              <a:t> </a:t>
            </a:r>
            <a:r>
              <a:rPr lang="en-GB" sz="2800" dirty="0" err="1">
                <a:latin typeface="Century Gothic" pitchFamily="34" charset="0"/>
                <a:ea typeface="+mn-ea"/>
                <a:cs typeface="+mn-cs"/>
              </a:rPr>
              <a:t>est</a:t>
            </a:r>
            <a:r>
              <a:rPr lang="en-GB" sz="2800" dirty="0">
                <a:latin typeface="Century Gothic" pitchFamily="34" charset="0"/>
                <a:ea typeface="+mn-ea"/>
                <a:cs typeface="+mn-cs"/>
              </a:rPr>
              <a:t> un des </a:t>
            </a:r>
            <a:r>
              <a:rPr lang="en-GB" sz="2800" b="1" dirty="0" err="1">
                <a:solidFill>
                  <a:schemeClr val="accent6">
                    <a:lumMod val="75000"/>
                  </a:schemeClr>
                </a:solidFill>
                <a:latin typeface="Century Gothic" pitchFamily="34" charset="0"/>
                <a:ea typeface="+mn-ea"/>
                <a:cs typeface="+mn-cs"/>
              </a:rPr>
              <a:t>objets</a:t>
            </a:r>
            <a:r>
              <a:rPr lang="en-GB" sz="2800" b="1" dirty="0">
                <a:solidFill>
                  <a:schemeClr val="accent6">
                    <a:lumMod val="75000"/>
                  </a:schemeClr>
                </a:solidFill>
                <a:latin typeface="Century Gothic" pitchFamily="34" charset="0"/>
                <a:ea typeface="+mn-ea"/>
                <a:cs typeface="+mn-cs"/>
              </a:rPr>
              <a:t> les plus </a:t>
            </a:r>
            <a:r>
              <a:rPr lang="en-GB" sz="2800" b="1" dirty="0" err="1">
                <a:solidFill>
                  <a:schemeClr val="accent6">
                    <a:lumMod val="75000"/>
                  </a:schemeClr>
                </a:solidFill>
                <a:latin typeface="Century Gothic" pitchFamily="34" charset="0"/>
                <a:ea typeface="+mn-ea"/>
                <a:cs typeface="+mn-cs"/>
              </a:rPr>
              <a:t>brillants</a:t>
            </a:r>
            <a:r>
              <a:rPr lang="en-GB" sz="2800" dirty="0">
                <a:latin typeface="Century Gothic" pitchFamily="34" charset="0"/>
                <a:ea typeface="+mn-ea"/>
                <a:cs typeface="+mn-cs"/>
              </a:rPr>
              <a:t> </a:t>
            </a:r>
            <a:r>
              <a:rPr lang="en-GB" sz="2800" dirty="0" err="1">
                <a:latin typeface="Century Gothic" pitchFamily="34" charset="0"/>
                <a:ea typeface="+mn-ea"/>
                <a:cs typeface="+mn-cs"/>
              </a:rPr>
              <a:t>dans</a:t>
            </a:r>
            <a:r>
              <a:rPr lang="en-GB" sz="2800" dirty="0">
                <a:latin typeface="Century Gothic" pitchFamily="34" charset="0"/>
                <a:ea typeface="+mn-ea"/>
                <a:cs typeface="+mn-cs"/>
              </a:rPr>
              <a:t> le </a:t>
            </a:r>
            <a:r>
              <a:rPr lang="en-GB" sz="2800" dirty="0" err="1">
                <a:latin typeface="Century Gothic" pitchFamily="34" charset="0"/>
                <a:ea typeface="+mn-ea"/>
                <a:cs typeface="+mn-cs"/>
              </a:rPr>
              <a:t>système</a:t>
            </a:r>
            <a:r>
              <a:rPr lang="en-GB" sz="2800" dirty="0">
                <a:latin typeface="Century Gothic" pitchFamily="34" charset="0"/>
                <a:ea typeface="+mn-ea"/>
                <a:cs typeface="+mn-cs"/>
              </a:rPr>
              <a:t> </a:t>
            </a:r>
            <a:r>
              <a:rPr lang="en-GB" sz="2800" dirty="0" err="1">
                <a:latin typeface="Century Gothic" pitchFamily="34" charset="0"/>
                <a:ea typeface="+mn-ea"/>
                <a:cs typeface="+mn-cs"/>
              </a:rPr>
              <a:t>solaire</a:t>
            </a:r>
            <a:r>
              <a:rPr lang="en-GB" sz="2800" dirty="0">
                <a:latin typeface="Century Gothic" pitchFamily="34" charset="0"/>
                <a:ea typeface="+mn-ea"/>
                <a:cs typeface="+mn-cs"/>
              </a:rPr>
              <a:t>.</a:t>
            </a:r>
            <a:endParaRPr lang="en-GB" sz="2800" dirty="0">
              <a:latin typeface="Century Gothic" pitchFamily="34" charset="0"/>
              <a:ea typeface="+mn-ea"/>
              <a:cs typeface="+mn-cs"/>
            </a:endParaRPr>
          </a:p>
        </p:txBody>
      </p:sp>
      <p:sp>
        <p:nvSpPr>
          <p:cNvPr id="14" name="Rounded Rectangle 13"/>
          <p:cNvSpPr/>
          <p:nvPr/>
        </p:nvSpPr>
        <p:spPr>
          <a:xfrm rot="16200000">
            <a:off x="9147969" y="5779294"/>
            <a:ext cx="306388" cy="1079500"/>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75" name="Text Box 13"/>
          <p:cNvSpPr txBox="1">
            <a:spLocks noChangeArrowheads="1"/>
          </p:cNvSpPr>
          <p:nvPr/>
        </p:nvSpPr>
        <p:spPr bwMode="auto">
          <a:xfrm>
            <a:off x="8761413" y="61976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ED7D701-E21C-5E4B-933D-91F376B24A3A}" type="slidenum">
              <a:rPr lang="en-GB" altLang="en-US" sz="1400" b="1">
                <a:solidFill>
                  <a:schemeClr val="bg1"/>
                </a:solidFill>
                <a:latin typeface="Century Gothic" charset="0"/>
                <a:ea typeface="ＭＳ Ｐゴシック" charset="-128"/>
              </a:rPr>
              <a:pPr algn="ctr"/>
              <a:t>2</a:t>
            </a:fld>
            <a:endParaRPr lang="en-GB" altLang="en-US" sz="1400" b="1">
              <a:solidFill>
                <a:schemeClr val="bg1"/>
              </a:solidFill>
              <a:latin typeface="Century Gothic" charset="0"/>
              <a:ea typeface="ＭＳ Ｐゴシック" charset="-128"/>
            </a:endParaRPr>
          </a:p>
        </p:txBody>
      </p:sp>
      <p:sp>
        <p:nvSpPr>
          <p:cNvPr id="12" name="TextBox 11"/>
          <p:cNvSpPr txBox="1">
            <a:spLocks noChangeArrowheads="1"/>
          </p:cNvSpPr>
          <p:nvPr/>
        </p:nvSpPr>
        <p:spPr bwMode="auto">
          <a:xfrm>
            <a:off x="7667625" y="4572000"/>
            <a:ext cx="122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solidFill>
                  <a:schemeClr val="bg1"/>
                </a:solidFill>
              </a:rPr>
              <a:t>Ombre d’Encelade</a:t>
            </a:r>
          </a:p>
        </p:txBody>
      </p:sp>
      <p:cxnSp>
        <p:nvCxnSpPr>
          <p:cNvPr id="17" name="Straight Connector 16"/>
          <p:cNvCxnSpPr/>
          <p:nvPr/>
        </p:nvCxnSpPr>
        <p:spPr>
          <a:xfrm flipV="1">
            <a:off x="6203950" y="4795838"/>
            <a:ext cx="1514475" cy="3937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5219700" y="5949950"/>
            <a:ext cx="3455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solidFill>
                  <a:schemeClr val="bg1"/>
                </a:solidFill>
              </a:rPr>
              <a:t>Autres lunes − </a:t>
            </a:r>
            <a:r>
              <a:rPr lang="en-GB" altLang="x-none" sz="1600" i="1">
                <a:solidFill>
                  <a:schemeClr val="bg1"/>
                </a:solidFill>
              </a:rPr>
              <a:t>Tethys, Dione, and Rhea</a:t>
            </a:r>
            <a:endParaRPr lang="en-GB" altLang="x-none" sz="1600">
              <a:solidFill>
                <a:schemeClr val="bg1"/>
              </a:solidFill>
            </a:endParaRPr>
          </a:p>
        </p:txBody>
      </p:sp>
      <p:sp>
        <p:nvSpPr>
          <p:cNvPr id="16" name="Rectangle 15"/>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Développement</a:t>
            </a:r>
            <a:endParaRPr lang="en-GB" sz="2000" b="1" dirty="0">
              <a:solidFill>
                <a:schemeClr val="bg1"/>
              </a:solidFill>
              <a:latin typeface="Century Gothic" pitchFamily="34" charset="0"/>
            </a:endParaRPr>
          </a:p>
        </p:txBody>
      </p:sp>
      <p:sp>
        <p:nvSpPr>
          <p:cNvPr id="18" name="Rounded Rectangle 17"/>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Point de </a:t>
            </a:r>
            <a:r>
              <a:rPr lang="en-GB" sz="2000" b="1" dirty="0" err="1">
                <a:solidFill>
                  <a:schemeClr val="bg1"/>
                </a:solidFill>
                <a:latin typeface="Century Gothic" pitchFamily="34" charset="0"/>
                <a:ea typeface="+mn-ea"/>
                <a:cs typeface="+mn-cs"/>
              </a:rPr>
              <a:t>départ</a:t>
            </a:r>
            <a:endParaRPr lang="en-GB" sz="2000" b="1" dirty="0">
              <a:solidFill>
                <a:schemeClr val="bg1"/>
              </a:solidFill>
              <a:latin typeface="Century Gothic"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22" presetClass="entr" presetSubtype="2" fill="hold" nodeType="withEffect">
                                  <p:stCondLst>
                                    <p:cond delay="150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1000"/>
                                        <p:tgtEl>
                                          <p:spTgt spid="17"/>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childTnLst>
                          </p:cTn>
                        </p:par>
                        <p:par>
                          <p:cTn id="17" fill="hold" nodeType="afterGroup">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116013" y="1700213"/>
            <a:ext cx="77041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solidFill>
                  <a:srgbClr val="639729"/>
                </a:solidFill>
                <a:latin typeface="Century Gothic" charset="0"/>
              </a:rPr>
              <a:t>Promouvoir le dialogue et la réflexion</a:t>
            </a:r>
            <a:endParaRPr lang="pt-BR" altLang="x-none" sz="3200">
              <a:solidFill>
                <a:srgbClr val="639729"/>
              </a:solidFill>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600200" y="2508250"/>
            <a:ext cx="6165850" cy="292100"/>
          </a:xfrm>
          <a:prstGeom prst="rect">
            <a:avLst/>
          </a:prstGeom>
        </p:spPr>
        <p:txBody>
          <a:bodyPr>
            <a:spAutoFit/>
          </a:bodyPr>
          <a:lstStyle/>
          <a:p>
            <a:pPr fontAlgn="auto">
              <a:spcBef>
                <a:spcPts val="0"/>
              </a:spcBef>
              <a:spcAft>
                <a:spcPts val="0"/>
              </a:spcAft>
              <a:defRPr/>
            </a:pPr>
            <a:r>
              <a:rPr lang="fr-FR" sz="1300" b="1" dirty="0">
                <a:solidFill>
                  <a:schemeClr val="bg1">
                    <a:lumMod val="50000"/>
                  </a:schemeClr>
                </a:solidFill>
                <a:latin typeface="Century Gothic" panose="020B0502020202020204" pitchFamily="34" charset="0"/>
                <a:ea typeface="+mn-ea"/>
                <a:cs typeface="+mn-cs"/>
              </a:rPr>
              <a:t>Aider </a:t>
            </a:r>
            <a:r>
              <a:rPr lang="fr-FR" sz="1300" b="1" dirty="0">
                <a:solidFill>
                  <a:schemeClr val="bg1">
                    <a:lumMod val="50000"/>
                  </a:schemeClr>
                </a:solidFill>
                <a:latin typeface="Century Gothic" panose="020B0502020202020204" pitchFamily="34" charset="0"/>
                <a:ea typeface="+mn-ea"/>
                <a:cs typeface="+mn-cs"/>
              </a:rPr>
              <a:t>les nouvelles générations à s’impliquer dans les enjeux des </a:t>
            </a:r>
            <a:r>
              <a:rPr lang="fr-FR" sz="1300" b="1" dirty="0">
                <a:solidFill>
                  <a:schemeClr val="bg1">
                    <a:lumMod val="50000"/>
                  </a:schemeClr>
                </a:solidFill>
                <a:latin typeface="Century Gothic" panose="020B0502020202020204" pitchFamily="34" charset="0"/>
                <a:ea typeface="+mn-ea"/>
                <a:cs typeface="+mn-cs"/>
              </a:rPr>
              <a:t>sciences</a:t>
            </a:r>
            <a:endParaRPr lang="fr-FR" sz="1300" dirty="0">
              <a:solidFill>
                <a:schemeClr val="bg1">
                  <a:lumMod val="50000"/>
                </a:schemeClr>
              </a:solidFill>
              <a:latin typeface="Century Gothic" panose="020B0502020202020204" pitchFamily="34" charset="0"/>
              <a:ea typeface="+mn-ea"/>
              <a:cs typeface="+mn-cs"/>
            </a:endParaRPr>
          </a:p>
        </p:txBody>
      </p:sp>
      <p:pic>
        <p:nvPicPr>
          <p:cNvPr id="266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938" y="5959475"/>
            <a:ext cx="18732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3" y="4984750"/>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4013" y="5011738"/>
            <a:ext cx="912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7588" y="4979988"/>
            <a:ext cx="1181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4013" y="5953125"/>
            <a:ext cx="6127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075" y="4252913"/>
            <a:ext cx="6016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6005513"/>
            <a:ext cx="14081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8338" y="4941888"/>
            <a:ext cx="18240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1975" y="4165600"/>
            <a:ext cx="495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TextBox 17"/>
          <p:cNvSpPr txBox="1">
            <a:spLocks noChangeArrowheads="1"/>
          </p:cNvSpPr>
          <p:nvPr/>
        </p:nvSpPr>
        <p:spPr bwMode="auto">
          <a:xfrm>
            <a:off x="7812088" y="5046663"/>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t>TRACES</a:t>
            </a:r>
            <a:endParaRPr lang="pt-BR" altLang="x-none"/>
          </a:p>
        </p:txBody>
      </p:sp>
      <p:pic>
        <p:nvPicPr>
          <p:cNvPr id="26638" name="Picture 16"/>
          <p:cNvPicPr>
            <a:picLocks noChangeAspect="1" noChangeArrowheads="1"/>
          </p:cNvPicPr>
          <p:nvPr/>
        </p:nvPicPr>
        <p:blipFill>
          <a:blip r:embed="rId14">
            <a:extLst>
              <a:ext uri="{28A0092B-C50C-407E-A947-70E740481C1C}">
                <a14:useLocalDpi xmlns:a14="http://schemas.microsoft.com/office/drawing/2010/main" val="0"/>
              </a:ext>
            </a:extLst>
          </a:blip>
          <a:srcRect l="12569" r="40408"/>
          <a:stretch>
            <a:fillRect/>
          </a:stretch>
        </p:blipFill>
        <p:spPr bwMode="auto">
          <a:xfrm>
            <a:off x="4068763" y="5973763"/>
            <a:ext cx="110331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32525" y="4191000"/>
            <a:ext cx="8556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8538" y="6021388"/>
            <a:ext cx="12207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75613" y="4146550"/>
            <a:ext cx="40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39988" y="4076700"/>
            <a:ext cx="87788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933825"/>
            <a:ext cx="8782050" cy="2735263"/>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nceladus saturn moon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5713"/>
            <a:ext cx="9144000" cy="5486400"/>
          </a:xfrm>
          <a:prstGeom prst="rect">
            <a:avLst/>
          </a:prstGeom>
          <a:noFill/>
          <a:ln>
            <a:noFill/>
          </a:ln>
          <a:effectLst>
            <a:outerShdw blurRad="63500" dist="50800" dir="16200000"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692275" y="115888"/>
            <a:ext cx="61928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latin typeface="Century Gothic" charset="0"/>
              </a:rPr>
              <a:t>Encelade</a:t>
            </a:r>
            <a:r>
              <a:rPr lang="en-GB" altLang="x-none" sz="2800">
                <a:latin typeface="Century Gothic" charset="0"/>
              </a:rPr>
              <a:t> est recouverte d’une couche de neige blanche propre. </a:t>
            </a:r>
          </a:p>
        </p:txBody>
      </p:sp>
      <p:sp>
        <p:nvSpPr>
          <p:cNvPr id="8" name="Rectangle 7"/>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Développement</a:t>
            </a:r>
            <a:endParaRPr lang="en-GB" sz="2000" b="1" dirty="0">
              <a:solidFill>
                <a:schemeClr val="bg1"/>
              </a:solidFill>
              <a:latin typeface="Century Gothic" pitchFamily="34" charset="0"/>
            </a:endParaRPr>
          </a:p>
        </p:txBody>
      </p:sp>
      <p:sp>
        <p:nvSpPr>
          <p:cNvPr id="9" name="Rectangle 8"/>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10" name="Rounded Rectangle 9"/>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P</a:t>
            </a:r>
            <a:r>
              <a:rPr lang="en-GB" sz="2000" b="1" dirty="0">
                <a:solidFill>
                  <a:schemeClr val="bg1"/>
                </a:solidFill>
                <a:latin typeface="Century Gothic" pitchFamily="34" charset="0"/>
                <a:ea typeface="+mn-ea"/>
                <a:cs typeface="+mn-cs"/>
              </a:rPr>
              <a:t>oint de </a:t>
            </a:r>
            <a:r>
              <a:rPr lang="en-GB" sz="2000" b="1" dirty="0" err="1">
                <a:solidFill>
                  <a:schemeClr val="bg1"/>
                </a:solidFill>
                <a:latin typeface="Century Gothic" pitchFamily="34" charset="0"/>
                <a:ea typeface="+mn-ea"/>
                <a:cs typeface="+mn-cs"/>
              </a:rPr>
              <a:t>départ</a:t>
            </a:r>
            <a:endParaRPr lang="en-GB" sz="2000" b="1" dirty="0">
              <a:solidFill>
                <a:schemeClr val="bg1"/>
              </a:solidFill>
              <a:latin typeface="Century Gothic" pitchFamily="34" charset="0"/>
              <a:ea typeface="+mn-ea"/>
              <a:cs typeface="+mn-cs"/>
            </a:endParaRPr>
          </a:p>
        </p:txBody>
      </p:sp>
      <p:grpSp>
        <p:nvGrpSpPr>
          <p:cNvPr id="2" name="Group 67"/>
          <p:cNvGrpSpPr>
            <a:grpSpLocks/>
          </p:cNvGrpSpPr>
          <p:nvPr/>
        </p:nvGrpSpPr>
        <p:grpSpPr bwMode="auto">
          <a:xfrm>
            <a:off x="468313" y="5084763"/>
            <a:ext cx="4464050" cy="1081087"/>
            <a:chOff x="6575839" y="887972"/>
            <a:chExt cx="1588556" cy="948428"/>
          </a:xfrm>
        </p:grpSpPr>
        <p:sp>
          <p:nvSpPr>
            <p:cNvPr id="15" name="Rounded Rectangle 14"/>
            <p:cNvSpPr/>
            <p:nvPr/>
          </p:nvSpPr>
          <p:spPr>
            <a:xfrm>
              <a:off x="6575839" y="887972"/>
              <a:ext cx="1588554" cy="948428"/>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207" name="TextBox 15"/>
            <p:cNvSpPr txBox="1">
              <a:spLocks noChangeArrowheads="1"/>
            </p:cNvSpPr>
            <p:nvPr/>
          </p:nvSpPr>
          <p:spPr bwMode="auto">
            <a:xfrm>
              <a:off x="6575840" y="935392"/>
              <a:ext cx="1588555" cy="83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a:solidFill>
                    <a:schemeClr val="bg1"/>
                  </a:solidFill>
                  <a:latin typeface="Century Gothic" charset="0"/>
                </a:rPr>
                <a:t>Est-ce vrai ? Où pourrait se trouver l’eau liquide ?</a:t>
              </a:r>
            </a:p>
          </p:txBody>
        </p:sp>
      </p:grpSp>
      <p:sp>
        <p:nvSpPr>
          <p:cNvPr id="13" name="TextBox 12"/>
          <p:cNvSpPr txBox="1">
            <a:spLocks noChangeArrowheads="1"/>
          </p:cNvSpPr>
          <p:nvPr/>
        </p:nvSpPr>
        <p:spPr bwMode="auto">
          <a:xfrm>
            <a:off x="6642100" y="1763713"/>
            <a:ext cx="2484438"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solidFill>
                  <a:schemeClr val="bg1"/>
                </a:solidFill>
                <a:latin typeface="Century Gothic" charset="0"/>
              </a:rPr>
              <a:t>Cependant, d’après les scientifiques, elle comporte aussi </a:t>
            </a:r>
            <a:r>
              <a:rPr lang="en-GB" altLang="x-none" sz="2800">
                <a:solidFill>
                  <a:srgbClr val="FFFF00"/>
                </a:solidFill>
                <a:latin typeface="Century Gothic" charset="0"/>
              </a:rPr>
              <a:t>des océans d’eau liquide chaude</a:t>
            </a:r>
            <a:r>
              <a:rPr lang="en-GB" altLang="x-none" sz="2800">
                <a:solidFill>
                  <a:schemeClr val="bg1"/>
                </a:solidFill>
                <a:latin typeface="Century Gothic" charset="0"/>
              </a:rPr>
              <a:t>.</a:t>
            </a:r>
          </a:p>
        </p:txBody>
      </p:sp>
      <p:sp>
        <p:nvSpPr>
          <p:cNvPr id="14" name="TextBox 13"/>
          <p:cNvSpPr txBox="1">
            <a:spLocks noChangeArrowheads="1"/>
          </p:cNvSpPr>
          <p:nvPr/>
        </p:nvSpPr>
        <p:spPr bwMode="auto">
          <a:xfrm>
            <a:off x="107950" y="1341438"/>
            <a:ext cx="31686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solidFill>
                  <a:schemeClr val="bg1"/>
                </a:solidFill>
                <a:latin typeface="Century Gothic" charset="0"/>
              </a:rPr>
              <a:t>Sa température en surface est égale à </a:t>
            </a:r>
            <a:r>
              <a:rPr lang="en-GB" altLang="x-none" sz="2800" b="1">
                <a:solidFill>
                  <a:srgbClr val="FFFF00"/>
                </a:solidFill>
                <a:latin typeface="Century Gothic" charset="0"/>
              </a:rPr>
              <a:t>−200 ºC</a:t>
            </a:r>
            <a:r>
              <a:rPr lang="en-GB" altLang="x-none" sz="2800">
                <a:solidFill>
                  <a:schemeClr val="bg1"/>
                </a:solidFill>
                <a:latin typeface="Century Gothic" charset="0"/>
              </a:rPr>
              <a:t>.  </a:t>
            </a:r>
          </a:p>
        </p:txBody>
      </p:sp>
      <p:sp>
        <p:nvSpPr>
          <p:cNvPr id="12" name="Rounded Rectangle 11"/>
          <p:cNvSpPr/>
          <p:nvPr/>
        </p:nvSpPr>
        <p:spPr>
          <a:xfrm rot="16200000">
            <a:off x="9147969" y="5779294"/>
            <a:ext cx="306388" cy="1079500"/>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203" name="Text Box 13"/>
          <p:cNvSpPr txBox="1">
            <a:spLocks noChangeArrowheads="1"/>
          </p:cNvSpPr>
          <p:nvPr/>
        </p:nvSpPr>
        <p:spPr bwMode="auto">
          <a:xfrm>
            <a:off x="8761413" y="61976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70FE99BA-BA40-844C-9C26-8C04B831CE5D}" type="slidenum">
              <a:rPr lang="en-GB" altLang="en-US" sz="1400" b="1">
                <a:solidFill>
                  <a:schemeClr val="bg1"/>
                </a:solidFill>
                <a:latin typeface="Century Gothic" charset="0"/>
                <a:ea typeface="ＭＳ Ｐゴシック" charset="-128"/>
              </a:rPr>
              <a:pPr algn="ctr"/>
              <a:t>3</a:t>
            </a:fld>
            <a:endParaRPr lang="en-GB" altLang="en-US" sz="1400" b="1">
              <a:solidFill>
                <a:schemeClr val="bg1"/>
              </a:solidFill>
              <a:latin typeface="Century Gothic"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2000"/>
                                        <p:tgtEl>
                                          <p:spTgt spid="13"/>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le:Sully Main Endeavor Field.jpg"/>
          <p:cNvPicPr>
            <a:picLocks noChangeAspect="1" noChangeArrowheads="1"/>
          </p:cNvPicPr>
          <p:nvPr/>
        </p:nvPicPr>
        <p:blipFill>
          <a:blip r:embed="rId3">
            <a:extLst>
              <a:ext uri="{28A0092B-C50C-407E-A947-70E740481C1C}">
                <a14:useLocalDpi xmlns:a14="http://schemas.microsoft.com/office/drawing/2010/main" val="0"/>
              </a:ext>
            </a:extLst>
          </a:blip>
          <a:srcRect t="12991"/>
          <a:stretch>
            <a:fillRect/>
          </a:stretch>
        </p:blipFill>
        <p:spPr bwMode="auto">
          <a:xfrm>
            <a:off x="0" y="1268413"/>
            <a:ext cx="9144000" cy="5400675"/>
          </a:xfrm>
          <a:prstGeom prst="rect">
            <a:avLst/>
          </a:prstGeom>
          <a:noFill/>
          <a:ln>
            <a:noFill/>
          </a:ln>
          <a:effectLst>
            <a:outerShdw blurRad="63500" dist="50800" dir="16200000"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Développement</a:t>
            </a:r>
            <a:endParaRPr lang="en-GB" sz="2000" b="1" dirty="0">
              <a:solidFill>
                <a:schemeClr val="bg1"/>
              </a:solidFill>
              <a:latin typeface="Century Gothic" pitchFamily="34" charset="0"/>
            </a:endParaRPr>
          </a:p>
        </p:txBody>
      </p:sp>
      <p:sp>
        <p:nvSpPr>
          <p:cNvPr id="9" name="Rectangle 8"/>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10" name="Rounded Rectangle 9"/>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Point de </a:t>
            </a:r>
            <a:r>
              <a:rPr lang="en-GB" sz="2000" b="1" dirty="0" err="1">
                <a:solidFill>
                  <a:schemeClr val="bg1"/>
                </a:solidFill>
                <a:latin typeface="Century Gothic" pitchFamily="34" charset="0"/>
                <a:ea typeface="+mn-ea"/>
                <a:cs typeface="+mn-cs"/>
              </a:rPr>
              <a:t>départ</a:t>
            </a:r>
            <a:endParaRPr lang="en-GB" sz="2000" b="1" dirty="0">
              <a:solidFill>
                <a:schemeClr val="bg1"/>
              </a:solidFill>
              <a:latin typeface="Century Gothic" pitchFamily="34" charset="0"/>
              <a:ea typeface="+mn-ea"/>
              <a:cs typeface="+mn-cs"/>
            </a:endParaRPr>
          </a:p>
        </p:txBody>
      </p:sp>
      <p:sp>
        <p:nvSpPr>
          <p:cNvPr id="14" name="TextBox 13"/>
          <p:cNvSpPr txBox="1">
            <a:spLocks noChangeArrowheads="1"/>
          </p:cNvSpPr>
          <p:nvPr/>
        </p:nvSpPr>
        <p:spPr bwMode="auto">
          <a:xfrm>
            <a:off x="2195513" y="192088"/>
            <a:ext cx="6121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latin typeface="Century Gothic" charset="0"/>
              </a:rPr>
              <a:t>Sur Terre, la vie serait d’abord apparue dans les océans. </a:t>
            </a:r>
          </a:p>
        </p:txBody>
      </p:sp>
      <p:grpSp>
        <p:nvGrpSpPr>
          <p:cNvPr id="2" name="Group 67"/>
          <p:cNvGrpSpPr>
            <a:grpSpLocks/>
          </p:cNvGrpSpPr>
          <p:nvPr/>
        </p:nvGrpSpPr>
        <p:grpSpPr bwMode="auto">
          <a:xfrm>
            <a:off x="323850" y="4437063"/>
            <a:ext cx="3960813" cy="1622425"/>
            <a:chOff x="6793991" y="887972"/>
            <a:chExt cx="1370404" cy="727454"/>
          </a:xfrm>
        </p:grpSpPr>
        <p:sp>
          <p:nvSpPr>
            <p:cNvPr id="21" name="Rounded Rectangle 20"/>
            <p:cNvSpPr/>
            <p:nvPr/>
          </p:nvSpPr>
          <p:spPr>
            <a:xfrm>
              <a:off x="6820346" y="887972"/>
              <a:ext cx="1344049" cy="727454"/>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232" name="TextBox 21"/>
            <p:cNvSpPr txBox="1">
              <a:spLocks noChangeArrowheads="1"/>
            </p:cNvSpPr>
            <p:nvPr/>
          </p:nvSpPr>
          <p:spPr bwMode="auto">
            <a:xfrm>
              <a:off x="6793991" y="908720"/>
              <a:ext cx="1370403" cy="7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solidFill>
                    <a:schemeClr val="bg1"/>
                  </a:solidFill>
                  <a:latin typeface="Century Gothic" charset="0"/>
                </a:rPr>
                <a:t>Si Encelade a des océans, pourrait-elle aussi abriter </a:t>
              </a:r>
              <a:r>
                <a:rPr lang="en-GB" altLang="x-none" sz="2400" b="1">
                  <a:solidFill>
                    <a:schemeClr val="bg1"/>
                  </a:solidFill>
                  <a:latin typeface="Century Gothic" charset="0"/>
                </a:rPr>
                <a:t>une forme de vie extraterrestre </a:t>
              </a:r>
              <a:r>
                <a:rPr lang="en-GB" altLang="x-none" sz="2400">
                  <a:solidFill>
                    <a:schemeClr val="bg1"/>
                  </a:solidFill>
                  <a:latin typeface="Century Gothic" charset="0"/>
                </a:rPr>
                <a:t>? </a:t>
              </a:r>
            </a:p>
          </p:txBody>
        </p:sp>
      </p:grpSp>
      <p:sp>
        <p:nvSpPr>
          <p:cNvPr id="23" name="TextBox 22"/>
          <p:cNvSpPr txBox="1">
            <a:spLocks noChangeArrowheads="1"/>
          </p:cNvSpPr>
          <p:nvPr/>
        </p:nvSpPr>
        <p:spPr bwMode="auto">
          <a:xfrm>
            <a:off x="179388" y="836613"/>
            <a:ext cx="8713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latin typeface="Century Gothic" charset="0"/>
              </a:rPr>
              <a:t> </a:t>
            </a:r>
          </a:p>
        </p:txBody>
      </p:sp>
      <p:sp>
        <p:nvSpPr>
          <p:cNvPr id="27" name="TextBox 26"/>
          <p:cNvSpPr txBox="1">
            <a:spLocks noChangeArrowheads="1"/>
          </p:cNvSpPr>
          <p:nvPr/>
        </p:nvSpPr>
        <p:spPr bwMode="auto">
          <a:xfrm>
            <a:off x="395288" y="1484313"/>
            <a:ext cx="374491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200">
                <a:solidFill>
                  <a:schemeClr val="bg1"/>
                </a:solidFill>
                <a:latin typeface="Century Gothic" charset="0"/>
              </a:rPr>
              <a:t>Des composés de </a:t>
            </a:r>
            <a:r>
              <a:rPr lang="en-GB" altLang="x-none" sz="2200" b="1">
                <a:solidFill>
                  <a:srgbClr val="FFFF00"/>
                </a:solidFill>
                <a:latin typeface="Century Gothic" charset="0"/>
              </a:rPr>
              <a:t>lave, d’eau chaude et de</a:t>
            </a:r>
            <a:r>
              <a:rPr lang="en-GB" altLang="x-none" sz="2200">
                <a:solidFill>
                  <a:schemeClr val="bg1"/>
                </a:solidFill>
                <a:latin typeface="Century Gothic" charset="0"/>
              </a:rPr>
              <a:t> </a:t>
            </a:r>
            <a:r>
              <a:rPr lang="en-GB" altLang="x-none" sz="2200" b="1">
                <a:solidFill>
                  <a:srgbClr val="FFFF00"/>
                </a:solidFill>
                <a:latin typeface="Century Gothic" charset="0"/>
              </a:rPr>
              <a:t>soufre</a:t>
            </a:r>
            <a:r>
              <a:rPr lang="en-GB" altLang="x-none" sz="2200">
                <a:solidFill>
                  <a:schemeClr val="bg1"/>
                </a:solidFill>
                <a:latin typeface="Century Gothic" charset="0"/>
              </a:rPr>
              <a:t> s’échappent à partir du plancher océanique par des cheminées hydrothermales.</a:t>
            </a:r>
          </a:p>
        </p:txBody>
      </p:sp>
      <p:sp>
        <p:nvSpPr>
          <p:cNvPr id="28" name="TextBox 27"/>
          <p:cNvSpPr txBox="1">
            <a:spLocks noChangeArrowheads="1"/>
          </p:cNvSpPr>
          <p:nvPr/>
        </p:nvSpPr>
        <p:spPr bwMode="auto">
          <a:xfrm>
            <a:off x="6875463" y="2500313"/>
            <a:ext cx="1944687"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200">
                <a:solidFill>
                  <a:schemeClr val="bg1"/>
                </a:solidFill>
                <a:latin typeface="Century Gothic" charset="0"/>
              </a:rPr>
              <a:t>Les réactions chimiques autour de ces cheminées ont formé les molécules des </a:t>
            </a:r>
            <a:r>
              <a:rPr lang="en-GB" altLang="x-none" sz="2200" b="1">
                <a:solidFill>
                  <a:srgbClr val="FFFF00"/>
                </a:solidFill>
                <a:latin typeface="Century Gothic" charset="0"/>
              </a:rPr>
              <a:t>premiers organismes vivants</a:t>
            </a:r>
            <a:r>
              <a:rPr lang="en-GB" altLang="x-none" sz="2200">
                <a:solidFill>
                  <a:schemeClr val="bg1"/>
                </a:solidFill>
                <a:latin typeface="Century Gothic" charset="0"/>
              </a:rPr>
              <a:t>. </a:t>
            </a:r>
          </a:p>
        </p:txBody>
      </p:sp>
      <p:sp>
        <p:nvSpPr>
          <p:cNvPr id="15" name="Rounded Rectangle 14"/>
          <p:cNvSpPr/>
          <p:nvPr/>
        </p:nvSpPr>
        <p:spPr>
          <a:xfrm rot="16200000">
            <a:off x="9147969" y="5779294"/>
            <a:ext cx="306388" cy="1079500"/>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28" name="Text Box 13"/>
          <p:cNvSpPr txBox="1">
            <a:spLocks noChangeArrowheads="1"/>
          </p:cNvSpPr>
          <p:nvPr/>
        </p:nvSpPr>
        <p:spPr bwMode="auto">
          <a:xfrm>
            <a:off x="8761413" y="61976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9188BAFC-A5A9-6345-93C7-87FE82645B51}" type="slidenum">
              <a:rPr lang="en-GB" altLang="en-US" sz="1400" b="1">
                <a:solidFill>
                  <a:schemeClr val="bg1"/>
                </a:solidFill>
                <a:latin typeface="Century Gothic" charset="0"/>
                <a:ea typeface="ＭＳ Ｐゴシック" charset="-128"/>
              </a:rPr>
              <a:pPr algn="ctr"/>
              <a:t>4</a:t>
            </a:fld>
            <a:endParaRPr lang="en-GB" altLang="en-US" sz="1400" b="1">
              <a:solidFill>
                <a:schemeClr val="bg1"/>
              </a:solidFill>
              <a:latin typeface="Century Gothic"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2000"/>
                                        <p:tgtEl>
                                          <p:spTgt spid="23"/>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2000"/>
                                        <p:tgtEl>
                                          <p:spTgt spid="27"/>
                                        </p:tgtEl>
                                      </p:cBhvr>
                                    </p:animEffect>
                                  </p:childTnLst>
                                </p:cTn>
                              </p:par>
                            </p:childTnLst>
                          </p:cTn>
                        </p:par>
                        <p:par>
                          <p:cTn id="16" fill="hold" nodeType="afterGroup">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2000"/>
                                        <p:tgtEl>
                                          <p:spTgt spid="28"/>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00113" y="1052513"/>
            <a:ext cx="7632700" cy="5248275"/>
          </a:xfrm>
          <a:prstGeom prst="rect">
            <a:avLst/>
          </a:prstGeom>
        </p:spPr>
        <p:txBody>
          <a:bodyPr>
            <a:spAutoFit/>
          </a:bodyPr>
          <a:lstStyle/>
          <a:p>
            <a:pPr>
              <a:spcBef>
                <a:spcPts val="0"/>
              </a:spcBef>
              <a:spcAft>
                <a:spcPts val="0"/>
              </a:spcAft>
              <a:defRPr/>
            </a:pPr>
            <a:r>
              <a:rPr lang="en-GB" sz="2900" b="1" dirty="0" err="1">
                <a:latin typeface="Century Gothic" pitchFamily="34" charset="0"/>
                <a:ea typeface="+mn-ea"/>
                <a:cs typeface="+mn-cs"/>
              </a:rPr>
              <a:t>Dans</a:t>
            </a:r>
            <a:r>
              <a:rPr lang="en-GB" sz="2900" b="1" dirty="0">
                <a:latin typeface="Century Gothic" pitchFamily="34" charset="0"/>
                <a:ea typeface="+mn-ea"/>
                <a:cs typeface="+mn-cs"/>
              </a:rPr>
              <a:t> </a:t>
            </a:r>
            <a:r>
              <a:rPr lang="en-GB" sz="2900" b="1" dirty="0" err="1">
                <a:latin typeface="Century Gothic" pitchFamily="34" charset="0"/>
                <a:ea typeface="+mn-ea"/>
                <a:cs typeface="+mn-cs"/>
              </a:rPr>
              <a:t>cette</a:t>
            </a:r>
            <a:r>
              <a:rPr lang="en-GB" sz="2900" b="1" dirty="0">
                <a:latin typeface="Century Gothic" pitchFamily="34" charset="0"/>
                <a:ea typeface="+mn-ea"/>
                <a:cs typeface="+mn-cs"/>
              </a:rPr>
              <a:t> </a:t>
            </a:r>
            <a:r>
              <a:rPr lang="en-GB" sz="2900" b="1" dirty="0" err="1">
                <a:latin typeface="Century Gothic" pitchFamily="34" charset="0"/>
                <a:ea typeface="+mn-ea"/>
                <a:cs typeface="+mn-cs"/>
              </a:rPr>
              <a:t>activité</a:t>
            </a:r>
            <a:r>
              <a:rPr lang="en-GB" sz="2900" b="1" dirty="0">
                <a:latin typeface="Century Gothic" pitchFamily="34" charset="0"/>
                <a:ea typeface="+mn-ea"/>
                <a:cs typeface="+mn-cs"/>
              </a:rPr>
              <a:t>, </a:t>
            </a:r>
            <a:r>
              <a:rPr lang="en-GB" sz="2900" b="1" dirty="0" err="1">
                <a:latin typeface="Century Gothic" pitchFamily="34" charset="0"/>
                <a:ea typeface="+mn-ea"/>
                <a:cs typeface="+mn-cs"/>
              </a:rPr>
              <a:t>vous</a:t>
            </a:r>
            <a:r>
              <a:rPr lang="en-GB" sz="2900" b="1" dirty="0">
                <a:latin typeface="Century Gothic" pitchFamily="34" charset="0"/>
                <a:ea typeface="+mn-ea"/>
                <a:cs typeface="+mn-cs"/>
              </a:rPr>
              <a:t> </a:t>
            </a:r>
            <a:r>
              <a:rPr lang="en-GB" sz="2900" b="1" dirty="0" err="1">
                <a:latin typeface="Century Gothic" pitchFamily="34" charset="0"/>
                <a:ea typeface="+mn-ea"/>
                <a:cs typeface="+mn-cs"/>
              </a:rPr>
              <a:t>allez</a:t>
            </a:r>
            <a:r>
              <a:rPr lang="en-GB" sz="2900" b="1" dirty="0">
                <a:latin typeface="Century Gothic" pitchFamily="34" charset="0"/>
                <a:ea typeface="+mn-ea"/>
                <a:cs typeface="+mn-cs"/>
              </a:rPr>
              <a:t> </a:t>
            </a:r>
          </a:p>
          <a:p>
            <a:pPr>
              <a:spcBef>
                <a:spcPts val="1800"/>
              </a:spcBef>
              <a:spcAft>
                <a:spcPts val="0"/>
              </a:spcAft>
              <a:defRPr/>
            </a:pPr>
            <a:r>
              <a:rPr lang="en-GB" sz="2900" dirty="0">
                <a:latin typeface="Century Gothic" pitchFamily="34" charset="0"/>
                <a:ea typeface="+mn-ea"/>
                <a:cs typeface="+mn-cs"/>
              </a:rPr>
              <a:t>Decider </a:t>
            </a:r>
            <a:r>
              <a:rPr lang="en-GB" sz="2900" dirty="0" err="1">
                <a:latin typeface="Century Gothic" pitchFamily="34" charset="0"/>
                <a:ea typeface="+mn-ea"/>
                <a:cs typeface="+mn-cs"/>
              </a:rPr>
              <a:t>si</a:t>
            </a:r>
            <a:r>
              <a:rPr lang="en-GB" sz="2900" dirty="0">
                <a:latin typeface="Century Gothic" pitchFamily="34" charset="0"/>
                <a:ea typeface="+mn-ea"/>
                <a:cs typeface="+mn-cs"/>
              </a:rPr>
              <a:t> les </a:t>
            </a:r>
            <a:r>
              <a:rPr lang="en-GB" sz="2900" dirty="0" err="1">
                <a:latin typeface="Century Gothic" pitchFamily="34" charset="0"/>
                <a:ea typeface="+mn-ea"/>
                <a:cs typeface="+mn-cs"/>
              </a:rPr>
              <a:t>preuves</a:t>
            </a:r>
            <a:r>
              <a:rPr lang="en-GB" sz="2900" dirty="0">
                <a:latin typeface="Century Gothic" pitchFamily="34" charset="0"/>
                <a:ea typeface="+mn-ea"/>
                <a:cs typeface="+mn-cs"/>
              </a:rPr>
              <a:t> </a:t>
            </a:r>
            <a:r>
              <a:rPr lang="en-GB" sz="2900" dirty="0" err="1">
                <a:latin typeface="Century Gothic" pitchFamily="34" charset="0"/>
                <a:ea typeface="+mn-ea"/>
                <a:cs typeface="+mn-cs"/>
              </a:rPr>
              <a:t>étayent</a:t>
            </a:r>
            <a:r>
              <a:rPr lang="en-GB" sz="2900" dirty="0">
                <a:latin typeface="Century Gothic" pitchFamily="34" charset="0"/>
                <a:ea typeface="+mn-ea"/>
                <a:cs typeface="+mn-cs"/>
              </a:rPr>
              <a:t> la conclusion </a:t>
            </a:r>
            <a:r>
              <a:rPr lang="en-GB" sz="2900" dirty="0" err="1">
                <a:latin typeface="Century Gothic" pitchFamily="34" charset="0"/>
                <a:ea typeface="+mn-ea"/>
                <a:cs typeface="+mn-cs"/>
              </a:rPr>
              <a:t>selon</a:t>
            </a:r>
            <a:r>
              <a:rPr lang="en-GB" sz="2900" dirty="0">
                <a:latin typeface="Century Gothic" pitchFamily="34" charset="0"/>
                <a:ea typeface="+mn-ea"/>
                <a:cs typeface="+mn-cs"/>
              </a:rPr>
              <a:t> </a:t>
            </a:r>
            <a:r>
              <a:rPr lang="en-GB" sz="2900" dirty="0" err="1">
                <a:latin typeface="Century Gothic" pitchFamily="34" charset="0"/>
                <a:ea typeface="+mn-ea"/>
                <a:cs typeface="+mn-cs"/>
              </a:rPr>
              <a:t>laquelle</a:t>
            </a:r>
            <a:r>
              <a:rPr lang="en-GB" sz="2900" dirty="0">
                <a:latin typeface="Century Gothic" pitchFamily="34" charset="0"/>
                <a:ea typeface="+mn-ea"/>
                <a:cs typeface="+mn-cs"/>
              </a:rPr>
              <a:t> de </a:t>
            </a:r>
            <a:r>
              <a:rPr lang="en-GB" sz="2900" dirty="0" err="1">
                <a:latin typeface="Century Gothic" pitchFamily="34" charset="0"/>
                <a:ea typeface="+mn-ea"/>
                <a:cs typeface="+mn-cs"/>
              </a:rPr>
              <a:t>l’eau</a:t>
            </a:r>
            <a:r>
              <a:rPr lang="en-GB" sz="2900" dirty="0">
                <a:latin typeface="Century Gothic" pitchFamily="34" charset="0"/>
                <a:ea typeface="+mn-ea"/>
                <a:cs typeface="+mn-cs"/>
              </a:rPr>
              <a:t> </a:t>
            </a:r>
            <a:r>
              <a:rPr lang="en-GB" sz="2900" dirty="0" err="1">
                <a:latin typeface="Century Gothic" pitchFamily="34" charset="0"/>
                <a:ea typeface="+mn-ea"/>
                <a:cs typeface="+mn-cs"/>
              </a:rPr>
              <a:t>liquide</a:t>
            </a:r>
            <a:r>
              <a:rPr lang="en-GB" sz="2900" dirty="0">
                <a:latin typeface="Century Gothic" pitchFamily="34" charset="0"/>
                <a:ea typeface="+mn-ea"/>
                <a:cs typeface="+mn-cs"/>
              </a:rPr>
              <a:t> </a:t>
            </a:r>
            <a:r>
              <a:rPr lang="en-GB" sz="2900" dirty="0" err="1">
                <a:latin typeface="Century Gothic" pitchFamily="34" charset="0"/>
                <a:ea typeface="+mn-ea"/>
                <a:cs typeface="+mn-cs"/>
              </a:rPr>
              <a:t>chaude</a:t>
            </a:r>
            <a:r>
              <a:rPr lang="en-GB" sz="2900" dirty="0">
                <a:latin typeface="Century Gothic" pitchFamily="34" charset="0"/>
                <a:ea typeface="+mn-ea"/>
                <a:cs typeface="+mn-cs"/>
              </a:rPr>
              <a:t> </a:t>
            </a:r>
            <a:r>
              <a:rPr lang="en-GB" sz="2900" dirty="0" err="1">
                <a:latin typeface="Century Gothic" pitchFamily="34" charset="0"/>
                <a:ea typeface="+mn-ea"/>
                <a:cs typeface="+mn-cs"/>
              </a:rPr>
              <a:t>est</a:t>
            </a:r>
            <a:r>
              <a:rPr lang="en-GB" sz="2900" dirty="0">
                <a:latin typeface="Century Gothic" pitchFamily="34" charset="0"/>
                <a:ea typeface="+mn-ea"/>
                <a:cs typeface="+mn-cs"/>
              </a:rPr>
              <a:t> </a:t>
            </a:r>
            <a:r>
              <a:rPr lang="en-GB" sz="2900" dirty="0" err="1">
                <a:latin typeface="Century Gothic" pitchFamily="34" charset="0"/>
                <a:ea typeface="+mn-ea"/>
                <a:cs typeface="+mn-cs"/>
              </a:rPr>
              <a:t>présente</a:t>
            </a:r>
            <a:r>
              <a:rPr lang="en-GB" sz="2900" dirty="0">
                <a:latin typeface="Century Gothic" pitchFamily="34" charset="0"/>
                <a:ea typeface="+mn-ea"/>
                <a:cs typeface="+mn-cs"/>
              </a:rPr>
              <a:t> sur </a:t>
            </a:r>
            <a:r>
              <a:rPr lang="en-GB" sz="2900" dirty="0" err="1">
                <a:latin typeface="Century Gothic" pitchFamily="34" charset="0"/>
                <a:ea typeface="+mn-ea"/>
                <a:cs typeface="+mn-cs"/>
              </a:rPr>
              <a:t>Encélade</a:t>
            </a:r>
            <a:r>
              <a:rPr lang="en-GB" sz="2900" dirty="0">
                <a:latin typeface="Century Gothic" pitchFamily="34" charset="0"/>
                <a:ea typeface="+mn-ea"/>
                <a:cs typeface="+mn-cs"/>
              </a:rPr>
              <a:t> :</a:t>
            </a:r>
            <a:endParaRPr lang="en-GB" sz="2900" dirty="0">
              <a:solidFill>
                <a:schemeClr val="tx1">
                  <a:lumMod val="85000"/>
                  <a:lumOff val="15000"/>
                </a:schemeClr>
              </a:solidFill>
              <a:latin typeface="Century Gothic" pitchFamily="34" charset="0"/>
              <a:ea typeface="+mn-ea"/>
              <a:cs typeface="+mn-cs"/>
            </a:endParaRPr>
          </a:p>
          <a:p>
            <a:pPr>
              <a:spcBef>
                <a:spcPts val="1800"/>
              </a:spcBef>
              <a:spcAft>
                <a:spcPts val="0"/>
              </a:spcAft>
              <a:defRPr/>
            </a:pPr>
            <a:r>
              <a:rPr lang="en-GB" sz="2900" b="1" dirty="0">
                <a:solidFill>
                  <a:srgbClr val="008EC0"/>
                </a:solidFill>
                <a:latin typeface="Century Gothic" pitchFamily="34" charset="0"/>
                <a:ea typeface="+mn-ea"/>
                <a:cs typeface="+mn-cs"/>
              </a:rPr>
              <a:t>Question : </a:t>
            </a:r>
            <a:r>
              <a:rPr lang="en-GB" sz="2900" dirty="0" err="1">
                <a:latin typeface="Century Gothic" pitchFamily="34" charset="0"/>
                <a:ea typeface="+mn-ea"/>
                <a:cs typeface="+mn-cs"/>
              </a:rPr>
              <a:t>En</a:t>
            </a:r>
            <a:r>
              <a:rPr lang="en-GB" sz="2900" dirty="0">
                <a:latin typeface="Century Gothic" pitchFamily="34" charset="0"/>
                <a:ea typeface="+mn-ea"/>
                <a:cs typeface="+mn-cs"/>
              </a:rPr>
              <a:t> quoi </a:t>
            </a:r>
            <a:r>
              <a:rPr lang="en-GB" sz="2900" dirty="0" err="1">
                <a:latin typeface="Century Gothic" pitchFamily="34" charset="0"/>
                <a:ea typeface="+mn-ea"/>
                <a:cs typeface="+mn-cs"/>
              </a:rPr>
              <a:t>l’arrangement</a:t>
            </a:r>
            <a:r>
              <a:rPr lang="en-GB" sz="2900" dirty="0">
                <a:latin typeface="Century Gothic" pitchFamily="34" charset="0"/>
                <a:ea typeface="+mn-ea"/>
                <a:cs typeface="+mn-cs"/>
              </a:rPr>
              <a:t> des </a:t>
            </a:r>
            <a:r>
              <a:rPr lang="en-GB" sz="2900" dirty="0" err="1">
                <a:latin typeface="Century Gothic" pitchFamily="34" charset="0"/>
                <a:ea typeface="+mn-ea"/>
                <a:cs typeface="+mn-cs"/>
              </a:rPr>
              <a:t>particules</a:t>
            </a:r>
            <a:r>
              <a:rPr lang="en-GB" sz="2900" dirty="0">
                <a:latin typeface="Century Gothic" pitchFamily="34" charset="0"/>
                <a:ea typeface="+mn-ea"/>
                <a:cs typeface="+mn-cs"/>
              </a:rPr>
              <a:t> </a:t>
            </a:r>
            <a:r>
              <a:rPr lang="en-GB" sz="2900" dirty="0" err="1">
                <a:latin typeface="Century Gothic" pitchFamily="34" charset="0"/>
                <a:ea typeface="+mn-ea"/>
                <a:cs typeface="+mn-cs"/>
              </a:rPr>
              <a:t>explique</a:t>
            </a:r>
            <a:r>
              <a:rPr lang="en-GB" sz="2900" dirty="0">
                <a:latin typeface="Century Gothic" pitchFamily="34" charset="0"/>
                <a:ea typeface="+mn-ea"/>
                <a:cs typeface="+mn-cs"/>
              </a:rPr>
              <a:t>-t-</a:t>
            </a:r>
            <a:r>
              <a:rPr lang="en-GB" sz="2900" dirty="0" err="1">
                <a:latin typeface="Century Gothic" pitchFamily="34" charset="0"/>
                <a:ea typeface="+mn-ea"/>
                <a:cs typeface="+mn-cs"/>
              </a:rPr>
              <a:t>il</a:t>
            </a:r>
            <a:r>
              <a:rPr lang="en-GB" sz="2900" dirty="0">
                <a:latin typeface="Century Gothic" pitchFamily="34" charset="0"/>
                <a:ea typeface="+mn-ea"/>
                <a:cs typeface="+mn-cs"/>
              </a:rPr>
              <a:t> les </a:t>
            </a:r>
            <a:r>
              <a:rPr lang="en-GB" sz="2900" dirty="0" err="1">
                <a:latin typeface="Century Gothic" pitchFamily="34" charset="0"/>
                <a:ea typeface="+mn-ea"/>
                <a:cs typeface="+mn-cs"/>
              </a:rPr>
              <a:t>propriétés</a:t>
            </a:r>
            <a:r>
              <a:rPr lang="en-GB" sz="2900" dirty="0">
                <a:latin typeface="Century Gothic" pitchFamily="34" charset="0"/>
                <a:ea typeface="+mn-ea"/>
                <a:cs typeface="+mn-cs"/>
              </a:rPr>
              <a:t> de </a:t>
            </a:r>
            <a:r>
              <a:rPr lang="en-GB" sz="2900" dirty="0" err="1">
                <a:latin typeface="Century Gothic" pitchFamily="34" charset="0"/>
                <a:ea typeface="+mn-ea"/>
                <a:cs typeface="+mn-cs"/>
              </a:rPr>
              <a:t>l’eau</a:t>
            </a:r>
            <a:r>
              <a:rPr lang="en-GB" sz="2900" dirty="0">
                <a:latin typeface="Century Gothic" pitchFamily="34" charset="0"/>
                <a:ea typeface="+mn-ea"/>
                <a:cs typeface="+mn-cs"/>
              </a:rPr>
              <a:t> </a:t>
            </a:r>
            <a:r>
              <a:rPr lang="en-GB" sz="2900" dirty="0" err="1">
                <a:latin typeface="Century Gothic" pitchFamily="34" charset="0"/>
                <a:ea typeface="+mn-ea"/>
                <a:cs typeface="+mn-cs"/>
              </a:rPr>
              <a:t>liquide</a:t>
            </a:r>
            <a:r>
              <a:rPr lang="en-GB" sz="2900" dirty="0">
                <a:latin typeface="Century Gothic" pitchFamily="34" charset="0"/>
                <a:ea typeface="+mn-ea"/>
                <a:cs typeface="+mn-cs"/>
              </a:rPr>
              <a:t> et de la glace ?</a:t>
            </a:r>
          </a:p>
          <a:p>
            <a:pPr>
              <a:spcBef>
                <a:spcPts val="1800"/>
              </a:spcBef>
              <a:spcAft>
                <a:spcPts val="0"/>
              </a:spcAft>
              <a:defRPr/>
            </a:pPr>
            <a:r>
              <a:rPr lang="en-GB" sz="2900" b="1" dirty="0" err="1">
                <a:solidFill>
                  <a:srgbClr val="009900"/>
                </a:solidFill>
                <a:latin typeface="Century Gothic" pitchFamily="34" charset="0"/>
                <a:ea typeface="+mn-ea"/>
                <a:cs typeface="+mn-cs"/>
              </a:rPr>
              <a:t>Envisager</a:t>
            </a:r>
            <a:r>
              <a:rPr lang="en-GB" sz="2900" b="1" dirty="0">
                <a:solidFill>
                  <a:srgbClr val="009900"/>
                </a:solidFill>
                <a:latin typeface="Century Gothic" pitchFamily="34" charset="0"/>
                <a:ea typeface="+mn-ea"/>
                <a:cs typeface="+mn-cs"/>
              </a:rPr>
              <a:t> les conclusions : </a:t>
            </a:r>
            <a:r>
              <a:rPr lang="en-GB" sz="2900" dirty="0" err="1">
                <a:latin typeface="Century Gothic" pitchFamily="34" charset="0"/>
                <a:ea typeface="+mn-ea"/>
                <a:cs typeface="+mn-cs"/>
              </a:rPr>
              <a:t>Evaluer</a:t>
            </a:r>
            <a:r>
              <a:rPr lang="en-GB" sz="2900" dirty="0">
                <a:latin typeface="Century Gothic" pitchFamily="34" charset="0"/>
                <a:ea typeface="+mn-ea"/>
                <a:cs typeface="+mn-cs"/>
              </a:rPr>
              <a:t> la force des </a:t>
            </a:r>
            <a:r>
              <a:rPr lang="en-GB" sz="2900" dirty="0" err="1">
                <a:latin typeface="Century Gothic" pitchFamily="34" charset="0"/>
                <a:ea typeface="+mn-ea"/>
                <a:cs typeface="+mn-cs"/>
              </a:rPr>
              <a:t>preuves</a:t>
            </a:r>
            <a:r>
              <a:rPr lang="en-GB" sz="2900" dirty="0">
                <a:latin typeface="Century Gothic" pitchFamily="34" charset="0"/>
                <a:ea typeface="+mn-ea"/>
                <a:cs typeface="+mn-cs"/>
              </a:rPr>
              <a:t> pour </a:t>
            </a:r>
            <a:r>
              <a:rPr lang="en-GB" sz="2900" dirty="0" err="1">
                <a:latin typeface="Century Gothic" pitchFamily="34" charset="0"/>
                <a:ea typeface="+mn-ea"/>
                <a:cs typeface="+mn-cs"/>
              </a:rPr>
              <a:t>établir</a:t>
            </a:r>
            <a:r>
              <a:rPr lang="en-GB" sz="2900" dirty="0">
                <a:latin typeface="Century Gothic" pitchFamily="34" charset="0"/>
                <a:ea typeface="+mn-ea"/>
                <a:cs typeface="+mn-cs"/>
              </a:rPr>
              <a:t> la conclusion</a:t>
            </a:r>
          </a:p>
        </p:txBody>
      </p:sp>
      <p:sp>
        <p:nvSpPr>
          <p:cNvPr id="10243" name="Rectangle 9"/>
          <p:cNvSpPr>
            <a:spLocks noChangeArrowheads="1"/>
          </p:cNvSpPr>
          <p:nvPr/>
        </p:nvSpPr>
        <p:spPr bwMode="auto">
          <a:xfrm>
            <a:off x="6043613" y="6161088"/>
            <a:ext cx="270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89E2A"/>
                </a:solidFill>
                <a:latin typeface="Century Gothic" charset="0"/>
              </a:rPr>
              <a:t>Démarche scientifique</a:t>
            </a:r>
            <a:endParaRPr lang="en-GB" altLang="x-none">
              <a:solidFill>
                <a:srgbClr val="389E2A"/>
              </a:solidFill>
            </a:endParaRPr>
          </a:p>
        </p:txBody>
      </p:sp>
      <p:sp>
        <p:nvSpPr>
          <p:cNvPr id="10244" name="Rectangle 10"/>
          <p:cNvSpPr>
            <a:spLocks noChangeArrowheads="1"/>
          </p:cNvSpPr>
          <p:nvPr/>
        </p:nvSpPr>
        <p:spPr bwMode="auto">
          <a:xfrm>
            <a:off x="3779838" y="6169025"/>
            <a:ext cx="133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008EC0"/>
                </a:solidFill>
                <a:latin typeface="Century Gothic" charset="0"/>
              </a:rPr>
              <a:t>Notion clé</a:t>
            </a:r>
            <a:endParaRPr lang="en-GB" altLang="x-none">
              <a:solidFill>
                <a:srgbClr val="008EC0"/>
              </a:solidFill>
            </a:endParaRPr>
          </a:p>
        </p:txBody>
      </p:sp>
      <p:pic>
        <p:nvPicPr>
          <p:cNvPr id="12" name="Picture 11" descr="citiz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6092825"/>
            <a:ext cx="555625" cy="5095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6105525"/>
            <a:ext cx="647700" cy="4968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2000"/>
                                        <p:tgtEl>
                                          <p:spTgt spid="9">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t="14079"/>
          <a:stretch>
            <a:fillRect/>
          </a:stretch>
        </p:blipFill>
        <p:spPr bwMode="auto">
          <a:xfrm>
            <a:off x="0" y="2133600"/>
            <a:ext cx="9144000" cy="4419600"/>
          </a:xfrm>
          <a:prstGeom prst="rect">
            <a:avLst/>
          </a:prstGeom>
          <a:noFill/>
          <a:ln>
            <a:noFill/>
          </a:ln>
          <a:effectLst>
            <a:outerShdw blurRad="63500" dist="50800" dir="16200000"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051050" y="115888"/>
            <a:ext cx="5113338" cy="1016000"/>
          </a:xfrm>
          <a:prstGeom prst="rect">
            <a:avLst/>
          </a:prstGeom>
          <a:noFill/>
        </p:spPr>
        <p:txBody>
          <a:bodyPr>
            <a:spAutoFit/>
          </a:bodyPr>
          <a:lstStyle/>
          <a:p>
            <a:pPr algn="ctr" fontAlgn="auto">
              <a:spcBef>
                <a:spcPts val="0"/>
              </a:spcBef>
              <a:spcAft>
                <a:spcPts val="0"/>
              </a:spcAft>
              <a:defRPr/>
            </a:pPr>
            <a:r>
              <a:rPr lang="en-GB" sz="3000" dirty="0">
                <a:latin typeface="Century Gothic" pitchFamily="34" charset="0"/>
                <a:ea typeface="+mn-ea"/>
                <a:cs typeface="+mn-cs"/>
              </a:rPr>
              <a:t>Les </a:t>
            </a:r>
            <a:r>
              <a:rPr lang="en-GB" sz="3000" dirty="0" err="1">
                <a:latin typeface="Century Gothic" pitchFamily="34" charset="0"/>
                <a:ea typeface="+mn-ea"/>
                <a:cs typeface="+mn-cs"/>
              </a:rPr>
              <a:t>scientifiques</a:t>
            </a:r>
            <a:r>
              <a:rPr lang="en-GB" sz="3000" dirty="0">
                <a:latin typeface="Century Gothic" pitchFamily="34" charset="0"/>
                <a:ea typeface="+mn-ea"/>
                <a:cs typeface="+mn-cs"/>
              </a:rPr>
              <a:t> </a:t>
            </a:r>
            <a:r>
              <a:rPr lang="en-GB" sz="3000" dirty="0" err="1">
                <a:latin typeface="Century Gothic" pitchFamily="34" charset="0"/>
                <a:ea typeface="+mn-ea"/>
                <a:cs typeface="+mn-cs"/>
              </a:rPr>
              <a:t>ont</a:t>
            </a:r>
            <a:r>
              <a:rPr lang="en-GB" sz="3000" dirty="0">
                <a:latin typeface="Century Gothic" pitchFamily="34" charset="0"/>
                <a:ea typeface="+mn-ea"/>
                <a:cs typeface="+mn-cs"/>
              </a:rPr>
              <a:t> </a:t>
            </a:r>
            <a:r>
              <a:rPr lang="en-GB" sz="3000" dirty="0" err="1">
                <a:latin typeface="Century Gothic" pitchFamily="34" charset="0"/>
                <a:ea typeface="+mn-ea"/>
                <a:cs typeface="+mn-cs"/>
              </a:rPr>
              <a:t>tiré</a:t>
            </a:r>
            <a:r>
              <a:rPr lang="en-GB" sz="3000" dirty="0">
                <a:latin typeface="Century Gothic" pitchFamily="34" charset="0"/>
                <a:ea typeface="+mn-ea"/>
                <a:cs typeface="+mn-cs"/>
              </a:rPr>
              <a:t> </a:t>
            </a:r>
            <a:r>
              <a:rPr lang="en-GB" sz="3000" dirty="0" err="1">
                <a:latin typeface="Century Gothic" pitchFamily="34" charset="0"/>
                <a:ea typeface="+mn-ea"/>
                <a:cs typeface="+mn-cs"/>
              </a:rPr>
              <a:t>deux</a:t>
            </a:r>
            <a:r>
              <a:rPr lang="en-GB" sz="3000" dirty="0">
                <a:latin typeface="Century Gothic" pitchFamily="34" charset="0"/>
                <a:ea typeface="+mn-ea"/>
                <a:cs typeface="+mn-cs"/>
              </a:rPr>
              <a:t> </a:t>
            </a:r>
            <a:r>
              <a:rPr lang="en-GB" sz="3000" b="1" dirty="0">
                <a:solidFill>
                  <a:schemeClr val="accent6">
                    <a:lumMod val="75000"/>
                  </a:schemeClr>
                </a:solidFill>
                <a:latin typeface="Century Gothic" pitchFamily="34" charset="0"/>
                <a:ea typeface="+mn-ea"/>
                <a:cs typeface="+mn-cs"/>
              </a:rPr>
              <a:t>conclusions </a:t>
            </a:r>
            <a:r>
              <a:rPr lang="en-GB" sz="3000" dirty="0">
                <a:latin typeface="Century Gothic" pitchFamily="34" charset="0"/>
                <a:ea typeface="+mn-ea"/>
                <a:cs typeface="+mn-cs"/>
              </a:rPr>
              <a:t>:</a:t>
            </a:r>
          </a:p>
        </p:txBody>
      </p:sp>
      <p:grpSp>
        <p:nvGrpSpPr>
          <p:cNvPr id="2" name="Group 16"/>
          <p:cNvGrpSpPr>
            <a:grpSpLocks/>
          </p:cNvGrpSpPr>
          <p:nvPr/>
        </p:nvGrpSpPr>
        <p:grpSpPr bwMode="auto">
          <a:xfrm>
            <a:off x="179388" y="2349500"/>
            <a:ext cx="4752975" cy="1196975"/>
            <a:chOff x="2154827" y="4764638"/>
            <a:chExt cx="5328876" cy="1197714"/>
          </a:xfrm>
        </p:grpSpPr>
        <p:sp>
          <p:nvSpPr>
            <p:cNvPr id="18" name="Rounded Rectangle 17"/>
            <p:cNvSpPr/>
            <p:nvPr/>
          </p:nvSpPr>
          <p:spPr>
            <a:xfrm>
              <a:off x="2154827" y="4764638"/>
              <a:ext cx="4844432" cy="1197714"/>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286" name="Rectangle 18"/>
            <p:cNvSpPr>
              <a:spLocks noChangeArrowheads="1"/>
            </p:cNvSpPr>
            <p:nvPr/>
          </p:nvSpPr>
          <p:spPr bwMode="auto">
            <a:xfrm>
              <a:off x="2235569" y="4808190"/>
              <a:ext cx="5248134"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300">
                  <a:solidFill>
                    <a:schemeClr val="bg1"/>
                  </a:solidFill>
                  <a:latin typeface="Century Gothic" charset="0"/>
                </a:rPr>
                <a:t>Est-ce que les preuves </a:t>
              </a:r>
            </a:p>
            <a:p>
              <a:r>
                <a:rPr lang="en-GB" altLang="x-none" sz="2300">
                  <a:solidFill>
                    <a:schemeClr val="bg1"/>
                  </a:solidFill>
                  <a:latin typeface="Century Gothic" charset="0"/>
                </a:rPr>
                <a:t>étayent cette première conclusion ?</a:t>
              </a:r>
            </a:p>
          </p:txBody>
        </p:sp>
      </p:grpSp>
      <p:grpSp>
        <p:nvGrpSpPr>
          <p:cNvPr id="3" name="Group 67"/>
          <p:cNvGrpSpPr>
            <a:grpSpLocks/>
          </p:cNvGrpSpPr>
          <p:nvPr/>
        </p:nvGrpSpPr>
        <p:grpSpPr bwMode="auto">
          <a:xfrm>
            <a:off x="4787900" y="4562475"/>
            <a:ext cx="3975100" cy="1536700"/>
            <a:chOff x="6715873" y="887971"/>
            <a:chExt cx="1480768" cy="973921"/>
          </a:xfrm>
        </p:grpSpPr>
        <p:sp>
          <p:nvSpPr>
            <p:cNvPr id="21" name="Rounded Rectangle 20"/>
            <p:cNvSpPr/>
            <p:nvPr/>
          </p:nvSpPr>
          <p:spPr>
            <a:xfrm>
              <a:off x="6715873" y="887971"/>
              <a:ext cx="1448522" cy="973921"/>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282" name="TextBox 21"/>
            <p:cNvSpPr txBox="1">
              <a:spLocks noChangeArrowheads="1"/>
            </p:cNvSpPr>
            <p:nvPr/>
          </p:nvSpPr>
          <p:spPr bwMode="auto">
            <a:xfrm>
              <a:off x="6727538" y="894182"/>
              <a:ext cx="1469103" cy="91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200">
                  <a:solidFill>
                    <a:schemeClr val="bg1"/>
                  </a:solidFill>
                  <a:latin typeface="Century Gothic" charset="0"/>
                </a:rPr>
                <a:t>Si oui, serait-il pertinent d’envoyer une autre sonde spatiale pour rechercher des vies extraterrestres ? </a:t>
              </a:r>
            </a:p>
          </p:txBody>
        </p:sp>
      </p:grpSp>
      <p:sp>
        <p:nvSpPr>
          <p:cNvPr id="23" name="TextBox 22"/>
          <p:cNvSpPr txBox="1"/>
          <p:nvPr/>
        </p:nvSpPr>
        <p:spPr>
          <a:xfrm>
            <a:off x="827088" y="1198563"/>
            <a:ext cx="4105275" cy="862012"/>
          </a:xfrm>
          <a:prstGeom prst="rect">
            <a:avLst/>
          </a:prstGeom>
          <a:noFill/>
        </p:spPr>
        <p:txBody>
          <a:bodyPr>
            <a:spAutoFit/>
          </a:bodyPr>
          <a:lstStyle/>
          <a:p>
            <a:pPr marL="357188" indent="-357188" fontAlgn="auto">
              <a:spcBef>
                <a:spcPts val="0"/>
              </a:spcBef>
              <a:spcAft>
                <a:spcPts val="0"/>
              </a:spcAft>
              <a:defRPr/>
            </a:pPr>
            <a:r>
              <a:rPr lang="en-GB" sz="2500" b="1" dirty="0">
                <a:solidFill>
                  <a:schemeClr val="accent6">
                    <a:lumMod val="75000"/>
                  </a:schemeClr>
                </a:solidFill>
                <a:latin typeface="Century Gothic" pitchFamily="34" charset="0"/>
                <a:ea typeface="+mn-ea"/>
                <a:cs typeface="+mn-cs"/>
              </a:rPr>
              <a:t>1</a:t>
            </a:r>
            <a:r>
              <a:rPr lang="en-GB" sz="2500" dirty="0">
                <a:latin typeface="Century Gothic" pitchFamily="34" charset="0"/>
                <a:ea typeface="+mn-ea"/>
                <a:cs typeface="+mn-cs"/>
              </a:rPr>
              <a:t>	Il y a de </a:t>
            </a:r>
            <a:r>
              <a:rPr lang="en-GB" sz="2500" b="1" dirty="0" err="1">
                <a:latin typeface="Century Gothic" pitchFamily="34" charset="0"/>
                <a:ea typeface="+mn-ea"/>
                <a:cs typeface="+mn-cs"/>
              </a:rPr>
              <a:t>l’eau</a:t>
            </a:r>
            <a:r>
              <a:rPr lang="en-GB" sz="2500" b="1" dirty="0">
                <a:latin typeface="Century Gothic" pitchFamily="34" charset="0"/>
                <a:ea typeface="+mn-ea"/>
                <a:cs typeface="+mn-cs"/>
              </a:rPr>
              <a:t> </a:t>
            </a:r>
            <a:r>
              <a:rPr lang="en-GB" sz="2500" b="1" dirty="0" err="1">
                <a:latin typeface="Century Gothic" pitchFamily="34" charset="0"/>
                <a:ea typeface="+mn-ea"/>
                <a:cs typeface="+mn-cs"/>
              </a:rPr>
              <a:t>liquide</a:t>
            </a:r>
            <a:r>
              <a:rPr lang="en-GB" sz="2500" b="1" dirty="0">
                <a:latin typeface="Century Gothic" pitchFamily="34" charset="0"/>
                <a:ea typeface="+mn-ea"/>
                <a:cs typeface="+mn-cs"/>
              </a:rPr>
              <a:t> </a:t>
            </a:r>
            <a:r>
              <a:rPr lang="en-GB" sz="2500" b="1" dirty="0" err="1">
                <a:latin typeface="Century Gothic" pitchFamily="34" charset="0"/>
                <a:ea typeface="+mn-ea"/>
                <a:cs typeface="+mn-cs"/>
              </a:rPr>
              <a:t>chaude</a:t>
            </a:r>
            <a:r>
              <a:rPr lang="en-GB" sz="2500" b="1" dirty="0">
                <a:latin typeface="Century Gothic" pitchFamily="34" charset="0"/>
                <a:ea typeface="+mn-ea"/>
                <a:cs typeface="+mn-cs"/>
              </a:rPr>
              <a:t> </a:t>
            </a:r>
            <a:r>
              <a:rPr lang="en-GB" sz="2500" dirty="0">
                <a:latin typeface="Century Gothic" pitchFamily="34" charset="0"/>
                <a:ea typeface="+mn-ea"/>
                <a:cs typeface="+mn-cs"/>
              </a:rPr>
              <a:t>sur </a:t>
            </a:r>
            <a:r>
              <a:rPr lang="en-GB" sz="2500" dirty="0" err="1">
                <a:latin typeface="Century Gothic" pitchFamily="34" charset="0"/>
                <a:ea typeface="+mn-ea"/>
                <a:cs typeface="+mn-cs"/>
              </a:rPr>
              <a:t>Encelade</a:t>
            </a:r>
            <a:endParaRPr lang="en-GB" sz="2500" dirty="0">
              <a:latin typeface="Century Gothic" pitchFamily="34" charset="0"/>
              <a:ea typeface="+mn-ea"/>
              <a:cs typeface="+mn-cs"/>
            </a:endParaRPr>
          </a:p>
        </p:txBody>
      </p:sp>
      <p:sp>
        <p:nvSpPr>
          <p:cNvPr id="24" name="TextBox 23"/>
          <p:cNvSpPr txBox="1">
            <a:spLocks noChangeArrowheads="1"/>
          </p:cNvSpPr>
          <p:nvPr/>
        </p:nvSpPr>
        <p:spPr bwMode="auto">
          <a:xfrm>
            <a:off x="179388" y="4221163"/>
            <a:ext cx="1871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solidFill>
                  <a:schemeClr val="bg1"/>
                </a:solidFill>
                <a:latin typeface="Century Gothic" charset="0"/>
              </a:rPr>
              <a:t>Sonde spatiale automatique Cassini </a:t>
            </a:r>
          </a:p>
        </p:txBody>
      </p:sp>
      <p:cxnSp>
        <p:nvCxnSpPr>
          <p:cNvPr id="26" name="Straight Connector 25"/>
          <p:cNvCxnSpPr>
            <a:stCxn id="24" idx="2"/>
          </p:cNvCxnSpPr>
          <p:nvPr/>
        </p:nvCxnSpPr>
        <p:spPr>
          <a:xfrm>
            <a:off x="1116013" y="5145088"/>
            <a:ext cx="503237" cy="3714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Point de </a:t>
            </a:r>
            <a:r>
              <a:rPr lang="en-GB" sz="2000" b="1" dirty="0" err="1">
                <a:solidFill>
                  <a:schemeClr val="bg1"/>
                </a:solidFill>
                <a:latin typeface="Century Gothic" pitchFamily="34" charset="0"/>
              </a:rPr>
              <a:t>départ</a:t>
            </a:r>
            <a:endParaRPr lang="en-GB" sz="2000" b="1" dirty="0">
              <a:solidFill>
                <a:schemeClr val="bg1"/>
              </a:solidFill>
              <a:latin typeface="Century Gothic" pitchFamily="34" charset="0"/>
            </a:endParaRPr>
          </a:p>
        </p:txBody>
      </p:sp>
      <p:sp>
        <p:nvSpPr>
          <p:cNvPr id="25" name="Rectangle 24"/>
          <p:cNvSpPr/>
          <p:nvPr/>
        </p:nvSpPr>
        <p:spPr>
          <a:xfrm>
            <a:off x="6105525" y="6524625"/>
            <a:ext cx="3067050"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27" name="Rounded Rectangle 26"/>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Développement</a:t>
            </a:r>
            <a:endParaRPr lang="en-GB" sz="2000" b="1" dirty="0">
              <a:solidFill>
                <a:schemeClr val="bg1"/>
              </a:solidFill>
              <a:latin typeface="Century Gothic" pitchFamily="34" charset="0"/>
              <a:ea typeface="+mn-ea"/>
              <a:cs typeface="+mn-cs"/>
            </a:endParaRPr>
          </a:p>
        </p:txBody>
      </p:sp>
      <p:sp>
        <p:nvSpPr>
          <p:cNvPr id="30" name="Rounded Rectangle 29"/>
          <p:cNvSpPr/>
          <p:nvPr/>
        </p:nvSpPr>
        <p:spPr>
          <a:xfrm rot="16200000">
            <a:off x="9147969" y="5779294"/>
            <a:ext cx="306388" cy="1079500"/>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77" name="Text Box 13"/>
          <p:cNvSpPr txBox="1">
            <a:spLocks noChangeArrowheads="1"/>
          </p:cNvSpPr>
          <p:nvPr/>
        </p:nvSpPr>
        <p:spPr bwMode="auto">
          <a:xfrm>
            <a:off x="8761413" y="61976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E267CA18-65D1-5045-9EF0-10DD9A485932}" type="slidenum">
              <a:rPr lang="en-GB" altLang="en-US" sz="1400" b="1">
                <a:solidFill>
                  <a:schemeClr val="bg1"/>
                </a:solidFill>
                <a:latin typeface="Century Gothic" charset="0"/>
                <a:ea typeface="ＭＳ Ｐゴシック" charset="-128"/>
              </a:rPr>
              <a:pPr algn="ctr"/>
              <a:t>6</a:t>
            </a:fld>
            <a:endParaRPr lang="en-GB" altLang="en-US" sz="1400" b="1">
              <a:solidFill>
                <a:schemeClr val="bg1"/>
              </a:solidFill>
              <a:latin typeface="Century Gothic" charset="0"/>
              <a:ea typeface="ＭＳ Ｐゴシック" charset="-128"/>
            </a:endParaRPr>
          </a:p>
        </p:txBody>
      </p:sp>
      <p:sp>
        <p:nvSpPr>
          <p:cNvPr id="32" name="TextBox 31"/>
          <p:cNvSpPr txBox="1"/>
          <p:nvPr/>
        </p:nvSpPr>
        <p:spPr>
          <a:xfrm>
            <a:off x="4643438" y="1168400"/>
            <a:ext cx="4500562" cy="892175"/>
          </a:xfrm>
          <a:prstGeom prst="rect">
            <a:avLst/>
          </a:prstGeom>
          <a:noFill/>
        </p:spPr>
        <p:txBody>
          <a:bodyPr>
            <a:spAutoFit/>
          </a:bodyPr>
          <a:lstStyle/>
          <a:p>
            <a:pPr marL="357188" indent="-357188" fontAlgn="auto">
              <a:spcBef>
                <a:spcPts val="0"/>
              </a:spcBef>
              <a:spcAft>
                <a:spcPts val="0"/>
              </a:spcAft>
              <a:defRPr/>
            </a:pPr>
            <a:r>
              <a:rPr lang="en-GB" sz="2700" b="1" dirty="0">
                <a:solidFill>
                  <a:schemeClr val="accent6">
                    <a:lumMod val="75000"/>
                  </a:schemeClr>
                </a:solidFill>
                <a:latin typeface="Century Gothic" pitchFamily="34" charset="0"/>
                <a:ea typeface="+mn-ea"/>
                <a:cs typeface="+mn-cs"/>
              </a:rPr>
              <a:t>2</a:t>
            </a:r>
            <a:r>
              <a:rPr lang="en-GB" sz="2500" b="1" dirty="0">
                <a:solidFill>
                  <a:srgbClr val="FF0000"/>
                </a:solidFill>
                <a:latin typeface="Century Gothic" pitchFamily="34" charset="0"/>
                <a:ea typeface="+mn-ea"/>
                <a:cs typeface="+mn-cs"/>
              </a:rPr>
              <a:t>	</a:t>
            </a:r>
            <a:r>
              <a:rPr lang="en-GB" sz="2500" dirty="0" err="1">
                <a:latin typeface="Century Gothic" pitchFamily="34" charset="0"/>
                <a:ea typeface="+mn-ea"/>
                <a:cs typeface="+mn-cs"/>
              </a:rPr>
              <a:t>Encelade</a:t>
            </a:r>
            <a:r>
              <a:rPr lang="en-GB" sz="2500" dirty="0">
                <a:latin typeface="Century Gothic" pitchFamily="34" charset="0"/>
                <a:ea typeface="+mn-ea"/>
                <a:cs typeface="+mn-cs"/>
              </a:rPr>
              <a:t> </a:t>
            </a:r>
            <a:r>
              <a:rPr lang="en-GB" sz="2500" dirty="0" err="1">
                <a:latin typeface="Century Gothic" pitchFamily="34" charset="0"/>
                <a:ea typeface="+mn-ea"/>
                <a:cs typeface="+mn-cs"/>
              </a:rPr>
              <a:t>pourrait</a:t>
            </a:r>
            <a:r>
              <a:rPr lang="en-GB" sz="2500" dirty="0">
                <a:latin typeface="Century Gothic" pitchFamily="34" charset="0"/>
                <a:ea typeface="+mn-ea"/>
                <a:cs typeface="+mn-cs"/>
              </a:rPr>
              <a:t> </a:t>
            </a:r>
            <a:r>
              <a:rPr lang="en-GB" sz="2500" dirty="0" err="1">
                <a:latin typeface="Century Gothic" pitchFamily="34" charset="0"/>
                <a:ea typeface="+mn-ea"/>
                <a:cs typeface="+mn-cs"/>
              </a:rPr>
              <a:t>abriter</a:t>
            </a:r>
            <a:r>
              <a:rPr lang="en-GB" sz="2500" dirty="0">
                <a:latin typeface="Century Gothic" pitchFamily="34" charset="0"/>
                <a:ea typeface="+mn-ea"/>
                <a:cs typeface="+mn-cs"/>
              </a:rPr>
              <a:t> des</a:t>
            </a:r>
            <a:r>
              <a:rPr lang="en-GB" sz="2500" b="1" dirty="0">
                <a:latin typeface="Century Gothic" pitchFamily="34" charset="0"/>
                <a:ea typeface="+mn-ea"/>
                <a:cs typeface="+mn-cs"/>
              </a:rPr>
              <a:t> vies </a:t>
            </a:r>
            <a:r>
              <a:rPr lang="en-GB" sz="2500" b="1" dirty="0" err="1">
                <a:latin typeface="Century Gothic" pitchFamily="34" charset="0"/>
                <a:ea typeface="+mn-ea"/>
                <a:cs typeface="+mn-cs"/>
              </a:rPr>
              <a:t>extraterrestres</a:t>
            </a:r>
            <a:r>
              <a:rPr lang="en-GB" sz="2500" dirty="0">
                <a:latin typeface="Century Gothic" pitchFamily="34" charset="0"/>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1000"/>
                                        <p:tgtEl>
                                          <p:spTgt spid="26"/>
                                        </p:tgtEl>
                                      </p:cBhvr>
                                    </p:animEffect>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par>
                          <p:cTn id="15" fill="hold" nodeType="afterGroup">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2000"/>
                                        <p:tgtEl>
                                          <p:spTgt spid="23"/>
                                        </p:tgtEl>
                                      </p:cBhvr>
                                    </p:animEffect>
                                  </p:childTnLst>
                                </p:cTn>
                              </p:par>
                            </p:childTnLst>
                          </p:cTn>
                        </p:par>
                        <p:par>
                          <p:cTn id="19" fill="hold" nodeType="afterGroup">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2000"/>
                                        <p:tgtEl>
                                          <p:spTgt spid="32"/>
                                        </p:tgtEl>
                                      </p:cBhvr>
                                    </p:animEffect>
                                  </p:childTnLst>
                                </p:cTn>
                              </p:par>
                            </p:childTnLst>
                          </p:cTn>
                        </p:par>
                        <p:par>
                          <p:cTn id="23" fill="hold" nodeType="afterGroup">
                            <p:stCondLst>
                              <p:cond delay="80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2000"/>
                                        <p:tgtEl>
                                          <p:spTgt spid="2"/>
                                        </p:tgtEl>
                                      </p:cBhvr>
                                    </p:animEffect>
                                  </p:childTnLst>
                                </p:cTn>
                              </p:par>
                            </p:childTnLst>
                          </p:cTn>
                        </p:par>
                        <p:par>
                          <p:cTn id="27" fill="hold" nodeType="afterGroup">
                            <p:stCondLst>
                              <p:cond delay="100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4"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9"/>
          <p:cNvSpPr txBox="1">
            <a:spLocks noChangeArrowheads="1"/>
          </p:cNvSpPr>
          <p:nvPr/>
        </p:nvSpPr>
        <p:spPr bwMode="auto">
          <a:xfrm>
            <a:off x="7812088" y="50800"/>
            <a:ext cx="792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Fiche1-2</a:t>
            </a:r>
          </a:p>
        </p:txBody>
      </p:sp>
      <p:pic>
        <p:nvPicPr>
          <p:cNvPr id="12291" name="Picture 30" descr="Student sheets.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7900" y="9525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7"/>
          <p:cNvGrpSpPr>
            <a:grpSpLocks/>
          </p:cNvGrpSpPr>
          <p:nvPr/>
        </p:nvGrpSpPr>
        <p:grpSpPr bwMode="auto">
          <a:xfrm>
            <a:off x="1979613" y="620713"/>
            <a:ext cx="5616575" cy="1785937"/>
            <a:chOff x="1842801" y="5301206"/>
            <a:chExt cx="5062545" cy="1426936"/>
          </a:xfrm>
        </p:grpSpPr>
        <p:sp>
          <p:nvSpPr>
            <p:cNvPr id="32" name="Rounded Rectangle 31"/>
            <p:cNvSpPr/>
            <p:nvPr/>
          </p:nvSpPr>
          <p:spPr>
            <a:xfrm>
              <a:off x="1842801" y="5301207"/>
              <a:ext cx="4932737" cy="124375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12303" name="Rectangle 34"/>
            <p:cNvSpPr>
              <a:spLocks noChangeArrowheads="1"/>
            </p:cNvSpPr>
            <p:nvPr/>
          </p:nvSpPr>
          <p:spPr bwMode="auto">
            <a:xfrm>
              <a:off x="1972609" y="5301206"/>
              <a:ext cx="4932737" cy="142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a:solidFill>
                    <a:schemeClr val="bg1"/>
                  </a:solidFill>
                  <a:latin typeface="Century Gothic" charset="0"/>
                </a:rPr>
                <a:t>Est-ce que les preuves étayent la conclusion selon laquelle il y a bien de l’eau liquide chaude sur Encelade ?</a:t>
              </a:r>
            </a:p>
          </p:txBody>
        </p:sp>
      </p:grpSp>
      <p:sp>
        <p:nvSpPr>
          <p:cNvPr id="62" name="Rectangle 61"/>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Point de </a:t>
            </a:r>
            <a:r>
              <a:rPr lang="en-GB" sz="2000" b="1" dirty="0" err="1">
                <a:solidFill>
                  <a:schemeClr val="bg1"/>
                </a:solidFill>
                <a:latin typeface="Century Gothic" pitchFamily="34" charset="0"/>
              </a:rPr>
              <a:t>départ</a:t>
            </a:r>
            <a:endParaRPr lang="en-GB" sz="2000" b="1" dirty="0">
              <a:solidFill>
                <a:schemeClr val="bg1"/>
              </a:solidFill>
              <a:latin typeface="Century Gothic" pitchFamily="34" charset="0"/>
            </a:endParaRPr>
          </a:p>
        </p:txBody>
      </p:sp>
      <p:sp>
        <p:nvSpPr>
          <p:cNvPr id="63" name="Rectangle 62"/>
          <p:cNvSpPr/>
          <p:nvPr/>
        </p:nvSpPr>
        <p:spPr>
          <a:xfrm>
            <a:off x="6105525" y="6524625"/>
            <a:ext cx="3067050"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Mise</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en</a:t>
            </a:r>
            <a:r>
              <a:rPr lang="en-GB" sz="2000" b="1" dirty="0">
                <a:solidFill>
                  <a:schemeClr val="bg1"/>
                </a:solidFill>
                <a:latin typeface="Century Gothic" pitchFamily="34" charset="0"/>
              </a:rPr>
              <a:t> </a:t>
            </a:r>
            <a:r>
              <a:rPr lang="en-GB" sz="2000" b="1" dirty="0" err="1">
                <a:solidFill>
                  <a:schemeClr val="bg1"/>
                </a:solidFill>
                <a:latin typeface="Century Gothic" pitchFamily="34" charset="0"/>
              </a:rPr>
              <a:t>commun</a:t>
            </a:r>
            <a:endParaRPr lang="en-GB" sz="2000" b="1" dirty="0">
              <a:solidFill>
                <a:schemeClr val="bg1"/>
              </a:solidFill>
              <a:latin typeface="Century Gothic" pitchFamily="34" charset="0"/>
            </a:endParaRPr>
          </a:p>
        </p:txBody>
      </p:sp>
      <p:sp>
        <p:nvSpPr>
          <p:cNvPr id="66" name="Rounded Rectangle 65"/>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Développement</a:t>
            </a:r>
            <a:endParaRPr lang="en-GB" sz="2000" b="1" dirty="0">
              <a:solidFill>
                <a:schemeClr val="bg1"/>
              </a:solidFill>
              <a:latin typeface="Century Gothic" pitchFamily="34" charset="0"/>
              <a:ea typeface="+mn-ea"/>
              <a:cs typeface="+mn-cs"/>
            </a:endParaRPr>
          </a:p>
        </p:txBody>
      </p:sp>
      <p:sp>
        <p:nvSpPr>
          <p:cNvPr id="29" name="TextBox 28"/>
          <p:cNvSpPr txBox="1"/>
          <p:nvPr/>
        </p:nvSpPr>
        <p:spPr>
          <a:xfrm>
            <a:off x="1835150" y="2492375"/>
            <a:ext cx="6481763" cy="3862388"/>
          </a:xfrm>
          <a:prstGeom prst="rect">
            <a:avLst/>
          </a:prstGeom>
          <a:solidFill>
            <a:schemeClr val="bg1"/>
          </a:solidFill>
        </p:spPr>
        <p:txBody>
          <a:bodyPr>
            <a:spAutoFit/>
          </a:bodyPr>
          <a:lstStyle/>
          <a:p>
            <a:pPr marL="342900" indent="-342900" fontAlgn="auto">
              <a:spcBef>
                <a:spcPts val="400"/>
              </a:spcBef>
              <a:spcAft>
                <a:spcPts val="0"/>
              </a:spcAft>
              <a:defRPr/>
            </a:pPr>
            <a:r>
              <a:rPr lang="en-GB" sz="2000" b="1" dirty="0">
                <a:latin typeface="Century Gothic" pitchFamily="34" charset="0"/>
                <a:ea typeface="+mn-ea"/>
                <a:cs typeface="+mn-cs"/>
              </a:rPr>
              <a:t>1</a:t>
            </a:r>
            <a:r>
              <a:rPr lang="en-GB" sz="2000" dirty="0">
                <a:latin typeface="Century Gothic" pitchFamily="34" charset="0"/>
                <a:ea typeface="+mn-ea"/>
                <a:cs typeface="+mn-cs"/>
              </a:rPr>
              <a:t>	Lis les </a:t>
            </a:r>
            <a:r>
              <a:rPr lang="en-GB" sz="2000" dirty="0" err="1">
                <a:latin typeface="Century Gothic" pitchFamily="34" charset="0"/>
                <a:ea typeface="+mn-ea"/>
                <a:cs typeface="+mn-cs"/>
              </a:rPr>
              <a:t>cartes</a:t>
            </a:r>
            <a:r>
              <a:rPr lang="en-GB" sz="2000" dirty="0">
                <a:latin typeface="Century Gothic" pitchFamily="34" charset="0"/>
                <a:ea typeface="+mn-ea"/>
                <a:cs typeface="+mn-cs"/>
              </a:rPr>
              <a:t> </a:t>
            </a:r>
            <a:r>
              <a:rPr lang="en-GB" sz="2000" dirty="0" err="1">
                <a:latin typeface="Century Gothic" pitchFamily="34" charset="0"/>
                <a:ea typeface="+mn-ea"/>
                <a:cs typeface="+mn-cs"/>
              </a:rPr>
              <a:t>preuves</a:t>
            </a:r>
            <a:r>
              <a:rPr lang="en-GB" sz="2000" dirty="0">
                <a:latin typeface="Century Gothic" pitchFamily="34" charset="0"/>
                <a:ea typeface="+mn-ea"/>
                <a:cs typeface="+mn-cs"/>
              </a:rPr>
              <a:t> et </a:t>
            </a:r>
            <a:r>
              <a:rPr lang="en-GB" sz="2000" dirty="0" err="1">
                <a:latin typeface="Century Gothic" pitchFamily="34" charset="0"/>
                <a:ea typeface="+mn-ea"/>
                <a:cs typeface="+mn-cs"/>
              </a:rPr>
              <a:t>regarde</a:t>
            </a:r>
            <a:r>
              <a:rPr lang="en-GB" sz="2000" dirty="0">
                <a:latin typeface="Century Gothic" pitchFamily="34" charset="0"/>
                <a:ea typeface="+mn-ea"/>
                <a:cs typeface="+mn-cs"/>
              </a:rPr>
              <a:t> les images.</a:t>
            </a:r>
          </a:p>
          <a:p>
            <a:pPr marL="342900" indent="-342900" fontAlgn="auto">
              <a:spcBef>
                <a:spcPts val="600"/>
              </a:spcBef>
              <a:spcAft>
                <a:spcPts val="0"/>
              </a:spcAft>
              <a:defRPr/>
            </a:pPr>
            <a:r>
              <a:rPr lang="en-GB" sz="2000" b="1" dirty="0">
                <a:latin typeface="Century Gothic" pitchFamily="34" charset="0"/>
                <a:ea typeface="+mn-ea"/>
                <a:cs typeface="+mn-cs"/>
              </a:rPr>
              <a:t>2</a:t>
            </a:r>
            <a:r>
              <a:rPr lang="en-GB" sz="2000" dirty="0">
                <a:latin typeface="Century Gothic" pitchFamily="34" charset="0"/>
                <a:ea typeface="+mn-ea"/>
                <a:cs typeface="+mn-cs"/>
              </a:rPr>
              <a:t>	Pour </a:t>
            </a:r>
            <a:r>
              <a:rPr lang="en-GB" sz="2000" dirty="0" err="1">
                <a:latin typeface="Century Gothic" pitchFamily="34" charset="0"/>
                <a:ea typeface="+mn-ea"/>
                <a:cs typeface="+mn-cs"/>
              </a:rPr>
              <a:t>chaque</a:t>
            </a:r>
            <a:r>
              <a:rPr lang="en-GB" sz="2000" dirty="0">
                <a:latin typeface="Century Gothic" pitchFamily="34" charset="0"/>
                <a:ea typeface="+mn-ea"/>
                <a:cs typeface="+mn-cs"/>
              </a:rPr>
              <a:t> carte </a:t>
            </a:r>
            <a:r>
              <a:rPr lang="en-GB" sz="2000" dirty="0" err="1">
                <a:latin typeface="Century Gothic" pitchFamily="34" charset="0"/>
                <a:ea typeface="+mn-ea"/>
                <a:cs typeface="+mn-cs"/>
              </a:rPr>
              <a:t>preuve</a:t>
            </a:r>
            <a:r>
              <a:rPr lang="en-GB" sz="2000" dirty="0">
                <a:latin typeface="Century Gothic" pitchFamily="34" charset="0"/>
                <a:ea typeface="+mn-ea"/>
                <a:cs typeface="+mn-cs"/>
              </a:rPr>
              <a:t> :</a:t>
            </a:r>
          </a:p>
          <a:p>
            <a:pPr marL="627063" lvl="1" indent="-268288" fontAlgn="auto">
              <a:spcBef>
                <a:spcPts val="600"/>
              </a:spcBef>
              <a:spcAft>
                <a:spcPts val="0"/>
              </a:spcAft>
              <a:buClr>
                <a:schemeClr val="accent6">
                  <a:lumMod val="75000"/>
                </a:schemeClr>
              </a:buClr>
              <a:buSzPct val="138000"/>
              <a:buFont typeface="Century Gothic" pitchFamily="34" charset="0"/>
              <a:buChar char="■"/>
              <a:defRPr/>
            </a:pPr>
            <a:r>
              <a:rPr lang="en-GB" sz="2000" dirty="0" err="1">
                <a:latin typeface="Century Gothic" pitchFamily="34" charset="0"/>
                <a:ea typeface="+mn-ea"/>
                <a:cs typeface="+mn-cs"/>
              </a:rPr>
              <a:t>Décide</a:t>
            </a:r>
            <a:r>
              <a:rPr lang="en-GB" sz="2000" dirty="0">
                <a:latin typeface="Century Gothic" pitchFamily="34" charset="0"/>
                <a:ea typeface="+mn-ea"/>
                <a:cs typeface="+mn-cs"/>
              </a:rPr>
              <a:t> </a:t>
            </a:r>
            <a:r>
              <a:rPr lang="en-GB" sz="2000" dirty="0" err="1">
                <a:latin typeface="Century Gothic" pitchFamily="34" charset="0"/>
                <a:ea typeface="+mn-ea"/>
                <a:cs typeface="+mn-cs"/>
              </a:rPr>
              <a:t>dans</a:t>
            </a:r>
            <a:r>
              <a:rPr lang="en-GB" sz="2000" dirty="0">
                <a:latin typeface="Century Gothic" pitchFamily="34" charset="0"/>
                <a:ea typeface="+mn-ea"/>
                <a:cs typeface="+mn-cs"/>
              </a:rPr>
              <a:t> </a:t>
            </a:r>
            <a:r>
              <a:rPr lang="en-GB" sz="2000" dirty="0" err="1">
                <a:latin typeface="Century Gothic" pitchFamily="34" charset="0"/>
                <a:ea typeface="+mn-ea"/>
                <a:cs typeface="+mn-cs"/>
              </a:rPr>
              <a:t>quelle</a:t>
            </a:r>
            <a:r>
              <a:rPr lang="en-GB" sz="2000" dirty="0">
                <a:latin typeface="Century Gothic" pitchFamily="34" charset="0"/>
                <a:ea typeface="+mn-ea"/>
                <a:cs typeface="+mn-cs"/>
              </a:rPr>
              <a:t> case de la fiche 2 </a:t>
            </a:r>
            <a:r>
              <a:rPr lang="en-GB" sz="2000" dirty="0" err="1">
                <a:latin typeface="Century Gothic" pitchFamily="34" charset="0"/>
                <a:ea typeface="+mn-ea"/>
                <a:cs typeface="+mn-cs"/>
              </a:rPr>
              <a:t>elle</a:t>
            </a:r>
            <a:r>
              <a:rPr lang="en-GB" sz="2000" dirty="0">
                <a:latin typeface="Century Gothic" pitchFamily="34" charset="0"/>
                <a:ea typeface="+mn-ea"/>
                <a:cs typeface="+mn-cs"/>
              </a:rPr>
              <a:t> </a:t>
            </a:r>
            <a:r>
              <a:rPr lang="en-GB" sz="2000" dirty="0" err="1">
                <a:latin typeface="Century Gothic" pitchFamily="34" charset="0"/>
                <a:ea typeface="+mn-ea"/>
                <a:cs typeface="+mn-cs"/>
              </a:rPr>
              <a:t>doit</a:t>
            </a:r>
            <a:r>
              <a:rPr lang="en-GB" sz="2000" dirty="0">
                <a:latin typeface="Century Gothic" pitchFamily="34" charset="0"/>
                <a:ea typeface="+mn-ea"/>
                <a:cs typeface="+mn-cs"/>
              </a:rPr>
              <a:t> </a:t>
            </a:r>
            <a:r>
              <a:rPr lang="en-GB" sz="2000" dirty="0" err="1">
                <a:latin typeface="Century Gothic" pitchFamily="34" charset="0"/>
                <a:ea typeface="+mn-ea"/>
                <a:cs typeface="+mn-cs"/>
              </a:rPr>
              <a:t>être</a:t>
            </a:r>
            <a:r>
              <a:rPr lang="en-GB" sz="2000" dirty="0">
                <a:latin typeface="Century Gothic" pitchFamily="34" charset="0"/>
                <a:ea typeface="+mn-ea"/>
                <a:cs typeface="+mn-cs"/>
              </a:rPr>
              <a:t> </a:t>
            </a:r>
            <a:r>
              <a:rPr lang="en-GB" sz="2000" dirty="0" err="1">
                <a:latin typeface="Century Gothic" pitchFamily="34" charset="0"/>
                <a:ea typeface="+mn-ea"/>
                <a:cs typeface="+mn-cs"/>
              </a:rPr>
              <a:t>placée</a:t>
            </a:r>
            <a:r>
              <a:rPr lang="en-GB" sz="2000" dirty="0">
                <a:latin typeface="Century Gothic" pitchFamily="34" charset="0"/>
                <a:ea typeface="+mn-ea"/>
                <a:cs typeface="+mn-cs"/>
              </a:rPr>
              <a:t>, à ton </a:t>
            </a:r>
            <a:r>
              <a:rPr lang="en-GB" sz="2000" dirty="0" err="1">
                <a:latin typeface="Century Gothic" pitchFamily="34" charset="0"/>
                <a:ea typeface="+mn-ea"/>
                <a:cs typeface="+mn-cs"/>
              </a:rPr>
              <a:t>avis</a:t>
            </a:r>
            <a:r>
              <a:rPr lang="en-GB" sz="2000" dirty="0">
                <a:latin typeface="Century Gothic" pitchFamily="34" charset="0"/>
                <a:ea typeface="+mn-ea"/>
                <a:cs typeface="+mn-cs"/>
              </a:rPr>
              <a:t>.</a:t>
            </a:r>
          </a:p>
          <a:p>
            <a:pPr marL="627063" lvl="1" indent="-268288" fontAlgn="auto">
              <a:spcBef>
                <a:spcPts val="600"/>
              </a:spcBef>
              <a:spcAft>
                <a:spcPts val="0"/>
              </a:spcAft>
              <a:buClr>
                <a:schemeClr val="accent6">
                  <a:lumMod val="75000"/>
                </a:schemeClr>
              </a:buClr>
              <a:buSzPct val="138000"/>
              <a:buFont typeface="Century Gothic" pitchFamily="34" charset="0"/>
              <a:buChar char="■"/>
              <a:defRPr/>
            </a:pPr>
            <a:r>
              <a:rPr lang="en-GB" sz="2000" dirty="0" err="1">
                <a:latin typeface="Century Gothic" pitchFamily="34" charset="0"/>
                <a:ea typeface="+mn-ea"/>
                <a:cs typeface="+mn-cs"/>
              </a:rPr>
              <a:t>Ecris</a:t>
            </a:r>
            <a:r>
              <a:rPr lang="en-GB" sz="2000" dirty="0">
                <a:latin typeface="Century Gothic" pitchFamily="34" charset="0"/>
                <a:ea typeface="+mn-ea"/>
                <a:cs typeface="+mn-cs"/>
              </a:rPr>
              <a:t> le titre de la carte </a:t>
            </a:r>
            <a:r>
              <a:rPr lang="en-GB" sz="2000" dirty="0" err="1">
                <a:latin typeface="Century Gothic" pitchFamily="34" charset="0"/>
                <a:ea typeface="+mn-ea"/>
                <a:cs typeface="+mn-cs"/>
              </a:rPr>
              <a:t>preuve</a:t>
            </a:r>
            <a:r>
              <a:rPr lang="en-GB" sz="2000" dirty="0">
                <a:latin typeface="Century Gothic" pitchFamily="34" charset="0"/>
                <a:ea typeface="+mn-ea"/>
                <a:cs typeface="+mn-cs"/>
              </a:rPr>
              <a:t> </a:t>
            </a:r>
            <a:r>
              <a:rPr lang="en-GB" sz="2000" dirty="0" err="1">
                <a:latin typeface="Century Gothic" pitchFamily="34" charset="0"/>
                <a:ea typeface="+mn-ea"/>
                <a:cs typeface="+mn-cs"/>
              </a:rPr>
              <a:t>dans</a:t>
            </a:r>
            <a:r>
              <a:rPr lang="en-GB" sz="2000" dirty="0">
                <a:latin typeface="Century Gothic" pitchFamily="34" charset="0"/>
                <a:ea typeface="+mn-ea"/>
                <a:cs typeface="+mn-cs"/>
              </a:rPr>
              <a:t> </a:t>
            </a:r>
            <a:r>
              <a:rPr lang="en-GB" sz="2000" dirty="0" err="1">
                <a:latin typeface="Century Gothic" pitchFamily="34" charset="0"/>
                <a:ea typeface="+mn-ea"/>
                <a:cs typeface="+mn-cs"/>
              </a:rPr>
              <a:t>cette</a:t>
            </a:r>
            <a:r>
              <a:rPr lang="en-GB" sz="2000" dirty="0">
                <a:latin typeface="Century Gothic" pitchFamily="34" charset="0"/>
                <a:ea typeface="+mn-ea"/>
                <a:cs typeface="+mn-cs"/>
              </a:rPr>
              <a:t> case.</a:t>
            </a:r>
          </a:p>
          <a:p>
            <a:pPr marL="342900" indent="-342900" fontAlgn="auto">
              <a:spcBef>
                <a:spcPts val="600"/>
              </a:spcBef>
              <a:spcAft>
                <a:spcPts val="0"/>
              </a:spcAft>
              <a:defRPr/>
            </a:pPr>
            <a:r>
              <a:rPr lang="en-GB" sz="2000" b="1" dirty="0">
                <a:latin typeface="Century Gothic" pitchFamily="34" charset="0"/>
                <a:ea typeface="+mn-ea"/>
                <a:cs typeface="+mn-cs"/>
              </a:rPr>
              <a:t>3	</a:t>
            </a:r>
            <a:r>
              <a:rPr lang="en-GB" sz="2000" dirty="0" err="1">
                <a:latin typeface="Century Gothic" pitchFamily="34" charset="0"/>
                <a:ea typeface="+mn-ea"/>
                <a:cs typeface="+mn-cs"/>
              </a:rPr>
              <a:t>Dans</a:t>
            </a:r>
            <a:r>
              <a:rPr lang="en-GB" sz="2000" dirty="0">
                <a:latin typeface="Century Gothic" pitchFamily="34" charset="0"/>
                <a:ea typeface="+mn-ea"/>
                <a:cs typeface="+mn-cs"/>
              </a:rPr>
              <a:t> ton </a:t>
            </a:r>
            <a:r>
              <a:rPr lang="en-GB" sz="2000" dirty="0" err="1">
                <a:latin typeface="Century Gothic" pitchFamily="34" charset="0"/>
                <a:ea typeface="+mn-ea"/>
                <a:cs typeface="+mn-cs"/>
              </a:rPr>
              <a:t>groupe</a:t>
            </a:r>
            <a:r>
              <a:rPr lang="en-GB" sz="2000" dirty="0">
                <a:latin typeface="Century Gothic" pitchFamily="34" charset="0"/>
                <a:ea typeface="+mn-ea"/>
                <a:cs typeface="+mn-cs"/>
              </a:rPr>
              <a:t>, </a:t>
            </a:r>
            <a:r>
              <a:rPr lang="en-GB" sz="2000" dirty="0" err="1">
                <a:latin typeface="Century Gothic" pitchFamily="34" charset="0"/>
                <a:ea typeface="+mn-ea"/>
                <a:cs typeface="+mn-cs"/>
              </a:rPr>
              <a:t>prends</a:t>
            </a:r>
            <a:r>
              <a:rPr lang="en-GB" sz="2000" dirty="0">
                <a:latin typeface="Century Gothic" pitchFamily="34" charset="0"/>
                <a:ea typeface="+mn-ea"/>
                <a:cs typeface="+mn-cs"/>
              </a:rPr>
              <a:t> </a:t>
            </a:r>
            <a:r>
              <a:rPr lang="en-GB" sz="2000" b="1" dirty="0" err="1">
                <a:latin typeface="Century Gothic" pitchFamily="34" charset="0"/>
                <a:ea typeface="+mn-ea"/>
                <a:cs typeface="+mn-cs"/>
              </a:rPr>
              <a:t>toutes</a:t>
            </a:r>
            <a:r>
              <a:rPr lang="en-GB" sz="2000" b="1" dirty="0">
                <a:latin typeface="Century Gothic" pitchFamily="34" charset="0"/>
                <a:ea typeface="+mn-ea"/>
                <a:cs typeface="+mn-cs"/>
              </a:rPr>
              <a:t> </a:t>
            </a:r>
            <a:r>
              <a:rPr lang="en-GB" sz="2000" dirty="0">
                <a:latin typeface="Century Gothic" pitchFamily="34" charset="0"/>
                <a:ea typeface="+mn-ea"/>
                <a:cs typeface="+mn-cs"/>
              </a:rPr>
              <a:t>les </a:t>
            </a:r>
            <a:r>
              <a:rPr lang="en-GB" sz="2000" dirty="0" err="1">
                <a:latin typeface="Century Gothic" pitchFamily="34" charset="0"/>
                <a:ea typeface="+mn-ea"/>
                <a:cs typeface="+mn-cs"/>
              </a:rPr>
              <a:t>preuves</a:t>
            </a:r>
            <a:r>
              <a:rPr lang="en-GB" sz="2000" dirty="0">
                <a:latin typeface="Century Gothic" pitchFamily="34" charset="0"/>
                <a:ea typeface="+mn-ea"/>
                <a:cs typeface="+mn-cs"/>
              </a:rPr>
              <a:t> </a:t>
            </a:r>
            <a:r>
              <a:rPr lang="en-GB" sz="2000" dirty="0" err="1">
                <a:latin typeface="Century Gothic" pitchFamily="34" charset="0"/>
                <a:ea typeface="+mn-ea"/>
                <a:cs typeface="+mn-cs"/>
              </a:rPr>
              <a:t>en</a:t>
            </a:r>
            <a:r>
              <a:rPr lang="en-GB" sz="2000" dirty="0">
                <a:latin typeface="Century Gothic" pitchFamily="34" charset="0"/>
                <a:ea typeface="+mn-ea"/>
                <a:cs typeface="+mn-cs"/>
              </a:rPr>
              <a:t> </a:t>
            </a:r>
            <a:r>
              <a:rPr lang="en-GB" sz="2000" dirty="0" err="1">
                <a:latin typeface="Century Gothic" pitchFamily="34" charset="0"/>
                <a:ea typeface="+mn-ea"/>
                <a:cs typeface="+mn-cs"/>
              </a:rPr>
              <a:t>compte</a:t>
            </a:r>
            <a:r>
              <a:rPr lang="en-GB" sz="2000" dirty="0">
                <a:latin typeface="Century Gothic" pitchFamily="34" charset="0"/>
                <a:ea typeface="+mn-ea"/>
                <a:cs typeface="+mn-cs"/>
              </a:rPr>
              <a:t> et </a:t>
            </a:r>
            <a:r>
              <a:rPr lang="en-GB" sz="2000" dirty="0" err="1">
                <a:latin typeface="Century Gothic" pitchFamily="34" charset="0"/>
                <a:ea typeface="+mn-ea"/>
                <a:cs typeface="+mn-cs"/>
              </a:rPr>
              <a:t>décide</a:t>
            </a:r>
            <a:r>
              <a:rPr lang="en-GB" sz="2000" dirty="0">
                <a:latin typeface="Century Gothic" pitchFamily="34" charset="0"/>
                <a:ea typeface="+mn-ea"/>
                <a:cs typeface="+mn-cs"/>
              </a:rPr>
              <a:t> </a:t>
            </a:r>
            <a:r>
              <a:rPr lang="en-GB" sz="2000" dirty="0" err="1">
                <a:latin typeface="Century Gothic" pitchFamily="34" charset="0"/>
                <a:ea typeface="+mn-ea"/>
                <a:cs typeface="+mn-cs"/>
              </a:rPr>
              <a:t>quelle</a:t>
            </a:r>
            <a:r>
              <a:rPr lang="en-GB" sz="2000" dirty="0">
                <a:latin typeface="Century Gothic" pitchFamily="34" charset="0"/>
                <a:ea typeface="+mn-ea"/>
                <a:cs typeface="+mn-cs"/>
              </a:rPr>
              <a:t> </a:t>
            </a:r>
            <a:r>
              <a:rPr lang="en-GB" sz="2000" dirty="0" err="1">
                <a:latin typeface="Century Gothic" pitchFamily="34" charset="0"/>
                <a:ea typeface="+mn-ea"/>
                <a:cs typeface="+mn-cs"/>
              </a:rPr>
              <a:t>réponse</a:t>
            </a:r>
            <a:r>
              <a:rPr lang="en-GB" sz="2000" dirty="0">
                <a:latin typeface="Century Gothic" pitchFamily="34" charset="0"/>
                <a:ea typeface="+mn-ea"/>
                <a:cs typeface="+mn-cs"/>
              </a:rPr>
              <a:t> donner à la question ci-</a:t>
            </a:r>
            <a:r>
              <a:rPr lang="en-GB" sz="2000" dirty="0" err="1">
                <a:latin typeface="Century Gothic" pitchFamily="34" charset="0"/>
                <a:ea typeface="+mn-ea"/>
                <a:cs typeface="+mn-cs"/>
              </a:rPr>
              <a:t>dessus</a:t>
            </a:r>
            <a:r>
              <a:rPr lang="en-GB" sz="2000" dirty="0">
                <a:latin typeface="Century Gothic" pitchFamily="34" charset="0"/>
                <a:ea typeface="+mn-ea"/>
                <a:cs typeface="+mn-cs"/>
              </a:rPr>
              <a:t>.</a:t>
            </a:r>
          </a:p>
          <a:p>
            <a:pPr marL="342900" indent="-342900" fontAlgn="auto">
              <a:spcBef>
                <a:spcPts val="600"/>
              </a:spcBef>
              <a:spcAft>
                <a:spcPts val="0"/>
              </a:spcAft>
              <a:defRPr/>
            </a:pPr>
            <a:r>
              <a:rPr lang="en-GB" sz="2000" b="1" dirty="0">
                <a:latin typeface="Century Gothic" pitchFamily="34" charset="0"/>
                <a:ea typeface="+mn-ea"/>
                <a:cs typeface="+mn-cs"/>
              </a:rPr>
              <a:t>4</a:t>
            </a:r>
            <a:r>
              <a:rPr lang="en-GB" sz="2000" dirty="0">
                <a:latin typeface="Century Gothic" pitchFamily="34" charset="0"/>
                <a:ea typeface="+mn-ea"/>
                <a:cs typeface="+mn-cs"/>
              </a:rPr>
              <a:t>	</a:t>
            </a:r>
            <a:r>
              <a:rPr lang="en-GB" sz="2000" dirty="0" err="1">
                <a:latin typeface="Century Gothic" pitchFamily="34" charset="0"/>
                <a:ea typeface="+mn-ea"/>
                <a:cs typeface="+mn-cs"/>
              </a:rPr>
              <a:t>Travaille</a:t>
            </a:r>
            <a:r>
              <a:rPr lang="en-GB" sz="2000" dirty="0">
                <a:latin typeface="Century Gothic" pitchFamily="34" charset="0"/>
                <a:ea typeface="+mn-ea"/>
                <a:cs typeface="+mn-cs"/>
              </a:rPr>
              <a:t> </a:t>
            </a:r>
            <a:r>
              <a:rPr lang="en-GB" sz="2000" dirty="0" err="1">
                <a:latin typeface="Century Gothic" pitchFamily="34" charset="0"/>
                <a:ea typeface="+mn-ea"/>
                <a:cs typeface="+mn-cs"/>
              </a:rPr>
              <a:t>seul</a:t>
            </a:r>
            <a:r>
              <a:rPr lang="en-GB" sz="2000" dirty="0">
                <a:latin typeface="Century Gothic" pitchFamily="34" charset="0"/>
                <a:ea typeface="+mn-ea"/>
                <a:cs typeface="+mn-cs"/>
              </a:rPr>
              <a:t>(e) </a:t>
            </a:r>
            <a:r>
              <a:rPr lang="en-GB" sz="2000" dirty="0" err="1">
                <a:latin typeface="Century Gothic" pitchFamily="34" charset="0"/>
                <a:ea typeface="+mn-ea"/>
                <a:cs typeface="+mn-cs"/>
              </a:rPr>
              <a:t>en</a:t>
            </a:r>
            <a:r>
              <a:rPr lang="en-GB" sz="2000" dirty="0">
                <a:latin typeface="Century Gothic" pitchFamily="34" charset="0"/>
                <a:ea typeface="+mn-ea"/>
                <a:cs typeface="+mn-cs"/>
              </a:rPr>
              <a:t> </a:t>
            </a:r>
            <a:r>
              <a:rPr lang="en-GB" sz="2000" dirty="0" err="1">
                <a:latin typeface="Century Gothic" pitchFamily="34" charset="0"/>
                <a:ea typeface="+mn-ea"/>
                <a:cs typeface="+mn-cs"/>
              </a:rPr>
              <a:t>écrivant</a:t>
            </a:r>
            <a:r>
              <a:rPr lang="en-GB" sz="2000" dirty="0">
                <a:latin typeface="Century Gothic" pitchFamily="34" charset="0"/>
                <a:ea typeface="+mn-ea"/>
                <a:cs typeface="+mn-cs"/>
              </a:rPr>
              <a:t> ta </a:t>
            </a:r>
            <a:r>
              <a:rPr lang="en-GB" sz="2000" dirty="0" err="1">
                <a:latin typeface="Century Gothic" pitchFamily="34" charset="0"/>
                <a:ea typeface="+mn-ea"/>
                <a:cs typeface="+mn-cs"/>
              </a:rPr>
              <a:t>propre</a:t>
            </a:r>
            <a:r>
              <a:rPr lang="en-GB" sz="2000" dirty="0">
                <a:latin typeface="Century Gothic" pitchFamily="34" charset="0"/>
                <a:ea typeface="+mn-ea"/>
                <a:cs typeface="+mn-cs"/>
              </a:rPr>
              <a:t> </a:t>
            </a:r>
            <a:r>
              <a:rPr lang="en-GB" sz="2000" dirty="0" err="1">
                <a:latin typeface="Century Gothic" pitchFamily="34" charset="0"/>
                <a:ea typeface="+mn-ea"/>
                <a:cs typeface="+mn-cs"/>
              </a:rPr>
              <a:t>réponse</a:t>
            </a:r>
            <a:r>
              <a:rPr lang="en-GB" sz="2000" dirty="0">
                <a:latin typeface="Century Gothic" pitchFamily="34" charset="0"/>
                <a:ea typeface="+mn-ea"/>
                <a:cs typeface="+mn-cs"/>
              </a:rPr>
              <a:t> à la question ci-</a:t>
            </a:r>
            <a:r>
              <a:rPr lang="en-GB" sz="2000" dirty="0" err="1">
                <a:latin typeface="Century Gothic" pitchFamily="34" charset="0"/>
                <a:ea typeface="+mn-ea"/>
                <a:cs typeface="+mn-cs"/>
              </a:rPr>
              <a:t>dessus</a:t>
            </a:r>
            <a:r>
              <a:rPr lang="en-GB" sz="2000" dirty="0">
                <a:latin typeface="Century Gothic" pitchFamily="34" charset="0"/>
                <a:ea typeface="+mn-ea"/>
                <a:cs typeface="+mn-cs"/>
              </a:rPr>
              <a:t>. </a:t>
            </a:r>
            <a:r>
              <a:rPr lang="en-GB" sz="2000" b="1" dirty="0" err="1">
                <a:latin typeface="Century Gothic" pitchFamily="34" charset="0"/>
                <a:ea typeface="+mn-ea"/>
                <a:cs typeface="+mn-cs"/>
              </a:rPr>
              <a:t>Explique</a:t>
            </a:r>
            <a:r>
              <a:rPr lang="en-GB" sz="2000" b="1" dirty="0">
                <a:latin typeface="Century Gothic" pitchFamily="34" charset="0"/>
                <a:ea typeface="+mn-ea"/>
                <a:cs typeface="+mn-cs"/>
              </a:rPr>
              <a:t> ta </a:t>
            </a:r>
            <a:r>
              <a:rPr lang="en-GB" sz="2000" b="1" dirty="0" err="1">
                <a:latin typeface="Century Gothic" pitchFamily="34" charset="0"/>
                <a:ea typeface="+mn-ea"/>
                <a:cs typeface="+mn-cs"/>
              </a:rPr>
              <a:t>décision</a:t>
            </a:r>
            <a:r>
              <a:rPr lang="en-GB" sz="2000" b="1" dirty="0">
                <a:latin typeface="Century Gothic" pitchFamily="34" charset="0"/>
                <a:ea typeface="+mn-ea"/>
                <a:cs typeface="+mn-cs"/>
              </a:rPr>
              <a:t>. </a:t>
            </a:r>
          </a:p>
        </p:txBody>
      </p:sp>
      <p:sp>
        <p:nvSpPr>
          <p:cNvPr id="26" name="Rectangle 25"/>
          <p:cNvSpPr>
            <a:spLocks noChangeArrowheads="1"/>
          </p:cNvSpPr>
          <p:nvPr/>
        </p:nvSpPr>
        <p:spPr bwMode="auto">
          <a:xfrm>
            <a:off x="900113" y="2420938"/>
            <a:ext cx="7416800" cy="3933825"/>
          </a:xfrm>
          <a:prstGeom prst="rect">
            <a:avLst/>
          </a:prstGeom>
          <a:noFill/>
          <a:ln w="6350">
            <a:solidFill>
              <a:srgbClr val="E46C0A"/>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7" name="Picture 26" descr="discus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2605088"/>
            <a:ext cx="777875" cy="43338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writ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5373688"/>
            <a:ext cx="346075" cy="50323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2000"/>
                                        <p:tgtEl>
                                          <p:spTgt spid="27"/>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fade">
                                      <p:cBhvr>
                                        <p:cTn id="19" dur="2000"/>
                                        <p:tgtEl>
                                          <p:spTgt spid="29">
                                            <p:txEl>
                                              <p:pRg st="0" end="0"/>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Effect transition="in" filter="fade">
                                      <p:cBhvr>
                                        <p:cTn id="23" dur="2000"/>
                                        <p:tgtEl>
                                          <p:spTgt spid="29">
                                            <p:txEl>
                                              <p:pRg st="1" end="1"/>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fade">
                                      <p:cBhvr>
                                        <p:cTn id="27" dur="2000"/>
                                        <p:tgtEl>
                                          <p:spTgt spid="29">
                                            <p:txEl>
                                              <p:pRg st="2" end="2"/>
                                            </p:txEl>
                                          </p:spTgt>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9">
                                            <p:txEl>
                                              <p:pRg st="3" end="3"/>
                                            </p:txEl>
                                          </p:spTgt>
                                        </p:tgtEl>
                                        <p:attrNameLst>
                                          <p:attrName>style.visibility</p:attrName>
                                        </p:attrNameLst>
                                      </p:cBhvr>
                                      <p:to>
                                        <p:strVal val="visible"/>
                                      </p:to>
                                    </p:set>
                                    <p:animEffect transition="in" filter="fade">
                                      <p:cBhvr>
                                        <p:cTn id="31" dur="2000"/>
                                        <p:tgtEl>
                                          <p:spTgt spid="29">
                                            <p:txEl>
                                              <p:pRg st="3" end="3"/>
                                            </p:txEl>
                                          </p:spTgt>
                                        </p:tgtEl>
                                      </p:cBhvr>
                                    </p:animEffect>
                                  </p:childTnLst>
                                </p:cTn>
                              </p:par>
                            </p:childTnLst>
                          </p:cTn>
                        </p:par>
                        <p:par>
                          <p:cTn id="32" fill="hold" nodeType="afterGroup">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29">
                                            <p:txEl>
                                              <p:pRg st="4" end="4"/>
                                            </p:txEl>
                                          </p:spTgt>
                                        </p:tgtEl>
                                        <p:attrNameLst>
                                          <p:attrName>style.visibility</p:attrName>
                                        </p:attrNameLst>
                                      </p:cBhvr>
                                      <p:to>
                                        <p:strVal val="visible"/>
                                      </p:to>
                                    </p:set>
                                    <p:animEffect transition="in" filter="fade">
                                      <p:cBhvr>
                                        <p:cTn id="35" dur="2000"/>
                                        <p:tgtEl>
                                          <p:spTgt spid="29">
                                            <p:txEl>
                                              <p:pRg st="4" end="4"/>
                                            </p:txEl>
                                          </p:spTgt>
                                        </p:tgtEl>
                                      </p:cBhvr>
                                    </p:animEffect>
                                  </p:childTnLst>
                                </p:cTn>
                              </p:par>
                            </p:childTnLst>
                          </p:cTn>
                        </p:par>
                        <p:par>
                          <p:cTn id="36" fill="hold" nodeType="afterGroup">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29">
                                            <p:txEl>
                                              <p:pRg st="5" end="5"/>
                                            </p:txEl>
                                          </p:spTgt>
                                        </p:tgtEl>
                                        <p:attrNameLst>
                                          <p:attrName>style.visibility</p:attrName>
                                        </p:attrNameLst>
                                      </p:cBhvr>
                                      <p:to>
                                        <p:strVal val="visible"/>
                                      </p:to>
                                    </p:set>
                                    <p:animEffect transition="in" filter="fade">
                                      <p:cBhvr>
                                        <p:cTn id="39" dur="2000"/>
                                        <p:tgtEl>
                                          <p:spTgt spid="29">
                                            <p:txEl>
                                              <p:pRg st="5" end="5"/>
                                            </p:txEl>
                                          </p:spTgt>
                                        </p:tgtEl>
                                      </p:cBhvr>
                                    </p:animEffect>
                                  </p:childTnLst>
                                </p:cTn>
                              </p:par>
                              <p:par>
                                <p:cTn id="40" presetID="10" presetClass="entr" presetSubtype="0" fill="hold" nodeType="withEffect">
                                  <p:stCondLst>
                                    <p:cond delay="100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bldLvl="2" autoUpdateAnimBg="0" advAuto="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7475" r="9052"/>
          <a:stretch>
            <a:fillRect/>
          </a:stretch>
        </p:blipFill>
        <p:spPr bwMode="auto">
          <a:xfrm>
            <a:off x="755650" y="1020763"/>
            <a:ext cx="7632700" cy="5072062"/>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513" y="6524625"/>
            <a:ext cx="3168651"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Point de </a:t>
            </a:r>
            <a:r>
              <a:rPr lang="en-GB" sz="2000" b="1" dirty="0" err="1">
                <a:solidFill>
                  <a:schemeClr val="bg1"/>
                </a:solidFill>
                <a:latin typeface="Century Gothic" pitchFamily="34" charset="0"/>
              </a:rPr>
              <a:t>départ</a:t>
            </a:r>
            <a:endParaRPr lang="en-GB" sz="2000" b="1" dirty="0">
              <a:solidFill>
                <a:schemeClr val="bg1"/>
              </a:solidFill>
              <a:latin typeface="Century Gothic" pitchFamily="34" charset="0"/>
            </a:endParaRPr>
          </a:p>
        </p:txBody>
      </p:sp>
      <p:sp>
        <p:nvSpPr>
          <p:cNvPr id="6" name="Rectangle 5"/>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Développement</a:t>
            </a:r>
            <a:endParaRPr lang="en-GB" sz="2000" b="1" dirty="0">
              <a:solidFill>
                <a:schemeClr val="bg1"/>
              </a:solidFill>
              <a:latin typeface="Century Gothic" pitchFamily="34" charset="0"/>
            </a:endParaRPr>
          </a:p>
        </p:txBody>
      </p:sp>
      <p:pic>
        <p:nvPicPr>
          <p:cNvPr id="13317" name="Picture 12"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a:spLocks noChangeArrowheads="1"/>
          </p:cNvSpPr>
          <p:nvPr/>
        </p:nvSpPr>
        <p:spPr bwMode="auto">
          <a:xfrm>
            <a:off x="6011863" y="6529388"/>
            <a:ext cx="3132137" cy="355600"/>
          </a:xfrm>
          <a:prstGeom prst="roundRect">
            <a:avLst>
              <a:gd name="adj" fmla="val 16667"/>
            </a:avLst>
          </a:prstGeom>
          <a:solidFill>
            <a:srgbClr val="5C723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Mise</a:t>
            </a:r>
            <a:r>
              <a:rPr lang="en-GB" sz="2000" b="1" dirty="0">
                <a:solidFill>
                  <a:schemeClr val="bg1"/>
                </a:solidFill>
                <a:latin typeface="Century Gothic" pitchFamily="34" charset="0"/>
                <a:ea typeface="+mn-ea"/>
                <a:cs typeface="+mn-cs"/>
              </a:rPr>
              <a:t> </a:t>
            </a:r>
            <a:r>
              <a:rPr lang="en-GB" sz="2000" b="1" dirty="0" err="1">
                <a:solidFill>
                  <a:schemeClr val="bg1"/>
                </a:solidFill>
                <a:latin typeface="Century Gothic" pitchFamily="34" charset="0"/>
                <a:ea typeface="+mn-ea"/>
                <a:cs typeface="+mn-cs"/>
              </a:rPr>
              <a:t>en</a:t>
            </a:r>
            <a:r>
              <a:rPr lang="en-GB" sz="2000" b="1" dirty="0">
                <a:solidFill>
                  <a:schemeClr val="bg1"/>
                </a:solidFill>
                <a:latin typeface="Century Gothic" pitchFamily="34" charset="0"/>
                <a:ea typeface="+mn-ea"/>
                <a:cs typeface="+mn-cs"/>
              </a:rPr>
              <a:t> </a:t>
            </a:r>
            <a:r>
              <a:rPr lang="en-GB" sz="2000" b="1" dirty="0" err="1">
                <a:solidFill>
                  <a:schemeClr val="bg1"/>
                </a:solidFill>
                <a:latin typeface="Century Gothic" pitchFamily="34" charset="0"/>
                <a:ea typeface="+mn-ea"/>
                <a:cs typeface="+mn-cs"/>
              </a:rPr>
              <a:t>commun</a:t>
            </a:r>
            <a:endParaRPr lang="en-GB" sz="2000" b="1" dirty="0">
              <a:solidFill>
                <a:schemeClr val="bg1"/>
              </a:solidFill>
              <a:latin typeface="Century Gothic" pitchFamily="34" charset="0"/>
              <a:ea typeface="+mn-ea"/>
              <a:cs typeface="+mn-cs"/>
            </a:endParaRPr>
          </a:p>
        </p:txBody>
      </p:sp>
      <p:grpSp>
        <p:nvGrpSpPr>
          <p:cNvPr id="2" name="Group 67"/>
          <p:cNvGrpSpPr>
            <a:grpSpLocks/>
          </p:cNvGrpSpPr>
          <p:nvPr/>
        </p:nvGrpSpPr>
        <p:grpSpPr bwMode="auto">
          <a:xfrm>
            <a:off x="4859338" y="692150"/>
            <a:ext cx="3816350" cy="1898650"/>
            <a:chOff x="6767638" y="887972"/>
            <a:chExt cx="1396757" cy="1025181"/>
          </a:xfrm>
        </p:grpSpPr>
        <p:sp>
          <p:nvSpPr>
            <p:cNvPr id="11" name="Rounded Rectangle 10"/>
            <p:cNvSpPr/>
            <p:nvPr/>
          </p:nvSpPr>
          <p:spPr>
            <a:xfrm>
              <a:off x="6793992" y="887972"/>
              <a:ext cx="1370403" cy="1025181"/>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26" name="TextBox 11"/>
            <p:cNvSpPr txBox="1">
              <a:spLocks noChangeArrowheads="1"/>
            </p:cNvSpPr>
            <p:nvPr/>
          </p:nvSpPr>
          <p:spPr bwMode="auto">
            <a:xfrm>
              <a:off x="6767638" y="908720"/>
              <a:ext cx="1396757" cy="98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a:solidFill>
                    <a:schemeClr val="bg1"/>
                  </a:solidFill>
                  <a:latin typeface="Century Gothic" charset="0"/>
                </a:rPr>
                <a:t>Faut-il envoyer une sonde spatiale pour chercher des vies extraterrestres ?</a:t>
              </a:r>
            </a:p>
          </p:txBody>
        </p:sp>
      </p:grpSp>
      <p:sp>
        <p:nvSpPr>
          <p:cNvPr id="17" name="TextBox 16"/>
          <p:cNvSpPr txBox="1">
            <a:spLocks noChangeArrowheads="1"/>
          </p:cNvSpPr>
          <p:nvPr/>
        </p:nvSpPr>
        <p:spPr bwMode="auto">
          <a:xfrm>
            <a:off x="1258888" y="4794250"/>
            <a:ext cx="66262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600">
                <a:solidFill>
                  <a:schemeClr val="bg1"/>
                </a:solidFill>
                <a:latin typeface="Century Gothic" charset="0"/>
              </a:rPr>
              <a:t>Que souhaitez-vous savoir d’autre avant de décider ?</a:t>
            </a:r>
          </a:p>
        </p:txBody>
      </p:sp>
      <p:sp>
        <p:nvSpPr>
          <p:cNvPr id="13321" name="TextBox 17"/>
          <p:cNvSpPr txBox="1">
            <a:spLocks noChangeArrowheads="1"/>
          </p:cNvSpPr>
          <p:nvPr/>
        </p:nvSpPr>
        <p:spPr bwMode="auto">
          <a:xfrm>
            <a:off x="7812088" y="50800"/>
            <a:ext cx="792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Fiche1-2</a:t>
            </a:r>
          </a:p>
        </p:txBody>
      </p:sp>
      <p:pic>
        <p:nvPicPr>
          <p:cNvPr id="13322" name="Picture 18" descr="Student sheets.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7900" y="9525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1413" y="476250"/>
            <a:ext cx="4464050" cy="647700"/>
          </a:xfrm>
        </p:spPr>
        <p:txBody>
          <a:bodyPr rtlCol="0">
            <a:noAutofit/>
          </a:bodyPr>
          <a:lstStyle/>
          <a:p>
            <a:pPr fontAlgn="auto">
              <a:spcAft>
                <a:spcPts val="0"/>
              </a:spcAft>
              <a:defRPr/>
            </a:pPr>
            <a:r>
              <a:rPr lang="en-US" sz="3200" dirty="0" smtClean="0">
                <a:solidFill>
                  <a:schemeClr val="accent6">
                    <a:lumMod val="75000"/>
                  </a:schemeClr>
                </a:solidFill>
                <a:latin typeface="Century Gothic" pitchFamily="34" charset="0"/>
              </a:rPr>
              <a:t>Fiches </a:t>
            </a:r>
            <a:r>
              <a:rPr lang="en-US" sz="3200" dirty="0" err="1" smtClean="0">
                <a:solidFill>
                  <a:schemeClr val="accent6">
                    <a:lumMod val="75000"/>
                  </a:schemeClr>
                </a:solidFill>
                <a:latin typeface="Century Gothic" pitchFamily="34" charset="0"/>
              </a:rPr>
              <a:t>apprenants</a:t>
            </a:r>
            <a:endParaRPr lang="en-US" sz="4000" dirty="0">
              <a:solidFill>
                <a:schemeClr val="accent6">
                  <a:lumMod val="75000"/>
                </a:schemeClr>
              </a:solidFill>
              <a:latin typeface="Century Gothic" pitchFamily="34" charset="0"/>
              <a:cs typeface="Lato Regular"/>
            </a:endParaRPr>
          </a:p>
        </p:txBody>
      </p:sp>
      <p:pic>
        <p:nvPicPr>
          <p:cNvPr id="14339" name="Picture 4" descr="engag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1209675"/>
            <a:ext cx="9142413" cy="10668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341" name="TextBox 16"/>
          <p:cNvSpPr txBox="1">
            <a:spLocks noChangeArrowheads="1"/>
          </p:cNvSpPr>
          <p:nvPr/>
        </p:nvSpPr>
        <p:spPr bwMode="auto">
          <a:xfrm>
            <a:off x="250825" y="1270000"/>
            <a:ext cx="8137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200">
                <a:solidFill>
                  <a:schemeClr val="bg1"/>
                </a:solidFill>
                <a:latin typeface="Century Gothic" charset="0"/>
              </a:rPr>
              <a:t>De la vie sur Encelade </a:t>
            </a:r>
            <a:r>
              <a:rPr lang="en-GB" altLang="x-none" sz="5400">
                <a:solidFill>
                  <a:schemeClr val="bg1"/>
                </a:solidFill>
                <a:latin typeface="Century Gothic" charset="0"/>
              </a:rPr>
              <a:t>?</a:t>
            </a:r>
          </a:p>
        </p:txBody>
      </p:sp>
      <p:graphicFrame>
        <p:nvGraphicFramePr>
          <p:cNvPr id="18" name="Table 17"/>
          <p:cNvGraphicFramePr>
            <a:graphicFrameLocks noGrp="1"/>
          </p:cNvGraphicFramePr>
          <p:nvPr/>
        </p:nvGraphicFramePr>
        <p:xfrm>
          <a:off x="990600" y="2878138"/>
          <a:ext cx="7046913" cy="2836862"/>
        </p:xfrm>
        <a:graphic>
          <a:graphicData uri="http://schemas.openxmlformats.org/drawingml/2006/table">
            <a:tbl>
              <a:tblPr/>
              <a:tblGrid>
                <a:gridCol w="1752600"/>
                <a:gridCol w="2487613"/>
                <a:gridCol w="2806700"/>
              </a:tblGrid>
              <a:tr h="4476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E46C0A"/>
                          </a:solidFill>
                          <a:effectLst/>
                          <a:latin typeface="Century Gothic" charset="0"/>
                        </a:rPr>
                        <a:t>Fiche n°. </a:t>
                      </a:r>
                      <a:endParaRPr kumimoji="0" lang="en-GB" altLang="x-none" sz="1600" b="0" i="0" u="none" strike="noStrike" cap="none" normalizeH="0" baseline="0">
                        <a:ln>
                          <a:noFill/>
                        </a:ln>
                        <a:solidFill>
                          <a:srgbClr val="E46C0A"/>
                        </a:solidFill>
                        <a:effectLst/>
                        <a:latin typeface="Century Gothic" charset="0"/>
                        <a:ea typeface="ＭＳ Ｐゴシック" charset="-128"/>
                        <a:cs typeface="ＭＳ Ｐゴシック" charset="-128"/>
                      </a:endParaRPr>
                    </a:p>
                  </a:txBody>
                  <a:tcPr marL="126000" marR="126000" marT="72000" marB="50400" horzOverflow="overflow">
                    <a:lnL>
                      <a:noFill/>
                    </a:lnL>
                    <a:lnR w="12700" cap="flat" cmpd="sng" algn="ctr">
                      <a:solidFill>
                        <a:srgbClr val="E46C0A"/>
                      </a:solidFill>
                      <a:prstDash val="solid"/>
                      <a:round/>
                      <a:headEnd type="none" w="med" len="med"/>
                      <a:tailEnd type="none" w="med" len="med"/>
                    </a:lnR>
                    <a:lnT>
                      <a:noFill/>
                    </a:lnT>
                    <a:lnB w="12700" cap="flat" cmpd="sng" algn="ctr">
                      <a:solidFill>
                        <a:srgbClr val="E46C0A"/>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E46C0A"/>
                          </a:solidFill>
                          <a:effectLst/>
                          <a:latin typeface="Century Gothic" charset="0"/>
                        </a:rPr>
                        <a:t>Titre</a:t>
                      </a:r>
                      <a:endParaRPr kumimoji="0" lang="en-GB" altLang="x-none" sz="1600" b="0" i="0" u="none" strike="noStrike" cap="none" normalizeH="0" baseline="0">
                        <a:ln>
                          <a:noFill/>
                        </a:ln>
                        <a:solidFill>
                          <a:srgbClr val="E46C0A"/>
                        </a:solidFill>
                        <a:effectLst/>
                        <a:latin typeface="Century Gothic" charset="0"/>
                        <a:ea typeface="ＭＳ Ｐゴシック" charset="-128"/>
                        <a:cs typeface="ＭＳ Ｐゴシック" charset="-128"/>
                      </a:endParaRPr>
                    </a:p>
                  </a:txBody>
                  <a:tcPr marL="126000" marR="126000" marT="72000" marB="50400" horzOverflow="overflow">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a:noFill/>
                    </a:lnT>
                    <a:lnB w="12700" cap="flat" cmpd="sng" algn="ctr">
                      <a:solidFill>
                        <a:srgbClr val="E46C0A"/>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E46C0A"/>
                          </a:solidFill>
                          <a:effectLst/>
                          <a:latin typeface="Century Gothic" charset="0"/>
                        </a:rPr>
                        <a:t>Notes</a:t>
                      </a:r>
                      <a:endParaRPr kumimoji="0" lang="en-GB" altLang="x-none" sz="1600" b="0" i="0" u="none" strike="noStrike" cap="none" normalizeH="0" baseline="0">
                        <a:ln>
                          <a:noFill/>
                        </a:ln>
                        <a:solidFill>
                          <a:srgbClr val="E46C0A"/>
                        </a:solidFill>
                        <a:effectLst/>
                        <a:latin typeface="Century Gothic" charset="0"/>
                        <a:ea typeface="ＭＳ Ｐゴシック" charset="-128"/>
                        <a:cs typeface="ＭＳ Ｐゴシック" charset="-128"/>
                      </a:endParaRPr>
                    </a:p>
                  </a:txBody>
                  <a:tcPr marL="126000" marR="126000" marT="72000" marB="50400" horzOverflow="overflow">
                    <a:lnL w="12700" cap="flat" cmpd="sng" algn="ctr">
                      <a:solidFill>
                        <a:srgbClr val="E46C0A"/>
                      </a:solidFill>
                      <a:prstDash val="solid"/>
                      <a:round/>
                      <a:headEnd type="none" w="med" len="med"/>
                      <a:tailEnd type="none" w="med" len="med"/>
                    </a:lnL>
                    <a:lnR>
                      <a:noFill/>
                    </a:lnR>
                    <a:lnT>
                      <a:noFill/>
                    </a:lnT>
                    <a:lnB w="12700" cap="flat" cmpd="sng" algn="ctr">
                      <a:solidFill>
                        <a:srgbClr val="E46C0A"/>
                      </a:solidFill>
                      <a:prstDash val="solid"/>
                      <a:round/>
                      <a:headEnd type="none" w="med" len="med"/>
                      <a:tailEnd type="none" w="med" len="med"/>
                    </a:lnB>
                    <a:lnTlToBr>
                      <a:noFill/>
                    </a:lnTlToBr>
                    <a:lnBlToTr>
                      <a:noFill/>
                    </a:lnBlToTr>
                    <a:noFill/>
                  </a:tcPr>
                </a:tc>
              </a:tr>
              <a:tr h="1328738">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1a – b</a:t>
                      </a:r>
                    </a:p>
                  </a:txBody>
                  <a:tcPr horzOverflow="overflow">
                    <a:lnL>
                      <a:noFill/>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Cartes preuves</a:t>
                      </a:r>
                    </a:p>
                  </a:txBody>
                  <a:tcPr horzOverflow="overflow">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imprimer une ou deux copies couleur de chaque carte à afficher dans la classe. </a:t>
                      </a:r>
                    </a:p>
                  </a:txBody>
                  <a:tcPr horzOverflow="overflow">
                    <a:lnL w="12700" cap="flat" cmpd="sng" algn="ctr">
                      <a:solidFill>
                        <a:srgbClr val="E46C0A"/>
                      </a:solidFill>
                      <a:prstDash val="solid"/>
                      <a:round/>
                      <a:headEnd type="none" w="med" len="med"/>
                      <a:tailEnd type="none" w="med" len="med"/>
                    </a:lnL>
                    <a:lnR>
                      <a:noFill/>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lnTlToBr>
                      <a:noFill/>
                    </a:lnTlToBr>
                    <a:lnBlToTr>
                      <a:noFill/>
                    </a:lnBlToTr>
                    <a:noFill/>
                  </a:tcPr>
                </a:tc>
              </a:tr>
              <a:tr h="1062038">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2</a:t>
                      </a:r>
                    </a:p>
                  </a:txBody>
                  <a:tcPr horzOverflow="overflow">
                    <a:lnL>
                      <a:noFill/>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Organiser les preuves</a:t>
                      </a:r>
                    </a:p>
                  </a:txBody>
                  <a:tcPr horzOverflow="overflow">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Une par groupe.</a:t>
                      </a:r>
                    </a:p>
                  </a:txBody>
                  <a:tcPr horzOverflow="overflow">
                    <a:lnL w="12700" cap="flat" cmpd="sng" algn="ctr">
                      <a:solidFill>
                        <a:srgbClr val="E46C0A"/>
                      </a:solidFill>
                      <a:prstDash val="solid"/>
                      <a:round/>
                      <a:headEnd type="none" w="med" len="med"/>
                      <a:tailEnd type="none" w="med" len="med"/>
                    </a:lnL>
                    <a:lnR>
                      <a:noFill/>
                    </a:lnR>
                    <a:lnT w="12700" cap="flat" cmpd="sng" algn="ctr">
                      <a:solidFill>
                        <a:srgbClr val="E46C0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 name="Action Button: Custom 6">
            <a:hlinkClick r:id="rId4" action="ppaction://hlinksldjump" highlightClick="1"/>
          </p:cNvPr>
          <p:cNvSpPr/>
          <p:nvPr/>
        </p:nvSpPr>
        <p:spPr>
          <a:xfrm>
            <a:off x="6875463" y="0"/>
            <a:ext cx="2268537" cy="116998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7652</TotalTime>
  <Words>1801</Words>
  <Application>Microsoft Macintosh PowerPoint</Application>
  <PresentationFormat>Présentation à l'écran (4:3)</PresentationFormat>
  <Paragraphs>236</Paragraphs>
  <Slides>21</Slides>
  <Notes>20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Ebrima</vt:lpstr>
      <vt:lpstr>Lato Regular</vt:lpstr>
      <vt:lpstr>Arial</vt:lpstr>
      <vt:lpstr>Mangal</vt:lpstr>
      <vt:lpstr>Calibri</vt:lpstr>
      <vt:lpstr>Century Gothic</vt:lpstr>
      <vt:lpstr>ＭＳ Ｐゴシック</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Fiches apprenants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522</cp:revision>
  <dcterms:created xsi:type="dcterms:W3CDTF">2016-03-02T14:58:32Z</dcterms:created>
  <dcterms:modified xsi:type="dcterms:W3CDTF">2019-11-05T13:55:48Z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