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9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0.xml" ContentType="application/vnd.openxmlformats-officedocument.presentationml.notesSlide+xml"/>
  <Override PartName="/ppt/tags/tag42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9" r:id="rId2"/>
    <p:sldId id="431" r:id="rId3"/>
    <p:sldId id="350" r:id="rId4"/>
    <p:sldId id="387" r:id="rId5"/>
    <p:sldId id="388" r:id="rId6"/>
    <p:sldId id="386" r:id="rId7"/>
    <p:sldId id="389" r:id="rId8"/>
    <p:sldId id="390" r:id="rId9"/>
    <p:sldId id="421" r:id="rId10"/>
    <p:sldId id="422" r:id="rId11"/>
    <p:sldId id="424" r:id="rId12"/>
    <p:sldId id="423" r:id="rId13"/>
    <p:sldId id="425" r:id="rId14"/>
    <p:sldId id="426" r:id="rId15"/>
    <p:sldId id="427" r:id="rId16"/>
    <p:sldId id="428" r:id="rId17"/>
    <p:sldId id="392" r:id="rId18"/>
    <p:sldId id="430" r:id="rId19"/>
    <p:sldId id="429" r:id="rId20"/>
    <p:sldId id="434" r:id="rId21"/>
    <p:sldId id="432" r:id="rId22"/>
    <p:sldId id="435" r:id="rId23"/>
    <p:sldId id="277" r:id="rId24"/>
    <p:sldId id="278" r:id="rId25"/>
  </p:sldIdLst>
  <p:sldSz cx="9144000" cy="6858000" type="screen4x3"/>
  <p:notesSz cx="6864350" cy="9998075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82404"/>
    <a:srgbClr val="006800"/>
    <a:srgbClr val="B33D96"/>
    <a:srgbClr val="6C4336"/>
    <a:srgbClr val="A9A9A9"/>
    <a:srgbClr val="626262"/>
    <a:srgbClr val="CDDC96"/>
    <a:srgbClr val="EBC9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7" autoAdjust="0"/>
    <p:restoredTop sz="92334" autoAdjust="0"/>
  </p:normalViewPr>
  <p:slideViewPr>
    <p:cSldViewPr>
      <p:cViewPr varScale="1">
        <p:scale>
          <a:sx n="116" d="100"/>
          <a:sy n="116" d="100"/>
        </p:scale>
        <p:origin x="12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5C2929-05C1-8943-9D0E-355EBB611079}" type="datetimeFigureOut">
              <a:rPr lang="en-GB"/>
              <a:pPr>
                <a:defRPr/>
              </a:pPr>
              <a:t>05/03/2020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6425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7788" y="9496425"/>
            <a:ext cx="2974975" cy="5000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9AC8A67-BBC9-B443-A191-35477B42007C}" type="slidenum">
              <a:rPr lang="en-GB" altLang="x-none"/>
              <a:pPr/>
              <a:t>‹N°›</a:t>
            </a:fld>
            <a:endParaRPr lang="en-GB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7788" y="0"/>
            <a:ext cx="2974975" cy="500063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F8F1834-538B-5141-979A-FD5B75DD0EE0}" type="datetimeFigureOut">
              <a:rPr lang="en-GB"/>
              <a:pPr>
                <a:defRPr/>
              </a:pPr>
              <a:t>05/03/2020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49800"/>
            <a:ext cx="5492750" cy="4498975"/>
          </a:xfrm>
          <a:prstGeom prst="rect">
            <a:avLst/>
          </a:prstGeom>
        </p:spPr>
        <p:txBody>
          <a:bodyPr vert="horz" lIns="96350" tIns="48175" rIns="96350" bIns="4817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25"/>
            <a:ext cx="2974975" cy="500063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7788" y="9496425"/>
            <a:ext cx="2974975" cy="500063"/>
          </a:xfrm>
          <a:prstGeom prst="rect">
            <a:avLst/>
          </a:prstGeom>
        </p:spPr>
        <p:txBody>
          <a:bodyPr vert="horz" wrap="square" lIns="96350" tIns="48175" rIns="96350" bIns="48175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53A7F17E-ADA3-3148-BDFF-6F6B2402FB6C}" type="slidenum">
              <a:rPr lang="en-GB" altLang="x-none"/>
              <a:pPr/>
              <a:t>‹N°›</a:t>
            </a:fld>
            <a:endParaRPr lang="en-GB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7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0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3CB11E51-D532-0544-B90A-AA3F629876F7}" type="slidenum">
              <a:rPr lang="en-GB" altLang="x-none"/>
              <a:pPr/>
              <a:t>1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AB9250F2-C59D-DC4F-8C0D-F67262F3453D}" type="slidenum">
              <a:rPr lang="en-GB" altLang="x-none"/>
              <a:pPr/>
              <a:t>10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AC875D50-2D41-B24E-AAB1-895BB43335D8}" type="slidenum">
              <a:rPr lang="en-GB" altLang="x-none"/>
              <a:pPr/>
              <a:t>11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0B77EDD0-066F-D44C-ADEB-E383E95A77BB}" type="slidenum">
              <a:rPr lang="en-GB" altLang="x-none"/>
              <a:pPr/>
              <a:t>12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1147048D-DC3B-7346-9716-E4A4B5982DA6}" type="slidenum">
              <a:rPr lang="en-GB" altLang="x-none"/>
              <a:pPr/>
              <a:t>13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B8FCAF81-354D-AA4D-B059-52E907A9EC74}" type="slidenum">
              <a:rPr lang="en-GB" altLang="x-none"/>
              <a:pPr/>
              <a:t>14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58DC0882-0A82-4E4E-8208-ABA80D809491}" type="slidenum">
              <a:rPr lang="en-GB" altLang="x-none"/>
              <a:pPr/>
              <a:t>15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26767557-DDFF-2B4E-8565-8F74E7C91E21}" type="slidenum">
              <a:rPr lang="en-GB" altLang="x-none"/>
              <a:pPr/>
              <a:t>16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8B15E390-CDF1-5C4B-9C32-4F2059A96FA4}" type="slidenum">
              <a:rPr lang="en-GB" altLang="x-none"/>
              <a:pPr/>
              <a:t>17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01A1B85D-0F82-FA4A-AE09-7F338B6DA283}" type="slidenum">
              <a:rPr lang="en-GB" altLang="x-none"/>
              <a:pPr/>
              <a:t>18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 sz="1300" b="1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7220BEB2-5DA9-EF4F-87E2-993B7B15B7F3}" type="slidenum">
              <a:rPr lang="en-GB" altLang="x-none"/>
              <a:pPr/>
              <a:t>21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5A334229-44EE-4041-9F04-24E3D1828A56}" type="slidenum">
              <a:rPr lang="en-GB" altLang="x-none"/>
              <a:pPr/>
              <a:t>2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9B8E1099-C372-174F-A114-A6294450757E}" type="slidenum">
              <a:rPr lang="en-GB" altLang="x-none"/>
              <a:pPr/>
              <a:t>23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06B6A706-48BF-3C4D-B7A6-1D5E8E86E446}" type="slidenum">
              <a:rPr lang="en-GB" altLang="x-none"/>
              <a:pPr/>
              <a:t>24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D7B6AAC8-A0E8-2042-8816-B262EC1289BD}" type="slidenum">
              <a:rPr lang="en-GB" altLang="x-none"/>
              <a:pPr/>
              <a:t>3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52D60988-1C88-2F42-9345-1AE73FBD1DD9}" type="slidenum">
              <a:rPr lang="en-GB" altLang="x-none"/>
              <a:pPr/>
              <a:t>4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345E4B3E-057C-2D41-9284-BA52E21C2027}" type="slidenum">
              <a:rPr lang="en-GB" altLang="x-none"/>
              <a:pPr/>
              <a:t>5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B117E5F9-ABCE-E641-A594-FEA1EBE63D14}" type="slidenum">
              <a:rPr lang="en-GB" altLang="x-none"/>
              <a:pPr/>
              <a:t>6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09691616-0321-174E-873D-3037FFC8826C}" type="slidenum">
              <a:rPr lang="en-GB" altLang="x-none"/>
              <a:pPr/>
              <a:t>7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BF8356DD-C4F5-C744-9358-536F9909B160}" type="slidenum">
              <a:rPr lang="en-GB" altLang="x-none"/>
              <a:pPr/>
              <a:t>8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2A64D4DB-2F32-B94C-A456-F90A47CC9F08}" type="slidenum">
              <a:rPr lang="en-GB" altLang="x-none"/>
              <a:pPr/>
              <a:t>9</a:t>
            </a:fld>
            <a:endParaRPr lang="en-GB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lp-e.org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F5E72-18EE-A94F-A535-045D38225943}" type="datetimeFigureOut">
              <a:rPr lang="en-GB"/>
              <a:pPr>
                <a:defRPr/>
              </a:pPr>
              <a:t>05/03/2020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19A61-A746-FC46-9F15-F0C417B9CAAD}" type="slidenum">
              <a:rPr lang="en-GB" altLang="x-none"/>
              <a:pPr/>
              <a:t>‹N°›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79872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1438-B258-204B-804D-BCC259F0036A}" type="datetimeFigureOut">
              <a:rPr lang="en-GB"/>
              <a:pPr>
                <a:defRPr/>
              </a:pPr>
              <a:t>05/03/2020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30EE0-7403-D84A-8DF9-78F33ABBF094}" type="slidenum">
              <a:rPr lang="en-GB" altLang="x-none"/>
              <a:pPr/>
              <a:t>‹N°›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45651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985FC-BD33-B64C-A8E1-17EDE2661C79}" type="datetimeFigureOut">
              <a:rPr lang="en-GB"/>
              <a:pPr>
                <a:defRPr/>
              </a:pPr>
              <a:t>05/03/2020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6BEC7-9CB5-5242-BAC2-ADFE476D08C6}" type="slidenum">
              <a:rPr lang="en-GB" altLang="x-none"/>
              <a:pPr/>
              <a:t>‹N°›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460857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5"/>
          <p:cNvSpPr/>
          <p:nvPr userDrawn="1"/>
        </p:nvSpPr>
        <p:spPr>
          <a:xfrm rot="16200000">
            <a:off x="9147969" y="5706269"/>
            <a:ext cx="306388" cy="1079500"/>
          </a:xfrm>
          <a:prstGeom prst="roundRect">
            <a:avLst/>
          </a:prstGeom>
          <a:solidFill>
            <a:srgbClr val="006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8761413" y="6124575"/>
            <a:ext cx="45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69394CF8-AD74-ED49-A0CA-FBA79BC06CBE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‹N°›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8060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6"/>
          <p:cNvSpPr/>
          <p:nvPr userDrawn="1"/>
        </p:nvSpPr>
        <p:spPr>
          <a:xfrm rot="16200000">
            <a:off x="9147969" y="6066632"/>
            <a:ext cx="306387" cy="1079500"/>
          </a:xfrm>
          <a:prstGeom prst="round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Box 13"/>
          <p:cNvSpPr txBox="1">
            <a:spLocks noChangeArrowheads="1"/>
          </p:cNvSpPr>
          <p:nvPr userDrawn="1"/>
        </p:nvSpPr>
        <p:spPr bwMode="auto">
          <a:xfrm>
            <a:off x="8761413" y="6484938"/>
            <a:ext cx="45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7AF59A75-6E97-6940-B3C3-260A6110472A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‹N°›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pic>
        <p:nvPicPr>
          <p:cNvPr id="4" name="Picture 4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014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6"/>
          <p:cNvSpPr/>
          <p:nvPr userDrawn="1"/>
        </p:nvSpPr>
        <p:spPr>
          <a:xfrm rot="16200000">
            <a:off x="9147969" y="6066632"/>
            <a:ext cx="306387" cy="1079500"/>
          </a:xfrm>
          <a:prstGeom prst="round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Box 13"/>
          <p:cNvSpPr txBox="1">
            <a:spLocks noChangeArrowheads="1"/>
          </p:cNvSpPr>
          <p:nvPr userDrawn="1"/>
        </p:nvSpPr>
        <p:spPr bwMode="auto">
          <a:xfrm>
            <a:off x="8761413" y="6484938"/>
            <a:ext cx="45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76E88E6B-075C-B740-A861-9B49F837BDFE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‹N°›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pic>
        <p:nvPicPr>
          <p:cNvPr id="4" name="Picture 4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97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6"/>
          <p:cNvSpPr/>
          <p:nvPr userDrawn="1"/>
        </p:nvSpPr>
        <p:spPr>
          <a:xfrm rot="16200000">
            <a:off x="9147969" y="6066632"/>
            <a:ext cx="306387" cy="1079500"/>
          </a:xfrm>
          <a:prstGeom prst="round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Box 13"/>
          <p:cNvSpPr txBox="1">
            <a:spLocks noChangeArrowheads="1"/>
          </p:cNvSpPr>
          <p:nvPr userDrawn="1"/>
        </p:nvSpPr>
        <p:spPr bwMode="auto">
          <a:xfrm>
            <a:off x="8761413" y="6484938"/>
            <a:ext cx="45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C10ADFB3-DCFF-CD4E-B759-6CA97D4F15DA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‹N°›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pic>
        <p:nvPicPr>
          <p:cNvPr id="4" name="Picture 4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72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/>
          <p:cNvSpPr>
            <a:spLocks noChangeArrowheads="1"/>
          </p:cNvSpPr>
          <p:nvPr userDrawn="1"/>
        </p:nvSpPr>
        <p:spPr bwMode="auto">
          <a:xfrm rot="16200000">
            <a:off x="-153194" y="6234906"/>
            <a:ext cx="306388" cy="708026"/>
          </a:xfrm>
          <a:prstGeom prst="roundRect">
            <a:avLst>
              <a:gd name="adj" fmla="val 50000"/>
            </a:avLst>
          </a:prstGeom>
          <a:solidFill>
            <a:srgbClr val="215968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 userDrawn="1"/>
        </p:nvSpPr>
        <p:spPr bwMode="auto">
          <a:xfrm>
            <a:off x="-61913" y="6467475"/>
            <a:ext cx="45720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D6E157F3-B65B-0249-94E7-BF19A28BACCA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‹N°›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pic>
        <p:nvPicPr>
          <p:cNvPr id="4" name="Picture 7" descr="GLP logo.jp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2"/>
          <a:stretch>
            <a:fillRect/>
          </a:stretch>
        </p:blipFill>
        <p:spPr bwMode="auto">
          <a:xfrm>
            <a:off x="7432675" y="44450"/>
            <a:ext cx="17113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aindrops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97"/>
          <a:stretch>
            <a:fillRect/>
          </a:stretch>
        </p:blipFill>
        <p:spPr bwMode="auto">
          <a:xfrm>
            <a:off x="0" y="-26988"/>
            <a:ext cx="91027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863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udent she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 rot="5400000">
            <a:off x="4394993" y="2129632"/>
            <a:ext cx="354013" cy="91440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6"/>
          <p:cNvSpPr txBox="1"/>
          <p:nvPr userDrawn="1"/>
        </p:nvSpPr>
        <p:spPr>
          <a:xfrm>
            <a:off x="7056438" y="6524625"/>
            <a:ext cx="208756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Fiches </a:t>
            </a:r>
            <a:r>
              <a:rPr lang="en-GB" sz="1600" dirty="0" err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apprenants</a:t>
            </a:r>
            <a:endParaRPr lang="en-GB" sz="1600" dirty="0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22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E796E-54CE-3347-99AB-62CF6F18E0C3}" type="datetimeFigureOut">
              <a:rPr lang="en-GB"/>
              <a:pPr>
                <a:defRPr/>
              </a:pPr>
              <a:t>05/03/2020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E2FD1-50CA-3C42-969E-24FBBD79789F}" type="slidenum">
              <a:rPr lang="en-GB" altLang="x-none"/>
              <a:pPr/>
              <a:t>‹N°›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4165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98274-B7A9-6A47-AB67-D37DD0EF71D7}" type="datetimeFigureOut">
              <a:rPr lang="en-GB"/>
              <a:pPr>
                <a:defRPr/>
              </a:pPr>
              <a:t>05/03/2020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1754C-8E63-5E45-8721-6DCCEC472574}" type="slidenum">
              <a:rPr lang="en-GB" altLang="x-none"/>
              <a:pPr/>
              <a:t>‹N°›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59720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9BA87-D867-A546-9155-82B4C06964AD}" type="datetimeFigureOut">
              <a:rPr lang="en-GB"/>
              <a:pPr>
                <a:defRPr/>
              </a:pPr>
              <a:t>05/03/2020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2F583-CE9C-C847-8B3E-10C8CE0575B3}" type="slidenum">
              <a:rPr lang="en-GB" altLang="x-none"/>
              <a:pPr/>
              <a:t>‹N°›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97768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AF21E-695B-F940-B26A-27F1F4BCB433}" type="datetimeFigureOut">
              <a:rPr lang="en-GB"/>
              <a:pPr>
                <a:defRPr/>
              </a:pPr>
              <a:t>05/03/2020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CB118-6136-B144-9479-4EEBF1E13413}" type="slidenum">
              <a:rPr lang="en-GB" altLang="x-none"/>
              <a:pPr/>
              <a:t>‹N°›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4671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624E4-B861-744F-8782-9DF0F507CD8D}" type="datetimeFigureOut">
              <a:rPr lang="en-GB"/>
              <a:pPr>
                <a:defRPr/>
              </a:pPr>
              <a:t>05/03/2020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626E4-598D-234B-BF0E-5BDE474B821C}" type="slidenum">
              <a:rPr lang="en-GB" altLang="x-none"/>
              <a:pPr/>
              <a:t>‹N°›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88260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6453188"/>
            <a:ext cx="1054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6453188"/>
            <a:ext cx="9398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/>
          <p:nvPr userDrawn="1"/>
        </p:nvSpPr>
        <p:spPr>
          <a:xfrm>
            <a:off x="1476375" y="6381750"/>
            <a:ext cx="62626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entury Gothic" pitchFamily="34" charset="0"/>
                <a:ea typeface="+mn-ea"/>
                <a:cs typeface="LilyUPC" panose="020B0604020202020204" pitchFamily="34" charset="-34"/>
              </a:rPr>
              <a:t> For more, visit E</a:t>
            </a:r>
            <a:r>
              <a:rPr lang="en-GB" sz="2400" dirty="0"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ngagingScience.eu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DBA3-343D-1D43-A0AA-8E535F0EB4CF}" type="datetimeFigureOut">
              <a:rPr lang="en-GB"/>
              <a:pPr>
                <a:defRPr/>
              </a:pPr>
              <a:t>05/03/2020</a:t>
            </a:fld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3DD56-CC69-AF48-97C0-62EB39FB8C5F}" type="slidenum">
              <a:rPr lang="en-GB" altLang="x-none"/>
              <a:pPr/>
              <a:t>‹N°›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79830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8F7E9-8495-754B-AD89-EF2407BBE7CA}" type="datetimeFigureOut">
              <a:rPr lang="en-GB"/>
              <a:pPr>
                <a:defRPr/>
              </a:pPr>
              <a:t>05/03/2020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BE465-A90E-B24B-8458-4ED9ED0EA081}" type="slidenum">
              <a:rPr lang="en-GB" altLang="x-none"/>
              <a:pPr/>
              <a:t>‹N°›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11764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38556-5EA3-B745-9569-95A2DF4EF03B}" type="datetimeFigureOut">
              <a:rPr lang="en-GB"/>
              <a:pPr>
                <a:defRPr/>
              </a:pPr>
              <a:t>05/03/2020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5E0AE-634F-BA4E-B77C-919AD45804B3}" type="slidenum">
              <a:rPr lang="en-GB" altLang="x-none"/>
              <a:pPr/>
              <a:t>‹N°›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06009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  <a:endParaRPr lang="en-GB" altLang="x-non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  <a:endParaRPr lang="en-GB" alt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C4A4F59-B227-324D-A35E-0B75F8F324F7}" type="datetimeFigureOut">
              <a:rPr lang="en-GB"/>
              <a:pPr>
                <a:defRPr/>
              </a:pPr>
              <a:t>05/03/2020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BE93762-5654-1744-B9F6-7E3BBE401383}" type="slidenum">
              <a:rPr lang="en-GB" altLang="x-none"/>
              <a:pPr/>
              <a:t>‹N°›</a:t>
            </a:fld>
            <a:endParaRPr lang="en-GB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5" r:id="rId7"/>
    <p:sldLayoutId id="2147483681" r:id="rId8"/>
    <p:sldLayoutId id="2147483682" r:id="rId9"/>
    <p:sldLayoutId id="2147483683" r:id="rId10"/>
    <p:sldLayoutId id="2147483684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6" Type="http://schemas.openxmlformats.org/officeDocument/2006/relationships/image" Target="../media/image26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9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TGfi3KlAvQ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5" Type="http://schemas.openxmlformats.org/officeDocument/2006/relationships/image" Target="../media/image6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18" Type="http://schemas.openxmlformats.org/officeDocument/2006/relationships/image" Target="../media/image60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17" Type="http://schemas.openxmlformats.org/officeDocument/2006/relationships/image" Target="../media/image59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8.emf"/><Relationship Id="rId1" Type="http://schemas.openxmlformats.org/officeDocument/2006/relationships/tags" Target="../tags/tag4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5" Type="http://schemas.openxmlformats.org/officeDocument/2006/relationships/image" Target="../media/image57.emf"/><Relationship Id="rId10" Type="http://schemas.openxmlformats.org/officeDocument/2006/relationships/image" Target="../media/image52.jpeg"/><Relationship Id="rId4" Type="http://schemas.openxmlformats.org/officeDocument/2006/relationships/image" Target="../media/image6.png"/><Relationship Id="rId9" Type="http://schemas.openxmlformats.org/officeDocument/2006/relationships/image" Target="../media/image51.jpeg"/><Relationship Id="rId1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98825"/>
            <a:ext cx="9142413" cy="10668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900113" y="3359150"/>
            <a:ext cx="74882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5400">
                <a:solidFill>
                  <a:schemeClr val="bg1"/>
                </a:solidFill>
                <a:latin typeface="Century Gothic" charset="0"/>
              </a:rPr>
              <a:t>Exterminer</a:t>
            </a:r>
          </a:p>
        </p:txBody>
      </p:sp>
      <p:pic>
        <p:nvPicPr>
          <p:cNvPr id="9220" name="Picture 8" descr="engage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396875"/>
            <a:ext cx="5135562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31913" y="2508250"/>
            <a:ext cx="67691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Aider les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nouvelles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générations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 à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s’impliquer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dans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 les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enjeux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 des sciences </a:t>
            </a:r>
          </a:p>
        </p:txBody>
      </p:sp>
      <p:sp>
        <p:nvSpPr>
          <p:cNvPr id="9222" name="ZoneTexte 5"/>
          <p:cNvSpPr txBox="1">
            <a:spLocks noChangeArrowheads="1"/>
          </p:cNvSpPr>
          <p:nvPr/>
        </p:nvSpPr>
        <p:spPr bwMode="auto">
          <a:xfrm>
            <a:off x="1905000" y="6488113"/>
            <a:ext cx="5562600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fr-FR" altLang="x-none" sz="1600">
                <a:latin typeface="Century Gothic" charset="0"/>
                <a:ea typeface="Century Gothic" charset="0"/>
                <a:cs typeface="Century Gothic" charset="0"/>
              </a:rPr>
              <a:t>Pour plus d’informations, visitez engagingscience.eu/fr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4"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 rot="16200000">
            <a:off x="9147969" y="5706269"/>
            <a:ext cx="306388" cy="1079500"/>
          </a:xfrm>
          <a:prstGeom prst="roundRect">
            <a:avLst/>
          </a:prstGeom>
          <a:solidFill>
            <a:srgbClr val="006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6" name="Text Box 13"/>
          <p:cNvSpPr txBox="1">
            <a:spLocks noChangeArrowheads="1"/>
          </p:cNvSpPr>
          <p:nvPr/>
        </p:nvSpPr>
        <p:spPr bwMode="auto">
          <a:xfrm>
            <a:off x="8761413" y="612457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6743D373-F572-574D-8B96-79F91B2034A1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10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038600" y="1727200"/>
            <a:ext cx="4557713" cy="1414463"/>
            <a:chOff x="3267472" y="1700808"/>
            <a:chExt cx="4558448" cy="1413554"/>
          </a:xfrm>
        </p:grpSpPr>
        <p:sp>
          <p:nvSpPr>
            <p:cNvPr id="11" name="TextBox 10"/>
            <p:cNvSpPr txBox="1"/>
            <p:nvPr/>
          </p:nvSpPr>
          <p:spPr>
            <a:xfrm>
              <a:off x="3267472" y="2132331"/>
              <a:ext cx="3096124" cy="6472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 err="1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  <a:ea typeface="+mn-ea"/>
                  <a:cs typeface="+mn-cs"/>
                </a:rPr>
                <a:t>Professeur</a:t>
              </a:r>
              <a:r>
                <a:rPr lang="en-GB" b="1" dirty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  <a:ea typeface="+mn-ea"/>
                  <a:cs typeface="+mn-cs"/>
                </a:rPr>
                <a:t> Chelsea Smartt</a:t>
              </a:r>
              <a:r>
                <a:rPr lang="en-GB" dirty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  <a:ea typeface="+mn-ea"/>
                  <a:cs typeface="+mn-cs"/>
                </a:rPr>
                <a:t>,</a:t>
              </a:r>
              <a:r>
                <a:rPr lang="en-GB" dirty="0"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dirty="0" err="1">
                  <a:latin typeface="Century Gothic" pitchFamily="34" charset="0"/>
                  <a:ea typeface="+mn-ea"/>
                  <a:cs typeface="+mn-cs"/>
                </a:rPr>
                <a:t>Biochimiste</a:t>
              </a:r>
              <a:endParaRPr lang="en-GB" dirty="0">
                <a:latin typeface="Century Gothic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13" descr="Prof Chelsea Smart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2838" y="1700808"/>
              <a:ext cx="1403082" cy="1413554"/>
            </a:xfrm>
            <a:prstGeom prst="rect">
              <a:avLst/>
            </a:prstGeom>
            <a:noFill/>
            <a:ln>
              <a:noFill/>
            </a:ln>
            <a:effectLst>
              <a:outerShdw blurRad="63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059113" y="139700"/>
            <a:ext cx="5041900" cy="2409825"/>
            <a:chOff x="3059832" y="140439"/>
            <a:chExt cx="5040560" cy="2408734"/>
          </a:xfrm>
        </p:grpSpPr>
        <p:sp>
          <p:nvSpPr>
            <p:cNvPr id="18439" name="Rectangle 12"/>
            <p:cNvSpPr>
              <a:spLocks noChangeArrowheads="1"/>
            </p:cNvSpPr>
            <p:nvPr/>
          </p:nvSpPr>
          <p:spPr bwMode="auto">
            <a:xfrm>
              <a:off x="3419872" y="476672"/>
              <a:ext cx="4680520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GB" altLang="x-none" sz="2800">
                  <a:latin typeface="Century Gothic" charset="0"/>
                </a:rPr>
                <a:t>Le problème est de savoir si cette idée donnera les résultats escomptés dans la nature 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59832" y="140439"/>
              <a:ext cx="576109" cy="11996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200" dirty="0">
                  <a:solidFill>
                    <a:schemeClr val="accent6">
                      <a:lumMod val="75000"/>
                    </a:schemeClr>
                  </a:solidFill>
                  <a:latin typeface="Georgia Pro Black" pitchFamily="18" charset="0"/>
                  <a:ea typeface="+mn-ea"/>
                  <a:cs typeface="+mn-cs"/>
                </a:rPr>
                <a:t>‘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0800000">
              <a:off x="5007176" y="1349566"/>
              <a:ext cx="576110" cy="11996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200" dirty="0">
                  <a:solidFill>
                    <a:schemeClr val="accent6">
                      <a:lumMod val="75000"/>
                    </a:schemeClr>
                  </a:solidFill>
                  <a:latin typeface="Georgia Pro Black" pitchFamily="18" charset="0"/>
                  <a:ea typeface="+mn-ea"/>
                  <a:cs typeface="+mn-cs"/>
                </a:rPr>
                <a:t>‘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thumb9.shutterstock.com/display_pic_with_logo/1245685/388678996/stock-photo-close-up-mosquitoes-isolated-on-white-background-3886789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0" r="6854" b="59053"/>
          <a:stretch>
            <a:fillRect/>
          </a:stretch>
        </p:blipFill>
        <p:spPr bwMode="auto">
          <a:xfrm>
            <a:off x="2627313" y="5481638"/>
            <a:ext cx="644525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2" descr="mossi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0"/>
          <a:stretch>
            <a:fillRect/>
          </a:stretch>
        </p:blipFill>
        <p:spPr bwMode="auto">
          <a:xfrm>
            <a:off x="-180975" y="5373688"/>
            <a:ext cx="2332038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835150" y="1700213"/>
            <a:ext cx="3457575" cy="1441450"/>
            <a:chOff x="1835696" y="1484784"/>
            <a:chExt cx="3456384" cy="1440160"/>
          </a:xfrm>
        </p:grpSpPr>
        <p:sp>
          <p:nvSpPr>
            <p:cNvPr id="8" name="TextBox 7"/>
            <p:cNvSpPr txBox="1"/>
            <p:nvPr/>
          </p:nvSpPr>
          <p:spPr>
            <a:xfrm>
              <a:off x="3276649" y="1916198"/>
              <a:ext cx="2015431" cy="9246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  <a:ea typeface="+mn-ea"/>
                  <a:cs typeface="+mn-cs"/>
                </a:rPr>
                <a:t>Jonathon Pugh, </a:t>
              </a:r>
              <a:r>
                <a:rPr lang="en-GB" dirty="0">
                  <a:latin typeface="Century Gothic" pitchFamily="34" charset="0"/>
                  <a:ea typeface="+mn-ea"/>
                  <a:cs typeface="+mn-cs"/>
                </a:rPr>
                <a:t>Expert </a:t>
              </a:r>
              <a:r>
                <a:rPr lang="en-GB" dirty="0" err="1">
                  <a:latin typeface="Century Gothic" pitchFamily="34" charset="0"/>
                  <a:ea typeface="+mn-ea"/>
                  <a:cs typeface="+mn-cs"/>
                </a:rPr>
                <a:t>en</a:t>
              </a:r>
              <a:r>
                <a:rPr lang="en-GB" dirty="0"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dirty="0" err="1">
                  <a:latin typeface="Century Gothic" pitchFamily="34" charset="0"/>
                  <a:ea typeface="+mn-ea"/>
                  <a:cs typeface="+mn-cs"/>
                </a:rPr>
                <a:t>déontologie</a:t>
              </a:r>
              <a:endParaRPr lang="en-GB" dirty="0">
                <a:latin typeface="Century Gothic" pitchFamily="34" charset="0"/>
                <a:ea typeface="+mn-ea"/>
                <a:cs typeface="+mn-cs"/>
              </a:endParaRPr>
            </a:p>
          </p:txBody>
        </p:sp>
        <p:pic>
          <p:nvPicPr>
            <p:cNvPr id="10" name="Picture 9" descr="Jonathon Pugh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1484784"/>
              <a:ext cx="1440160" cy="1440160"/>
            </a:xfrm>
            <a:prstGeom prst="rect">
              <a:avLst/>
            </a:prstGeom>
            <a:noFill/>
            <a:ln>
              <a:noFill/>
            </a:ln>
            <a:effectLst>
              <a:outerShdw blurRad="63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ounded Rectangle 13"/>
          <p:cNvSpPr/>
          <p:nvPr/>
        </p:nvSpPr>
        <p:spPr>
          <a:xfrm rot="16200000">
            <a:off x="9147969" y="5706269"/>
            <a:ext cx="306388" cy="1079500"/>
          </a:xfrm>
          <a:prstGeom prst="roundRect">
            <a:avLst/>
          </a:prstGeom>
          <a:solidFill>
            <a:srgbClr val="006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462" name="Text Box 13"/>
          <p:cNvSpPr txBox="1">
            <a:spLocks noChangeArrowheads="1"/>
          </p:cNvSpPr>
          <p:nvPr/>
        </p:nvSpPr>
        <p:spPr bwMode="auto">
          <a:xfrm>
            <a:off x="8761413" y="612457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CD8C09A7-2A27-D54E-BA2A-619078235D97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11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708400" y="139700"/>
            <a:ext cx="4248150" cy="1865313"/>
            <a:chOff x="3707904" y="140439"/>
            <a:chExt cx="4248472" cy="1864083"/>
          </a:xfrm>
        </p:grpSpPr>
        <p:sp>
          <p:nvSpPr>
            <p:cNvPr id="19468" name="Rectangle 6"/>
            <p:cNvSpPr>
              <a:spLocks noChangeArrowheads="1"/>
            </p:cNvSpPr>
            <p:nvPr/>
          </p:nvSpPr>
          <p:spPr bwMode="auto">
            <a:xfrm>
              <a:off x="4283968" y="188640"/>
              <a:ext cx="3672408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GB" altLang="x-none" sz="2800">
                  <a:latin typeface="Century Gothic" charset="0"/>
                </a:rPr>
                <a:t>Moralement, ce n’est pas juste d’éliminer une espèce entière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07904" y="140439"/>
              <a:ext cx="576307" cy="12009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200" dirty="0">
                  <a:solidFill>
                    <a:schemeClr val="accent6">
                      <a:lumMod val="75000"/>
                    </a:schemeClr>
                  </a:solidFill>
                  <a:latin typeface="Georgia Pro Black" pitchFamily="18" charset="0"/>
                  <a:ea typeface="+mn-ea"/>
                  <a:cs typeface="+mn-cs"/>
                </a:rPr>
                <a:t>‘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10800000">
              <a:off x="6948238" y="763916"/>
              <a:ext cx="576306" cy="12009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200" dirty="0">
                  <a:solidFill>
                    <a:schemeClr val="accent6">
                      <a:lumMod val="75000"/>
                    </a:schemeClr>
                  </a:solidFill>
                  <a:latin typeface="Georgia Pro Black" pitchFamily="18" charset="0"/>
                  <a:ea typeface="+mn-ea"/>
                  <a:cs typeface="+mn-cs"/>
                </a:rPr>
                <a:t>‘</a:t>
              </a:r>
            </a:p>
          </p:txBody>
        </p:sp>
      </p:grpSp>
      <p:grpSp>
        <p:nvGrpSpPr>
          <p:cNvPr id="19464" name="Grouper 20"/>
          <p:cNvGrpSpPr>
            <a:grpSpLocks/>
          </p:cNvGrpSpPr>
          <p:nvPr/>
        </p:nvGrpSpPr>
        <p:grpSpPr bwMode="auto">
          <a:xfrm>
            <a:off x="323850" y="2276475"/>
            <a:ext cx="8228013" cy="4581525"/>
            <a:chOff x="323528" y="2276872"/>
            <a:chExt cx="8228572" cy="4581128"/>
          </a:xfrm>
        </p:grpSpPr>
        <p:pic>
          <p:nvPicPr>
            <p:cNvPr id="6" name="Picture 5" descr="sign right wrong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293"/>
            <a:stretch>
              <a:fillRect/>
            </a:stretch>
          </p:blipFill>
          <p:spPr bwMode="auto">
            <a:xfrm>
              <a:off x="323528" y="2276872"/>
              <a:ext cx="8228572" cy="45811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6" name="ZoneTexte 18"/>
            <p:cNvSpPr txBox="1">
              <a:spLocks noChangeArrowheads="1"/>
            </p:cNvSpPr>
            <p:nvPr/>
          </p:nvSpPr>
          <p:spPr bwMode="auto">
            <a:xfrm rot="272911">
              <a:off x="1524000" y="3657600"/>
              <a:ext cx="1676400" cy="646331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fr-FR" altLang="x-none" sz="3600" b="1"/>
                <a:t>MORAL</a:t>
              </a:r>
            </a:p>
          </p:txBody>
        </p:sp>
        <p:sp>
          <p:nvSpPr>
            <p:cNvPr id="19467" name="ZoneTexte 19"/>
            <p:cNvSpPr txBox="1">
              <a:spLocks noChangeArrowheads="1"/>
            </p:cNvSpPr>
            <p:nvPr/>
          </p:nvSpPr>
          <p:spPr bwMode="auto">
            <a:xfrm rot="436908">
              <a:off x="5671771" y="3247153"/>
              <a:ext cx="1981200" cy="646331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fr-FR" altLang="x-none" sz="3600" b="1"/>
                <a:t>AMORAL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umbs u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7750"/>
            <a:ext cx="9144000" cy="454025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 rot="16200000">
            <a:off x="9147969" y="5706269"/>
            <a:ext cx="306388" cy="1079500"/>
          </a:xfrm>
          <a:prstGeom prst="roundRect">
            <a:avLst/>
          </a:prstGeom>
          <a:solidFill>
            <a:srgbClr val="006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484" name="Text Box 13"/>
          <p:cNvSpPr txBox="1">
            <a:spLocks noChangeArrowheads="1"/>
          </p:cNvSpPr>
          <p:nvPr/>
        </p:nvSpPr>
        <p:spPr bwMode="auto">
          <a:xfrm>
            <a:off x="8761413" y="612457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75AE6299-08DC-1049-A132-75EE3843F76B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12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187450" y="1557338"/>
            <a:ext cx="6192838" cy="1584325"/>
            <a:chOff x="1187624" y="1556792"/>
            <a:chExt cx="6192688" cy="1584176"/>
          </a:xfrm>
        </p:grpSpPr>
        <p:sp>
          <p:nvSpPr>
            <p:cNvPr id="9" name="TextBox 8"/>
            <p:cNvSpPr txBox="1"/>
            <p:nvPr/>
          </p:nvSpPr>
          <p:spPr>
            <a:xfrm>
              <a:off x="2771911" y="2374277"/>
              <a:ext cx="4608401" cy="3682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  <a:ea typeface="+mn-ea"/>
                  <a:cs typeface="+mn-cs"/>
                </a:rPr>
                <a:t>Steven </a:t>
              </a:r>
              <a:r>
                <a:rPr lang="en-GB" b="1" dirty="0" err="1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  <a:ea typeface="+mn-ea"/>
                  <a:cs typeface="+mn-cs"/>
                </a:rPr>
                <a:t>Juliano</a:t>
              </a:r>
              <a:r>
                <a:rPr lang="en-GB" b="1" dirty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  <a:ea typeface="+mn-ea"/>
                  <a:cs typeface="+mn-cs"/>
                </a:rPr>
                <a:t>, </a:t>
              </a:r>
              <a:r>
                <a:rPr lang="en-GB" dirty="0" err="1">
                  <a:latin typeface="Century Gothic" pitchFamily="34" charset="0"/>
                  <a:ea typeface="+mn-ea"/>
                  <a:cs typeface="+mn-cs"/>
                </a:rPr>
                <a:t>écologiste</a:t>
              </a:r>
              <a:r>
                <a:rPr lang="en-GB" dirty="0"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dirty="0" err="1">
                  <a:latin typeface="Century Gothic" pitchFamily="34" charset="0"/>
                  <a:ea typeface="+mn-ea"/>
                  <a:cs typeface="+mn-cs"/>
                </a:rPr>
                <a:t>insectologue</a:t>
              </a:r>
              <a:endParaRPr lang="en-GB" dirty="0">
                <a:latin typeface="Century Gothic" pitchFamily="34" charset="0"/>
                <a:ea typeface="+mn-ea"/>
                <a:cs typeface="+mn-cs"/>
              </a:endParaRPr>
            </a:p>
          </p:txBody>
        </p:sp>
        <p:pic>
          <p:nvPicPr>
            <p:cNvPr id="13" name="Picture 12" descr="Dr Fazala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556792"/>
              <a:ext cx="1584176" cy="1584176"/>
            </a:xfrm>
            <a:prstGeom prst="rect">
              <a:avLst/>
            </a:prstGeom>
            <a:noFill/>
            <a:ln>
              <a:noFill/>
            </a:ln>
            <a:effectLst>
              <a:outerShdw blurRad="63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140200" y="260350"/>
            <a:ext cx="4319588" cy="2309813"/>
            <a:chOff x="4139952" y="380270"/>
            <a:chExt cx="4320480" cy="2309794"/>
          </a:xfrm>
        </p:grpSpPr>
        <p:sp>
          <p:nvSpPr>
            <p:cNvPr id="20487" name="Rectangle 16"/>
            <p:cNvSpPr>
              <a:spLocks noChangeArrowheads="1"/>
            </p:cNvSpPr>
            <p:nvPr/>
          </p:nvSpPr>
          <p:spPr bwMode="auto">
            <a:xfrm>
              <a:off x="4499992" y="620688"/>
              <a:ext cx="3960440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GB" altLang="x-none" sz="2800">
                  <a:latin typeface="Century Gothic" charset="0"/>
                </a:rPr>
                <a:t>C’est difficile de se rendre compte de l’impact négatif de leur disparition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39952" y="380270"/>
              <a:ext cx="576382" cy="1200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200" dirty="0">
                  <a:solidFill>
                    <a:schemeClr val="accent6">
                      <a:lumMod val="75000"/>
                    </a:schemeClr>
                  </a:solidFill>
                  <a:latin typeface="Georgia Pro Black" pitchFamily="18" charset="0"/>
                  <a:ea typeface="+mn-ea"/>
                  <a:cs typeface="+mn-cs"/>
                </a:rPr>
                <a:t>‘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0800000">
              <a:off x="7020272" y="1489924"/>
              <a:ext cx="576382" cy="1200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200" dirty="0">
                  <a:solidFill>
                    <a:schemeClr val="accent6">
                      <a:lumMod val="75000"/>
                    </a:schemeClr>
                  </a:solidFill>
                  <a:latin typeface="Georgia Pro Black" pitchFamily="18" charset="0"/>
                  <a:ea typeface="+mn-ea"/>
                  <a:cs typeface="+mn-cs"/>
                </a:rPr>
                <a:t>‘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 rot="16200000">
            <a:off x="9147969" y="5706269"/>
            <a:ext cx="306388" cy="1079500"/>
          </a:xfrm>
          <a:prstGeom prst="roundRect">
            <a:avLst/>
          </a:prstGeom>
          <a:solidFill>
            <a:srgbClr val="006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8761413" y="612457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2007A597-9A12-BF48-AD5D-36A7302A0759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13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979613" y="1125538"/>
            <a:ext cx="3529012" cy="1500187"/>
            <a:chOff x="1835696" y="1274361"/>
            <a:chExt cx="3528392" cy="1500966"/>
          </a:xfrm>
        </p:grpSpPr>
        <p:sp>
          <p:nvSpPr>
            <p:cNvPr id="10" name="TextBox 9"/>
            <p:cNvSpPr txBox="1"/>
            <p:nvPr/>
          </p:nvSpPr>
          <p:spPr>
            <a:xfrm>
              <a:off x="3348317" y="1773095"/>
              <a:ext cx="2015771" cy="3684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  <a:ea typeface="+mn-ea"/>
                  <a:cs typeface="+mn-cs"/>
                </a:rPr>
                <a:t>Dr </a:t>
              </a:r>
              <a:r>
                <a:rPr lang="en-GB" b="1" dirty="0" err="1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  <a:ea typeface="+mn-ea"/>
                  <a:cs typeface="+mn-cs"/>
                </a:rPr>
                <a:t>Fazale</a:t>
              </a:r>
              <a:r>
                <a:rPr lang="en-GB" b="1" dirty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b="1" dirty="0" err="1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  <a:ea typeface="+mn-ea"/>
                  <a:cs typeface="+mn-cs"/>
                </a:rPr>
                <a:t>Rana</a:t>
              </a:r>
              <a:endParaRPr lang="en-GB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endParaRPr>
            </a:p>
          </p:txBody>
        </p:sp>
        <p:pic>
          <p:nvPicPr>
            <p:cNvPr id="13" name="Picture 12" descr="Steven Juliano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1274361"/>
              <a:ext cx="1512168" cy="1500966"/>
            </a:xfrm>
            <a:prstGeom prst="rect">
              <a:avLst/>
            </a:prstGeom>
            <a:noFill/>
            <a:ln>
              <a:noFill/>
            </a:ln>
            <a:effectLst>
              <a:outerShdw blurRad="63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886200" y="-26988"/>
            <a:ext cx="4875213" cy="1912938"/>
            <a:chOff x="3886200" y="-27384"/>
            <a:chExt cx="4875278" cy="1913513"/>
          </a:xfrm>
        </p:grpSpPr>
        <p:sp>
          <p:nvSpPr>
            <p:cNvPr id="21511" name="Rectangle 14"/>
            <p:cNvSpPr>
              <a:spLocks noChangeArrowheads="1"/>
            </p:cNvSpPr>
            <p:nvPr/>
          </p:nvSpPr>
          <p:spPr bwMode="auto">
            <a:xfrm>
              <a:off x="4139952" y="260648"/>
              <a:ext cx="4621526" cy="1246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GB" altLang="x-none" sz="2500">
                  <a:latin typeface="Century Gothic" charset="0"/>
                </a:rPr>
                <a:t>Les moustiques ont un rôle important dans de différents types d’écosystèmes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86200" y="-27384"/>
              <a:ext cx="576271" cy="12005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200" dirty="0">
                  <a:solidFill>
                    <a:schemeClr val="accent6">
                      <a:lumMod val="75000"/>
                    </a:schemeClr>
                  </a:solidFill>
                  <a:latin typeface="Georgia Pro Black" pitchFamily="18" charset="0"/>
                  <a:ea typeface="+mn-ea"/>
                  <a:cs typeface="+mn-cs"/>
                </a:rPr>
                <a:t>‘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0800000">
              <a:off x="7239045" y="685618"/>
              <a:ext cx="576271" cy="12005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200" dirty="0">
                  <a:solidFill>
                    <a:schemeClr val="accent6">
                      <a:lumMod val="75000"/>
                    </a:schemeClr>
                  </a:solidFill>
                  <a:latin typeface="Georgia Pro Black" pitchFamily="18" charset="0"/>
                  <a:ea typeface="+mn-ea"/>
                  <a:cs typeface="+mn-cs"/>
                </a:rPr>
                <a:t>‘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83" b="69"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 rot="16200000">
            <a:off x="9147969" y="5706269"/>
            <a:ext cx="306388" cy="1079500"/>
          </a:xfrm>
          <a:prstGeom prst="roundRect">
            <a:avLst/>
          </a:prstGeom>
          <a:solidFill>
            <a:srgbClr val="006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532" name="Text Box 13"/>
          <p:cNvSpPr txBox="1">
            <a:spLocks noChangeArrowheads="1"/>
          </p:cNvSpPr>
          <p:nvPr/>
        </p:nvSpPr>
        <p:spPr bwMode="auto">
          <a:xfrm>
            <a:off x="8761413" y="612457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133B00F3-CA5B-DE45-8950-18218F3DA6A8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14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300788" y="2133600"/>
            <a:ext cx="2808287" cy="2506663"/>
            <a:chOff x="6300192" y="2132856"/>
            <a:chExt cx="2808312" cy="2507506"/>
          </a:xfrm>
        </p:grpSpPr>
        <p:sp>
          <p:nvSpPr>
            <p:cNvPr id="7" name="TextBox 6"/>
            <p:cNvSpPr txBox="1"/>
            <p:nvPr/>
          </p:nvSpPr>
          <p:spPr>
            <a:xfrm>
              <a:off x="7056276" y="3717032"/>
              <a:ext cx="2052228" cy="923330"/>
            </a:xfrm>
            <a:prstGeom prst="rect">
              <a:avLst/>
            </a:prstGeom>
            <a:solidFill>
              <a:srgbClr val="CDDC96">
                <a:alpha val="75000"/>
              </a:srgbClr>
            </a:solidFill>
            <a:effectLst>
              <a:softEdge rad="31750"/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  <a:ea typeface="+mn-ea"/>
                  <a:cs typeface="+mn-cs"/>
                </a:rPr>
                <a:t>  Joe Conlon, </a:t>
              </a:r>
              <a:r>
                <a:rPr lang="en-GB" dirty="0" err="1">
                  <a:latin typeface="Century Gothic" pitchFamily="34" charset="0"/>
                  <a:ea typeface="+mn-ea"/>
                  <a:cs typeface="+mn-cs"/>
                </a:rPr>
                <a:t>chercheur</a:t>
              </a:r>
              <a:r>
                <a:rPr lang="en-GB" dirty="0">
                  <a:latin typeface="Century Gothic" pitchFamily="34" charset="0"/>
                  <a:ea typeface="+mn-ea"/>
                  <a:cs typeface="+mn-cs"/>
                </a:rPr>
                <a:t>     </a:t>
              </a:r>
              <a:r>
                <a:rPr lang="en-GB" dirty="0" err="1">
                  <a:latin typeface="Century Gothic" pitchFamily="34" charset="0"/>
                  <a:ea typeface="+mn-ea"/>
                  <a:cs typeface="+mn-cs"/>
                </a:rPr>
                <a:t>insectologue</a:t>
              </a:r>
              <a:endParaRPr lang="en-GB" dirty="0">
                <a:latin typeface="Century Gothic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13" descr="Joe Conl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2132856"/>
              <a:ext cx="1512168" cy="1512168"/>
            </a:xfrm>
            <a:prstGeom prst="rect">
              <a:avLst/>
            </a:prstGeom>
            <a:noFill/>
            <a:ln>
              <a:noFill/>
            </a:ln>
            <a:effectLst>
              <a:outerShdw blurRad="63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30175" y="3833813"/>
            <a:ext cx="7042150" cy="3225800"/>
            <a:chOff x="258645" y="3429000"/>
            <a:chExt cx="5177451" cy="3225918"/>
          </a:xfrm>
        </p:grpSpPr>
        <p:sp>
          <p:nvSpPr>
            <p:cNvPr id="19" name="Rectangle 18"/>
            <p:cNvSpPr/>
            <p:nvPr/>
          </p:nvSpPr>
          <p:spPr>
            <a:xfrm>
              <a:off x="539552" y="3717032"/>
              <a:ext cx="4896544" cy="2677656"/>
            </a:xfrm>
            <a:prstGeom prst="rect">
              <a:avLst/>
            </a:prstGeom>
            <a:solidFill>
              <a:srgbClr val="CDDC96">
                <a:alpha val="69000"/>
              </a:srgbClr>
            </a:solidFill>
            <a:effectLst>
              <a:softEdge rad="63500"/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Si nous </a:t>
              </a: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éradiquons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 les </a:t>
              </a: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moustiques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demain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, les </a:t>
              </a: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écosystèmes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où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ils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sont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actifs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vont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être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déséquilibrés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, </a:t>
              </a: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puis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vont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évoluer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. </a:t>
              </a: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Quelque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 chose de </a:t>
              </a: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mieux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ou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 de </a:t>
              </a: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pire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peut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prendre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leur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 place.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8645" y="3429000"/>
              <a:ext cx="576569" cy="12001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200" dirty="0">
                  <a:solidFill>
                    <a:schemeClr val="accent6">
                      <a:lumMod val="75000"/>
                    </a:schemeClr>
                  </a:solidFill>
                  <a:latin typeface="Georgia Pro Black" pitchFamily="18" charset="0"/>
                  <a:ea typeface="+mn-ea"/>
                  <a:cs typeface="+mn-cs"/>
                </a:rPr>
                <a:t>‘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0800000">
              <a:off x="1272894" y="5454724"/>
              <a:ext cx="575402" cy="12001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200" dirty="0">
                  <a:solidFill>
                    <a:schemeClr val="accent6">
                      <a:lumMod val="75000"/>
                    </a:schemeClr>
                  </a:solidFill>
                  <a:latin typeface="Georgia Pro Black" pitchFamily="18" charset="0"/>
                  <a:ea typeface="+mn-ea"/>
                  <a:cs typeface="+mn-cs"/>
                </a:rPr>
                <a:t>‘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female scienti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988"/>
            <a:ext cx="7885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 rot="16200000">
            <a:off x="9147969" y="5706269"/>
            <a:ext cx="306388" cy="1079500"/>
          </a:xfrm>
          <a:prstGeom prst="roundRect">
            <a:avLst/>
          </a:prstGeom>
          <a:solidFill>
            <a:srgbClr val="006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556" name="Text Box 13"/>
          <p:cNvSpPr txBox="1">
            <a:spLocks noChangeArrowheads="1"/>
          </p:cNvSpPr>
          <p:nvPr/>
        </p:nvSpPr>
        <p:spPr bwMode="auto">
          <a:xfrm>
            <a:off x="8761413" y="612457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4C6F62F4-57B4-F44D-A491-E7F61B482B2C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15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84213" y="2852738"/>
            <a:ext cx="5040312" cy="1701800"/>
            <a:chOff x="683568" y="3068960"/>
            <a:chExt cx="5040560" cy="1701587"/>
          </a:xfrm>
        </p:grpSpPr>
        <p:sp>
          <p:nvSpPr>
            <p:cNvPr id="6" name="TextBox 5"/>
            <p:cNvSpPr txBox="1"/>
            <p:nvPr/>
          </p:nvSpPr>
          <p:spPr>
            <a:xfrm>
              <a:off x="2412440" y="3416578"/>
              <a:ext cx="3311688" cy="646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  <a:ea typeface="+mn-ea"/>
                  <a:cs typeface="+mn-cs"/>
                </a:rPr>
                <a:t>Dr Jo Lines, </a:t>
              </a:r>
              <a:r>
                <a:rPr lang="en-GB" dirty="0" err="1">
                  <a:latin typeface="Century Gothic" pitchFamily="34" charset="0"/>
                  <a:ea typeface="+mn-ea"/>
                  <a:cs typeface="+mn-cs"/>
                </a:rPr>
                <a:t>scientifique</a:t>
              </a:r>
              <a:r>
                <a:rPr lang="en-GB" dirty="0"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dirty="0" err="1">
                  <a:latin typeface="Century Gothic" pitchFamily="34" charset="0"/>
                  <a:ea typeface="+mn-ea"/>
                  <a:cs typeface="+mn-cs"/>
                </a:rPr>
                <a:t>spécialiste</a:t>
              </a:r>
              <a:r>
                <a:rPr lang="en-GB" dirty="0">
                  <a:latin typeface="Century Gothic" pitchFamily="34" charset="0"/>
                  <a:ea typeface="+mn-ea"/>
                  <a:cs typeface="+mn-cs"/>
                </a:rPr>
                <a:t> du </a:t>
              </a:r>
              <a:r>
                <a:rPr lang="en-GB" dirty="0" err="1">
                  <a:latin typeface="Century Gothic" pitchFamily="34" charset="0"/>
                  <a:ea typeface="+mn-ea"/>
                  <a:cs typeface="+mn-cs"/>
                </a:rPr>
                <a:t>paludisme</a:t>
              </a:r>
              <a:endParaRPr lang="en-GB" dirty="0">
                <a:latin typeface="Century Gothic" pitchFamily="34" charset="0"/>
                <a:ea typeface="+mn-ea"/>
                <a:cs typeface="+mn-cs"/>
              </a:endParaRPr>
            </a:p>
          </p:txBody>
        </p:sp>
        <p:pic>
          <p:nvPicPr>
            <p:cNvPr id="11" name="Picture 10" descr="Jo Line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068960"/>
              <a:ext cx="1701587" cy="1701587"/>
            </a:xfrm>
            <a:prstGeom prst="rect">
              <a:avLst/>
            </a:prstGeom>
            <a:noFill/>
            <a:ln>
              <a:noFill/>
            </a:ln>
            <a:effectLst>
              <a:outerShdw blurRad="63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8" name="Picture 12" descr="mossi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0"/>
          <a:stretch>
            <a:fillRect/>
          </a:stretch>
        </p:blipFill>
        <p:spPr bwMode="auto">
          <a:xfrm>
            <a:off x="39688" y="4724400"/>
            <a:ext cx="323691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39750" y="692150"/>
            <a:ext cx="5651500" cy="2425700"/>
            <a:chOff x="539552" y="692696"/>
            <a:chExt cx="5652120" cy="2424465"/>
          </a:xfrm>
        </p:grpSpPr>
        <p:sp>
          <p:nvSpPr>
            <p:cNvPr id="23560" name="Rectangle 13"/>
            <p:cNvSpPr>
              <a:spLocks noChangeArrowheads="1"/>
            </p:cNvSpPr>
            <p:nvPr/>
          </p:nvSpPr>
          <p:spPr bwMode="auto">
            <a:xfrm>
              <a:off x="899592" y="980728"/>
              <a:ext cx="5292080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GB" altLang="x-none" sz="2700">
                  <a:latin typeface="Century Gothic" charset="0"/>
                </a:rPr>
                <a:t>Il existe des options menant à l’extinction de cette espèce. Ce ne serait pas évident, mais il ne faut pas les oublier.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9552" y="692696"/>
              <a:ext cx="576326" cy="11995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200" dirty="0">
                  <a:solidFill>
                    <a:schemeClr val="accent6">
                      <a:lumMod val="75000"/>
                    </a:schemeClr>
                  </a:solidFill>
                  <a:latin typeface="Georgia Pro Black" pitchFamily="18" charset="0"/>
                  <a:ea typeface="+mn-ea"/>
                  <a:cs typeface="+mn-cs"/>
                </a:rPr>
                <a:t>‘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0800000">
              <a:off x="4681794" y="1917622"/>
              <a:ext cx="576325" cy="11995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200" dirty="0">
                  <a:solidFill>
                    <a:schemeClr val="accent6">
                      <a:lumMod val="75000"/>
                    </a:schemeClr>
                  </a:solidFill>
                  <a:latin typeface="Georgia Pro Black" pitchFamily="18" charset="0"/>
                  <a:ea typeface="+mn-ea"/>
                  <a:cs typeface="+mn-cs"/>
                </a:rPr>
                <a:t>‘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6"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 rot="16200000">
            <a:off x="9147969" y="5706269"/>
            <a:ext cx="306388" cy="1079500"/>
          </a:xfrm>
          <a:prstGeom prst="roundRect">
            <a:avLst/>
          </a:prstGeom>
          <a:solidFill>
            <a:srgbClr val="006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580" name="Text Box 13"/>
          <p:cNvSpPr txBox="1">
            <a:spLocks noChangeArrowheads="1"/>
          </p:cNvSpPr>
          <p:nvPr/>
        </p:nvSpPr>
        <p:spPr bwMode="auto">
          <a:xfrm>
            <a:off x="8761413" y="612457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6AB52DA1-EEB6-114A-9F61-E5E78FA18386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16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52425" y="1989138"/>
            <a:ext cx="2520950" cy="2952750"/>
            <a:chOff x="352579" y="1989556"/>
            <a:chExt cx="2520280" cy="2951612"/>
          </a:xfrm>
        </p:grpSpPr>
        <p:sp>
          <p:nvSpPr>
            <p:cNvPr id="6" name="TextBox 5"/>
            <p:cNvSpPr txBox="1"/>
            <p:nvPr/>
          </p:nvSpPr>
          <p:spPr>
            <a:xfrm>
              <a:off x="352579" y="1989556"/>
              <a:ext cx="2520280" cy="120032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>
              <a:softEdge rad="63500"/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  <a:ea typeface="+mn-ea"/>
                  <a:cs typeface="+mn-cs"/>
                </a:rPr>
                <a:t>Deborah-Rose </a:t>
              </a:r>
              <a:br>
                <a:rPr lang="en-GB" b="1" dirty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  <a:ea typeface="+mn-ea"/>
                  <a:cs typeface="+mn-cs"/>
                </a:rPr>
              </a:br>
              <a:r>
                <a:rPr lang="en-GB" b="1" dirty="0" err="1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  <a:ea typeface="+mn-ea"/>
                  <a:cs typeface="+mn-cs"/>
                </a:rPr>
                <a:t>HoneyBee</a:t>
              </a:r>
              <a:r>
                <a:rPr lang="en-GB" b="1" dirty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  <a:ea typeface="+mn-ea"/>
                  <a:cs typeface="+mn-cs"/>
                </a:rPr>
                <a:t> McNeill </a:t>
              </a:r>
              <a:br>
                <a:rPr lang="en-GB" b="1" dirty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  <a:ea typeface="+mn-ea"/>
                  <a:cs typeface="+mn-cs"/>
                </a:rPr>
              </a:br>
              <a:r>
                <a:rPr lang="en-GB" dirty="0" err="1">
                  <a:solidFill>
                    <a:sysClr val="windowText" lastClr="000000"/>
                  </a:solidFill>
                  <a:latin typeface="Century Gothic" pitchFamily="34" charset="0"/>
                  <a:ea typeface="+mn-ea"/>
                  <a:cs typeface="+mn-cs"/>
                </a:rPr>
                <a:t>commentaire</a:t>
              </a:r>
              <a:r>
                <a:rPr lang="en-GB" dirty="0">
                  <a:solidFill>
                    <a:sysClr val="windowText" lastClr="000000"/>
                  </a:solidFill>
                  <a:latin typeface="Century Gothic" pitchFamily="34" charset="0"/>
                  <a:ea typeface="+mn-ea"/>
                  <a:cs typeface="+mn-cs"/>
                </a:rPr>
                <a:t> sur Facebook</a:t>
              </a:r>
            </a:p>
          </p:txBody>
        </p:sp>
        <p:pic>
          <p:nvPicPr>
            <p:cNvPr id="12" name="Picture 11" descr="Deborah Ros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3239581"/>
              <a:ext cx="1714286" cy="1701587"/>
            </a:xfrm>
            <a:prstGeom prst="rect">
              <a:avLst/>
            </a:prstGeom>
            <a:noFill/>
            <a:ln>
              <a:noFill/>
            </a:ln>
            <a:effectLst>
              <a:outerShdw blurRad="63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-180975" y="-315913"/>
            <a:ext cx="9505950" cy="2662238"/>
            <a:chOff x="-180528" y="-315416"/>
            <a:chExt cx="9505056" cy="2661616"/>
          </a:xfrm>
        </p:grpSpPr>
        <p:sp>
          <p:nvSpPr>
            <p:cNvPr id="11" name="Rectangle 10"/>
            <p:cNvSpPr/>
            <p:nvPr/>
          </p:nvSpPr>
          <p:spPr>
            <a:xfrm>
              <a:off x="-180528" y="-315416"/>
              <a:ext cx="9505056" cy="2323713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effectLst>
              <a:softEdge rad="63500"/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600"/>
                </a:spcAft>
                <a:defRPr/>
              </a:pPr>
              <a:endParaRPr lang="en-GB" sz="2800" dirty="0">
                <a:latin typeface="Century Gothic" pitchFamily="34" charset="0"/>
                <a:ea typeface="+mn-ea"/>
                <a:cs typeface="+mn-cs"/>
              </a:endParaRPr>
            </a:p>
            <a:p>
              <a:pPr marL="1619250" fontAlgn="auto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C’est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complètement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fou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 !! </a:t>
              </a: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Cette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 question </a:t>
              </a: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doit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 faire </a:t>
              </a: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l’objet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 d’un </a:t>
              </a: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débat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 public ! </a:t>
              </a: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Personne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n’a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 le droit de faire </a:t>
              </a: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cela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 à </a:t>
              </a: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notre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2800" dirty="0" err="1">
                  <a:latin typeface="Century Gothic" pitchFamily="34" charset="0"/>
                  <a:ea typeface="+mn-ea"/>
                  <a:cs typeface="+mn-cs"/>
                </a:rPr>
                <a:t>écosystème</a:t>
              </a:r>
              <a:r>
                <a:rPr lang="en-GB" sz="2800" dirty="0">
                  <a:latin typeface="Century Gothic" pitchFamily="34" charset="0"/>
                  <a:ea typeface="+mn-ea"/>
                  <a:cs typeface="+mn-cs"/>
                </a:rPr>
                <a:t> ! 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43320" y="-99566"/>
              <a:ext cx="576208" cy="11998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200" dirty="0">
                  <a:solidFill>
                    <a:schemeClr val="accent6">
                      <a:lumMod val="75000"/>
                    </a:schemeClr>
                  </a:solidFill>
                  <a:latin typeface="Georgia Pro Black" pitchFamily="18" charset="0"/>
                  <a:ea typeface="+mn-ea"/>
                  <a:cs typeface="+mn-cs"/>
                </a:rPr>
                <a:t>‘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0800000">
              <a:off x="3767214" y="1146330"/>
              <a:ext cx="576208" cy="11998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200" dirty="0">
                  <a:solidFill>
                    <a:schemeClr val="accent6">
                      <a:lumMod val="75000"/>
                    </a:schemeClr>
                  </a:solidFill>
                  <a:latin typeface="Georgia Pro Black" pitchFamily="18" charset="0"/>
                  <a:ea typeface="+mn-ea"/>
                  <a:cs typeface="+mn-cs"/>
                </a:rPr>
                <a:t>‘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411413" y="333375"/>
            <a:ext cx="4897437" cy="1136650"/>
            <a:chOff x="542552" y="5637005"/>
            <a:chExt cx="7548839" cy="1137612"/>
          </a:xfrm>
        </p:grpSpPr>
        <p:sp>
          <p:nvSpPr>
            <p:cNvPr id="18" name="Rounded Rectangle 17"/>
            <p:cNvSpPr/>
            <p:nvPr/>
          </p:nvSpPr>
          <p:spPr>
            <a:xfrm>
              <a:off x="542552" y="5694497"/>
              <a:ext cx="7548839" cy="1080120"/>
            </a:xfrm>
            <a:prstGeom prst="roundRect">
              <a:avLst/>
            </a:prstGeom>
            <a:solidFill>
              <a:srgbClr val="00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5624" name="TextBox 18"/>
            <p:cNvSpPr txBox="1">
              <a:spLocks noChangeArrowheads="1"/>
            </p:cNvSpPr>
            <p:nvPr/>
          </p:nvSpPr>
          <p:spPr bwMode="auto">
            <a:xfrm>
              <a:off x="653564" y="5637005"/>
              <a:ext cx="7437827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3200">
                  <a:solidFill>
                    <a:schemeClr val="bg1"/>
                  </a:solidFill>
                  <a:latin typeface="Century Gothic" charset="0"/>
                </a:rPr>
                <a:t>Faut-il exterminer les moustiques ?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06450" y="1635125"/>
            <a:ext cx="7416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800">
                <a:latin typeface="Century Gothic" charset="0"/>
              </a:rPr>
              <a:t>Vous allez prendre une décision.</a:t>
            </a:r>
          </a:p>
          <a:p>
            <a:pPr algn="ctr">
              <a:spcBef>
                <a:spcPts val="1200"/>
              </a:spcBef>
            </a:pPr>
            <a:r>
              <a:rPr lang="en-GB" altLang="x-none" sz="2800">
                <a:latin typeface="Century Gothic" charset="0"/>
              </a:rPr>
              <a:t>Tout d’abord, trouvez quelles questions pourront vous guider. </a:t>
            </a:r>
          </a:p>
          <a:p>
            <a:pPr algn="ctr">
              <a:spcBef>
                <a:spcPts val="1200"/>
              </a:spcBef>
            </a:pPr>
            <a:r>
              <a:rPr lang="en-GB" altLang="x-none" sz="2800">
                <a:latin typeface="Century Gothic" charset="0"/>
              </a:rPr>
              <a:t>Utilisez le tableau </a:t>
            </a:r>
            <a:r>
              <a:rPr lang="en-GB" altLang="x-none" sz="2800" b="1">
                <a:latin typeface="Century Gothic" charset="0"/>
              </a:rPr>
              <a:t>SVCA</a:t>
            </a:r>
            <a:r>
              <a:rPr lang="en-GB" altLang="x-none" sz="2800">
                <a:latin typeface="Century Gothic" charset="0"/>
              </a:rPr>
              <a:t>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051050" y="5384800"/>
            <a:ext cx="54006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en-GB" altLang="x-none" sz="2000">
                <a:latin typeface="Century Gothic" charset="0"/>
              </a:rPr>
              <a:t>Discutez avec un/e partenaire des questions qui vous aideront à prendre une décision</a:t>
            </a:r>
            <a:endParaRPr lang="en-GB" altLang="x-none" sz="2800">
              <a:latin typeface="Century Gothic" charset="0"/>
            </a:endParaRPr>
          </a:p>
        </p:txBody>
      </p:sp>
      <p:pic>
        <p:nvPicPr>
          <p:cNvPr id="25605" name="Picture 15" descr="mossi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47700"/>
            <a:ext cx="23320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9"/>
          <p:cNvGrpSpPr>
            <a:grpSpLocks/>
          </p:cNvGrpSpPr>
          <p:nvPr/>
        </p:nvGrpSpPr>
        <p:grpSpPr bwMode="auto">
          <a:xfrm>
            <a:off x="7596188" y="0"/>
            <a:ext cx="1512887" cy="641350"/>
            <a:chOff x="7596336" y="0"/>
            <a:chExt cx="1512962" cy="641606"/>
          </a:xfrm>
        </p:grpSpPr>
        <p:sp>
          <p:nvSpPr>
            <p:cNvPr id="25619" name="TextBox 19"/>
            <p:cNvSpPr txBox="1">
              <a:spLocks noChangeArrowheads="1"/>
            </p:cNvSpPr>
            <p:nvPr/>
          </p:nvSpPr>
          <p:spPr bwMode="auto">
            <a:xfrm>
              <a:off x="7596336" y="0"/>
              <a:ext cx="10089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/>
              <a:r>
                <a:rPr lang="en-GB" altLang="x-none" sz="1600">
                  <a:latin typeface="Century Gothic" charset="0"/>
                </a:rPr>
                <a:t>Fiche 1</a:t>
              </a:r>
            </a:p>
          </p:txBody>
        </p:sp>
        <p:pic>
          <p:nvPicPr>
            <p:cNvPr id="25620" name="Picture 22" descr="Student sheet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815" y="44624"/>
              <a:ext cx="510483" cy="59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827088" y="3716338"/>
            <a:ext cx="7561262" cy="2665412"/>
            <a:chOff x="827584" y="3717032"/>
            <a:chExt cx="7560840" cy="2664296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27584" y="3717032"/>
              <a:ext cx="7560840" cy="2664296"/>
            </a:xfrm>
            <a:prstGeom prst="rect">
              <a:avLst/>
            </a:prstGeom>
            <a:noFill/>
            <a:ln w="19050">
              <a:solidFill>
                <a:srgbClr val="B33D96"/>
              </a:solidFill>
              <a:miter lim="800000"/>
              <a:headEnd/>
              <a:tailEnd/>
            </a:ln>
            <a:effectLst>
              <a:outerShdw blurRad="63500" dist="38100" dir="10800000" algn="r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  <p:grpSp>
          <p:nvGrpSpPr>
            <p:cNvPr id="25614" name="Group 31"/>
            <p:cNvGrpSpPr>
              <a:grpSpLocks/>
            </p:cNvGrpSpPr>
            <p:nvPr/>
          </p:nvGrpSpPr>
          <p:grpSpPr bwMode="auto">
            <a:xfrm>
              <a:off x="827584" y="3933057"/>
              <a:ext cx="7186709" cy="595227"/>
              <a:chOff x="827584" y="3933057"/>
              <a:chExt cx="7186709" cy="595227"/>
            </a:xfrm>
          </p:grpSpPr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827584" y="4005064"/>
                <a:ext cx="720080" cy="432048"/>
              </a:xfrm>
              <a:prstGeom prst="rect">
                <a:avLst/>
              </a:prstGeom>
              <a:solidFill>
                <a:srgbClr val="B33D96"/>
              </a:solidFill>
              <a:ln w="6350">
                <a:solidFill>
                  <a:srgbClr val="B33D96"/>
                </a:solidFill>
                <a:miter lim="800000"/>
                <a:headEnd/>
                <a:tailEnd/>
              </a:ln>
              <a:effectLst>
                <a:outerShdw blurRad="63500" dist="38100" dir="10800000" algn="r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endParaRPr lang="en-GB" altLang="x-none">
                  <a:solidFill>
                    <a:srgbClr val="FFFFFF"/>
                  </a:solidFill>
                </a:endParaRPr>
              </a:p>
            </p:txBody>
          </p:sp>
          <p:pic>
            <p:nvPicPr>
              <p:cNvPr id="27" name="Picture 26" descr="write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8344" y="4005064"/>
                <a:ext cx="345949" cy="50444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17" name="TextBox 11"/>
              <p:cNvSpPr txBox="1">
                <a:spLocks noChangeArrowheads="1"/>
              </p:cNvSpPr>
              <p:nvPr/>
            </p:nvSpPr>
            <p:spPr bwMode="auto">
              <a:xfrm>
                <a:off x="971600" y="3933057"/>
                <a:ext cx="64807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r>
                  <a:rPr lang="en-GB" altLang="x-none" sz="3200" b="1">
                    <a:solidFill>
                      <a:schemeClr val="bg1"/>
                    </a:solidFill>
                    <a:latin typeface="Century Gothic" charset="0"/>
                  </a:rPr>
                  <a:t>S</a:t>
                </a:r>
                <a:endParaRPr lang="en-GB" altLang="x-none" sz="2400" b="1">
                  <a:solidFill>
                    <a:schemeClr val="bg1"/>
                  </a:solidFill>
                  <a:latin typeface="Century Gothic" charset="0"/>
                </a:endParaRPr>
              </a:p>
            </p:txBody>
          </p:sp>
          <p:sp>
            <p:nvSpPr>
              <p:cNvPr id="25618" name="TextBox 29"/>
              <p:cNvSpPr txBox="1">
                <a:spLocks noChangeArrowheads="1"/>
              </p:cNvSpPr>
              <p:nvPr/>
            </p:nvSpPr>
            <p:spPr bwMode="auto">
              <a:xfrm>
                <a:off x="2051720" y="4005064"/>
                <a:ext cx="54006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r>
                  <a:rPr lang="en-GB" altLang="x-none" sz="2800">
                    <a:latin typeface="Century Gothic" charset="0"/>
                  </a:rPr>
                  <a:t>Ce que je </a:t>
                </a:r>
                <a:r>
                  <a:rPr lang="en-GB" altLang="x-none" sz="2800" b="1">
                    <a:latin typeface="Century Gothic" charset="0"/>
                  </a:rPr>
                  <a:t>S</a:t>
                </a:r>
                <a:r>
                  <a:rPr lang="en-GB" altLang="x-none" sz="2800">
                    <a:latin typeface="Century Gothic" charset="0"/>
                  </a:rPr>
                  <a:t>ais déjà</a:t>
                </a:r>
              </a:p>
            </p:txBody>
          </p:sp>
        </p:grp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827088" y="4716463"/>
            <a:ext cx="7286625" cy="584200"/>
            <a:chOff x="827584" y="4716433"/>
            <a:chExt cx="7286909" cy="584775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27584" y="4797152"/>
              <a:ext cx="720080" cy="432048"/>
            </a:xfrm>
            <a:prstGeom prst="rect">
              <a:avLst/>
            </a:prstGeom>
            <a:solidFill>
              <a:srgbClr val="B33D96"/>
            </a:solidFill>
            <a:ln w="6350">
              <a:solidFill>
                <a:srgbClr val="B33D96"/>
              </a:solidFill>
              <a:miter lim="800000"/>
              <a:headEnd/>
              <a:tailEnd/>
            </a:ln>
            <a:effectLst>
              <a:outerShdw blurRad="63500" dist="38100" dir="10800000" algn="r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  <p:pic>
          <p:nvPicPr>
            <p:cNvPr id="13" name="Picture 12" descr="discuss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4797152"/>
              <a:ext cx="806189" cy="5008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1" name="TextBox 23"/>
            <p:cNvSpPr txBox="1">
              <a:spLocks noChangeArrowheads="1"/>
            </p:cNvSpPr>
            <p:nvPr/>
          </p:nvSpPr>
          <p:spPr bwMode="auto">
            <a:xfrm>
              <a:off x="899592" y="4716433"/>
              <a:ext cx="6480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3200" b="1">
                  <a:solidFill>
                    <a:schemeClr val="bg1"/>
                  </a:solidFill>
                  <a:latin typeface="Century Gothic" charset="0"/>
                </a:rPr>
                <a:t>V</a:t>
              </a:r>
              <a:endParaRPr lang="en-GB" altLang="x-none" sz="2400" b="1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25612" name="TextBox 30"/>
            <p:cNvSpPr txBox="1">
              <a:spLocks noChangeArrowheads="1"/>
            </p:cNvSpPr>
            <p:nvPr/>
          </p:nvSpPr>
          <p:spPr bwMode="auto">
            <a:xfrm>
              <a:off x="2051720" y="4777988"/>
              <a:ext cx="5400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n-GB" altLang="x-none" sz="2800">
                  <a:latin typeface="Century Gothic" charset="0"/>
                </a:rPr>
                <a:t>Ce que je </a:t>
              </a:r>
              <a:r>
                <a:rPr lang="en-GB" altLang="x-none" sz="2800" b="1">
                  <a:latin typeface="Century Gothic" charset="0"/>
                </a:rPr>
                <a:t>V</a:t>
              </a:r>
              <a:r>
                <a:rPr lang="en-GB" altLang="x-none" sz="2800">
                  <a:latin typeface="Century Gothic" charset="0"/>
                </a:rPr>
                <a:t>eux savoir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95288" y="1631950"/>
            <a:ext cx="8353425" cy="4892675"/>
            <a:chOff x="395536" y="1631675"/>
            <a:chExt cx="8352928" cy="4893669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95536" y="1700808"/>
              <a:ext cx="8352928" cy="4824536"/>
            </a:xfrm>
            <a:prstGeom prst="rect">
              <a:avLst/>
            </a:prstGeom>
            <a:noFill/>
            <a:ln w="19050">
              <a:solidFill>
                <a:srgbClr val="B33D96"/>
              </a:solidFill>
              <a:miter lim="800000"/>
              <a:headEnd/>
              <a:tailEnd/>
            </a:ln>
            <a:effectLst>
              <a:outerShdw blurRad="63500" dist="38100" dir="10800000" algn="r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  <p:grpSp>
          <p:nvGrpSpPr>
            <p:cNvPr id="26637" name="Group 20"/>
            <p:cNvGrpSpPr>
              <a:grpSpLocks/>
            </p:cNvGrpSpPr>
            <p:nvPr/>
          </p:nvGrpSpPr>
          <p:grpSpPr bwMode="auto">
            <a:xfrm>
              <a:off x="395536" y="1631675"/>
              <a:ext cx="7975606" cy="830997"/>
              <a:chOff x="395536" y="1631675"/>
              <a:chExt cx="7975606" cy="830997"/>
            </a:xfrm>
          </p:grpSpPr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395536" y="1844824"/>
                <a:ext cx="720080" cy="432048"/>
              </a:xfrm>
              <a:prstGeom prst="rect">
                <a:avLst/>
              </a:prstGeom>
              <a:solidFill>
                <a:srgbClr val="B33D96"/>
              </a:solidFill>
              <a:ln w="6350">
                <a:solidFill>
                  <a:srgbClr val="B33D96"/>
                </a:solidFill>
                <a:miter lim="800000"/>
                <a:headEnd/>
                <a:tailEnd/>
              </a:ln>
              <a:effectLst>
                <a:outerShdw blurRad="63500" dist="38100" dir="10800000" algn="r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endParaRPr lang="en-GB" altLang="x-none">
                  <a:solidFill>
                    <a:srgbClr val="FFFFFF"/>
                  </a:solidFill>
                </a:endParaRPr>
              </a:p>
            </p:txBody>
          </p:sp>
          <p:sp>
            <p:nvSpPr>
              <p:cNvPr id="26639" name="TextBox 21"/>
              <p:cNvSpPr txBox="1">
                <a:spLocks noChangeArrowheads="1"/>
              </p:cNvSpPr>
              <p:nvPr/>
            </p:nvSpPr>
            <p:spPr bwMode="auto">
              <a:xfrm>
                <a:off x="1602390" y="1631675"/>
                <a:ext cx="676875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r>
                  <a:rPr lang="en-GB" altLang="x-none" sz="2800" b="1">
                    <a:latin typeface="Century Gothic" charset="0"/>
                  </a:rPr>
                  <a:t>C</a:t>
                </a:r>
                <a:r>
                  <a:rPr lang="en-GB" altLang="x-none" sz="2800">
                    <a:latin typeface="Century Gothic" charset="0"/>
                  </a:rPr>
                  <a:t>omment trouver l’information     </a:t>
                </a:r>
                <a:r>
                  <a:rPr lang="en-GB" altLang="x-none" sz="2000">
                    <a:latin typeface="Century Gothic" charset="0"/>
                  </a:rPr>
                  <a:t>Quelle(s) source(s) allez-vous utiliser ?</a:t>
                </a:r>
                <a:endParaRPr lang="en-GB" altLang="x-none" sz="2800">
                  <a:latin typeface="Century Gothic" charset="0"/>
                </a:endParaRPr>
              </a:p>
            </p:txBody>
          </p:sp>
          <p:sp>
            <p:nvSpPr>
              <p:cNvPr id="26640" name="TextBox 11"/>
              <p:cNvSpPr txBox="1">
                <a:spLocks noChangeArrowheads="1"/>
              </p:cNvSpPr>
              <p:nvPr/>
            </p:nvSpPr>
            <p:spPr bwMode="auto">
              <a:xfrm>
                <a:off x="467544" y="1772816"/>
                <a:ext cx="576064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r>
                  <a:rPr lang="en-GB" altLang="x-none" sz="3200" b="1">
                    <a:solidFill>
                      <a:schemeClr val="bg1"/>
                    </a:solidFill>
                    <a:latin typeface="Century Gothic" charset="0"/>
                  </a:rPr>
                  <a:t>C</a:t>
                </a:r>
              </a:p>
            </p:txBody>
          </p:sp>
        </p:grpSp>
      </p:grpSp>
      <p:sp>
        <p:nvSpPr>
          <p:cNvPr id="26627" name="Rectangle 16"/>
          <p:cNvSpPr>
            <a:spLocks noChangeArrowheads="1"/>
          </p:cNvSpPr>
          <p:nvPr/>
        </p:nvSpPr>
        <p:spPr bwMode="auto">
          <a:xfrm>
            <a:off x="1957388" y="195263"/>
            <a:ext cx="61372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2600">
                <a:latin typeface="Century Gothic" charset="0"/>
              </a:rPr>
              <a:t>Vous ajouterez plus tard les sources que vous allez utiliser, et ce que vous avez appris de chaque source</a:t>
            </a:r>
          </a:p>
        </p:txBody>
      </p:sp>
      <p:grpSp>
        <p:nvGrpSpPr>
          <p:cNvPr id="26628" name="Group 9"/>
          <p:cNvGrpSpPr>
            <a:grpSpLocks/>
          </p:cNvGrpSpPr>
          <p:nvPr/>
        </p:nvGrpSpPr>
        <p:grpSpPr bwMode="auto">
          <a:xfrm>
            <a:off x="7596188" y="0"/>
            <a:ext cx="1512887" cy="641350"/>
            <a:chOff x="7596336" y="0"/>
            <a:chExt cx="1512962" cy="641606"/>
          </a:xfrm>
        </p:grpSpPr>
        <p:sp>
          <p:nvSpPr>
            <p:cNvPr id="26634" name="TextBox 12"/>
            <p:cNvSpPr txBox="1">
              <a:spLocks noChangeArrowheads="1"/>
            </p:cNvSpPr>
            <p:nvPr/>
          </p:nvSpPr>
          <p:spPr bwMode="auto">
            <a:xfrm>
              <a:off x="7596336" y="0"/>
              <a:ext cx="10089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/>
              <a:r>
                <a:rPr lang="en-GB" altLang="x-none" sz="1600">
                  <a:latin typeface="Century Gothic" charset="0"/>
                </a:rPr>
                <a:t>Fiche 1</a:t>
              </a:r>
            </a:p>
          </p:txBody>
        </p:sp>
        <p:pic>
          <p:nvPicPr>
            <p:cNvPr id="26635" name="Picture 13" descr="Student sheet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815" y="44624"/>
              <a:ext cx="510483" cy="59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395288" y="5868988"/>
            <a:ext cx="4824412" cy="584200"/>
            <a:chOff x="395536" y="5868561"/>
            <a:chExt cx="4824536" cy="584775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95536" y="5949280"/>
              <a:ext cx="720080" cy="432048"/>
            </a:xfrm>
            <a:prstGeom prst="rect">
              <a:avLst/>
            </a:prstGeom>
            <a:solidFill>
              <a:srgbClr val="B33D96"/>
            </a:solidFill>
            <a:ln w="6350">
              <a:solidFill>
                <a:srgbClr val="B33D96"/>
              </a:solidFill>
              <a:miter lim="800000"/>
              <a:headEnd/>
              <a:tailEnd/>
            </a:ln>
            <a:effectLst>
              <a:outerShdw blurRad="63500" dist="38100" dir="10800000" algn="r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  <p:sp>
          <p:nvSpPr>
            <p:cNvPr id="26632" name="TextBox 14"/>
            <p:cNvSpPr txBox="1">
              <a:spLocks noChangeArrowheads="1"/>
            </p:cNvSpPr>
            <p:nvPr/>
          </p:nvSpPr>
          <p:spPr bwMode="auto">
            <a:xfrm>
              <a:off x="467544" y="5868561"/>
              <a:ext cx="57606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3200" b="1">
                  <a:solidFill>
                    <a:schemeClr val="bg1"/>
                  </a:solidFill>
                  <a:latin typeface="Century Gothic" charset="0"/>
                </a:rPr>
                <a:t>A</a:t>
              </a:r>
            </a:p>
          </p:txBody>
        </p:sp>
        <p:sp>
          <p:nvSpPr>
            <p:cNvPr id="26633" name="TextBox 19"/>
            <p:cNvSpPr txBox="1">
              <a:spLocks noChangeArrowheads="1"/>
            </p:cNvSpPr>
            <p:nvPr/>
          </p:nvSpPr>
          <p:spPr bwMode="auto">
            <a:xfrm>
              <a:off x="1619672" y="5877272"/>
              <a:ext cx="3600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2800">
                  <a:latin typeface="Century Gothic" charset="0"/>
                </a:rPr>
                <a:t>Ce que j’ai </a:t>
              </a:r>
              <a:r>
                <a:rPr lang="en-GB" altLang="x-none" sz="2800" b="1">
                  <a:latin typeface="Century Gothic" charset="0"/>
                </a:rPr>
                <a:t>A</a:t>
              </a:r>
              <a:r>
                <a:rPr lang="en-GB" altLang="x-none" sz="2800">
                  <a:latin typeface="Century Gothic" charset="0"/>
                </a:rPr>
                <a:t>ppris</a:t>
              </a: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492375"/>
            <a:ext cx="4537075" cy="3255963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ultcultural gro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825"/>
            <a:ext cx="4937125" cy="292417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1187450" y="512763"/>
            <a:ext cx="69135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3600">
                <a:latin typeface="Century Gothic" charset="0"/>
              </a:rPr>
              <a:t>Vous allez utiliser ce que vous appris pour communiquer votre opinion au </a:t>
            </a:r>
          </a:p>
          <a:p>
            <a:r>
              <a:rPr lang="en-GB" altLang="x-none" sz="3600">
                <a:latin typeface="Century Gothic" charset="0"/>
              </a:rPr>
              <a:t>public.</a:t>
            </a:r>
          </a:p>
        </p:txBody>
      </p:sp>
      <p:grpSp>
        <p:nvGrpSpPr>
          <p:cNvPr id="27652" name="Group 5"/>
          <p:cNvGrpSpPr>
            <a:grpSpLocks/>
          </p:cNvGrpSpPr>
          <p:nvPr/>
        </p:nvGrpSpPr>
        <p:grpSpPr bwMode="auto">
          <a:xfrm>
            <a:off x="4716463" y="1916113"/>
            <a:ext cx="4427537" cy="4941887"/>
            <a:chOff x="6876256" y="3933056"/>
            <a:chExt cx="2213085" cy="2603175"/>
          </a:xfrm>
        </p:grpSpPr>
        <p:pic>
          <p:nvPicPr>
            <p:cNvPr id="7" name="Picture 6" descr="video phon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315"/>
            <a:stretch>
              <a:fillRect/>
            </a:stretch>
          </p:blipFill>
          <p:spPr bwMode="auto">
            <a:xfrm>
              <a:off x="6876256" y="3933056"/>
              <a:ext cx="2213085" cy="260317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654" name="Group 56"/>
            <p:cNvGrpSpPr>
              <a:grpSpLocks/>
            </p:cNvGrpSpPr>
            <p:nvPr/>
          </p:nvGrpSpPr>
          <p:grpSpPr bwMode="auto">
            <a:xfrm>
              <a:off x="7309725" y="4266971"/>
              <a:ext cx="906186" cy="1370004"/>
              <a:chOff x="7309725" y="4266971"/>
              <a:chExt cx="906186" cy="137000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309510" y="4266710"/>
                <a:ext cx="906183" cy="1370577"/>
              </a:xfrm>
              <a:prstGeom prst="rect">
                <a:avLst/>
              </a:prstGeom>
              <a:solidFill>
                <a:srgbClr val="84C6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7583268" y="4700712"/>
                <a:ext cx="372947" cy="372957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 rot="5400000">
                <a:off x="7689245" y="4800302"/>
                <a:ext cx="215747" cy="17377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43613" y="6161088"/>
            <a:ext cx="2706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b="1">
                <a:solidFill>
                  <a:srgbClr val="389E2A"/>
                </a:solidFill>
                <a:latin typeface="Century Gothic" charset="0"/>
              </a:rPr>
              <a:t>Démarche scientifique</a:t>
            </a:r>
            <a:endParaRPr lang="en-GB" altLang="x-none">
              <a:solidFill>
                <a:srgbClr val="389E2A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79838" y="6169025"/>
            <a:ext cx="1531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b="1">
                <a:solidFill>
                  <a:srgbClr val="008EC0"/>
                </a:solidFill>
                <a:latin typeface="Century Gothic" charset="0"/>
              </a:rPr>
              <a:t>Notions clés</a:t>
            </a:r>
            <a:endParaRPr lang="en-GB" altLang="x-none">
              <a:solidFill>
                <a:srgbClr val="008EC0"/>
              </a:solidFill>
            </a:endParaRPr>
          </a:p>
        </p:txBody>
      </p:sp>
      <p:pic>
        <p:nvPicPr>
          <p:cNvPr id="12" name="Picture 11" descr="citiz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6092825"/>
            <a:ext cx="555625" cy="509588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knowled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105525"/>
            <a:ext cx="647700" cy="496888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116013" y="982663"/>
            <a:ext cx="561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ts val="1800"/>
              </a:spcBef>
            </a:pPr>
            <a:r>
              <a:rPr lang="en-GB" altLang="x-none" sz="3200" b="1">
                <a:latin typeface="Century Gothic" charset="0"/>
              </a:rPr>
              <a:t>Dans ce projet, vous allez 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4213" y="4149725"/>
            <a:ext cx="78486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775" indent="-358775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70000"/>
              <a:buFont typeface="Wingdings 2" pitchFamily="18" charset="2"/>
              <a:buChar char=""/>
              <a:defRPr/>
            </a:pPr>
            <a:r>
              <a:rPr lang="en-GB" sz="3000" dirty="0">
                <a:latin typeface="Century Gothic" pitchFamily="34" charset="0"/>
                <a:ea typeface="+mn-ea"/>
                <a:cs typeface="+mn-cs"/>
              </a:rPr>
              <a:t>Utiliser des </a:t>
            </a:r>
            <a:r>
              <a:rPr lang="en-GB" sz="3000" dirty="0" err="1">
                <a:latin typeface="Century Gothic" pitchFamily="34" charset="0"/>
                <a:ea typeface="+mn-ea"/>
                <a:cs typeface="+mn-cs"/>
              </a:rPr>
              <a:t>compétences</a:t>
            </a:r>
            <a:r>
              <a:rPr lang="en-GB" sz="3000" dirty="0">
                <a:latin typeface="Century Gothic" pitchFamily="34" charset="0"/>
                <a:ea typeface="+mn-ea"/>
                <a:cs typeface="+mn-cs"/>
              </a:rPr>
              <a:t> pour :</a:t>
            </a:r>
          </a:p>
          <a:p>
            <a:pPr marL="358775" indent="3175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70000"/>
              <a:defRPr/>
            </a:pPr>
            <a:r>
              <a:rPr lang="en-GB" sz="3000" b="1" dirty="0" err="1">
                <a:solidFill>
                  <a:srgbClr val="009900"/>
                </a:solidFill>
                <a:latin typeface="Century Gothic" pitchFamily="34" charset="0"/>
                <a:ea typeface="+mn-ea"/>
                <a:cs typeface="+mn-cs"/>
              </a:rPr>
              <a:t>interroger</a:t>
            </a:r>
            <a:r>
              <a:rPr lang="en-GB" sz="3000" b="1" dirty="0">
                <a:solidFill>
                  <a:srgbClr val="009900"/>
                </a:solidFill>
                <a:latin typeface="Century Gothic" pitchFamily="34" charset="0"/>
                <a:ea typeface="+mn-ea"/>
                <a:cs typeface="+mn-cs"/>
              </a:rPr>
              <a:t> les sources, </a:t>
            </a:r>
            <a:r>
              <a:rPr lang="en-GB" sz="3000" b="1" dirty="0" err="1">
                <a:solidFill>
                  <a:srgbClr val="009900"/>
                </a:solidFill>
                <a:latin typeface="Century Gothic" pitchFamily="34" charset="0"/>
                <a:ea typeface="+mn-ea"/>
                <a:cs typeface="+mn-cs"/>
              </a:rPr>
              <a:t>réflechir à l’éthique</a:t>
            </a:r>
            <a:r>
              <a:rPr lang="en-GB" sz="3000" b="1" dirty="0">
                <a:solidFill>
                  <a:srgbClr val="009900"/>
                </a:solidFill>
                <a:latin typeface="Century Gothic" pitchFamily="34" charset="0"/>
                <a:ea typeface="+mn-ea"/>
                <a:cs typeface="+mn-cs"/>
              </a:rPr>
              <a:t>, </a:t>
            </a:r>
            <a:r>
              <a:rPr lang="en-GB" sz="3000" b="1" dirty="0" err="1">
                <a:solidFill>
                  <a:srgbClr val="009900"/>
                </a:solidFill>
                <a:latin typeface="Century Gothic" pitchFamily="34" charset="0"/>
                <a:ea typeface="+mn-ea"/>
                <a:cs typeface="+mn-cs"/>
              </a:rPr>
              <a:t>estimer</a:t>
            </a:r>
            <a:r>
              <a:rPr lang="en-GB" sz="3000" b="1" dirty="0">
                <a:solidFill>
                  <a:srgbClr val="009900"/>
                </a:solidFill>
                <a:latin typeface="Century Gothic" pitchFamily="34" charset="0"/>
                <a:ea typeface="+mn-ea"/>
                <a:cs typeface="+mn-cs"/>
              </a:rPr>
              <a:t> les </a:t>
            </a:r>
            <a:r>
              <a:rPr lang="en-GB" sz="3000" b="1" dirty="0" err="1">
                <a:solidFill>
                  <a:srgbClr val="009900"/>
                </a:solidFill>
                <a:latin typeface="Century Gothic" pitchFamily="34" charset="0"/>
                <a:ea typeface="+mn-ea"/>
                <a:cs typeface="+mn-cs"/>
              </a:rPr>
              <a:t>risques</a:t>
            </a:r>
            <a:r>
              <a:rPr lang="en-GB" sz="3000" b="1" dirty="0">
                <a:solidFill>
                  <a:srgbClr val="009900"/>
                </a:solidFill>
                <a:latin typeface="Century Gothic" pitchFamily="34" charset="0"/>
                <a:ea typeface="+mn-ea"/>
                <a:cs typeface="+mn-cs"/>
              </a:rPr>
              <a:t>, justifier son opinion</a:t>
            </a:r>
            <a:r>
              <a:rPr lang="en-GB" sz="3000" dirty="0">
                <a:latin typeface="Century Gothic" pitchFamily="34" charset="0"/>
                <a:ea typeface="+mn-ea"/>
                <a:cs typeface="+mn-cs"/>
              </a:rPr>
              <a:t> et </a:t>
            </a:r>
            <a:r>
              <a:rPr lang="en-GB" sz="3000" b="1" dirty="0" err="1">
                <a:solidFill>
                  <a:srgbClr val="009900"/>
                </a:solidFill>
                <a:latin typeface="Century Gothic" pitchFamily="34" charset="0"/>
                <a:ea typeface="+mn-ea"/>
                <a:cs typeface="+mn-cs"/>
              </a:rPr>
              <a:t>communiquer</a:t>
            </a:r>
            <a:r>
              <a:rPr lang="en-GB" sz="3000" b="1" dirty="0">
                <a:solidFill>
                  <a:srgbClr val="009900"/>
                </a:solidFill>
                <a:latin typeface="Century Gothic" pitchFamily="34" charset="0"/>
                <a:ea typeface="+mn-ea"/>
                <a:cs typeface="+mn-cs"/>
              </a:rPr>
              <a:t> des </a:t>
            </a:r>
            <a:r>
              <a:rPr lang="en-GB" sz="3000" b="1" dirty="0" err="1">
                <a:solidFill>
                  <a:srgbClr val="009900"/>
                </a:solidFill>
                <a:latin typeface="Century Gothic" pitchFamily="34" charset="0"/>
                <a:ea typeface="+mn-ea"/>
                <a:cs typeface="+mn-cs"/>
              </a:rPr>
              <a:t>idées</a:t>
            </a:r>
            <a:endParaRPr lang="en-GB" sz="3000" b="1" dirty="0">
              <a:solidFill>
                <a:srgbClr val="009900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84213" y="1752600"/>
            <a:ext cx="800258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buClr>
                <a:srgbClr val="00A1DA"/>
              </a:buClr>
              <a:buSzPct val="70000"/>
            </a:pPr>
            <a:r>
              <a:rPr lang="en-GB" altLang="x-none" sz="3000" b="1">
                <a:solidFill>
                  <a:srgbClr val="00B0F0"/>
                </a:solidFill>
                <a:latin typeface="Century Gothic" charset="0"/>
              </a:rPr>
              <a:t>Interdépendance</a:t>
            </a:r>
          </a:p>
          <a:p>
            <a:pPr>
              <a:buClr>
                <a:srgbClr val="00A1DA"/>
              </a:buClr>
              <a:buSzPct val="70000"/>
              <a:buFont typeface="Wingdings 2" charset="2"/>
              <a:buChar char=""/>
            </a:pPr>
            <a:r>
              <a:rPr lang="en-GB" altLang="x-none" sz="3000">
                <a:latin typeface="Century Gothic" charset="0"/>
              </a:rPr>
              <a:t>Décrire les changements subis par la population d’une espèce en fonction de la progression de ses prédateurs </a:t>
            </a:r>
            <a:br>
              <a:rPr lang="en-GB" altLang="x-none" sz="3000">
                <a:latin typeface="Century Gothic" charset="0"/>
              </a:rPr>
            </a:br>
            <a:r>
              <a:rPr lang="en-GB" altLang="x-none" sz="3000">
                <a:latin typeface="Century Gothic" charset="0"/>
              </a:rPr>
              <a:t>et de ses proies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1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196975"/>
            <a:ext cx="9142413" cy="1152525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675" name="TextBox 8"/>
          <p:cNvSpPr txBox="1">
            <a:spLocks noChangeArrowheads="1"/>
          </p:cNvSpPr>
          <p:nvPr/>
        </p:nvSpPr>
        <p:spPr bwMode="auto">
          <a:xfrm>
            <a:off x="900113" y="1260475"/>
            <a:ext cx="74882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6000">
                <a:solidFill>
                  <a:schemeClr val="bg1"/>
                </a:solidFill>
                <a:latin typeface="Century Gothic" charset="0"/>
              </a:rPr>
              <a:t>Exterminer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411413" y="476250"/>
            <a:ext cx="4464050" cy="6477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Fiches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apprenants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cs typeface="Lato Regular"/>
            </a:endParaRPr>
          </a:p>
        </p:txBody>
      </p:sp>
      <p:pic>
        <p:nvPicPr>
          <p:cNvPr id="28677" name="Picture 4" descr="engage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204788"/>
            <a:ext cx="1903413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84213" y="2466975"/>
          <a:ext cx="7848600" cy="1399858"/>
        </p:xfrm>
        <a:graphic>
          <a:graphicData uri="http://schemas.openxmlformats.org/drawingml/2006/table">
            <a:tbl>
              <a:tblPr/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2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2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Century Gothic" charset="0"/>
                        </a:rPr>
                        <a:t>Fiche n° </a:t>
                      </a:r>
                      <a:endParaRPr kumimoji="0" lang="en-GB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Century Gothic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6000" marR="126000" marT="72000" marB="50400" horzOverflow="overflow">
                    <a:lnL>
                      <a:noFill/>
                    </a:lnL>
                    <a:lnR w="635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Century Gothic" charset="0"/>
                        </a:rPr>
                        <a:t>Titre</a:t>
                      </a:r>
                      <a:endParaRPr kumimoji="0" lang="en-GB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Century Gothic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6000" marR="126000" marT="72000" marB="50400" horzOverflow="overflow">
                    <a:lnL w="635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Century Gothic" charset="0"/>
                        </a:rPr>
                        <a:t>Notes</a:t>
                      </a:r>
                      <a:endParaRPr kumimoji="0" lang="en-GB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Century Gothic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6000" marR="126000" marT="72000" marB="50400" horzOverflow="overflow">
                    <a:lnL w="635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688">
                <a:tc>
                  <a:txBody>
                    <a:bodyPr/>
                    <a:lstStyle>
                      <a:lvl1pPr marL="36036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360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Fiche 1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SVCA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Agrandir en format A3.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Consommable, une par apprenant.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Action Button: Custom 6">
            <a:hlinkClick r:id="rId4" action="ppaction://hlinksldjump" highlightClick="1"/>
          </p:cNvPr>
          <p:cNvSpPr/>
          <p:nvPr/>
        </p:nvSpPr>
        <p:spPr>
          <a:xfrm>
            <a:off x="6875463" y="0"/>
            <a:ext cx="2268537" cy="1169988"/>
          </a:xfrm>
          <a:prstGeom prst="actionButtonBlank">
            <a:avLst/>
          </a:prstGeom>
          <a:solidFill>
            <a:schemeClr val="bg1">
              <a:lumMod val="85000"/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8689" name="ZoneTexte 5"/>
          <p:cNvSpPr txBox="1">
            <a:spLocks noChangeArrowheads="1"/>
          </p:cNvSpPr>
          <p:nvPr/>
        </p:nvSpPr>
        <p:spPr bwMode="auto">
          <a:xfrm>
            <a:off x="1905000" y="6488113"/>
            <a:ext cx="5562600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fr-FR" altLang="x-none" sz="1600">
                <a:latin typeface="Century Gothic" charset="0"/>
                <a:ea typeface="Century Gothic" charset="0"/>
                <a:cs typeface="Century Gothic" charset="0"/>
              </a:rPr>
              <a:t>Pour plus d’informations, visitez engagingscience.eu/fr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5288" y="908050"/>
            <a:ext cx="8497887" cy="5491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000000">
                <a:alpha val="10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288" y="908050"/>
            <a:ext cx="8497887" cy="649288"/>
          </a:xfrm>
          <a:prstGeom prst="rect">
            <a:avLst/>
          </a:prstGeom>
          <a:solidFill>
            <a:schemeClr val="bg1"/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987675" y="188913"/>
            <a:ext cx="32400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200" dirty="0">
                <a:solidFill>
                  <a:srgbClr val="FF0000"/>
                </a:solidFill>
                <a:latin typeface="Century Gothic" pitchFamily="34" charset="0"/>
                <a:ea typeface="+mj-ea"/>
                <a:cs typeface="+mj-cs"/>
              </a:rPr>
              <a:t>Tableau SVCA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5288" y="1557338"/>
          <a:ext cx="8497887" cy="4985388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Ce que je </a:t>
                      </a:r>
                      <a:r>
                        <a:rPr kumimoji="0" lang="en-GB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V</a:t>
                      </a: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eux</a:t>
                      </a:r>
                      <a:r>
                        <a:rPr kumimoji="0" lang="en-GB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 </a:t>
                      </a: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savoir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C</a:t>
                      </a: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omment trouver l’information</a:t>
                      </a:r>
                      <a:endParaRPr kumimoji="0" lang="en-GB" altLang="x-none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Ce que j’ai </a:t>
                      </a:r>
                      <a:r>
                        <a:rPr kumimoji="0" lang="en-GB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A</a:t>
                      </a: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ppris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4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4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739" name="TextBox 9"/>
          <p:cNvSpPr txBox="1">
            <a:spLocks noChangeArrowheads="1"/>
          </p:cNvSpPr>
          <p:nvPr/>
        </p:nvSpPr>
        <p:spPr bwMode="auto">
          <a:xfrm>
            <a:off x="395288" y="908050"/>
            <a:ext cx="1439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400">
                <a:latin typeface="Century Gothic" charset="0"/>
              </a:rPr>
              <a:t>Ce que je </a:t>
            </a:r>
            <a:r>
              <a:rPr lang="en-GB" altLang="x-none" sz="1400" b="1">
                <a:latin typeface="Century Gothic" charset="0"/>
              </a:rPr>
              <a:t>S</a:t>
            </a:r>
            <a:r>
              <a:rPr lang="en-GB" altLang="x-none" sz="1400">
                <a:latin typeface="Century Gothic" charset="0"/>
              </a:rPr>
              <a:t>ais</a:t>
            </a:r>
          </a:p>
        </p:txBody>
      </p:sp>
      <p:grpSp>
        <p:nvGrpSpPr>
          <p:cNvPr id="29740" name="Group 9"/>
          <p:cNvGrpSpPr>
            <a:grpSpLocks/>
          </p:cNvGrpSpPr>
          <p:nvPr/>
        </p:nvGrpSpPr>
        <p:grpSpPr bwMode="auto">
          <a:xfrm>
            <a:off x="7667625" y="0"/>
            <a:ext cx="1441450" cy="641350"/>
            <a:chOff x="7668344" y="0"/>
            <a:chExt cx="1440954" cy="641606"/>
          </a:xfrm>
        </p:grpSpPr>
        <p:sp>
          <p:nvSpPr>
            <p:cNvPr id="29741" name="TextBox 11"/>
            <p:cNvSpPr txBox="1">
              <a:spLocks noChangeArrowheads="1"/>
            </p:cNvSpPr>
            <p:nvPr/>
          </p:nvSpPr>
          <p:spPr bwMode="auto">
            <a:xfrm>
              <a:off x="7668344" y="0"/>
              <a:ext cx="9368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/>
              <a:r>
                <a:rPr lang="en-GB" altLang="x-none" sz="1600">
                  <a:latin typeface="Century Gothic" charset="0"/>
                </a:rPr>
                <a:t>Fiche 1</a:t>
              </a:r>
            </a:p>
          </p:txBody>
        </p:sp>
        <p:pic>
          <p:nvPicPr>
            <p:cNvPr id="29742" name="Picture 12" descr="Student sheet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815" y="44624"/>
              <a:ext cx="510483" cy="59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541CF-F2B7-8844-9E4C-BE29A13B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résumé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DA6FA6-B801-434F-B5EA-7EB9169BB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vidéo ci-dessous propose une sorte de résumé des différentes idées vues précédemment:</a:t>
            </a:r>
          </a:p>
          <a:p>
            <a:pPr marL="0" indent="0">
              <a:buNone/>
            </a:pPr>
            <a:r>
              <a:rPr lang="fr-CH" dirty="0"/>
              <a:t>Faut-il éliminer les moustiques ?</a:t>
            </a:r>
          </a:p>
          <a:p>
            <a:r>
              <a:rPr lang="fr-FR" u="sng" dirty="0">
                <a:hlinkClick r:id="rId2"/>
              </a:rPr>
              <a:t>https://www.youtube.com/watch?v=MTGfi3KlAvQ</a:t>
            </a:r>
            <a:endParaRPr lang="fr-CH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8848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70"/>
          <a:stretch>
            <a:fillRect/>
          </a:stretch>
        </p:blipFill>
        <p:spPr bwMode="auto">
          <a:xfrm>
            <a:off x="-1588" y="2209800"/>
            <a:ext cx="9145588" cy="4675188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7" descr="engage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4813"/>
            <a:ext cx="282257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31913" y="1700213"/>
            <a:ext cx="7632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3200">
                <a:solidFill>
                  <a:srgbClr val="639729"/>
                </a:solidFill>
                <a:latin typeface="Century Gothic" charset="0"/>
              </a:rPr>
              <a:t>Promouvoir le dialogue et la réflexion </a:t>
            </a:r>
            <a:endParaRPr lang="pt-BR" altLang="x-none" sz="3200">
              <a:solidFill>
                <a:srgbClr val="639729"/>
              </a:solidFill>
              <a:latin typeface="Century Gothic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engage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396875"/>
            <a:ext cx="5135562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38288" y="2508250"/>
            <a:ext cx="69945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Aider les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nouvelles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générations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 à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s’impliquer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dans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 les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enjeux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 des sciences 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157788"/>
            <a:ext cx="18732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437063"/>
            <a:ext cx="1285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365625"/>
            <a:ext cx="9128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437063"/>
            <a:ext cx="11811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157788"/>
            <a:ext cx="6111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716338"/>
            <a:ext cx="6016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5229225"/>
            <a:ext cx="14065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49725"/>
            <a:ext cx="18240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00438"/>
            <a:ext cx="4968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7" name="TextBox 17"/>
          <p:cNvSpPr txBox="1">
            <a:spLocks noChangeArrowheads="1"/>
          </p:cNvSpPr>
          <p:nvPr/>
        </p:nvSpPr>
        <p:spPr bwMode="auto">
          <a:xfrm>
            <a:off x="7667625" y="4437063"/>
            <a:ext cx="121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/>
              <a:t>TRACES</a:t>
            </a:r>
            <a:endParaRPr lang="pt-BR" altLang="x-none"/>
          </a:p>
        </p:txBody>
      </p:sp>
      <p:pic>
        <p:nvPicPr>
          <p:cNvPr id="31758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40408"/>
          <a:stretch>
            <a:fillRect/>
          </a:stretch>
        </p:blipFill>
        <p:spPr bwMode="auto">
          <a:xfrm>
            <a:off x="4068763" y="5157788"/>
            <a:ext cx="11033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500438"/>
            <a:ext cx="8556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300663"/>
            <a:ext cx="122078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573463"/>
            <a:ext cx="4095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Picture 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500438"/>
            <a:ext cx="87788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80975" y="3213100"/>
            <a:ext cx="8782050" cy="2663825"/>
          </a:xfrm>
          <a:prstGeom prst="rect">
            <a:avLst/>
          </a:prstGeom>
          <a:noFill/>
          <a:ln w="6350">
            <a:solidFill>
              <a:srgbClr val="0091C4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1764" name="ZoneTexte 5"/>
          <p:cNvSpPr txBox="1">
            <a:spLocks noChangeArrowheads="1"/>
          </p:cNvSpPr>
          <p:nvPr/>
        </p:nvSpPr>
        <p:spPr bwMode="auto">
          <a:xfrm>
            <a:off x="1905000" y="6488113"/>
            <a:ext cx="5562600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fr-FR" altLang="x-none" sz="1600">
                <a:latin typeface="Century Gothic" charset="0"/>
                <a:ea typeface="Century Gothic" charset="0"/>
                <a:cs typeface="Century Gothic" charset="0"/>
              </a:rPr>
              <a:t>Pour plus d’informations, visitez engagingscience.eu/fr 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7" y="2160035"/>
            <a:ext cx="6732240" cy="4869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700338" y="260350"/>
            <a:ext cx="4464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3200">
                <a:latin typeface="Century Gothic" charset="0"/>
              </a:rPr>
              <a:t>Zika sème la panique en Amérique latine</a:t>
            </a:r>
          </a:p>
        </p:txBody>
      </p:sp>
      <p:pic>
        <p:nvPicPr>
          <p:cNvPr id="10" name="Picture 9" descr="pregnant woma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"/>
          <a:stretch>
            <a:fillRect/>
          </a:stretch>
        </p:blipFill>
        <p:spPr bwMode="auto">
          <a:xfrm>
            <a:off x="0" y="2024063"/>
            <a:ext cx="4859338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zika virus advert.png"/>
          <p:cNvPicPr>
            <a:picLocks noChangeAspect="1"/>
          </p:cNvPicPr>
          <p:nvPr/>
        </p:nvPicPr>
        <p:blipFill>
          <a:blip r:embed="rId6" cstate="print"/>
          <a:srcRect l="5340" r="3877" b="6547"/>
          <a:stretch>
            <a:fillRect/>
          </a:stretch>
        </p:blipFill>
        <p:spPr>
          <a:xfrm>
            <a:off x="3563888" y="1412776"/>
            <a:ext cx="2448272" cy="252028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2" name="Rounded Rectangle 11"/>
          <p:cNvSpPr/>
          <p:nvPr/>
        </p:nvSpPr>
        <p:spPr>
          <a:xfrm rot="16200000">
            <a:off x="9147969" y="5706269"/>
            <a:ext cx="306388" cy="1079500"/>
          </a:xfrm>
          <a:prstGeom prst="roundRect">
            <a:avLst/>
          </a:prstGeom>
          <a:solidFill>
            <a:srgbClr val="006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271" name="Text Box 13"/>
          <p:cNvSpPr txBox="1">
            <a:spLocks noChangeArrowheads="1"/>
          </p:cNvSpPr>
          <p:nvPr/>
        </p:nvSpPr>
        <p:spPr bwMode="auto">
          <a:xfrm>
            <a:off x="8761413" y="612457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411221F0-9522-E249-98FC-5491F3985A12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3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19250" y="4932363"/>
            <a:ext cx="4248150" cy="368300"/>
            <a:chOff x="1619672" y="4931876"/>
            <a:chExt cx="3528392" cy="369332"/>
          </a:xfrm>
        </p:grpSpPr>
        <p:sp>
          <p:nvSpPr>
            <p:cNvPr id="17" name="Rounded Rectangle 16"/>
            <p:cNvSpPr>
              <a:spLocks noChangeArrowheads="1"/>
            </p:cNvSpPr>
            <p:nvPr/>
          </p:nvSpPr>
          <p:spPr bwMode="auto">
            <a:xfrm>
              <a:off x="1619672" y="4931876"/>
              <a:ext cx="3528392" cy="360040"/>
            </a:xfrm>
            <a:prstGeom prst="roundRect">
              <a:avLst>
                <a:gd name="adj" fmla="val 16667"/>
              </a:avLst>
            </a:prstGeom>
            <a:noFill/>
            <a:ln w="6350">
              <a:solidFill>
                <a:srgbClr val="006600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  <p:sp>
          <p:nvSpPr>
            <p:cNvPr id="12304" name="TextBox 35"/>
            <p:cNvSpPr txBox="1">
              <a:spLocks noChangeArrowheads="1"/>
            </p:cNvSpPr>
            <p:nvPr/>
          </p:nvSpPr>
          <p:spPr bwMode="auto">
            <a:xfrm>
              <a:off x="2110233" y="4931876"/>
              <a:ext cx="30243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>
                  <a:latin typeface="Century Gothic" charset="0"/>
                </a:rPr>
                <a:t>Bébé avec une microcéphalie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619250" y="2940050"/>
            <a:ext cx="4346575" cy="369888"/>
            <a:chOff x="1619672" y="2940435"/>
            <a:chExt cx="3137085" cy="369332"/>
          </a:xfrm>
        </p:grpSpPr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>
              <a:off x="1619672" y="2941592"/>
              <a:ext cx="2304256" cy="360040"/>
            </a:xfrm>
            <a:prstGeom prst="roundRect">
              <a:avLst>
                <a:gd name="adj" fmla="val 16667"/>
              </a:avLst>
            </a:prstGeom>
            <a:noFill/>
            <a:ln w="6350">
              <a:solidFill>
                <a:srgbClr val="006600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  <p:sp>
          <p:nvSpPr>
            <p:cNvPr id="12302" name="TextBox 30"/>
            <p:cNvSpPr txBox="1">
              <a:spLocks noChangeArrowheads="1"/>
            </p:cNvSpPr>
            <p:nvPr/>
          </p:nvSpPr>
          <p:spPr bwMode="auto">
            <a:xfrm>
              <a:off x="2020453" y="2940435"/>
              <a:ext cx="2736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>
                  <a:latin typeface="Century Gothic" charset="0"/>
                </a:rPr>
                <a:t>Bébé en bonne santé</a:t>
              </a:r>
            </a:p>
          </p:txBody>
        </p:sp>
      </p:grpSp>
      <p:pic>
        <p:nvPicPr>
          <p:cNvPr id="27" name="Picture 4" descr="Microcephaly-comparison-500p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60738"/>
            <a:ext cx="2008188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5888"/>
            <a:ext cx="322421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965825" y="2501900"/>
            <a:ext cx="18462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Cas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de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microcéphalie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au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Brésil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26" name="Picture 4" descr="Microcephaly-comparison-500p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95400"/>
            <a:ext cx="19240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Box 17"/>
          <p:cNvSpPr txBox="1">
            <a:spLocks noChangeArrowheads="1"/>
          </p:cNvSpPr>
          <p:nvPr/>
        </p:nvSpPr>
        <p:spPr bwMode="auto">
          <a:xfrm>
            <a:off x="2627313" y="333375"/>
            <a:ext cx="50403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2700">
                <a:latin typeface="Century Gothic" charset="0"/>
              </a:rPr>
              <a:t>Les chercheurs pensent que la maladie peut provoquer des dommages cérébraux chez les foetus ...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835150" y="5661025"/>
            <a:ext cx="7058025" cy="792163"/>
            <a:chOff x="1979712" y="5589240"/>
            <a:chExt cx="5688632" cy="792088"/>
          </a:xfrm>
        </p:grpSpPr>
        <p:sp>
          <p:nvSpPr>
            <p:cNvPr id="12298" name="TextBox 38"/>
            <p:cNvSpPr txBox="1">
              <a:spLocks noChangeArrowheads="1"/>
            </p:cNvSpPr>
            <p:nvPr/>
          </p:nvSpPr>
          <p:spPr bwMode="auto">
            <a:xfrm>
              <a:off x="2915816" y="5805264"/>
              <a:ext cx="47525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2800" b="1">
                  <a:latin typeface="Century Gothic" charset="0"/>
                </a:rPr>
                <a:t>Que nous montre la recherche ?</a:t>
              </a:r>
            </a:p>
          </p:txBody>
        </p:sp>
        <p:pic>
          <p:nvPicPr>
            <p:cNvPr id="42" name="Picture 41" descr="discuss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5733256"/>
              <a:ext cx="806189" cy="5008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ounded Rectangle 12"/>
            <p:cNvSpPr>
              <a:spLocks noChangeArrowheads="1"/>
            </p:cNvSpPr>
            <p:nvPr/>
          </p:nvSpPr>
          <p:spPr bwMode="auto">
            <a:xfrm>
              <a:off x="1979712" y="5589240"/>
              <a:ext cx="5688632" cy="792088"/>
            </a:xfrm>
            <a:prstGeom prst="roundRect">
              <a:avLst>
                <a:gd name="adj" fmla="val 16667"/>
              </a:avLst>
            </a:prstGeom>
            <a:noFill/>
            <a:ln w="6350">
              <a:solidFill>
                <a:srgbClr val="006600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39975" y="252413"/>
            <a:ext cx="59039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3000">
                <a:latin typeface="Century Gothic" charset="0"/>
              </a:rPr>
              <a:t>... et une maladie dangereuse paralysante chez les adultes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3997" y="1628800"/>
            <a:ext cx="4423949" cy="2548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835150" y="5661025"/>
            <a:ext cx="7058025" cy="792163"/>
            <a:chOff x="1979712" y="5589240"/>
            <a:chExt cx="5688632" cy="792088"/>
          </a:xfrm>
        </p:grpSpPr>
        <p:sp>
          <p:nvSpPr>
            <p:cNvPr id="13326" name="TextBox 14"/>
            <p:cNvSpPr txBox="1">
              <a:spLocks noChangeArrowheads="1"/>
            </p:cNvSpPr>
            <p:nvPr/>
          </p:nvSpPr>
          <p:spPr bwMode="auto">
            <a:xfrm>
              <a:off x="2915816" y="5805264"/>
              <a:ext cx="47525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2800" b="1">
                  <a:latin typeface="Century Gothic" charset="0"/>
                </a:rPr>
                <a:t>Que nous montre la recherche ?</a:t>
              </a:r>
            </a:p>
          </p:txBody>
        </p:sp>
        <p:pic>
          <p:nvPicPr>
            <p:cNvPr id="16" name="Picture 15" descr="discus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5733256"/>
              <a:ext cx="806189" cy="5008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ounded Rectangle 16"/>
            <p:cNvSpPr>
              <a:spLocks noChangeArrowheads="1"/>
            </p:cNvSpPr>
            <p:nvPr/>
          </p:nvSpPr>
          <p:spPr bwMode="auto">
            <a:xfrm>
              <a:off x="1979712" y="5589240"/>
              <a:ext cx="5688632" cy="792088"/>
            </a:xfrm>
            <a:prstGeom prst="roundRect">
              <a:avLst>
                <a:gd name="adj" fmla="val 16667"/>
              </a:avLst>
            </a:prstGeom>
            <a:noFill/>
            <a:ln w="6350">
              <a:solidFill>
                <a:srgbClr val="006600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924300" y="1341438"/>
            <a:ext cx="5219700" cy="4257675"/>
            <a:chOff x="3923928" y="1340768"/>
            <a:chExt cx="5220072" cy="4257764"/>
          </a:xfrm>
        </p:grpSpPr>
        <p:sp>
          <p:nvSpPr>
            <p:cNvPr id="13319" name="TextBox 41"/>
            <p:cNvSpPr txBox="1">
              <a:spLocks noChangeArrowheads="1"/>
            </p:cNvSpPr>
            <p:nvPr/>
          </p:nvSpPr>
          <p:spPr bwMode="auto">
            <a:xfrm>
              <a:off x="5004048" y="5229200"/>
              <a:ext cx="17281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US" altLang="x-none">
                  <a:latin typeface="Century Gothic" charset="0"/>
                </a:rPr>
                <a:t>S</a:t>
              </a:r>
              <a:r>
                <a:rPr lang="en-GB" altLang="x-none">
                  <a:latin typeface="Century Gothic" charset="0"/>
                </a:rPr>
                <a:t>emaines</a:t>
              </a:r>
            </a:p>
          </p:txBody>
        </p:sp>
        <p:grpSp>
          <p:nvGrpSpPr>
            <p:cNvPr id="13320" name="Group 18"/>
            <p:cNvGrpSpPr>
              <a:grpSpLocks/>
            </p:cNvGrpSpPr>
            <p:nvPr/>
          </p:nvGrpSpPr>
          <p:grpSpPr bwMode="auto">
            <a:xfrm>
              <a:off x="3923928" y="1628800"/>
              <a:ext cx="5220072" cy="3672408"/>
              <a:chOff x="3923928" y="1628800"/>
              <a:chExt cx="5220072" cy="3672408"/>
            </a:xfrm>
          </p:grpSpPr>
          <p:pic>
            <p:nvPicPr>
              <p:cNvPr id="13322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54" t="3412" r="11340" b="9589"/>
              <a:stretch>
                <a:fillRect/>
              </a:stretch>
            </p:blipFill>
            <p:spPr bwMode="auto">
              <a:xfrm>
                <a:off x="3923928" y="1628800"/>
                <a:ext cx="5220072" cy="3672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3323" name="TextBox 43"/>
              <p:cNvSpPr txBox="1">
                <a:spLocks noChangeArrowheads="1"/>
              </p:cNvSpPr>
              <p:nvPr/>
            </p:nvSpPr>
            <p:spPr bwMode="auto">
              <a:xfrm>
                <a:off x="7164288" y="2420888"/>
                <a:ext cx="1728192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r>
                  <a:rPr lang="en-GB" altLang="x-none">
                    <a:latin typeface="Century Gothic" charset="0"/>
                  </a:rPr>
                  <a:t>Zika</a:t>
                </a:r>
              </a:p>
              <a:p>
                <a:endParaRPr lang="en-GB" altLang="x-none">
                  <a:latin typeface="Century Gothic" charset="0"/>
                </a:endParaRPr>
              </a:p>
              <a:p>
                <a:r>
                  <a:rPr lang="en-GB" altLang="x-none">
                    <a:latin typeface="Century Gothic" charset="0"/>
                  </a:rPr>
                  <a:t>Maladie paralysante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876888" y="2491729"/>
                <a:ext cx="287358" cy="288931"/>
              </a:xfrm>
              <a:prstGeom prst="rect">
                <a:avLst/>
              </a:prstGeom>
              <a:solidFill>
                <a:srgbClr val="FF96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876888" y="3068004"/>
                <a:ext cx="287358" cy="28893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3321" name="TextBox 42"/>
            <p:cNvSpPr txBox="1">
              <a:spLocks noChangeArrowheads="1"/>
            </p:cNvSpPr>
            <p:nvPr/>
          </p:nvSpPr>
          <p:spPr bwMode="auto">
            <a:xfrm rot="-5400000">
              <a:off x="2632430" y="2632266"/>
              <a:ext cx="29523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>
                  <a:latin typeface="Century Gothic" charset="0"/>
                </a:rPr>
                <a:t>Nombre de patients*</a:t>
              </a:r>
            </a:p>
          </p:txBody>
        </p:sp>
      </p:grpSp>
      <p:sp>
        <p:nvSpPr>
          <p:cNvPr id="13318" name="TextBox 20"/>
          <p:cNvSpPr txBox="1">
            <a:spLocks noChangeArrowheads="1"/>
          </p:cNvSpPr>
          <p:nvPr/>
        </p:nvSpPr>
        <p:spPr bwMode="auto">
          <a:xfrm>
            <a:off x="1371600" y="6580188"/>
            <a:ext cx="632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fr-FR" altLang="x-none" sz="1200"/>
              <a:t>* </a:t>
            </a:r>
            <a:r>
              <a:rPr lang="en-US" altLang="x-none" sz="1200"/>
              <a:t>I</a:t>
            </a:r>
            <a:r>
              <a:rPr lang="fr-FR" altLang="x-none" sz="1200"/>
              <a:t>ncidence de Zika et de la maladie paralysante dans une localité au cours des semaines indiquées.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339975" y="260350"/>
            <a:ext cx="5400675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Century Gothic" pitchFamily="34" charset="0"/>
                <a:ea typeface="+mn-ea"/>
                <a:cs typeface="+mn-cs"/>
              </a:rPr>
              <a:t>Le virus </a:t>
            </a:r>
            <a:r>
              <a:rPr lang="en-GB" sz="2800" dirty="0" err="1">
                <a:latin typeface="Century Gothic" pitchFamily="34" charset="0"/>
                <a:ea typeface="+mn-ea"/>
                <a:cs typeface="+mn-cs"/>
              </a:rPr>
              <a:t>provoquant</a:t>
            </a:r>
            <a:r>
              <a:rPr lang="en-GB" sz="2800" dirty="0">
                <a:latin typeface="Century Gothic" pitchFamily="34" charset="0"/>
                <a:ea typeface="+mn-ea"/>
                <a:cs typeface="+mn-cs"/>
              </a:rPr>
              <a:t> la </a:t>
            </a:r>
            <a:r>
              <a:rPr lang="en-GB" sz="2800" dirty="0" err="1">
                <a:latin typeface="Century Gothic" pitchFamily="34" charset="0"/>
                <a:ea typeface="+mn-ea"/>
                <a:cs typeface="+mn-cs"/>
              </a:rPr>
              <a:t>maladie</a:t>
            </a:r>
            <a:r>
              <a:rPr lang="en-GB" sz="28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2800" dirty="0" err="1">
                <a:latin typeface="Century Gothic" pitchFamily="34" charset="0"/>
                <a:ea typeface="+mn-ea"/>
                <a:cs typeface="+mn-cs"/>
              </a:rPr>
              <a:t>est</a:t>
            </a:r>
            <a:r>
              <a:rPr lang="en-GB" sz="28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2800" dirty="0" err="1">
                <a:latin typeface="Century Gothic" pitchFamily="34" charset="0"/>
                <a:ea typeface="+mn-ea"/>
                <a:cs typeface="+mn-cs"/>
              </a:rPr>
              <a:t>transmis</a:t>
            </a:r>
            <a:r>
              <a:rPr lang="en-GB" sz="2800" dirty="0">
                <a:latin typeface="Century Gothic" pitchFamily="34" charset="0"/>
                <a:ea typeface="+mn-ea"/>
                <a:cs typeface="+mn-cs"/>
              </a:rPr>
              <a:t> par le </a:t>
            </a:r>
            <a:r>
              <a:rPr lang="en-GB" sz="2800" dirty="0" err="1">
                <a:latin typeface="Century Gothic" pitchFamily="34" charset="0"/>
                <a:ea typeface="+mn-ea"/>
                <a:cs typeface="+mn-cs"/>
              </a:rPr>
              <a:t>moustique</a:t>
            </a:r>
            <a:r>
              <a:rPr lang="en-GB" sz="28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2800" b="1" i="1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Aedes</a:t>
            </a:r>
            <a:r>
              <a:rPr lang="en-GB" sz="2800" b="1" i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2800" b="1" i="1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aegypti</a:t>
            </a:r>
            <a:r>
              <a:rPr lang="en-GB" sz="2800" dirty="0">
                <a:latin typeface="Century Gothic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268538" y="5068888"/>
            <a:ext cx="4535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2800">
                <a:latin typeface="Century Gothic" charset="0"/>
              </a:rPr>
              <a:t>Il véhicule aussi d’autres maladies graves comme la </a:t>
            </a:r>
            <a:r>
              <a:rPr lang="en-GB" altLang="x-none" sz="2800" b="1">
                <a:latin typeface="Century Gothic" charset="0"/>
              </a:rPr>
              <a:t>dengue</a:t>
            </a:r>
            <a:r>
              <a:rPr lang="en-GB" altLang="x-none" sz="2800">
                <a:latin typeface="Century Gothic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b="13376"/>
          <a:stretch>
            <a:fillRect/>
          </a:stretch>
        </p:blipFill>
        <p:spPr bwMode="auto">
          <a:xfrm>
            <a:off x="1749896" y="1772816"/>
            <a:ext cx="5486400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Angolan nurse.p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0"/>
          <a:stretch>
            <a:fillRect/>
          </a:stretch>
        </p:blipFill>
        <p:spPr bwMode="auto">
          <a:xfrm>
            <a:off x="-87313" y="1125538"/>
            <a:ext cx="9231313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908175" y="260350"/>
            <a:ext cx="5940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2800">
                <a:latin typeface="Century Gothic" charset="0"/>
              </a:rPr>
              <a:t>Les moustiques transmettent aussi le paludisme...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67744" y="1124744"/>
            <a:ext cx="5112568" cy="138499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Century Gothic" pitchFamily="34" charset="0"/>
                <a:ea typeface="+mn-ea"/>
                <a:cs typeface="+mn-cs"/>
              </a:rPr>
              <a:t>...</a:t>
            </a:r>
            <a:r>
              <a:rPr lang="en-GB" sz="2800" dirty="0" err="1">
                <a:latin typeface="Century Gothic" pitchFamily="34" charset="0"/>
                <a:ea typeface="+mn-ea"/>
                <a:cs typeface="+mn-cs"/>
              </a:rPr>
              <a:t>cette</a:t>
            </a:r>
            <a:r>
              <a:rPr lang="en-GB" sz="28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2800" dirty="0" err="1">
                <a:latin typeface="Century Gothic" pitchFamily="34" charset="0"/>
                <a:ea typeface="+mn-ea"/>
                <a:cs typeface="+mn-cs"/>
              </a:rPr>
              <a:t>maladie</a:t>
            </a:r>
            <a:r>
              <a:rPr lang="en-GB" sz="28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2800" dirty="0" err="1">
                <a:latin typeface="Century Gothic" pitchFamily="34" charset="0"/>
                <a:ea typeface="+mn-ea"/>
                <a:cs typeface="+mn-cs"/>
              </a:rPr>
              <a:t>tue</a:t>
            </a:r>
            <a:r>
              <a:rPr lang="en-GB" sz="2800" dirty="0">
                <a:latin typeface="Century Gothic" pitchFamily="34" charset="0"/>
                <a:ea typeface="+mn-ea"/>
                <a:cs typeface="+mn-cs"/>
              </a:rPr>
              <a:t> un demi million de </a:t>
            </a:r>
            <a:r>
              <a:rPr lang="en-GB" sz="2800" dirty="0" err="1">
                <a:latin typeface="Century Gothic" pitchFamily="34" charset="0"/>
                <a:ea typeface="+mn-ea"/>
                <a:cs typeface="+mn-cs"/>
              </a:rPr>
              <a:t>personnes</a:t>
            </a:r>
            <a:r>
              <a:rPr lang="en-GB" sz="28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2800" b="1" dirty="0" err="1">
                <a:latin typeface="Century Gothic" pitchFamily="34" charset="0"/>
                <a:ea typeface="+mn-ea"/>
                <a:cs typeface="+mn-cs"/>
              </a:rPr>
              <a:t>chaque</a:t>
            </a:r>
            <a:r>
              <a:rPr lang="en-GB" sz="2800" b="1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2800" b="1" dirty="0" err="1">
                <a:latin typeface="Century Gothic" pitchFamily="34" charset="0"/>
                <a:ea typeface="+mn-ea"/>
                <a:cs typeface="+mn-cs"/>
              </a:rPr>
              <a:t>année</a:t>
            </a:r>
            <a:r>
              <a:rPr lang="en-GB" sz="2800" b="1" dirty="0">
                <a:latin typeface="Century Gothic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 rot="16200000">
            <a:off x="9147969" y="5706269"/>
            <a:ext cx="306388" cy="1079500"/>
          </a:xfrm>
          <a:prstGeom prst="roundRect">
            <a:avLst/>
          </a:prstGeom>
          <a:solidFill>
            <a:srgbClr val="006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8761413" y="612457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E4DA2739-D9AC-2C44-A70D-5E9F247A047B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7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23850" y="720725"/>
            <a:ext cx="90011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2800">
                <a:latin typeface="Century Gothic" charset="0"/>
              </a:rPr>
              <a:t>La proposition est </a:t>
            </a:r>
            <a:r>
              <a:rPr lang="en-GB" altLang="x-none" sz="2800" b="1">
                <a:latin typeface="Century Gothic" charset="0"/>
              </a:rPr>
              <a:t>d’exterminer toutes les espèces de moustiques qui transmettent des maladies</a:t>
            </a:r>
            <a:r>
              <a:rPr lang="en-GB" altLang="x-none" sz="2800">
                <a:latin typeface="Century Gothic" charset="0"/>
              </a:rPr>
              <a:t> en faisant appel à une nouvelle technologie, les moustiques génétiquement modifiés.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11188" y="4941888"/>
            <a:ext cx="4897437" cy="1136650"/>
            <a:chOff x="542552" y="5637005"/>
            <a:chExt cx="7548839" cy="1137612"/>
          </a:xfrm>
        </p:grpSpPr>
        <p:sp>
          <p:nvSpPr>
            <p:cNvPr id="19" name="Rounded Rectangle 18"/>
            <p:cNvSpPr/>
            <p:nvPr/>
          </p:nvSpPr>
          <p:spPr>
            <a:xfrm>
              <a:off x="542552" y="5694497"/>
              <a:ext cx="7548839" cy="1080120"/>
            </a:xfrm>
            <a:prstGeom prst="roundRect">
              <a:avLst/>
            </a:prstGeom>
            <a:solidFill>
              <a:srgbClr val="00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6395" name="TextBox 21"/>
            <p:cNvSpPr txBox="1">
              <a:spLocks noChangeArrowheads="1"/>
            </p:cNvSpPr>
            <p:nvPr/>
          </p:nvSpPr>
          <p:spPr bwMode="auto">
            <a:xfrm>
              <a:off x="653564" y="5637005"/>
              <a:ext cx="7326814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3200">
                  <a:solidFill>
                    <a:schemeClr val="bg1"/>
                  </a:solidFill>
                  <a:latin typeface="Century Gothic" charset="0"/>
                </a:rPr>
                <a:t>Faut-il exterminer les moustiques ?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835150" y="2924175"/>
            <a:ext cx="6269038" cy="3502025"/>
            <a:chOff x="1835696" y="2924944"/>
            <a:chExt cx="6268735" cy="3501008"/>
          </a:xfrm>
        </p:grpSpPr>
        <p:sp>
          <p:nvSpPr>
            <p:cNvPr id="16389" name="TextBox 16"/>
            <p:cNvSpPr txBox="1">
              <a:spLocks noChangeArrowheads="1"/>
            </p:cNvSpPr>
            <p:nvPr/>
          </p:nvSpPr>
          <p:spPr bwMode="auto">
            <a:xfrm>
              <a:off x="1835696" y="3212976"/>
              <a:ext cx="4464496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2800">
                  <a:latin typeface="Century Gothic" charset="0"/>
                </a:rPr>
                <a:t>Les points de vue sur</a:t>
              </a:r>
            </a:p>
            <a:p>
              <a:pPr algn="ctr"/>
              <a:r>
                <a:rPr lang="en-GB" altLang="x-none" sz="2800">
                  <a:latin typeface="Century Gothic" charset="0"/>
                </a:rPr>
                <a:t>ce sujet divergent</a:t>
              </a:r>
            </a:p>
          </p:txBody>
        </p:sp>
        <p:pic>
          <p:nvPicPr>
            <p:cNvPr id="11" name="Picture 10" descr="mosquito warnin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4293096"/>
              <a:ext cx="2164279" cy="213285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3500" dir="2700000" algn="tl" rotWithShape="0">
                <a:srgbClr val="000000">
                  <a:alpha val="25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1907704" y="2924944"/>
              <a:ext cx="4104456" cy="1584176"/>
            </a:xfrm>
            <a:prstGeom prst="roundRect">
              <a:avLst>
                <a:gd name="adj" fmla="val 16667"/>
              </a:avLst>
            </a:prstGeom>
            <a:noFill/>
            <a:ln w="6350">
              <a:solidFill>
                <a:srgbClr val="006600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squito bit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/>
          <a:stretch>
            <a:fillRect/>
          </a:stretch>
        </p:blipFill>
        <p:spPr bwMode="auto">
          <a:xfrm>
            <a:off x="0" y="255588"/>
            <a:ext cx="9144000" cy="6602412"/>
          </a:xfrm>
          <a:prstGeom prst="rect">
            <a:avLst/>
          </a:prstGeom>
          <a:noFill/>
          <a:ln>
            <a:noFill/>
          </a:ln>
          <a:effectLst>
            <a:outerShdw blurRad="63500" dist="76200" algn="l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 rot="16200000">
            <a:off x="9147969" y="5706269"/>
            <a:ext cx="306388" cy="1079500"/>
          </a:xfrm>
          <a:prstGeom prst="roundRect">
            <a:avLst/>
          </a:prstGeom>
          <a:solidFill>
            <a:srgbClr val="006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8761413" y="612457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D09B77AD-048A-2D4B-96BD-5FCBCB5AA773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9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27088" y="1052513"/>
            <a:ext cx="2808287" cy="2159000"/>
            <a:chOff x="323528" y="908720"/>
            <a:chExt cx="2808312" cy="2158499"/>
          </a:xfrm>
        </p:grpSpPr>
        <p:sp>
          <p:nvSpPr>
            <p:cNvPr id="10" name="TextBox 9"/>
            <p:cNvSpPr txBox="1"/>
            <p:nvPr/>
          </p:nvSpPr>
          <p:spPr>
            <a:xfrm>
              <a:off x="323528" y="2421256"/>
              <a:ext cx="2808312" cy="645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  <a:ea typeface="+mn-ea"/>
                  <a:cs typeface="+mn-cs"/>
                </a:rPr>
                <a:t>Emily </a:t>
              </a:r>
              <a:r>
                <a:rPr lang="en-GB" b="1" dirty="0" err="1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  <a:ea typeface="+mn-ea"/>
                  <a:cs typeface="+mn-cs"/>
                </a:rPr>
                <a:t>Anthes</a:t>
              </a:r>
              <a:r>
                <a:rPr lang="en-GB" b="1" dirty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  <a:ea typeface="+mn-ea"/>
                  <a:cs typeface="+mn-cs"/>
                </a:rPr>
                <a:t>, </a:t>
              </a:r>
              <a:r>
                <a:rPr lang="en-GB" dirty="0" err="1">
                  <a:latin typeface="Century Gothic" pitchFamily="34" charset="0"/>
                  <a:ea typeface="+mn-ea"/>
                  <a:cs typeface="+mn-cs"/>
                </a:rPr>
                <a:t>rédactrice</a:t>
              </a:r>
              <a:r>
                <a:rPr lang="en-GB" dirty="0"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dirty="0" err="1">
                  <a:latin typeface="Century Gothic" pitchFamily="34" charset="0"/>
                  <a:ea typeface="+mn-ea"/>
                  <a:cs typeface="+mn-cs"/>
                </a:rPr>
                <a:t>scientifique</a:t>
              </a:r>
              <a:endParaRPr lang="en-GB" dirty="0">
                <a:latin typeface="Century Gothic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13" descr="Emily anthe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908720"/>
              <a:ext cx="1368152" cy="1368152"/>
            </a:xfrm>
            <a:prstGeom prst="rect">
              <a:avLst/>
            </a:prstGeom>
            <a:noFill/>
            <a:ln>
              <a:noFill/>
            </a:ln>
            <a:effectLst>
              <a:outerShdw blurRad="63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051050" y="0"/>
            <a:ext cx="6624638" cy="2559050"/>
            <a:chOff x="2051720" y="0"/>
            <a:chExt cx="6624736" cy="2559091"/>
          </a:xfrm>
        </p:grpSpPr>
        <p:sp>
          <p:nvSpPr>
            <p:cNvPr id="17415" name="Rectangle 11"/>
            <p:cNvSpPr>
              <a:spLocks noChangeArrowheads="1"/>
            </p:cNvSpPr>
            <p:nvPr/>
          </p:nvSpPr>
          <p:spPr bwMode="auto">
            <a:xfrm>
              <a:off x="2411760" y="260648"/>
              <a:ext cx="6264696" cy="2057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en-GB" altLang="x-none" sz="2800">
                  <a:latin typeface="Century Gothic" charset="0"/>
                </a:rPr>
                <a:t>Les insectes génétiquement modifiés peuvent aider à contrôler les populations de moustiques vecteurs de maladies graves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51720" y="0"/>
              <a:ext cx="576272" cy="12001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200" dirty="0">
                  <a:solidFill>
                    <a:schemeClr val="accent6">
                      <a:lumMod val="75000"/>
                    </a:schemeClr>
                  </a:solidFill>
                  <a:latin typeface="Georgia Pro Black" pitchFamily="18" charset="0"/>
                  <a:ea typeface="+mn-ea"/>
                  <a:cs typeface="+mn-cs"/>
                </a:rPr>
                <a:t>‘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0800000">
              <a:off x="7381037" y="1358922"/>
              <a:ext cx="574684" cy="12001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200" dirty="0">
                  <a:solidFill>
                    <a:schemeClr val="accent6">
                      <a:lumMod val="75000"/>
                    </a:schemeClr>
                  </a:solidFill>
                  <a:latin typeface="Georgia Pro Black" pitchFamily="18" charset="0"/>
                  <a:ea typeface="+mn-ea"/>
                  <a:cs typeface="+mn-cs"/>
                </a:rPr>
                <a:t>‘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ebol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61956</TotalTime>
  <Words>685</Words>
  <Application>Microsoft Macintosh PowerPoint</Application>
  <PresentationFormat>Affichage à l'écran (4:3)</PresentationFormat>
  <Paragraphs>140</Paragraphs>
  <Slides>24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Georgia Pro Black</vt:lpstr>
      <vt:lpstr>Wingdings 2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Fiches apprenants</vt:lpstr>
      <vt:lpstr>Présentation PowerPoint</vt:lpstr>
      <vt:lpstr>En résumé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Gemma Young</dc:creator>
  <cp:lastModifiedBy>FPE</cp:lastModifiedBy>
  <cp:revision>975</cp:revision>
  <dcterms:created xsi:type="dcterms:W3CDTF">2016-10-12T05:44:36Z</dcterms:created>
  <dcterms:modified xsi:type="dcterms:W3CDTF">2020-03-05T10:50:36Z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926A4257-4A38-4A28-A204-42692B1F4461</vt:lpwstr>
  </property>
  <property fmtid="{D5CDD505-2E9C-101B-9397-08002B2CF9AE}" pid="3" name="ArticulatePath">
    <vt:lpwstr>Ebola presentation</vt:lpwstr>
  </property>
</Properties>
</file>